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737"/>
  </p:normalViewPr>
  <p:slideViewPr>
    <p:cSldViewPr snapToGrid="0">
      <p:cViewPr varScale="1">
        <p:scale>
          <a:sx n="115" d="100"/>
          <a:sy n="115" d="100"/>
        </p:scale>
        <p:origin x="80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1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1.2 Basics</a:t>
            </a:r>
          </a:p>
        </p:txBody>
      </p:sp>
    </p:spTree>
    <p:extLst>
      <p:ext uri="{BB962C8B-B14F-4D97-AF65-F5344CB8AC3E}">
        <p14:creationId xmlns:p14="http://schemas.microsoft.com/office/powerpoint/2010/main" val="127437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48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rockclimbing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'rock 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rockrockrockrockrock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30 * '_'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'______________________________'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'bi'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1021" y="1921434"/>
          <a:ext cx="4960578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is not a substring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/>
                        <a:t> and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/>
                        <a:t> copies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at index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/>
                        <a:t> of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(function) Length of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91021" y="5473005"/>
            <a:ext cx="496057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 encoding[, errors]])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91021" y="4928424"/>
            <a:ext cx="4711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view all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operators, use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help()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8840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3944023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involving strings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000" dirty="0">
                <a:solidFill>
                  <a:schemeClr val="accent1"/>
                </a:solidFill>
              </a:rPr>
              <a:t> that correspond to: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 appears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blank space does not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blank space appears in 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concatenation of 10 copies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the total number of characters in the concatenation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in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not in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goodbadsilly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in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10*s3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sillysillysillysillysillysillysillysillysillysilly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len(s1+s2+s3)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 and indexing operator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2426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98748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23355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0591" y="57518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7417" y="62090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39540" y="58089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39540" y="62661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9540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608" y="1656424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has index 2,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42819" y="3153606"/>
            <a:ext cx="38138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indexing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294171"/>
                </a:solidFill>
              </a:rPr>
              <a:t>takes a nonnegative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294171"/>
                </a:solidFill>
              </a:rPr>
              <a:t> and returns a string consisting of the single character at index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42819" y="4839442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5624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6" grpId="0"/>
      <p:bldP spid="42" grpId="0"/>
      <p:bldP spid="43" grpId="0"/>
      <p:bldP spid="44" grpId="0"/>
      <p:bldP spid="45" grpId="0"/>
      <p:bldP spid="32" grpId="0"/>
      <p:bldP spid="33" grpId="0"/>
      <p:bldP spid="33" grpId="1"/>
      <p:bldP spid="37" grpId="0"/>
      <p:bldP spid="37" grpId="1"/>
      <p:bldP spid="38" grpId="0"/>
      <p:bldP spid="39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Negative index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0986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30591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67417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239540" y="1696133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negative index is used to specify a position with respect to the “end”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last item has index -1,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second to last item has index -2,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third to last item has index -3, 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811946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2360586" y="3245939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716908" y="3245939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436937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041515" y="3245939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342819" y="4839441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65176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281" y="1689100"/>
            <a:ext cx="44887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</a:rPr>
              <a:t> is defined to be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expressions using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accent1"/>
                </a:solidFill>
              </a:rPr>
              <a:t> and the indexing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chemeClr val="accent1"/>
                </a:solidFill>
              </a:rPr>
              <a:t> that return the following strings: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090858" y="3126727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'cod', 'dog', 'elk']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012104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number, Boolean, and string values, Python supports lists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3329955"/>
            <a:ext cx="7664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comma-separated sequence of items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enclosed within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square brackets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5920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items can be numbers, strings,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'two', 'three', [4, 'five']]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99745" y="2794702"/>
            <a:ext cx="659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9, 10]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5, 6, 7, 8, 9, 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7645458" y="2592266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4184" y="2592266"/>
            <a:ext cx="1047262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5" grpId="0" animBg="1"/>
      <p:bldP spid="25" grpId="1" animBg="1"/>
      <p:bldP spid="19" grpId="0"/>
      <p:bldP spid="20" grpId="0"/>
      <p:bldP spid="22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 operators and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7" y="1658161"/>
            <a:ext cx="48501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Like strings, lists can be manipulated with operators and functions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37422" y="1020010"/>
            <a:ext cx="2376226" cy="569386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4 not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lstB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0,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2*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help(list)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59217" y="2910581"/>
          <a:ext cx="5401086" cy="370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7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is not an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item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and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lstB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Concatenation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copies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lst[i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Item at index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Number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Minimum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Maximum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Sum of items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are mutable, strings are not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[0, 1, 'two', 'three', [4, 'five']]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9" y="4507958"/>
            <a:ext cx="6252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elements can be numbers, strings,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even other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9" y="5108123"/>
            <a:ext cx="778255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'elk’]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99204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'cod', 'dog', 'elk']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4836" y="2216737"/>
            <a:ext cx="7966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pets = ['ant', 'bat',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'cow'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'dog', 'elk']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9" y="4354070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9" y="4354071"/>
            <a:ext cx="77825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['ant', 'bat', 'cod',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pets[2] = 'cow'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['ant', 'bat', 'cow', 'dog', 'elk']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 = 'cod'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pet[2] =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4989" y="3621273"/>
            <a:ext cx="796692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 = 'cod'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9359" y="1816627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Lists can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mutable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09359" y="3221163"/>
            <a:ext cx="7573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Strings can’t be modified; they are said to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immutable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8" grpId="0" animBg="1"/>
      <p:bldP spid="21" grpId="0" animBg="1"/>
      <p:bldP spid="23" grpId="0" animBg="1"/>
      <p:bldP spid="29" grpId="0" animBg="1"/>
      <p:bldP spid="29" grpId="1" animBg="1"/>
      <p:bldP spid="30" grpId="0" animBg="1"/>
      <p:bldP spid="31" grpId="0" animBg="1"/>
      <p:bldP spid="37" grpId="0"/>
      <p:bldP spid="38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1712506"/>
            <a:ext cx="81042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len()</a:t>
            </a:r>
            <a:r>
              <a:rPr lang="en-US" sz="2000" dirty="0" err="1">
                <a:solidFill>
                  <a:schemeClr val="accent1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are examples of functions that can be called </a:t>
            </a:r>
            <a:r>
              <a:rPr lang="en-US" sz="2000" dirty="0">
                <a:solidFill>
                  <a:srgbClr val="FF0000"/>
                </a:solidFill>
              </a:rPr>
              <a:t>with a list input argument</a:t>
            </a:r>
            <a:r>
              <a:rPr lang="en-US" sz="2000" dirty="0">
                <a:solidFill>
                  <a:schemeClr val="accent1"/>
                </a:solidFill>
              </a:rPr>
              <a:t>; they can also be called on other type of input </a:t>
            </a:r>
            <a:r>
              <a:rPr lang="en-US" sz="2000" dirty="0" err="1">
                <a:solidFill>
                  <a:schemeClr val="accent1"/>
                </a:solidFill>
              </a:rPr>
              <a:t>argument(s</a:t>
            </a:r>
            <a:r>
              <a:rPr lang="en-US" sz="20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9" y="2820501"/>
            <a:ext cx="5728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There are also functions that are called </a:t>
            </a:r>
            <a:r>
              <a:rPr lang="en-US" sz="2000" dirty="0">
                <a:solidFill>
                  <a:srgbClr val="FF0000"/>
                </a:solidFill>
              </a:rPr>
              <a:t>on a list</a:t>
            </a:r>
            <a:r>
              <a:rPr lang="en-US" sz="2000" dirty="0">
                <a:solidFill>
                  <a:schemeClr val="accent1"/>
                </a:solidFill>
              </a:rPr>
              <a:t>;</a:t>
            </a:r>
          </a:p>
          <a:p>
            <a:pPr fontAlgn="t"/>
            <a:r>
              <a:rPr lang="en-US" sz="2000" dirty="0">
                <a:solidFill>
                  <a:schemeClr val="accent1"/>
                </a:solidFill>
              </a:rPr>
              <a:t>such functions are called </a:t>
            </a:r>
            <a:r>
              <a:rPr lang="en-US" sz="2000" dirty="0">
                <a:solidFill>
                  <a:srgbClr val="FF0000"/>
                </a:solidFill>
              </a:rPr>
              <a:t>list methods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014182" y="3750871"/>
            <a:ext cx="2185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lst.append(7)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212359" y="4150981"/>
            <a:ext cx="801823" cy="45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0"/>
          </p:cNvCxnSpPr>
          <p:nvPr/>
        </p:nvCxnSpPr>
        <p:spPr>
          <a:xfrm rot="16200000" flipV="1">
            <a:off x="2598562" y="4721266"/>
            <a:ext cx="1161292" cy="2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3923893" y="4150982"/>
            <a:ext cx="551658" cy="45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410535" y="4559440"/>
            <a:ext cx="16036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refers to a list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199721" y="4559440"/>
            <a:ext cx="20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input argument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2482377" y="5313068"/>
            <a:ext cx="14159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list method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721139" y="5513122"/>
            <a:ext cx="40925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2000" dirty="0">
                <a:solidFill>
                  <a:schemeClr val="accent1"/>
                </a:solidFill>
              </a:rPr>
              <a:t>Method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>
                <a:solidFill>
                  <a:schemeClr val="accent1"/>
                </a:solidFill>
              </a:rPr>
              <a:t> can’t be called independently; it must be called on some list object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89822" y="3003681"/>
            <a:ext cx="23762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 </a:t>
            </a:r>
          </a:p>
        </p:txBody>
      </p:sp>
    </p:spTree>
    <p:extLst>
      <p:ext uri="{BB962C8B-B14F-4D97-AF65-F5344CB8AC3E}">
        <p14:creationId xmlns:p14="http://schemas.microsoft.com/office/powerpoint/2010/main" val="22457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/>
      <p:bldP spid="41" grpId="0"/>
      <p:bldP spid="43" grpId="0"/>
      <p:bldP spid="52" grpId="0"/>
      <p:bldP spid="54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Lists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767774" y="1379578"/>
            <a:ext cx="23762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lst.reverse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7,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3, 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3]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95743"/>
              </p:ext>
            </p:extLst>
          </p:nvPr>
        </p:nvGraphicFramePr>
        <p:xfrm>
          <a:off x="0" y="1470025"/>
          <a:ext cx="6607029" cy="4043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4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lst.append(item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adds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to the end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lst.count(item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the number of times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occurs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lst.remove(item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(the 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from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lst.reverse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Reverses the order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of items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3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lst.index(item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Returns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index of (first occurrence of)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lst.sort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Sorts the items of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in increasing order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57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lst.pop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(index)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latin typeface="+mn-lt"/>
                        </a:rPr>
                        <a:t>Removes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  <a:latin typeface="+mn-lt"/>
                        </a:rPr>
                        <a:t> and returns the last item in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lst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709358" y="5554387"/>
            <a:ext cx="558977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return any value; they, along with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modify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23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Data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Expressions, Variables, and Assignments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Lists </a:t>
            </a:r>
            <a:r>
              <a:rPr lang="en-US" sz="2400">
                <a:solidFill>
                  <a:schemeClr val="accent1"/>
                </a:solidFill>
              </a:rPr>
              <a:t>and Tuples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Objects and Classes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4446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434" y="1357894"/>
            <a:ext cx="8150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is a list of prices for a pair of boots at different online retailers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56420" y="3117127"/>
            <a:ext cx="4387580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[159.99, 160.00, 205.95, 128.83, 175.49]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lst.count(160.00)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128.83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lst.index(128.83)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lst.remove(128.83)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[159.99, 160.0, 205.95, 175.49, 160.0]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[159.99, 160.0, 160.0, 175.49, 205.95]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020105"/>
            <a:ext cx="456718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You found another retailer selling the boots for $160.00; add this price to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5B9BD5"/>
                </a:solidFill>
                <a:cs typeface="Courier New" panose="02070309020205020404" pitchFamily="49" charset="0"/>
              </a:rPr>
              <a:t>Compute the number of retailers selling the boots for $160.00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>
              <a:solidFill>
                <a:srgbClr val="5B9BD5"/>
              </a:solidFill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5B9BD5"/>
                </a:solidFill>
                <a:cs typeface="Courier New" panose="02070309020205020404" pitchFamily="49" charset="0"/>
              </a:rPr>
              <a:t>Find the minimum price in </a:t>
            </a:r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>
                <a:solidFill>
                  <a:srgbClr val="5B9BD5"/>
                </a:solidFill>
                <a:cs typeface="Courier New" panose="02070309020205020404" pitchFamily="49" charset="0"/>
              </a:rPr>
              <a:t>Using c), find the index of the minimum price in list</a:t>
            </a: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solidFill>
                  <a:srgbClr val="294171"/>
                </a:solidFill>
                <a:cs typeface="Courier New" panose="02070309020205020404" pitchFamily="49" charset="0"/>
              </a:rPr>
              <a:t> 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Using c) remove the minimum price from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Sort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 increasing order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class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728049" y="2056066"/>
            <a:ext cx="6571683" cy="3754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('one', 'two',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tpl[2]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object does not support item assignment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470025"/>
            <a:ext cx="7682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tuple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the same as class list … except that it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861758" y="5923893"/>
            <a:ext cx="2264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61758" y="5923893"/>
            <a:ext cx="75536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we need it?  Sometimes, we need to have an “immutable list”.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59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allAtOnce" animBg="1"/>
      <p:bldP spid="38" grpId="0"/>
      <p:bldP spid="38" grpId="1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33293" y="4445644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5499" y="4454167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4018" y="4454167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359" y="4454167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Objects and classes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1821531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9" name="Rectangle 8"/>
          <p:cNvSpPr/>
          <p:nvPr/>
        </p:nvSpPr>
        <p:spPr>
          <a:xfrm>
            <a:off x="961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571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9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Every object has a </a:t>
            </a:r>
            <a:r>
              <a:rPr lang="en-US" sz="2000" noProof="0" dirty="0">
                <a:solidFill>
                  <a:srgbClr val="FF0000"/>
                </a:solidFill>
              </a:rPr>
              <a:t>value </a:t>
            </a:r>
            <a:r>
              <a:rPr lang="en-US" sz="2000" noProof="0" dirty="0">
                <a:solidFill>
                  <a:schemeClr val="accent1"/>
                </a:solidFill>
              </a:rPr>
              <a:t>and a </a:t>
            </a:r>
            <a:r>
              <a:rPr lang="en-US" sz="2000" noProof="0" dirty="0">
                <a:solidFill>
                  <a:srgbClr val="FF0000"/>
                </a:solidFill>
              </a:rPr>
              <a:t>type;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38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Terminology: object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of type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4597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14020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object of 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can have, essentially, any integer number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34017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7" y="4100387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value of an </a:t>
            </a:r>
            <a:r>
              <a:rPr lang="en-US" sz="2000" noProof="0" dirty="0">
                <a:solidFill>
                  <a:schemeClr val="accent1"/>
                </a:solidFill>
              </a:rPr>
              <a:t>object of type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7" y="5291600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>
                <a:solidFill>
                  <a:schemeClr val="accent1"/>
                </a:solidFill>
              </a:rPr>
              <a:t>64</a:t>
            </a:r>
            <a:r>
              <a:rPr lang="en-US" sz="2000" dirty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34015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19473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Operators for number types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>
                <a:latin typeface="Calibri" pitchFamily="34" charset="0"/>
              </a:rPr>
              <a:t>what values it can have and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6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5886839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930936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885251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875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7" y="5396468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7678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 constructors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2483250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8" y="3893934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7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 conversion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218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4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218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onstructor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4218" y="3713122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4218" y="4667229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4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7100" y="1975419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17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7100" y="4327522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operators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42678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553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7100" y="5143130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methods such as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44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Standard Library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76216" y="2168307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core Python programming language comes with functions such as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sz="2000" dirty="0">
                <a:solidFill>
                  <a:schemeClr val="accent1"/>
                </a:solidFill>
              </a:rPr>
              <a:t> and classes such as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6216" y="6003125"/>
            <a:ext cx="8005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Python Standard Library functions and classes are organized into components called </a:t>
            </a:r>
            <a:r>
              <a:rPr lang="en-US" sz="2000" dirty="0">
                <a:solidFill>
                  <a:srgbClr val="FF0000"/>
                </a:solidFill>
              </a:rPr>
              <a:t>modules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76216" y="3171701"/>
            <a:ext cx="8229511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Many more functions and classes are defined in the Python Standard Library to support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Network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Web application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Graphical user interface (GUI) development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Database programming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Mathematical functions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Pseudorandom number generators</a:t>
            </a:r>
          </a:p>
          <a:p>
            <a:pPr marL="684213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Media processing,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8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Standard Library module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 flipH="1">
            <a:off x="293087" y="1832127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core Python language does not have a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square root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93087" y="2456796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square root function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sqrt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defined in the Standard Library module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93087" y="3376079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accent1"/>
                </a:solidFill>
              </a:rPr>
              <a:t>A module must be explicitly imported into the execution environment: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93087" y="4804723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prefix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math.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must be present when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sqrt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50250" y="4255379"/>
            <a:ext cx="180075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&lt;module&gt;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93087" y="5666602"/>
            <a:ext cx="47327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000" dirty="0">
                <a:solidFill>
                  <a:srgbClr val="294171"/>
                </a:solidFill>
              </a:rPr>
              <a:t> module is a library of mathematical functions and constants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258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3176" y="2456796"/>
            <a:ext cx="413082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sqrt(4)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help(math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module math: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math.cos(0)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2.0794415416798357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math.log(8,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9478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0" grpId="0"/>
      <p:bldP spid="11" grpId="0" animBg="1"/>
      <p:bldP spid="12" grpId="0"/>
      <p:bldP spid="13" grpId="0" animBg="1"/>
      <p:bldP spid="13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Algebraic expressions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max(23,41,15,24)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885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8" y="1823734"/>
            <a:ext cx="43796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interactive shell can be used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evaluate algebraic expressions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2703034"/>
            <a:ext cx="46169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14//3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quotient when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14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divided by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14%3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the remainder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8" y="3682891"/>
            <a:ext cx="4616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2**3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to the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baseline="30000" dirty="0">
                <a:solidFill>
                  <a:schemeClr val="accent1"/>
                </a:solidFill>
                <a:latin typeface="Calibri" pitchFamily="34" charset="0"/>
              </a:rPr>
              <a:t>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power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4355703"/>
            <a:ext cx="48918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are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takes a number as input and returns its absolute value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(resp.,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) take an arbitrary number of inputs and return the “smallest” (resp., “largest”) among them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988514" y="202590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/>
      <p:bldP spid="27" grpId="0"/>
      <p:bldP spid="28" grpId="0"/>
      <p:bldP spid="15" grpId="0" animBg="1"/>
      <p:bldP spid="1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993312" y="2938174"/>
            <a:ext cx="401635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math.sqrt(3**2+4**2)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(math.sqrt(3**2+4**2) ==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*10**2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314.1592653589793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(2*5**2 &lt; 7**2)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7982" y="1660901"/>
            <a:ext cx="433822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Python expression that assigns to variable </a:t>
            </a:r>
            <a:r>
              <a:rPr lang="en-US" sz="2000" dirty="0" err="1">
                <a:solidFill>
                  <a:schemeClr val="accent1"/>
                </a:solidFill>
              </a:rPr>
              <a:t>c</a:t>
            </a: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length of the hypotenuse in a right triangle whose other two sides have lengths 3 and 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evaluates whether the length of the above hypotenuse is 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area of a disk of radius 10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the Boolean expression that checks whether a point with coordinates (5, 5) is inside a circle with center (0,0) and radius 7.</a:t>
            </a:r>
          </a:p>
        </p:txBody>
      </p:sp>
    </p:spTree>
    <p:extLst>
      <p:ext uri="{BB962C8B-B14F-4D97-AF65-F5344CB8AC3E}">
        <p14:creationId xmlns:p14="http://schemas.microsoft.com/office/powerpoint/2010/main" val="320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Boolean expressions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often involve comparison operators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	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1981200"/>
            <a:ext cx="3155485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!=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 == 2*(9/3)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5411450"/>
            <a:ext cx="7937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an expression containing algebraic and comparison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</p:txBody>
      </p:sp>
    </p:spTree>
    <p:extLst>
      <p:ext uri="{BB962C8B-B14F-4D97-AF65-F5344CB8AC3E}">
        <p14:creationId xmlns:p14="http://schemas.microsoft.com/office/powerpoint/2010/main" val="15690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Boolean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Boolean expressions may include Boolean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640794" y="57935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2&lt;3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or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not(3&lt;4)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not(False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4+1==5 or 4-1&lt;4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5411450"/>
            <a:ext cx="808692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an expression containing algebraic, comparison, and Boolean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ea typeface="+mj-ea"/>
                <a:cs typeface="Courier New" panose="02070309020205020404" pitchFamily="49" charset="0"/>
              </a:rPr>
              <a:t>Boolean operators are evaluated last</a:t>
            </a:r>
          </a:p>
        </p:txBody>
      </p:sp>
    </p:spTree>
    <p:extLst>
      <p:ext uri="{BB962C8B-B14F-4D97-AF65-F5344CB8AC3E}">
        <p14:creationId xmlns:p14="http://schemas.microsoft.com/office/powerpoint/2010/main" val="42279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65800" y="1995131"/>
            <a:ext cx="3390900" cy="489364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25 - 21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14.99 + 27.95 + 19.84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62.78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20*15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min(3, 1, 8, -2, 5, -3,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== 4-2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17//5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17%5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and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or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1689100"/>
            <a:ext cx="5575300" cy="464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Translate the following into Python algebraic or Boolean expressions and then evaluate them: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difference between Annie’s age (25) and Ellie’s (21)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total of $14.99, $27.95, and $19.84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area of a rectangle of length 20 and width 15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 to the 10</a:t>
            </a:r>
            <a:r>
              <a:rPr lang="en-US" baseline="30000" dirty="0"/>
              <a:t>th</a:t>
            </a:r>
            <a:r>
              <a:rPr lang="en-US" dirty="0"/>
              <a:t> power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minimum of 3, 1, 8, -2, 5, -3, and 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3 equals 4-2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17//5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The value of 17%5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 and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284 is even or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1964" y="5002638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9302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5544" y="2880360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59302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95544" y="2880360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95544" y="2880360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9302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9302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495544" y="2880360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4*x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12.0</a:t>
            </a:r>
          </a:p>
        </p:txBody>
      </p:sp>
    </p:spTree>
    <p:extLst>
      <p:ext uri="{BB962C8B-B14F-4D97-AF65-F5344CB8AC3E}">
        <p14:creationId xmlns:p14="http://schemas.microsoft.com/office/powerpoint/2010/main" val="35114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Naming rules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50494"/>
            <a:ext cx="52791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(Variable) names can contain these</a:t>
            </a:r>
            <a:r>
              <a:rPr lang="en-US" sz="2000" dirty="0">
                <a:solidFill>
                  <a:schemeClr val="accent1"/>
                </a:solidFill>
              </a:rPr>
              <a:t> characters: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through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z</a:t>
            </a:r>
            <a:endParaRPr lang="en-US" sz="2000" dirty="0"/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Z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underscore character </a:t>
            </a:r>
            <a:r>
              <a:rPr lang="en-US" sz="2000" dirty="0"/>
              <a:t>_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digits </a:t>
            </a:r>
            <a:r>
              <a:rPr lang="en-US" sz="2000" dirty="0"/>
              <a:t>0 </a:t>
            </a:r>
            <a:r>
              <a:rPr lang="en-US" sz="2000" dirty="0">
                <a:solidFill>
                  <a:srgbClr val="294171"/>
                </a:solidFill>
              </a:rPr>
              <a:t>through </a:t>
            </a:r>
            <a:r>
              <a:rPr lang="en-US" sz="20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699010"/>
            <a:ext cx="4251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Names cannot start with a digit though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501624"/>
            <a:ext cx="4826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For a multiple-word name, use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either the underscore as the delimiter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or </a:t>
            </a:r>
            <a:r>
              <a:rPr lang="en-US" sz="2000" i="1" dirty="0" err="1"/>
              <a:t>camelCase</a:t>
            </a:r>
            <a:r>
              <a:rPr lang="en-US" sz="2000" i="1" dirty="0"/>
              <a:t> </a:t>
            </a:r>
            <a:r>
              <a:rPr lang="en-US" sz="2000" dirty="0"/>
              <a:t>capitalization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5967678"/>
            <a:ext cx="4136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Short and meaningful names are ideal</a:t>
            </a:r>
            <a:endParaRPr lang="en-US" sz="2000" kern="0" dirty="0">
              <a:solidFill>
                <a:srgbClr val="294171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counter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price =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3</a:t>
            </a:r>
          </a:p>
        </p:txBody>
      </p:sp>
    </p:spTree>
    <p:extLst>
      <p:ext uri="{BB962C8B-B14F-4D97-AF65-F5344CB8AC3E}">
        <p14:creationId xmlns:p14="http://schemas.microsoft.com/office/powerpoint/2010/main" val="15762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58216"/>
            <a:ext cx="52791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 addition to number and Boolean values, Python support string values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541868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is represented as a sequence of characters enclosed within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quotes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167477" y="2566102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2693" y="2566102"/>
            <a:ext cx="885561" cy="40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09358" y="4541131"/>
            <a:ext cx="475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 string value can be assigned to a variable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5333265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String values can be manipulated using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string operators and functions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8" grpId="0"/>
      <p:bldP spid="25" grpId="0" animBg="1"/>
      <p:bldP spid="14" grpId="0" animBg="1"/>
      <p:bldP spid="14" grpId="1" animBg="1"/>
      <p:bldP spid="14" grpId="2" animBg="1"/>
      <p:bldP spid="36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5185</Words>
  <Application>Microsoft Macintosh PowerPoint</Application>
  <PresentationFormat>On-screen Show (4:3)</PresentationFormat>
  <Paragraphs>1347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Sourati, Jamshid</cp:lastModifiedBy>
  <cp:revision>21</cp:revision>
  <dcterms:created xsi:type="dcterms:W3CDTF">2019-09-12T17:55:09Z</dcterms:created>
  <dcterms:modified xsi:type="dcterms:W3CDTF">2023-09-06T16:59:42Z</dcterms:modified>
</cp:coreProperties>
</file>