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2"/>
    <p:restoredTop sz="94595"/>
  </p:normalViewPr>
  <p:slideViewPr>
    <p:cSldViewPr snapToGrid="0">
      <p:cViewPr varScale="1">
        <p:scale>
          <a:sx n="115" d="100"/>
          <a:sy n="115" d="100"/>
        </p:scale>
        <p:origin x="2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1.3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93584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505379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906840" y="5186791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859379" y="4510893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808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6600610" y="417037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356596" y="3746237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399220" y="5024156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478714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564876" y="5862695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14077" y="4533341"/>
            <a:ext cx="498020" cy="216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356594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428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Indentation is critical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-63482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7110" y="4510892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Decision 30"/>
          <p:cNvSpPr/>
          <p:nvPr/>
        </p:nvSpPr>
        <p:spPr>
          <a:xfrm>
            <a:off x="336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32" name="Alternate Process 31"/>
          <p:cNvSpPr/>
          <p:nvPr/>
        </p:nvSpPr>
        <p:spPr>
          <a:xfrm>
            <a:off x="2128341" y="4170373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1884327" y="3746236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1926951" y="5024155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3006445" y="4759437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2253296" y="5862694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3022152" y="5613683"/>
            <a:ext cx="49802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884325" y="3375921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956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6535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2027123" y="5286567"/>
            <a:ext cx="327394" cy="216068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11" grpId="0" animBg="1"/>
      <p:bldP spid="17" grpId="0" animBg="1"/>
      <p:bldP spid="50" grpId="0" animBg="1"/>
      <p:bldP spid="61" grpId="0"/>
      <p:bldP spid="30" grpId="0"/>
      <p:bldP spid="31" grpId="0" animBg="1"/>
      <p:bldP spid="32" grpId="0" animBg="1"/>
      <p:bldP spid="34" grpId="0" animBg="1"/>
      <p:bldP spid="36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jacket.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3"/>
            <a:ext cx="498020" cy="242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90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2" y="4837733"/>
            <a:ext cx="498020" cy="2525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  <p:extLst>
      <p:ext uri="{BB962C8B-B14F-4D97-AF65-F5344CB8AC3E}">
        <p14:creationId xmlns:p14="http://schemas.microsoft.com/office/powerpoint/2010/main" val="42380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722103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Prints a message saying whether the user is eligible to vote or not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4921657"/>
            <a:ext cx="417102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can't vote.")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 vote.")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2244000"/>
            <a:ext cx="3948577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can't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1487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Execution 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7" y="1648705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 examples of </a:t>
            </a:r>
            <a:r>
              <a:rPr lang="en-US" sz="2000" dirty="0">
                <a:solidFill>
                  <a:srgbClr val="FF0000"/>
                </a:solidFill>
              </a:rPr>
              <a:t>execution control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Execution control structures </a:t>
            </a:r>
            <a:r>
              <a:rPr lang="en-US" sz="2000" dirty="0">
                <a:solidFill>
                  <a:srgbClr val="294171"/>
                </a:solidFill>
              </a:rPr>
              <a:t>are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programming language statements that control which statements are executed, i.e., the execution flow of the program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are, more specifically,  </a:t>
            </a:r>
            <a:r>
              <a:rPr lang="en-US" sz="2000" dirty="0">
                <a:solidFill>
                  <a:srgbClr val="FF0000"/>
                </a:solidFill>
              </a:rPr>
              <a:t>conditional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Iteration structures </a:t>
            </a:r>
            <a:r>
              <a:rPr lang="en-US" sz="2000" dirty="0">
                <a:solidFill>
                  <a:srgbClr val="294171"/>
                </a:solidFill>
              </a:rPr>
              <a:t>are execution control structures that enable the repetitive execution of a statement or a block of statements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for loop statement </a:t>
            </a:r>
            <a:r>
              <a:rPr lang="en-US" sz="2000" dirty="0">
                <a:solidFill>
                  <a:srgbClr val="294171"/>
                </a:solidFill>
              </a:rPr>
              <a:t>is an iteration structure that executes a block of code for every item of a sequence </a:t>
            </a:r>
          </a:p>
        </p:txBody>
      </p:sp>
    </p:spTree>
    <p:extLst>
      <p:ext uri="{BB962C8B-B14F-4D97-AF65-F5344CB8AC3E}">
        <p14:creationId xmlns:p14="http://schemas.microsoft.com/office/powerpoint/2010/main" val="75129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1639302"/>
            <a:ext cx="81698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 of code 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sequence is a string, items are its characters (single-character strings)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509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6303" y="40433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60775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7028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53806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41004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7599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61346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54376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2" y="330855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0" y="4965105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965106"/>
            <a:ext cx="239230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0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0051" y="1500802"/>
            <a:ext cx="54594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code block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Sequence can be a string, a list, …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Block of code must be indented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01836" y="2054800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40435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34" grpId="0" animBg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99074"/>
            <a:ext cx="410998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“spelling”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a word from the user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Prints the characters in the word from left to right, one per line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5029379"/>
            <a:ext cx="351410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input('Enter a word: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word spelled out: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1813113"/>
            <a:ext cx="394857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omnipotent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word spelled out: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0557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range()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92775" y="1623913"/>
            <a:ext cx="875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range() is used to iterate over a sequence of numbers in a specified range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7604" y="2298016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0, 1, 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87604" y="3158302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numbers k, k+1, k+2,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range(k, n):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87604" y="4023833"/>
            <a:ext cx="6378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numbers k, </a:t>
            </a:r>
            <a:r>
              <a:rPr lang="en-US" dirty="0" err="1">
                <a:cs typeface="Courier New" panose="02070309020205020404" pitchFamily="49" charset="0"/>
              </a:rPr>
              <a:t>k+c</a:t>
            </a:r>
            <a:r>
              <a:rPr lang="en-US" dirty="0">
                <a:cs typeface="Courier New" panose="02070309020205020404" pitchFamily="49" charset="0"/>
              </a:rPr>
              <a:t>, k+2c, k+3c,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range(k, n, c):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6):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34" grpId="0" animBg="1"/>
      <p:bldP spid="34" grpId="1" animBg="1"/>
      <p:bldP spid="43" grpId="0"/>
      <p:bldP spid="45" grpId="0"/>
      <p:bldP spid="46" grpId="0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67134"/>
            <a:ext cx="794278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for loops that will print the following sequences: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0, 1, 2, 3, 4, 5, 6, 7, 8 , 9, 10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1, 2, 3, 4, 5, 6, 7, 8, 9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0, 2, 4, 6, 8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1, 3, 5, 7, 9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20, 30, 40, 50, 60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D35E-630A-AA56-9955-D685AB2AE7BF}"/>
              </a:ext>
            </a:extLst>
          </p:cNvPr>
          <p:cNvSpPr txBox="1"/>
          <p:nvPr/>
        </p:nvSpPr>
        <p:spPr bwMode="auto">
          <a:xfrm>
            <a:off x="5195423" y="3064519"/>
            <a:ext cx="3948577" cy="310854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 9,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10,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range(20, 70, 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57"/>
          <p:cNvCxnSpPr>
            <a:stCxn id="17" idx="2"/>
            <a:endCxn id="10" idx="0"/>
          </p:cNvCxnSpPr>
          <p:nvPr/>
        </p:nvCxnSpPr>
        <p:spPr>
          <a:xfrm rot="5400000" flipH="1">
            <a:off x="5479545" y="3401042"/>
            <a:ext cx="1699570" cy="1833999"/>
          </a:xfrm>
          <a:prstGeom prst="bentConnector5">
            <a:avLst>
              <a:gd name="adj1" fmla="val -13450"/>
              <a:gd name="adj2" fmla="val -85449"/>
              <a:gd name="adj3" fmla="val 133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736435" y="5673461"/>
            <a:ext cx="1351803" cy="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</p:txBody>
      </p:sp>
      <p:cxnSp>
        <p:nvCxnSpPr>
          <p:cNvPr id="13" name="Shape 12"/>
          <p:cNvCxnSpPr>
            <a:stCxn id="10" idx="3"/>
            <a:endCxn id="17" idx="0"/>
          </p:cNvCxnSpPr>
          <p:nvPr/>
        </p:nvCxnSpPr>
        <p:spPr>
          <a:xfrm>
            <a:off x="6186187" y="4232911"/>
            <a:ext cx="1060142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10899" y="4827307"/>
            <a:ext cx="247085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013740" y="634936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5738565" y="4841604"/>
            <a:ext cx="1181543" cy="1833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186185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090755" y="3146680"/>
            <a:ext cx="64315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44942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3468255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program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2282634"/>
            <a:ext cx="387911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Executed using an IDE or “from the command line”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4542021" y="2778019"/>
            <a:ext cx="460197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</p:txBody>
      </p:sp>
      <p:cxnSp>
        <p:nvCxnSpPr>
          <p:cNvPr id="16" name="Shape 15"/>
          <p:cNvCxnSpPr>
            <a:stCxn id="25" idx="2"/>
            <a:endCxn id="15" idx="0"/>
          </p:cNvCxnSpPr>
          <p:nvPr/>
        </p:nvCxnSpPr>
        <p:spPr>
          <a:xfrm rot="5400000">
            <a:off x="6549155" y="2484159"/>
            <a:ext cx="587717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89953" y="3631803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</p:txBody>
      </p:sp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16200000" flipH="1">
            <a:off x="6586379" y="3375169"/>
            <a:ext cx="5132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6089158" y="4470342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cxnSp>
        <p:nvCxnSpPr>
          <p:cNvPr id="20" name="Shape 57"/>
          <p:cNvCxnSpPr>
            <a:stCxn id="17" idx="2"/>
            <a:endCxn id="19" idx="0"/>
          </p:cNvCxnSpPr>
          <p:nvPr/>
        </p:nvCxnSpPr>
        <p:spPr>
          <a:xfrm rot="5400000">
            <a:off x="6593605" y="4220935"/>
            <a:ext cx="498020" cy="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/>
          <p:cNvSpPr/>
          <p:nvPr/>
        </p:nvSpPr>
        <p:spPr>
          <a:xfrm>
            <a:off x="4865242" y="1849783"/>
            <a:ext cx="395554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</p:txBody>
      </p:sp>
      <p:cxnSp>
        <p:nvCxnSpPr>
          <p:cNvPr id="27" name="Shape 15"/>
          <p:cNvCxnSpPr>
            <a:endCxn id="25" idx="0"/>
          </p:cNvCxnSpPr>
          <p:nvPr/>
        </p:nvCxnSpPr>
        <p:spPr>
          <a:xfrm rot="16200000" flipH="1">
            <a:off x="6663290" y="1670058"/>
            <a:ext cx="35944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3818661" y="6294676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ello.py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57771" y="2282634"/>
            <a:ext cx="387911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Executed using an IDE or </a:t>
            </a:r>
            <a:r>
              <a:rPr lang="en-US" dirty="0">
                <a:solidFill>
                  <a:srgbClr val="FF0000"/>
                </a:solidFill>
              </a:rPr>
              <a:t>“from the command line”</a:t>
            </a:r>
          </a:p>
        </p:txBody>
      </p:sp>
    </p:spTree>
    <p:extLst>
      <p:ext uri="{BB962C8B-B14F-4D97-AF65-F5344CB8AC3E}">
        <p14:creationId xmlns:p14="http://schemas.microsoft.com/office/powerpoint/2010/main" val="40727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17" grpId="0" animBg="1"/>
      <p:bldP spid="19" grpId="0" animBg="1"/>
      <p:bldP spid="25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5035082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</p:txBody>
      </p:sp>
      <p:cxnSp>
        <p:nvCxnSpPr>
          <p:cNvPr id="21" name="Shape 62"/>
          <p:cNvCxnSpPr>
            <a:endCxn id="19" idx="0"/>
          </p:cNvCxnSpPr>
          <p:nvPr/>
        </p:nvCxnSpPr>
        <p:spPr>
          <a:xfrm rot="5400000">
            <a:off x="5212081" y="1974284"/>
            <a:ext cx="39893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57"/>
          <p:cNvCxnSpPr>
            <a:stCxn id="36" idx="2"/>
            <a:endCxn id="34" idx="0"/>
          </p:cNvCxnSpPr>
          <p:nvPr/>
        </p:nvCxnSpPr>
        <p:spPr>
          <a:xfrm rot="5400000" flipH="1">
            <a:off x="5479545" y="3401041"/>
            <a:ext cx="1699570" cy="1834000"/>
          </a:xfrm>
          <a:prstGeom prst="bentConnector5">
            <a:avLst>
              <a:gd name="adj1" fmla="val -13450"/>
              <a:gd name="adj2" fmla="val -85534"/>
              <a:gd name="adj3" fmla="val 1330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42"/>
          <p:cNvCxnSpPr>
            <a:stCxn id="34" idx="2"/>
            <a:endCxn id="37" idx="0"/>
          </p:cNvCxnSpPr>
          <p:nvPr/>
        </p:nvCxnSpPr>
        <p:spPr>
          <a:xfrm rot="16200000" flipH="1">
            <a:off x="4735690" y="5674205"/>
            <a:ext cx="1353291" cy="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Decision 33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cxnSp>
        <p:nvCxnSpPr>
          <p:cNvPr id="35" name="Shape 34"/>
          <p:cNvCxnSpPr>
            <a:stCxn id="34" idx="3"/>
            <a:endCxn id="36" idx="0"/>
          </p:cNvCxnSpPr>
          <p:nvPr/>
        </p:nvCxnSpPr>
        <p:spPr>
          <a:xfrm>
            <a:off x="6186187" y="4232911"/>
            <a:ext cx="1060143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</a:p>
        </p:txBody>
      </p:sp>
      <p:sp>
        <p:nvSpPr>
          <p:cNvPr id="37" name="Alternate Process 36"/>
          <p:cNvSpPr/>
          <p:nvPr/>
        </p:nvSpPr>
        <p:spPr>
          <a:xfrm>
            <a:off x="5250585" y="635085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186185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0" name="Shape 62"/>
          <p:cNvCxnSpPr>
            <a:stCxn id="19" idx="2"/>
            <a:endCxn id="34" idx="0"/>
          </p:cNvCxnSpPr>
          <p:nvPr/>
        </p:nvCxnSpPr>
        <p:spPr>
          <a:xfrm rot="16200000" flipH="1">
            <a:off x="4934947" y="2990873"/>
            <a:ext cx="953190" cy="1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7246330" y="3296746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0" name="Alternate Process 79"/>
          <p:cNvSpPr/>
          <p:nvPr/>
        </p:nvSpPr>
        <p:spPr>
          <a:xfrm>
            <a:off x="5035081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Decision 80"/>
          <p:cNvSpPr/>
          <p:nvPr/>
        </p:nvSpPr>
        <p:spPr>
          <a:xfrm>
            <a:off x="4636897" y="3468254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sp>
        <p:nvSpPr>
          <p:cNvPr id="82" name="Alternate Process 81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88981" y="4997564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4" name="Alternate Process 83"/>
          <p:cNvSpPr/>
          <p:nvPr/>
        </p:nvSpPr>
        <p:spPr>
          <a:xfrm>
            <a:off x="5248998" y="635168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184611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709357" y="1775609"/>
            <a:ext cx="3947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compute the smallest multiple of 7 greater than 37.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710934" y="2760368"/>
            <a:ext cx="3927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Calibri" pitchFamily="34" charset="0"/>
              </a:rPr>
              <a:t>Idea: </a:t>
            </a:r>
            <a:r>
              <a:rPr lang="en-US" sz="2000" kern="0" dirty="0">
                <a:latin typeface="Calibri" pitchFamily="34" charset="0"/>
              </a:rPr>
              <a:t>generate multiples of 7 until we get a number greater than 37</a:t>
            </a:r>
          </a:p>
        </p:txBody>
      </p:sp>
    </p:spTree>
    <p:extLst>
      <p:ext uri="{BB962C8B-B14F-4D97-AF65-F5344CB8AC3E}">
        <p14:creationId xmlns:p14="http://schemas.microsoft.com/office/powerpoint/2010/main" val="37652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0" animBg="1"/>
      <p:bldP spid="37" grpId="1" animBg="1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39" grpId="8"/>
      <p:bldP spid="39" grpId="9"/>
      <p:bldP spid="65" grpId="0" animBg="1"/>
      <p:bldP spid="65" grpId="1" animBg="1"/>
      <p:bldP spid="66" grpId="0"/>
      <p:bldP spid="71" grpId="0" animBg="1"/>
      <p:bldP spid="71" grpId="1" animBg="1"/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81" grpId="9" animBg="1"/>
      <p:bldP spid="81" grpId="10" animBg="1"/>
      <p:bldP spid="81" grpId="1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/>
      <p:bldP spid="84" grpId="0" animBg="1"/>
      <p:bldP spid="86" grpId="0"/>
      <p:bldP spid="87" grpId="0" animBg="1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1645478"/>
            <a:ext cx="802398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solidFill>
                  <a:schemeClr val="accent1"/>
                </a:solidFill>
              </a:rPr>
              <a:t> prints its input argument to the IDLE window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argument can be any object: an integer, a float, a string, a list, …</a:t>
            </a:r>
          </a:p>
          <a:p>
            <a:pPr marL="1139825" lvl="2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dirty="0"/>
              <a:t>Strings are printed without quotes  and “to be read by people”, rather than “to be interpreted by Python”, 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2000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“string representation” of the object is printed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57771" y="4295913"/>
            <a:ext cx="352458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print(0.0)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print('zero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print([0, 1, 'two'])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'two']</a:t>
            </a:r>
          </a:p>
        </p:txBody>
      </p:sp>
    </p:spTree>
    <p:extLst>
      <p:ext uri="{BB962C8B-B14F-4D97-AF65-F5344CB8AC3E}">
        <p14:creationId xmlns:p14="http://schemas.microsoft.com/office/powerpoint/2010/main" val="39458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Jordan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Michael Jordan...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00534" y="6345349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82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'Hello' + first + ' 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0978" y="1463314"/>
            <a:ext cx="8023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chemeClr val="accent1"/>
                </a:solidFill>
              </a:rPr>
              <a:t> requests and reads input from the user interactively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It’s (optional) input argument is the request message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Typically used on the right side of an assignment statement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0978" y="2778355"/>
            <a:ext cx="4258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78" y="2778355"/>
            <a:ext cx="4258158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30978" y="2778355"/>
            <a:ext cx="425815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i="1" dirty="0"/>
              <a:t>string </a:t>
            </a:r>
            <a:r>
              <a:rPr lang="en-US" dirty="0"/>
              <a:t>typed by the user is assigned to the variable on the left side of the assignment statement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30978" y="2778355"/>
            <a:ext cx="42581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</p:txBody>
      </p:sp>
    </p:spTree>
    <p:extLst>
      <p:ext uri="{BB962C8B-B14F-4D97-AF65-F5344CB8AC3E}">
        <p14:creationId xmlns:p14="http://schemas.microsoft.com/office/powerpoint/2010/main" val="37543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" grpId="0" animBg="1"/>
      <p:bldP spid="9" grpId="0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eval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896" y="2035344"/>
            <a:ext cx="47376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2: Use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2625" lvl="1" indent="-225425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919163" lvl="2" indent="-238125" defTabSz="914400" fontAlgn="base">
              <a:spcBef>
                <a:spcPct val="0"/>
              </a:spcBef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sz="2000" dirty="0"/>
              <a:t>Takes a string as input and evaluates it as a Python expression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954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eval('18')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eval('[2,3+5]')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"&lt;string&gt;",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081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232806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25896" y="2035344"/>
            <a:ext cx="4737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5896" y="2035344"/>
            <a:ext cx="473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5896" y="2035344"/>
            <a:ext cx="4737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7908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8" grpId="0" animBg="1"/>
      <p:bldP spid="28" grpId="1" animBg="1"/>
      <p:bldP spid="29" grpId="0" animBg="1"/>
      <p:bldP spid="31" grpId="0"/>
      <p:bldP spid="31" grpId="1"/>
      <p:bldP spid="32" grpId="0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22103"/>
            <a:ext cx="4291423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Computes the user’s age one year from now and prints the message shown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96529" y="4103660"/>
            <a:ext cx="695094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name + ', you will be ' + str(age+1) + ' next year!'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123" y="2506189"/>
            <a:ext cx="394857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will be 18 next year!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4578F-B016-E9F7-158A-28BAEFFA07C8}"/>
              </a:ext>
            </a:extLst>
          </p:cNvPr>
          <p:cNvSpPr txBox="1"/>
          <p:nvPr/>
        </p:nvSpPr>
        <p:spPr bwMode="auto">
          <a:xfrm>
            <a:off x="1096528" y="5371401"/>
            <a:ext cx="695094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input('Enter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name + ', you will be ' + </a:t>
            </a:r>
            <a:r>
              <a:rPr lang="en-US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(age+'+1') + ' next year!'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931A2-E6F8-1FFB-D8E4-A778B31118EA}"/>
              </a:ext>
            </a:extLst>
          </p:cNvPr>
          <p:cNvSpPr txBox="1"/>
          <p:nvPr/>
        </p:nvSpPr>
        <p:spPr>
          <a:xfrm>
            <a:off x="293724" y="4272936"/>
            <a:ext cx="83126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987C9-A6E7-A358-D382-47CF0F993458}"/>
              </a:ext>
            </a:extLst>
          </p:cNvPr>
          <p:cNvSpPr txBox="1"/>
          <p:nvPr/>
        </p:nvSpPr>
        <p:spPr>
          <a:xfrm>
            <a:off x="293724" y="5540679"/>
            <a:ext cx="83126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020CD5-07EB-F5DF-382C-5B2B4C760C18}"/>
              </a:ext>
            </a:extLst>
          </p:cNvPr>
          <p:cNvSpPr/>
          <p:nvPr/>
        </p:nvSpPr>
        <p:spPr>
          <a:xfrm rot="5400000">
            <a:off x="5543523" y="5749663"/>
            <a:ext cx="160463" cy="831266"/>
          </a:xfrm>
          <a:prstGeom prst="rightBrace">
            <a:avLst>
              <a:gd name="adj1" fmla="val 4469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565E1-37FC-593A-9BBD-E71E1DEBDD06}"/>
              </a:ext>
            </a:extLst>
          </p:cNvPr>
          <p:cNvSpPr txBox="1"/>
          <p:nvPr/>
        </p:nvSpPr>
        <p:spPr>
          <a:xfrm>
            <a:off x="5208121" y="6245528"/>
            <a:ext cx="1054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'17+1'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4" grpId="0"/>
      <p:bldP spid="5" grpId="0"/>
      <p:bldP spid="6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531580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name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age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Prints a message saying whether the user is eligible to vote or not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4953281"/>
            <a:ext cx="47713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Need a way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execute a Python statement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a condition is true  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  <p:extLst>
      <p:ext uri="{BB962C8B-B14F-4D97-AF65-F5344CB8AC3E}">
        <p14:creationId xmlns:p14="http://schemas.microsoft.com/office/powerpoint/2010/main" val="3951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2109"/>
            <a:ext cx="81081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/>
              <a:t>is greater than 62 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/>
              <a:t>appears in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/>
              <a:t>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/>
              <a:t>is greater than 10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/>
              <a:t>is 0 then print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322799" y="3964900"/>
            <a:ext cx="595626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65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get Social Security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2799" y="3964900"/>
            <a:ext cx="427876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'no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'large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 time!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22799" y="3964900"/>
            <a:ext cx="374006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 = 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shield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hits, shield = 12,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653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3136</Words>
  <Application>Microsoft Macintosh PowerPoint</Application>
  <PresentationFormat>On-screen Show (4:3)</PresentationFormat>
  <Paragraphs>741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Sourati, Jamshid</cp:lastModifiedBy>
  <cp:revision>14</cp:revision>
  <dcterms:created xsi:type="dcterms:W3CDTF">2019-09-12T17:55:09Z</dcterms:created>
  <dcterms:modified xsi:type="dcterms:W3CDTF">2023-09-06T19:20:56Z</dcterms:modified>
</cp:coreProperties>
</file>