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607"/>
  </p:normalViewPr>
  <p:slideViewPr>
    <p:cSldViewPr snapToGrid="0">
      <p:cViewPr varScale="1">
        <p:scale>
          <a:sx n="148" d="100"/>
          <a:sy n="148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7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8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5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1.4 Functions</a:t>
            </a:r>
          </a:p>
        </p:txBody>
      </p:sp>
    </p:spTree>
    <p:extLst>
      <p:ext uri="{BB962C8B-B14F-4D97-AF65-F5344CB8AC3E}">
        <p14:creationId xmlns:p14="http://schemas.microsoft.com/office/powerpoint/2010/main" val="281155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 bwMode="auto">
          <a:xfrm>
            <a:off x="338951" y="5621814"/>
            <a:ext cx="88177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The list that </a:t>
            </a: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 changes;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same list object, so it changes too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90563" lvl="2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Because lists are mutable, a change to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 affects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kern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Assignment and mutability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6008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10" y="3014174"/>
            <a:ext cx="15552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685678" y="2820908"/>
            <a:ext cx="1555278" cy="386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6185" y="223653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rot="10800000" flipV="1">
            <a:off x="633385" y="2236528"/>
            <a:ext cx="636664" cy="22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97861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d[2]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0"/>
          </p:cNvCxnSpPr>
          <p:nvPr/>
        </p:nvCxnSpPr>
        <p:spPr>
          <a:xfrm>
            <a:off x="2029316" y="2236528"/>
            <a:ext cx="2922964" cy="86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38950" y="4775430"/>
            <a:ext cx="4359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integer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38950" y="5621814"/>
            <a:ext cx="85181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refers to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new object (9);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still refers to the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old object (6)</a:t>
            </a:r>
          </a:p>
          <a:p>
            <a:pPr marL="457200" lvl="2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Because integers are immutable, a change to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 does not affect the value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38951" y="4775430"/>
            <a:ext cx="3943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list object</a:t>
            </a:r>
          </a:p>
        </p:txBody>
      </p:sp>
    </p:spTree>
    <p:extLst>
      <p:ext uri="{BB962C8B-B14F-4D97-AF65-F5344CB8AC3E}">
        <p14:creationId xmlns:p14="http://schemas.microsoft.com/office/powerpoint/2010/main" val="19980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1" grpId="1"/>
      <p:bldP spid="43" grpId="0"/>
      <p:bldP spid="43" grpId="1"/>
      <p:bldP spid="44" grpId="0"/>
      <p:bldP spid="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Swapping values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6951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5551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4593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40055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505551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894593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453704" y="1629203"/>
            <a:ext cx="726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alibri" pitchFamily="34" charset="0"/>
                <a:ea typeface="+mj-ea"/>
                <a:cs typeface="+mj-cs"/>
              </a:rPr>
              <a:t>tmp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5400000">
            <a:off x="1202092" y="2533086"/>
            <a:ext cx="793284" cy="18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71552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16200000" flipH="1">
            <a:off x="1789212" y="2511968"/>
            <a:ext cx="79328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2170097" y="2359682"/>
            <a:ext cx="793281" cy="53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" idx="0"/>
          </p:cNvCxnSpPr>
          <p:nvPr/>
        </p:nvCxnSpPr>
        <p:spPr>
          <a:xfrm rot="5400000">
            <a:off x="1391909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0" idx="0"/>
          </p:cNvCxnSpPr>
          <p:nvPr/>
        </p:nvCxnSpPr>
        <p:spPr>
          <a:xfrm rot="16200000" flipH="1">
            <a:off x="1599393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03486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32086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21128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573208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6121128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98087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68" name="Straight Arrow Connector 67"/>
          <p:cNvCxnSpPr>
            <a:endCxn id="57" idx="0"/>
          </p:cNvCxnSpPr>
          <p:nvPr/>
        </p:nvCxnSpPr>
        <p:spPr>
          <a:xfrm rot="5400000">
            <a:off x="5618444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5" idx="0"/>
          </p:cNvCxnSpPr>
          <p:nvPr/>
        </p:nvCxnSpPr>
        <p:spPr>
          <a:xfrm rot="16200000" flipH="1">
            <a:off x="5825928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4678496" y="1629203"/>
            <a:ext cx="824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Want: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451961" y="1781603"/>
            <a:ext cx="779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Have: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652189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5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/>
      <p:bldP spid="14" grpId="1"/>
      <p:bldP spid="73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Immutable parameter passing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544" y="34447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69343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19797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58310" y="2447953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39371" y="344478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4261705" y="2434250"/>
            <a:ext cx="1216804" cy="804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155416" y="2453236"/>
            <a:ext cx="14256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g(a</a:t>
            </a: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55144" y="2227981"/>
            <a:ext cx="2617098" cy="121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281023"/>
            <a:ext cx="82569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did not, and cannot, modify the value of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This is because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294171"/>
                </a:solidFill>
              </a:rPr>
              <a:t> refers to an immutable object.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66104" y="5281023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Variable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294171"/>
                </a:solidFill>
              </a:rPr>
              <a:t> 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refers to the object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294171"/>
                </a:solidFill>
              </a:rPr>
              <a:t> refers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As if we executed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= 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64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0" grpId="0" animBg="1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63" grpId="0"/>
      <p:bldP spid="6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utable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parameter passing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166" y="3444787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336924" y="1629203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80041" y="1629203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68151" y="2438111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060038" y="2453236"/>
            <a:ext cx="15210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h(lst</a:t>
            </a: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74828" y="2227981"/>
            <a:ext cx="2597421" cy="1216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137421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did modify the value of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This is because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rgbClr val="294171"/>
                </a:solidFill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solidFill>
                  <a:srgbClr val="294171"/>
                </a:solidFill>
              </a:rPr>
              <a:t> refer to an mutable object.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66104" y="5137421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Variable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solidFill>
                  <a:srgbClr val="294171"/>
                </a:solidFill>
              </a:rPr>
              <a:t> 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refers to the object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rgbClr val="294171"/>
                </a:solidFill>
              </a:rPr>
              <a:t> refers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As if we executed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66166" y="3454574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[5,2,3]</a:t>
            </a:r>
          </a:p>
        </p:txBody>
      </p:sp>
    </p:spTree>
    <p:extLst>
      <p:ext uri="{BB962C8B-B14F-4D97-AF65-F5344CB8AC3E}">
        <p14:creationId xmlns:p14="http://schemas.microsoft.com/office/powerpoint/2010/main" val="52487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63" grpId="0"/>
      <p:bldP spid="63" grpId="1"/>
      <p:bldP spid="38" grpId="0" animBg="1"/>
      <p:bldP spid="3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54032" y="3224864"/>
            <a:ext cx="402511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['two', 'one',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 list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swaps the first and second element of the list, but only if the list has at least two elements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function does not return anything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lst[0], lst[1] = lst[1], lst[0]</a:t>
            </a:r>
          </a:p>
        </p:txBody>
      </p:sp>
    </p:spTree>
    <p:extLst>
      <p:ext uri="{BB962C8B-B14F-4D97-AF65-F5344CB8AC3E}">
        <p14:creationId xmlns:p14="http://schemas.microsoft.com/office/powerpoint/2010/main" val="26736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new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48113" y="1676824"/>
            <a:ext cx="415585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few built-in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we have seen: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,</a:t>
            </a:r>
          </a:p>
          <a:p>
            <a:pPr marL="1023938" lvl="2" indent="-457200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48113" y="3321073"/>
            <a:ext cx="441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New functions can be defined using </a:t>
            </a:r>
            <a:r>
              <a:rPr lang="en-US" sz="2000" kern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960784" y="5524031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406509" y="4762006"/>
            <a:ext cx="1349768" cy="24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54610" y="3916980"/>
            <a:ext cx="3015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def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</a:t>
            </a:r>
            <a:r>
              <a:rPr lang="en-US" sz="1600" kern="0" dirty="0" err="1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definition keyword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1104247" y="5151995"/>
            <a:ext cx="8110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1237739" y="4407934"/>
            <a:ext cx="1886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name of </a:t>
            </a:r>
            <a:r>
              <a:rPr lang="en-US" sz="1600" kern="0" dirty="0" err="1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</a:t>
            </a:r>
          </a:p>
        </p:txBody>
      </p:sp>
      <p:cxnSp>
        <p:nvCxnSpPr>
          <p:cNvPr id="54" name="Straight Arrow Connector 53"/>
          <p:cNvCxnSpPr>
            <a:stCxn id="57" idx="1"/>
          </p:cNvCxnSpPr>
          <p:nvPr/>
        </p:nvCxnSpPr>
        <p:spPr>
          <a:xfrm rot="10800000" flipV="1">
            <a:off x="1803003" y="5001866"/>
            <a:ext cx="504493" cy="556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 bwMode="auto">
          <a:xfrm>
            <a:off x="2307495" y="4832590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variable name for input argument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>
            <a:off x="2165871" y="6262696"/>
            <a:ext cx="816454" cy="348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2934280" y="6442076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specifies function output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2*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x**2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818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8" grpId="0"/>
      <p:bldP spid="46" grpId="0"/>
      <p:bldP spid="57" grpId="0"/>
      <p:bldP spid="86" grpId="0"/>
      <p:bldP spid="88" grpId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versus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97567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947013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7568" y="6072500"/>
            <a:ext cx="39808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returns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which can then be used in an expression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013" y="6072500"/>
            <a:ext cx="31964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prints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but does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anything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*: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254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new functions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8" y="2383938"/>
            <a:ext cx="494747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&lt;function name&gt; (&lt;0 or more variables&gt;):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function body&gt;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6866590" y="1470025"/>
            <a:ext cx="1392629" cy="913913"/>
          </a:xfrm>
          <a:prstGeom prst="rt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6528011" y="1739612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345157" y="2383938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497557" y="1539557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4689897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hyp(3,4)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7567" y="1739612"/>
            <a:ext cx="4845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general format of a function definition is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7567" y="3370923"/>
            <a:ext cx="77845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Let’s develop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two numbers as input (side lengths a and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of above right triangle ) 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Returns the length of the hypotenuse </a:t>
            </a:r>
            <a:r>
              <a:rPr lang="en-US" dirty="0" err="1">
                <a:solidFill>
                  <a:srgbClr val="000000"/>
                </a:solidFill>
              </a:rPr>
              <a:t>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15068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1421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119489" y="3676166"/>
            <a:ext cx="442642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hello('Julie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Welcome, Julie, to the world of Python.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 name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prints a personalized welcome message</a:t>
            </a:r>
          </a:p>
          <a:p>
            <a:pPr marL="690563" lvl="1" indent="-690563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Note that the function does not return anything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Python.'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99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706759" y="3676166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rng([4, 0, 1, -2])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 list of numbers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returns the range of the numbers in the list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range is the difference between the largest and smallest number in the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88956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Comments and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docstrings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794" y="1470025"/>
            <a:ext cx="526322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Python programs should be documented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So the developer who writes/maintains the code understands it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So the user knows what the program does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795" y="3232711"/>
            <a:ext cx="1315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80737" y="3865606"/>
            <a:ext cx="428228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80737" y="5573283"/>
            <a:ext cx="428228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795" y="4977025"/>
            <a:ext cx="1176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</a:rPr>
              <a:t>Docstring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9786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913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1BE3C-C372-7FC3-ADCD-22D869B33D5C}"/>
              </a:ext>
            </a:extLst>
          </p:cNvPr>
          <p:cNvSpPr txBox="1"/>
          <p:nvPr/>
        </p:nvSpPr>
        <p:spPr bwMode="auto">
          <a:xfrm>
            <a:off x="877824" y="5577840"/>
            <a:ext cx="428228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'''returns x**2 + 10'''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</p:spTree>
    <p:extLst>
      <p:ext uri="{BB962C8B-B14F-4D97-AF65-F5344CB8AC3E}">
        <p14:creationId xmlns:p14="http://schemas.microsoft.com/office/powerpoint/2010/main" val="23049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  <p:bldP spid="11" grpId="0" animBg="1"/>
      <p:bldP spid="12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Assignment statement: a second look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991312" y="3248082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1313" y="3273978"/>
            <a:ext cx="3165387" cy="26517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'three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2] + [3]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559972" y="1656945"/>
            <a:ext cx="4862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variable does not exist before it is assigned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1989" y="5379433"/>
            <a:ext cx="526322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sz="2000" dirty="0"/>
              <a:t>is evaluated and its value put into an object of appropriate type</a:t>
            </a:r>
          </a:p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/>
              <a:t>The object is assigned name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79627" y="4774499"/>
            <a:ext cx="310197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54921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 animBg="1"/>
      <p:bldP spid="23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41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Mutable and immutable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786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08" y="3014172"/>
            <a:ext cx="15552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479064" y="4433680"/>
            <a:ext cx="523615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(3) referred to by variable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does not change; instead,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refers to a new object (6)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Integers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386150" y="5792747"/>
            <a:ext cx="532906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([1, 2, 3]) referred to by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changes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Lists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mutable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d[1]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</p:spTree>
    <p:extLst>
      <p:ext uri="{BB962C8B-B14F-4D97-AF65-F5344CB8AC3E}">
        <p14:creationId xmlns:p14="http://schemas.microsoft.com/office/powerpoint/2010/main" val="29824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0" grpId="0" animBg="1"/>
      <p:bldP spid="56" grpId="0"/>
      <p:bldP spid="58" grpId="0" animBg="1"/>
      <p:bldP spid="58" grpId="1" animBg="1"/>
      <p:bldP spid="59" grpId="0"/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2014</Words>
  <Application>Microsoft Macintosh PowerPoint</Application>
  <PresentationFormat>On-screen Show (4:3)</PresentationFormat>
  <Paragraphs>537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Sourati, Jamshid</cp:lastModifiedBy>
  <cp:revision>6</cp:revision>
  <dcterms:created xsi:type="dcterms:W3CDTF">2019-09-12T17:55:09Z</dcterms:created>
  <dcterms:modified xsi:type="dcterms:W3CDTF">2023-08-28T15:25:14Z</dcterms:modified>
</cp:coreProperties>
</file>