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82" r:id="rId5"/>
    <p:sldId id="283" r:id="rId6"/>
    <p:sldId id="284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89" r:id="rId15"/>
    <p:sldId id="290" r:id="rId16"/>
    <p:sldId id="266" r:id="rId17"/>
    <p:sldId id="267" r:id="rId18"/>
    <p:sldId id="268" r:id="rId19"/>
    <p:sldId id="285" r:id="rId20"/>
    <p:sldId id="286" r:id="rId21"/>
    <p:sldId id="287" r:id="rId22"/>
    <p:sldId id="288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DFF"/>
    <a:srgbClr val="407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474" y="-96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85546AC-BF63-48D8-B05D-AC137A0D8BB0}" type="datetime1">
              <a:rPr lang="ko-KR" altLang="en-US"/>
              <a:pPr lvl="0">
                <a:defRPr/>
              </a:pPr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41B01B8-04C0-448F-97E2-713259F9FCE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3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6567403" y="7833582"/>
            <a:ext cx="5153193" cy="4825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4000"/>
              </a:lnSpc>
              <a:defRPr/>
            </a:pPr>
            <a:r>
              <a:rPr lang="en-US" sz="2800" b="1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03457" y="1028700"/>
            <a:ext cx="11681086" cy="15053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</a:t>
            </a:r>
            <a:r>
              <a:rPr lang="ko-KR" alt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토리</a:t>
            </a:r>
            <a:r>
              <a:rPr 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ko-KR" alt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보드</a:t>
            </a:r>
            <a:endParaRPr lang="en-US" sz="9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67909" y="7200900"/>
            <a:ext cx="4952180" cy="3978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  <a:defRPr/>
            </a:pP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정보처리산업기사 취득과정</a:t>
            </a:r>
            <a:r>
              <a:rPr lang="en-US" altLang="ko-KR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A 1</a:t>
            </a: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조</a:t>
            </a:r>
            <a:endParaRPr lang="en-US" altLang="ko-KR" sz="2800" spc="-18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</p:txBody>
      </p:sp>
      <p:pic>
        <p:nvPicPr>
          <p:cNvPr id="10" name="그림 9" descr="그래픽, 그래픽 디자인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7173" y="2552700"/>
            <a:ext cx="5893652" cy="5893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49431"/>
            <a:ext cx="11681086" cy="14400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4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5.</a:t>
            </a:r>
            <a:r>
              <a:rPr lang="ko-KR" altLang="en-US" sz="7000" b="1" spc="-4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메뉴 구조</a:t>
            </a:r>
            <a:endParaRPr lang="en-US" sz="7000" b="1" spc="-4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2952" y="2095500"/>
            <a:ext cx="14627247" cy="692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590800" y="149431"/>
            <a:ext cx="11681086" cy="14487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6.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List of screen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2CED19-6F97-422D-8B86-3D918F1DA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14500"/>
            <a:ext cx="16439417" cy="73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7.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Process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5640" t="7440" r="2540" b="3260"/>
          <a:stretch>
            <a:fillRect/>
          </a:stretch>
        </p:blipFill>
        <p:spPr>
          <a:xfrm>
            <a:off x="3285023" y="1790700"/>
            <a:ext cx="11449288" cy="7613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8-1.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endParaRPr lang="ko-KR" altLang="en-US" sz="4000" b="1" spc="-219" dirty="0">
              <a:solidFill>
                <a:srgbClr val="0C7D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16CD9-BB31-4B20-948B-EBDC053A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800100"/>
            <a:ext cx="6631729" cy="8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C0777913-FBFA-4E5D-B12A-E4AEA8E38584}"/>
              </a:ext>
            </a:extLst>
          </p:cNvPr>
          <p:cNvSpPr txBox="1"/>
          <p:nvPr/>
        </p:nvSpPr>
        <p:spPr>
          <a:xfrm>
            <a:off x="3429000" y="4402848"/>
            <a:ext cx="3958924" cy="74065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프로젝트 만들기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8-2.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endParaRPr lang="ko-KR" altLang="en-US" sz="4000" b="1" spc="-219" dirty="0">
              <a:solidFill>
                <a:srgbClr val="0C7D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0777913-FBFA-4E5D-B12A-E4AEA8E38584}"/>
              </a:ext>
            </a:extLst>
          </p:cNvPr>
          <p:cNvSpPr txBox="1"/>
          <p:nvPr/>
        </p:nvSpPr>
        <p:spPr>
          <a:xfrm>
            <a:off x="3733800" y="4000500"/>
            <a:ext cx="3958924" cy="74065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3600" b="1" spc="-219" dirty="0" err="1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펀딩</a:t>
            </a:r>
            <a:r>
              <a:rPr lang="ko-KR" altLang="en-US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altLang="ko-KR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/</a:t>
            </a:r>
            <a:r>
              <a:rPr lang="ko-KR" altLang="en-US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후원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58A5E-8D7F-4F35-B8A5-5A9EBE30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62552"/>
            <a:ext cx="5711825" cy="896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0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8-3.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endParaRPr lang="ko-KR" altLang="en-US" sz="4000" b="1" spc="-219" dirty="0">
              <a:solidFill>
                <a:srgbClr val="0C7D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0777913-FBFA-4E5D-B12A-E4AEA8E38584}"/>
              </a:ext>
            </a:extLst>
          </p:cNvPr>
          <p:cNvSpPr txBox="1"/>
          <p:nvPr/>
        </p:nvSpPr>
        <p:spPr>
          <a:xfrm>
            <a:off x="4042076" y="4152900"/>
            <a:ext cx="3958924" cy="74065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로그인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D43850-03CE-463E-89D1-706ABBB9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04900"/>
            <a:ext cx="8608798" cy="84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9.</a:t>
            </a:r>
            <a:r>
              <a:rPr lang="ko-KR" altLang="en-US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Permission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65526"/>
              </p:ext>
            </p:extLst>
          </p:nvPr>
        </p:nvGraphicFramePr>
        <p:xfrm>
          <a:off x="1904999" y="1943100"/>
          <a:ext cx="15354300" cy="7232378"/>
        </p:xfrm>
        <a:graphic>
          <a:graphicData uri="http://schemas.openxmlformats.org/drawingml/2006/table">
            <a:tbl>
              <a:tblPr firstRow="1" bandRow="1"/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6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중분류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사용자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보기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수정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삭제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쓰기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04">
                <a:tc rowSpan="20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페이지 권한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공지사항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커뮤니티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프로젝트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프로젝트는 </a:t>
                      </a:r>
                      <a:endParaRPr lang="en-US" altLang="ko-KR" dirty="0"/>
                    </a:p>
                    <a:p>
                      <a:pPr algn="ctr" rtl="0">
                        <a:defRPr/>
                      </a:pPr>
                      <a:r>
                        <a:rPr lang="ko-KR" altLang="en-US" dirty="0"/>
                        <a:t>전문가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관리자만 사용가능</a:t>
                      </a:r>
                      <a:endParaRPr lang="en-US" altLang="ko-KR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펀딩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회원은 프로젝트 </a:t>
                      </a:r>
                      <a:r>
                        <a:rPr lang="ko-KR" altLang="en-US" dirty="0" err="1"/>
                        <a:t>펀딩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구매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내역 조회 가능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마이 페이지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회원은 전문가로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전문가는 회원으로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전환 가능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10.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Policy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00362" y="2095500"/>
          <a:ext cx="13377867" cy="6858001"/>
        </p:xfrm>
        <a:graphic>
          <a:graphicData uri="http://schemas.openxmlformats.org/drawingml/2006/table">
            <a:tbl>
              <a:tblPr firstRow="1" bandRow="1"/>
              <a:tblGrid>
                <a:gridCol w="172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중구분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1"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회원가입</a:t>
                      </a:r>
                      <a:br>
                        <a:rPr lang="ko-KR" altLang="en-US"/>
                      </a:br>
                      <a:r>
                        <a:rPr lang="ko-KR" altLang="en-US"/>
                        <a:t>정책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아이디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는 영문자나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또는 영문자와 숫자 조합으로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4~12</a:t>
                      </a:r>
                      <a:r>
                        <a:rPr lang="ko-KR" altLang="en-US" dirty="0"/>
                        <a:t>까지 조합하여 만들 수 있으며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한글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띄어쓰기 등을 포함할 수 없음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패스워드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소문자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특수문자를 혼용하여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글자 이상의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패스워드를 사용하도록 한다</a:t>
                      </a:r>
                      <a:r>
                        <a:rPr lang="en-US" altLang="ko-KR" dirty="0"/>
                        <a:t>.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아이디와 같은 패스워드는 사용하지 못하도록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99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이메일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개별 메일명</a:t>
                      </a:r>
                      <a:r>
                        <a:rPr lang="en-US" altLang="ko-KR"/>
                        <a:t>@</a:t>
                      </a:r>
                      <a:r>
                        <a:rPr lang="ko-KR" altLang="en-US"/>
                        <a:t>도메인명을 기본으로 입력 받는다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도메인명은 선택하여 지정할 수 있다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닉네임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닉네임은 한글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소문자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숫자를 혼합하여 만들 수</a:t>
                      </a:r>
                      <a:br>
                        <a:rPr lang="ko-KR" altLang="en-US"/>
                      </a:br>
                      <a:r>
                        <a:rPr lang="ko-KR" altLang="en-US"/>
                        <a:t>있으며 특수문자는 사용할 수 없으며</a:t>
                      </a:r>
                      <a:r>
                        <a:rPr lang="en-US" altLang="ko-KR"/>
                        <a:t>, 10</a:t>
                      </a:r>
                      <a:r>
                        <a:rPr lang="ko-KR" altLang="en-US"/>
                        <a:t>글자까지의</a:t>
                      </a:r>
                      <a:br>
                        <a:rPr lang="ko-KR" altLang="en-US"/>
                      </a:br>
                      <a:r>
                        <a:rPr lang="ko-KR" altLang="en-US"/>
                        <a:t>조합으로 한다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중복한 닉네임은 사용할 수 없다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 dirty="0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4399065"/>
            <a:ext cx="11681086" cy="150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11.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화면 설계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69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70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53550" y="3171825"/>
            <a:ext cx="1285875" cy="428625"/>
          </a:xfrm>
          <a:prstGeom prst="rect">
            <a:avLst/>
          </a:prstGeom>
        </p:spPr>
      </p:pic>
      <p:pic>
        <p:nvPicPr>
          <p:cNvPr id="4" name="Group 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5" name="Group 33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4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5" name="Group 42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6" name="Group 46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7" name="Group 43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8" name="Group 44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9" name="Group 45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7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8" name="Group 50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952500" y="4581525"/>
            <a:ext cx="4457700" cy="428625"/>
          </a:xfrm>
          <a:prstGeom prst="rect">
            <a:avLst/>
          </a:prstGeom>
        </p:spPr>
      </p:pic>
      <p:pic>
        <p:nvPicPr>
          <p:cNvPr id="39" name="Group 51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638175" y="5667375"/>
            <a:ext cx="803910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382000" y="4981575"/>
            <a:ext cx="2457450" cy="428625"/>
          </a:xfrm>
          <a:prstGeom prst="rect">
            <a:avLst/>
          </a:prstGeom>
        </p:spPr>
      </p:pic>
      <p:sp>
        <p:nvSpPr>
          <p:cNvPr id="41" name="name_4"/>
          <p:cNvSpPr/>
          <p:nvPr/>
        </p:nvSpPr>
        <p:spPr>
          <a:xfrm>
            <a:off x="9515475" y="3248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42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메인페이지</a:t>
            </a:r>
            <a:endParaRPr lang="en-US" sz="2700" b="1" spc="300"/>
          </a:p>
        </p:txBody>
      </p:sp>
      <p:sp>
        <p:nvSpPr>
          <p:cNvPr id="43" name="Check Point"/>
          <p:cNvSpPr/>
          <p:nvPr/>
        </p:nvSpPr>
        <p:spPr>
          <a:xfrm>
            <a:off x="12172950" y="8058150"/>
            <a:ext cx="2212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4" name="UI-A-1013"/>
          <p:cNvSpPr/>
          <p:nvPr/>
        </p:nvSpPr>
        <p:spPr>
          <a:xfrm>
            <a:off x="12172950" y="7124700"/>
            <a:ext cx="19081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45" name="Text 4"/>
          <p:cNvSpPr/>
          <p:nvPr/>
        </p:nvSpPr>
        <p:spPr>
          <a:xfrm>
            <a:off x="12172950" y="8582024"/>
            <a:ext cx="500380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전문가와 펀딩 랭킹을 실시간으로 볼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5" y="6757988"/>
            <a:ext cx="21431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343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ko-KR" alt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</a:t>
            </a:r>
            <a:r>
              <a:rPr lang="ko-KR" alt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페이지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를 볼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49" name="Text 8"/>
          <p:cNvSpPr/>
          <p:nvPr/>
        </p:nvSpPr>
        <p:spPr>
          <a:xfrm>
            <a:off x="12620626" y="3714750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이달의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전문가를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홍보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,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클릭시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&gt;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정보를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볼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50" name="Text 9"/>
          <p:cNvSpPr/>
          <p:nvPr/>
        </p:nvSpPr>
        <p:spPr>
          <a:xfrm>
            <a:off x="12620626" y="4105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실시간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랭킹을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ko-KR" alt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확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인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하고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상세페이지로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이동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할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51" name="Text 10"/>
          <p:cNvSpPr/>
          <p:nvPr/>
        </p:nvSpPr>
        <p:spPr>
          <a:xfrm>
            <a:off x="12611100" y="4495800"/>
            <a:ext cx="4625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만들기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페이지로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이동</a:t>
            </a:r>
            <a:endParaRPr lang="en-US" sz="1350" dirty="0"/>
          </a:p>
        </p:txBody>
      </p:sp>
      <p:sp>
        <p:nvSpPr>
          <p:cNvPr id="52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3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4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5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6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7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8" name="DATE"/>
          <p:cNvSpPr/>
          <p:nvPr/>
        </p:nvSpPr>
        <p:spPr>
          <a:xfrm>
            <a:off x="132635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9" name="name_20250124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2025.01.24</a:t>
            </a:r>
            <a:endParaRPr lang="en-US" sz="1350"/>
          </a:p>
        </p:txBody>
      </p:sp>
      <p:sp>
        <p:nvSpPr>
          <p:cNvPr id="60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1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2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3" name="UI-A-1013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64" name="default_name"/>
          <p:cNvSpPr/>
          <p:nvPr/>
        </p:nvSpPr>
        <p:spPr>
          <a:xfrm>
            <a:off x="288131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5" name="Description"/>
          <p:cNvSpPr/>
          <p:nvPr/>
        </p:nvSpPr>
        <p:spPr>
          <a:xfrm>
            <a:off x="12163425" y="2962275"/>
            <a:ext cx="17081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6" name="name_1"/>
          <p:cNvSpPr/>
          <p:nvPr/>
        </p:nvSpPr>
        <p:spPr>
          <a:xfrm>
            <a:off x="1114425" y="46577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7" name="name_2"/>
          <p:cNvSpPr/>
          <p:nvPr/>
        </p:nvSpPr>
        <p:spPr>
          <a:xfrm>
            <a:off x="800100" y="57435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8" name="name_3"/>
          <p:cNvSpPr/>
          <p:nvPr/>
        </p:nvSpPr>
        <p:spPr>
          <a:xfrm>
            <a:off x="8543925" y="50577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2819400" y="4000500"/>
            <a:ext cx="5893185" cy="51135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개요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en-US" altLang="ko-KR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History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유스케이스 다이어그램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유스케이스 명세서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메뉴 구조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List of screen(</a:t>
            </a: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스크린리스트</a:t>
            </a:r>
            <a:r>
              <a:rPr lang="en-US" altLang="ko-KR" sz="3000" spc="-60">
                <a:solidFill>
                  <a:srgbClr val="000000"/>
                </a:solidFill>
                <a:latin typeface="+mn-ea"/>
                <a:ea typeface="210 도시락"/>
                <a:cs typeface="Canva Sans"/>
                <a:sym typeface="Canva Sans"/>
              </a:rPr>
              <a:t>)</a:t>
            </a:r>
            <a:endParaRPr lang="en-US" sz="3000" spc="-6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3457" y="10287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38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9575415" y="4000500"/>
            <a:ext cx="5893185" cy="42414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Process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Flow chart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Permission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 Policy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 </a:t>
            </a: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화면 설계</a:t>
            </a:r>
            <a:endParaRPr 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5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543175"/>
            <a:ext cx="11096625" cy="774382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609975" y="7743825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438275" y="9753600"/>
            <a:ext cx="2476500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685800" y="6019800"/>
            <a:ext cx="1039177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496300" y="2905125"/>
            <a:ext cx="1285875" cy="428625"/>
          </a:xfrm>
          <a:prstGeom prst="rect">
            <a:avLst/>
          </a:prstGeom>
        </p:spPr>
      </p:pic>
      <p:sp>
        <p:nvSpPr>
          <p:cNvPr id="42" name="Check Point"/>
          <p:cNvSpPr/>
          <p:nvPr/>
        </p:nvSpPr>
        <p:spPr>
          <a:xfrm>
            <a:off x="12172950" y="8058150"/>
            <a:ext cx="227012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3" name="UI-C-1011"/>
          <p:cNvSpPr/>
          <p:nvPr/>
        </p:nvSpPr>
        <p:spPr>
          <a:xfrm>
            <a:off x="12163425" y="7124700"/>
            <a:ext cx="193992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 dirty="0"/>
          </a:p>
        </p:txBody>
      </p:sp>
      <p:sp>
        <p:nvSpPr>
          <p:cNvPr id="44" name="Text 3"/>
          <p:cNvSpPr/>
          <p:nvPr/>
        </p:nvSpPr>
        <p:spPr>
          <a:xfrm>
            <a:off x="12153900" y="8582024"/>
            <a:ext cx="5403850" cy="54292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모집하고 있는 프로젝트를 장르별로 살펴보고 </a:t>
            </a: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상세페이지로 이동할 수 있다.</a:t>
            </a:r>
            <a:endParaRPr lang="en-US" sz="1350"/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251301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03530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 프로젝트 조회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6" y="3714750"/>
            <a:ext cx="352107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상세페이지 보기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4" y="4105275"/>
            <a:ext cx="431482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신규 프로젝트 슬라이드로 광고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4086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만들기 페이지로 이동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5" name="AUTHOR"/>
          <p:cNvSpPr/>
          <p:nvPr/>
        </p:nvSpPr>
        <p:spPr>
          <a:xfrm>
            <a:off x="91106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8" name="name_20250126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2025.01.26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1" name="default_name"/>
          <p:cNvSpPr/>
          <p:nvPr/>
        </p:nvSpPr>
        <p:spPr>
          <a:xfrm>
            <a:off x="2890838" y="1905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프로젝트&gt;참가하기</a:t>
            </a:r>
            <a:endParaRPr lang="en-US" sz="1350"/>
          </a:p>
        </p:txBody>
      </p:sp>
      <p:sp>
        <p:nvSpPr>
          <p:cNvPr id="62" name="UI-C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1145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5" name="name_1"/>
          <p:cNvSpPr/>
          <p:nvPr/>
        </p:nvSpPr>
        <p:spPr>
          <a:xfrm>
            <a:off x="3771900" y="7820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1600200" y="98298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847725" y="6096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8658225" y="29813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sp>
        <p:nvSpPr>
          <p:cNvPr id="70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pic>
        <p:nvPicPr>
          <p:cNvPr id="2" name="Group 73 1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43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486025" y="4376738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04850" y="4924425"/>
            <a:ext cx="1381125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704850" y="5695950"/>
            <a:ext cx="809625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6781800" y="4914900"/>
            <a:ext cx="2143125" cy="428625"/>
          </a:xfrm>
          <a:prstGeom prst="rect">
            <a:avLst/>
          </a:prstGeom>
        </p:spPr>
      </p:pic>
      <p:pic>
        <p:nvPicPr>
          <p:cNvPr id="41" name="Group 74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200400" y="3228975"/>
            <a:ext cx="2143125" cy="428625"/>
          </a:xfrm>
          <a:prstGeom prst="rect">
            <a:avLst/>
          </a:prstGeom>
        </p:spPr>
      </p:pic>
      <p:sp>
        <p:nvSpPr>
          <p:cNvPr id="43" name="Check Point"/>
          <p:cNvSpPr/>
          <p:nvPr/>
        </p:nvSpPr>
        <p:spPr>
          <a:xfrm>
            <a:off x="12163424" y="8058150"/>
            <a:ext cx="219551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4" name="UI-C-1011"/>
          <p:cNvSpPr/>
          <p:nvPr/>
        </p:nvSpPr>
        <p:spPr>
          <a:xfrm>
            <a:off x="12163424" y="7124700"/>
            <a:ext cx="22383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45" name="Text 3"/>
          <p:cNvSpPr/>
          <p:nvPr/>
        </p:nvSpPr>
        <p:spPr>
          <a:xfrm>
            <a:off x="12163424" y="8582024"/>
            <a:ext cx="5286376" cy="574676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커뮤니티에 작성된 글을 읽을 수 있고 </a:t>
            </a: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새글을 작성할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4" y="6762750"/>
            <a:ext cx="17287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6"/>
          <p:cNvSpPr/>
          <p:nvPr/>
        </p:nvSpPr>
        <p:spPr>
          <a:xfrm>
            <a:off x="12620624" y="3343275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 분야별로 조회할 수 있습니다.</a:t>
            </a:r>
            <a:endParaRPr lang="en-US" sz="1350"/>
          </a:p>
        </p:txBody>
      </p:sp>
      <p:sp>
        <p:nvSpPr>
          <p:cNvPr id="49" name="Text 7"/>
          <p:cNvSpPr/>
          <p:nvPr/>
        </p:nvSpPr>
        <p:spPr>
          <a:xfrm>
            <a:off x="12620624" y="3714750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글 작성하기 페이지로 이동합니다.</a:t>
            </a:r>
            <a:endParaRPr lang="en-US" sz="1350"/>
          </a:p>
        </p:txBody>
      </p:sp>
      <p:sp>
        <p:nvSpPr>
          <p:cNvPr id="50" name="Text 8"/>
          <p:cNvSpPr/>
          <p:nvPr/>
        </p:nvSpPr>
        <p:spPr>
          <a:xfrm>
            <a:off x="12620626" y="4105275"/>
            <a:ext cx="48053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 글 목록을을 표시하고 클릭시 작성된 글을 볼 수 있습니다.</a:t>
            </a:r>
            <a:endParaRPr lang="en-US" sz="1350"/>
          </a:p>
        </p:txBody>
      </p:sp>
      <p:sp>
        <p:nvSpPr>
          <p:cNvPr id="51" name="Text 9"/>
          <p:cNvSpPr/>
          <p:nvPr/>
        </p:nvSpPr>
        <p:spPr>
          <a:xfrm>
            <a:off x="12620624" y="4476750"/>
            <a:ext cx="46863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목록의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페이지</a:t>
            </a:r>
            <a:r>
              <a:rPr lang="ko-KR" alt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를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이동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할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52" name="Text 10"/>
          <p:cNvSpPr/>
          <p:nvPr/>
        </p:nvSpPr>
        <p:spPr>
          <a:xfrm>
            <a:off x="12620626" y="4857750"/>
            <a:ext cx="421639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글을 검색할 수 있습니다.</a:t>
            </a:r>
            <a:endParaRPr lang="en-US" sz="1350"/>
          </a:p>
        </p:txBody>
      </p:sp>
      <p:sp>
        <p:nvSpPr>
          <p:cNvPr id="53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4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5" name="name_5"/>
          <p:cNvSpPr/>
          <p:nvPr/>
        </p:nvSpPr>
        <p:spPr>
          <a:xfrm>
            <a:off x="12163425" y="4857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350"/>
          </a:p>
        </p:txBody>
      </p:sp>
      <p:sp>
        <p:nvSpPr>
          <p:cNvPr id="56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7" name="SCREEN ID"/>
          <p:cNvSpPr/>
          <p:nvPr/>
        </p:nvSpPr>
        <p:spPr>
          <a:xfrm>
            <a:off x="4967288" y="1524000"/>
            <a:ext cx="20478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8" name="AUTHOR"/>
          <p:cNvSpPr/>
          <p:nvPr/>
        </p:nvSpPr>
        <p:spPr>
          <a:xfrm>
            <a:off x="9110664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9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60" name="DATE"/>
          <p:cNvSpPr/>
          <p:nvPr/>
        </p:nvSpPr>
        <p:spPr>
          <a:xfrm>
            <a:off x="132730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61" name="name_20250128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2025.01.28</a:t>
            </a:r>
            <a:endParaRPr lang="en-US" sz="1350"/>
          </a:p>
        </p:txBody>
      </p:sp>
      <p:sp>
        <p:nvSpPr>
          <p:cNvPr id="62" name="PAGE TITLE"/>
          <p:cNvSpPr/>
          <p:nvPr/>
        </p:nvSpPr>
        <p:spPr>
          <a:xfrm>
            <a:off x="804862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3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4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</a:t>
            </a:r>
            <a:endParaRPr lang="en-US" sz="1350" dirty="0"/>
          </a:p>
        </p:txBody>
      </p:sp>
      <p:sp>
        <p:nvSpPr>
          <p:cNvPr id="65" name="UI-D-1011"/>
          <p:cNvSpPr/>
          <p:nvPr/>
        </p:nvSpPr>
        <p:spPr>
          <a:xfrm>
            <a:off x="7086600" y="1524000"/>
            <a:ext cx="20240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UI-D-1011</a:t>
            </a:r>
            <a:endParaRPr lang="en-US" sz="1350"/>
          </a:p>
        </p:txBody>
      </p:sp>
      <p:sp>
        <p:nvSpPr>
          <p:cNvPr id="66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</a:t>
            </a:r>
            <a:endParaRPr lang="en-US" sz="1350"/>
          </a:p>
        </p:txBody>
      </p:sp>
      <p:sp>
        <p:nvSpPr>
          <p:cNvPr id="67" name="Description"/>
          <p:cNvSpPr/>
          <p:nvPr/>
        </p:nvSpPr>
        <p:spPr>
          <a:xfrm>
            <a:off x="12163424" y="2962275"/>
            <a:ext cx="19002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8" name="name_1"/>
          <p:cNvSpPr/>
          <p:nvPr/>
        </p:nvSpPr>
        <p:spPr>
          <a:xfrm>
            <a:off x="2657475" y="44291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9" name="name_2"/>
          <p:cNvSpPr/>
          <p:nvPr/>
        </p:nvSpPr>
        <p:spPr>
          <a:xfrm>
            <a:off x="866775" y="50006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70" name="name_3"/>
          <p:cNvSpPr/>
          <p:nvPr/>
        </p:nvSpPr>
        <p:spPr>
          <a:xfrm>
            <a:off x="831019" y="5772150"/>
            <a:ext cx="117626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71" name="name_4"/>
          <p:cNvSpPr/>
          <p:nvPr/>
        </p:nvSpPr>
        <p:spPr>
          <a:xfrm>
            <a:off x="6943725" y="49911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72" name="name_5"/>
          <p:cNvSpPr/>
          <p:nvPr/>
        </p:nvSpPr>
        <p:spPr>
          <a:xfrm>
            <a:off x="3362325" y="33051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500"/>
          </a:p>
        </p:txBody>
      </p:sp>
      <p:sp>
        <p:nvSpPr>
          <p:cNvPr id="74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커뮤니티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2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09625" y="6238875"/>
            <a:ext cx="1381125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04850" y="7134225"/>
            <a:ext cx="428625" cy="223837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457575" y="6029325"/>
            <a:ext cx="519112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33425" y="9448800"/>
            <a:ext cx="1047750" cy="428625"/>
          </a:xfrm>
          <a:prstGeom prst="rect">
            <a:avLst/>
          </a:prstGeom>
        </p:spPr>
      </p:pic>
      <p:sp>
        <p:nvSpPr>
          <p:cNvPr id="42" name="Check Point"/>
          <p:cNvSpPr/>
          <p:nvPr/>
        </p:nvSpPr>
        <p:spPr>
          <a:xfrm>
            <a:off x="12163425" y="8058150"/>
            <a:ext cx="179863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3" name="UI-E-1011"/>
          <p:cNvSpPr/>
          <p:nvPr/>
        </p:nvSpPr>
        <p:spPr>
          <a:xfrm>
            <a:off x="12172950" y="7124700"/>
            <a:ext cx="1800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UI-E-1011</a:t>
            </a:r>
            <a:endParaRPr lang="en-US" sz="1350" b="1"/>
          </a:p>
        </p:txBody>
      </p:sp>
      <p:sp>
        <p:nvSpPr>
          <p:cNvPr id="44" name="Text 3"/>
          <p:cNvSpPr/>
          <p:nvPr/>
        </p:nvSpPr>
        <p:spPr>
          <a:xfrm>
            <a:off x="12163425" y="8582024"/>
            <a:ext cx="43322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내 정보를 쉽게 변경 및 확인 할 수 </a:t>
            </a:r>
            <a:r>
              <a:rPr lang="ko-KR" alt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</a:t>
            </a: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습니다.</a:t>
            </a:r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160020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5004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프로필 설정으로 이동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714750"/>
            <a:ext cx="40417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각 항목에 해당하는 페이지로 이동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6" y="4105275"/>
            <a:ext cx="38512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로그아웃 페이지로 이동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38608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펀딩, 찜, 알림 프로젝트로 이동 .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577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5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8" name="name_20250131"/>
          <p:cNvSpPr/>
          <p:nvPr/>
        </p:nvSpPr>
        <p:spPr>
          <a:xfrm>
            <a:off x="15349540" y="1524000"/>
            <a:ext cx="207644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2025.01.31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9625" y="1524000"/>
            <a:ext cx="20716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1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마이페이지&gt;일반</a:t>
            </a:r>
            <a:endParaRPr lang="en-US" sz="1350"/>
          </a:p>
        </p:txBody>
      </p:sp>
      <p:sp>
        <p:nvSpPr>
          <p:cNvPr id="62" name="UI-E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UI-E-1011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428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5" name="name_1"/>
          <p:cNvSpPr/>
          <p:nvPr/>
        </p:nvSpPr>
        <p:spPr>
          <a:xfrm>
            <a:off x="971550" y="63150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866775" y="72104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3619500" y="61055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1514475" y="9525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sp>
        <p:nvSpPr>
          <p:cNvPr id="70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마이페이지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1.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개요</a:t>
            </a:r>
            <a:endParaRPr lang="en-US" sz="7000" b="1" spc="-2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6697" y="3009900"/>
            <a:ext cx="13923683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spc="-45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공연 전문가들 간에 상호 소통을 보완하고 후원을 통해 공연에 필요한 비용을 충당하여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spc="-45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보다 원활한 공연 준비를 할 수 있도록  한다</a:t>
            </a:r>
            <a:r>
              <a:rPr lang="en-US" altLang="ko-KR" sz="2800" spc="-45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1" name="사각형: 둥근 한쪽 모서리 10"/>
          <p:cNvSpPr/>
          <p:nvPr/>
        </p:nvSpPr>
        <p:spPr>
          <a:xfrm>
            <a:off x="2133600" y="2095500"/>
            <a:ext cx="2338390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436230" y="2295498"/>
            <a:ext cx="1733130" cy="554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686"/>
              </a:lnSpc>
              <a:defRPr/>
            </a:pPr>
            <a:r>
              <a:rPr lang="ko-KR" altLang="en-US" sz="3200" b="1" spc="-45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동기</a:t>
            </a:r>
            <a:endParaRPr lang="en-US" altLang="ko-KR" sz="3200" b="1" spc="-45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3600" y="2988340"/>
            <a:ext cx="14125158" cy="1488869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26698" y="5905500"/>
            <a:ext cx="13808588" cy="3754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 예술 분야의 창작자</a:t>
            </a:r>
            <a:r>
              <a:rPr lang="en-US" altLang="ko-KR" sz="2800"/>
              <a:t>(</a:t>
            </a:r>
            <a:r>
              <a:rPr lang="ko-KR" altLang="en-US" sz="2800"/>
              <a:t>전문가</a:t>
            </a:r>
            <a:r>
              <a:rPr lang="en-US" altLang="ko-KR" sz="2800"/>
              <a:t>)</a:t>
            </a:r>
            <a:r>
              <a:rPr lang="ko-KR" altLang="en-US" sz="2800"/>
              <a:t>들이 안정적으로 프로젝트를 운영할 수 있도록 펀딩</a:t>
            </a:r>
            <a:br>
              <a:rPr lang="en-US" altLang="ko-KR" sz="2800"/>
            </a:br>
            <a:r>
              <a:rPr lang="ko-KR" altLang="en-US" sz="2800"/>
              <a:t>지원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 기획부터 제작</a:t>
            </a:r>
            <a:r>
              <a:rPr lang="en-US" altLang="ko-KR" sz="2800"/>
              <a:t>, </a:t>
            </a:r>
            <a:r>
              <a:rPr lang="ko-KR" altLang="en-US" sz="2800"/>
              <a:t>마케팅까지 전문가들이 협업할 수 있는 공간 제공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공연을 사랑하는 사람들이 후원자로 참여하여 직접 프로젝트를 지원할 수 있도록 함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 제작과 예술 창작의 과정을 더 투명하고 개방적인 구조로 변화</a:t>
            </a:r>
          </a:p>
          <a:p>
            <a:pPr marL="457200" indent="-457200">
              <a:buFontTx/>
              <a:buChar char="-"/>
              <a:defRPr/>
            </a:pPr>
            <a:endParaRPr lang="ko-KR" altLang="en-US" sz="2800"/>
          </a:p>
        </p:txBody>
      </p:sp>
      <p:sp>
        <p:nvSpPr>
          <p:cNvPr id="25" name="사각형: 둥근 한쪽 모서리 24"/>
          <p:cNvSpPr/>
          <p:nvPr/>
        </p:nvSpPr>
        <p:spPr>
          <a:xfrm>
            <a:off x="2133601" y="4838700"/>
            <a:ext cx="2338390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9"/>
          <p:cNvSpPr txBox="1"/>
          <p:nvPr/>
        </p:nvSpPr>
        <p:spPr>
          <a:xfrm>
            <a:off x="2436231" y="5038698"/>
            <a:ext cx="1733130" cy="554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686"/>
              </a:lnSpc>
              <a:defRPr/>
            </a:pPr>
            <a:r>
              <a:rPr lang="ko-KR" altLang="en-US" sz="3200" b="1" spc="-45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목적</a:t>
            </a:r>
            <a:endParaRPr lang="en-US" altLang="ko-KR" sz="3200" b="1" spc="-45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33600" y="5731540"/>
            <a:ext cx="14618697" cy="3754874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6B216-DDDB-4943-8473-86F795CC240F}"/>
              </a:ext>
            </a:extLst>
          </p:cNvPr>
          <p:cNvSpPr txBox="1"/>
          <p:nvPr/>
        </p:nvSpPr>
        <p:spPr>
          <a:xfrm>
            <a:off x="2057400" y="1943100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전문가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창작자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공연을 제작하는 연주자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기획자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무대 스태프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감독 등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새로운 프로젝트를 개설하여 후원을 받거나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다른 전문가와 협업할 수 있음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포트폴리오 등록 및 관리 가능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협업 요청 및 팀 구성 기능 제공</a:t>
            </a:r>
            <a:endParaRPr lang="en-US" altLang="ko-KR" sz="2800" dirty="0">
              <a:ea typeface="+mj-ea"/>
            </a:endParaRPr>
          </a:p>
        </p:txBody>
      </p: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F31A88BE-4532-4D78-A0C6-3B909D3DE4E2}"/>
              </a:ext>
            </a:extLst>
          </p:cNvPr>
          <p:cNvSpPr/>
          <p:nvPr/>
        </p:nvSpPr>
        <p:spPr>
          <a:xfrm>
            <a:off x="1764303" y="8763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D8EC2619-66E3-4C37-8440-C08F61D29665}"/>
              </a:ext>
            </a:extLst>
          </p:cNvPr>
          <p:cNvSpPr txBox="1"/>
          <p:nvPr/>
        </p:nvSpPr>
        <p:spPr>
          <a:xfrm>
            <a:off x="2066933" y="10762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 사용자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8B3B2D-CE7E-43E0-BF6E-F45B6C450F6E}"/>
              </a:ext>
            </a:extLst>
          </p:cNvPr>
          <p:cNvSpPr/>
          <p:nvPr/>
        </p:nvSpPr>
        <p:spPr>
          <a:xfrm>
            <a:off x="1764302" y="1769140"/>
            <a:ext cx="15468600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C4635-1863-456E-8943-151EEF4BE905}"/>
              </a:ext>
            </a:extLst>
          </p:cNvPr>
          <p:cNvSpPr txBox="1"/>
          <p:nvPr/>
        </p:nvSpPr>
        <p:spPr>
          <a:xfrm>
            <a:off x="2057400" y="5600700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후원자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소비자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프로젝트에 관심 있는 개인 또는 기업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크라우드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펀딩을</a:t>
            </a:r>
            <a:r>
              <a:rPr lang="ko-KR" altLang="en-US" sz="2800" dirty="0"/>
              <a:t> 통해 직접 공연을 지원 가능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후원 내역 및 리워드 관리 기능 제공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전문가들과 직접 소통할 수 있는 커뮤니티 기능 활용 가능</a:t>
            </a:r>
          </a:p>
        </p:txBody>
      </p:sp>
    </p:spTree>
    <p:extLst>
      <p:ext uri="{BB962C8B-B14F-4D97-AF65-F5344CB8AC3E}">
        <p14:creationId xmlns:p14="http://schemas.microsoft.com/office/powerpoint/2010/main" val="35448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B5319-A2FB-43B0-9AEE-B6A315629B57}"/>
              </a:ext>
            </a:extLst>
          </p:cNvPr>
          <p:cNvSpPr txBox="1"/>
          <p:nvPr/>
        </p:nvSpPr>
        <p:spPr>
          <a:xfrm>
            <a:off x="2057400" y="2172004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1" dirty="0" err="1"/>
              <a:t>크라우드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펀딩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창작자가 프로젝트를 개설하고 목표 금액을 설정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후원자들이 원하는 프로젝트에 자유롭게 후원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리워드</a:t>
            </a:r>
            <a:r>
              <a:rPr lang="en-US" altLang="ko-KR" sz="3200" dirty="0"/>
              <a:t>(</a:t>
            </a:r>
            <a:r>
              <a:rPr lang="ko-KR" altLang="en-US" sz="3200" dirty="0"/>
              <a:t>티켓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굿즈</a:t>
            </a:r>
            <a:r>
              <a:rPr lang="ko-KR" altLang="en-US" sz="3200" dirty="0"/>
              <a:t> 등</a:t>
            </a:r>
            <a:r>
              <a:rPr lang="en-US" altLang="ko-KR" sz="3200" dirty="0"/>
              <a:t>) </a:t>
            </a:r>
            <a:r>
              <a:rPr lang="ko-KR" altLang="en-US" sz="3200" dirty="0"/>
              <a:t>설정 및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2.</a:t>
            </a:r>
            <a:r>
              <a:rPr lang="ko-KR" altLang="en-US" sz="3600" b="1" dirty="0"/>
              <a:t> 전문가 커뮤니티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제작을 위한 전문가 간 협업 모집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프로젝트에 필요한 팀원을 직접 모집 및 초대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네트워킹 기능을 활용한 협업 활성화</a:t>
            </a:r>
            <a:endParaRPr lang="en-US" altLang="ko-KR" sz="3200" dirty="0"/>
          </a:p>
        </p:txBody>
      </p: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09DB697D-47E8-41D1-965B-228EFBE0BA9B}"/>
              </a:ext>
            </a:extLst>
          </p:cNvPr>
          <p:cNvSpPr/>
          <p:nvPr/>
        </p:nvSpPr>
        <p:spPr>
          <a:xfrm>
            <a:off x="1764303" y="9525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2DC1353-73C0-440B-9319-6504838CB96E}"/>
              </a:ext>
            </a:extLst>
          </p:cNvPr>
          <p:cNvSpPr txBox="1"/>
          <p:nvPr/>
        </p:nvSpPr>
        <p:spPr>
          <a:xfrm>
            <a:off x="2066933" y="11524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</a:t>
            </a:r>
            <a:r>
              <a:rPr lang="ko-KR" altLang="en-US" sz="3200" b="1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2EE623-7693-4616-9A50-3C7C3486AC5F}"/>
              </a:ext>
            </a:extLst>
          </p:cNvPr>
          <p:cNvSpPr/>
          <p:nvPr/>
        </p:nvSpPr>
        <p:spPr>
          <a:xfrm>
            <a:off x="1764302" y="1845340"/>
            <a:ext cx="15833136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55FE2-06DA-443C-A2E5-7CA3B811804B}"/>
              </a:ext>
            </a:extLst>
          </p:cNvPr>
          <p:cNvSpPr txBox="1"/>
          <p:nvPr/>
        </p:nvSpPr>
        <p:spPr>
          <a:xfrm>
            <a:off x="4087460" y="1035222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054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AD92F-CDC8-4728-8C30-F53116FF8802}"/>
              </a:ext>
            </a:extLst>
          </p:cNvPr>
          <p:cNvSpPr txBox="1"/>
          <p:nvPr/>
        </p:nvSpPr>
        <p:spPr>
          <a:xfrm>
            <a:off x="2045698" y="2172004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3600" b="1" dirty="0"/>
              <a:t>프로젝트 관리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 진행 상태 및 후원 현황을 실시간으로 확인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 대상 공지 및 업데이트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일정</a:t>
            </a:r>
            <a:r>
              <a:rPr lang="en-US" altLang="ko-KR" sz="3200" dirty="0"/>
              <a:t>, </a:t>
            </a:r>
            <a:r>
              <a:rPr lang="ko-KR" altLang="en-US" sz="3200" dirty="0"/>
              <a:t>제작 과정 공유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ko-KR" altLang="en-US" sz="3600" b="1" dirty="0"/>
              <a:t>결제 및 정산 시스템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결제 기능 </a:t>
            </a:r>
            <a:r>
              <a:rPr lang="en-US" altLang="ko-KR" sz="3200" dirty="0"/>
              <a:t>(</a:t>
            </a:r>
            <a:r>
              <a:rPr lang="ko-KR" altLang="en-US" sz="3200" dirty="0"/>
              <a:t>카드</a:t>
            </a:r>
            <a:r>
              <a:rPr lang="en-US" altLang="ko-KR" sz="3200" dirty="0"/>
              <a:t>, </a:t>
            </a:r>
            <a:r>
              <a:rPr lang="ko-KR" altLang="en-US" sz="3200" dirty="0"/>
              <a:t>계좌이체</a:t>
            </a:r>
            <a:r>
              <a:rPr lang="en-US" altLang="ko-KR" sz="3200" dirty="0"/>
              <a:t>, </a:t>
            </a:r>
            <a:r>
              <a:rPr lang="ko-KR" altLang="en-US" sz="3200" dirty="0"/>
              <a:t>간편결제 등</a:t>
            </a:r>
            <a:r>
              <a:rPr lang="en-US" altLang="ko-KR" sz="32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전문가들의 프로젝트 정산 및 수익금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플랫폼 내 수익 분배 시스템 적용 가능</a:t>
            </a:r>
            <a:endParaRPr lang="en-US" altLang="ko-KR" sz="3200" dirty="0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85A88ABB-B82F-464B-A5AC-D49CFD4D95C1}"/>
              </a:ext>
            </a:extLst>
          </p:cNvPr>
          <p:cNvSpPr/>
          <p:nvPr/>
        </p:nvSpPr>
        <p:spPr>
          <a:xfrm>
            <a:off x="1752601" y="9525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D8D35A7-4F80-42D1-8230-AFAC9BBEB382}"/>
              </a:ext>
            </a:extLst>
          </p:cNvPr>
          <p:cNvSpPr txBox="1"/>
          <p:nvPr/>
        </p:nvSpPr>
        <p:spPr>
          <a:xfrm>
            <a:off x="2055231" y="11524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 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CF2B59-1E70-4458-9B98-B4576BDFA056}"/>
              </a:ext>
            </a:extLst>
          </p:cNvPr>
          <p:cNvSpPr/>
          <p:nvPr/>
        </p:nvSpPr>
        <p:spPr>
          <a:xfrm>
            <a:off x="1752600" y="1845340"/>
            <a:ext cx="15844838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DA2FD-95B7-44AD-90A3-CAC758C4C269}"/>
              </a:ext>
            </a:extLst>
          </p:cNvPr>
          <p:cNvSpPr txBox="1"/>
          <p:nvPr/>
        </p:nvSpPr>
        <p:spPr>
          <a:xfrm>
            <a:off x="4103098" y="1035222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90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149431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2.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History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7848" y="1943100"/>
          <a:ext cx="15406690" cy="6858000"/>
        </p:xfrm>
        <a:graphic>
          <a:graphicData uri="http://schemas.openxmlformats.org/drawingml/2006/table">
            <a:tbl>
              <a:tblPr firstRow="1" bandRow="1"/>
              <a:tblGrid>
                <a:gridCol w="188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Writer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Version1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황재웅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플로우 차트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2025-01-23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김지성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다이어그램 작성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프로세스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기본 틀 완성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프로토타입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Version2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최서연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Permission </a:t>
                      </a:r>
                      <a:r>
                        <a:rPr lang="ko-KR" altLang="en-US"/>
                        <a:t>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2025-01-25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유스케이스 명세서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황재웅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UI </a:t>
                      </a:r>
                      <a:r>
                        <a:rPr lang="ko-KR" altLang="en-US"/>
                        <a:t>상세구조 구현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Version3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김지성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프로젝트 개요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메뉴구조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2025-01-31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최서연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POLICY, Permission </a:t>
                      </a:r>
                      <a:r>
                        <a:rPr lang="ko-KR" altLang="en-US"/>
                        <a:t>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스타일 가이드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362200" y="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3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3.</a:t>
            </a:r>
            <a:r>
              <a:rPr lang="ko-KR" altLang="en-US" sz="7000" b="1" spc="-3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유스케이스 다이어그램</a:t>
            </a:r>
            <a:endParaRPr lang="en-US" sz="7000" b="1" spc="-3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962" y="1714500"/>
            <a:ext cx="12415838" cy="8229600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89E8C-A15A-4FC8-B913-EE5DBC5AD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11" y="1714500"/>
            <a:ext cx="15332989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1905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4.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유스케이스 명세서</a:t>
            </a:r>
            <a:endParaRPr lang="en-US" sz="7000" b="1" spc="-2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2395011"/>
            <a:ext cx="6919915" cy="73204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81200" y="1956421"/>
            <a:ext cx="2605369" cy="515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29C3FF"/>
                </a:solidFill>
              </a:rPr>
              <a:t>_</a:t>
            </a:r>
            <a:r>
              <a:rPr lang="ko-KR" altLang="en-US" sz="2800" b="1">
                <a:solidFill>
                  <a:srgbClr val="29C3FF"/>
                </a:solidFill>
              </a:rPr>
              <a:t>프로젝트 모집</a:t>
            </a:r>
            <a:endParaRPr lang="ko-KR" altLang="en-US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9843135" y="1897866"/>
            <a:ext cx="1815465" cy="515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29C3FF"/>
                </a:solidFill>
              </a:rPr>
              <a:t>_</a:t>
            </a:r>
            <a:r>
              <a:rPr lang="ko-KR" altLang="en-US" sz="2800" b="1">
                <a:solidFill>
                  <a:srgbClr val="29C3FF"/>
                </a:solidFill>
              </a:rPr>
              <a:t>커뮤니티</a:t>
            </a:r>
            <a:endParaRPr lang="ko-KR" altLang="en-US" sz="2800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1F836-014A-46E5-8CEC-557D7BBD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829" y="2314573"/>
            <a:ext cx="7070300" cy="74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941</Words>
  <Application>Microsoft Office PowerPoint</Application>
  <PresentationFormat>사용자 지정</PresentationFormat>
  <Paragraphs>353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210 도시락</vt:lpstr>
      <vt:lpstr>Canva Sans</vt:lpstr>
      <vt:lpstr>Canva Sans Bold</vt:lpstr>
      <vt:lpstr>Noto Sans KR Bold</vt:lpstr>
      <vt:lpstr>Noto Sans KR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깔끔한 심플한 팀 프로젝트 발표 프리젠테이션</dc:title>
  <dc:creator>Administrator</dc:creator>
  <cp:lastModifiedBy>FullName</cp:lastModifiedBy>
  <cp:revision>40</cp:revision>
  <dcterms:created xsi:type="dcterms:W3CDTF">2006-08-16T00:00:00Z</dcterms:created>
  <dcterms:modified xsi:type="dcterms:W3CDTF">2025-02-03T08:24:48Z</dcterms:modified>
  <cp:version/>
</cp:coreProperties>
</file>