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70" r:id="rId20"/>
  </p:sldIdLst>
  <p:sldSz cx="18288000" cy="10287000"/>
  <p:notesSz cx="6858000" cy="9144000"/>
  <p:embeddedFontLst>
    <p:embeddedFont>
      <p:font typeface="210 도시락" panose="020B0600000101010101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va Sans" panose="020B0600000101010101" charset="0"/>
      <p:regular r:id="rId27"/>
    </p:embeddedFont>
    <p:embeddedFont>
      <p:font typeface="Canva Sans Bold" panose="020B0600000101010101" charset="0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DFF"/>
    <a:srgbClr val="29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22" autoAdjust="0"/>
  </p:normalViewPr>
  <p:slideViewPr>
    <p:cSldViewPr>
      <p:cViewPr>
        <p:scale>
          <a:sx n="50" d="100"/>
          <a:sy n="50" d="100"/>
        </p:scale>
        <p:origin x="1914" y="10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546AC-BF63-48D8-B05D-AC137A0D8BB0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01B8-04C0-448F-97E2-713259F9F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1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B01B8-04C0-448F-97E2-713259F9FC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351906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0357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6567403" y="8671782"/>
            <a:ext cx="5153193" cy="48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</a:pPr>
            <a:r>
              <a:rPr lang="en-US" sz="2800" b="1" spc="87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황재웅</a:t>
            </a:r>
            <a:r>
              <a:rPr lang="en-US" sz="2800" b="1" spc="8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</a:t>
            </a:r>
            <a:r>
              <a:rPr lang="en-US" sz="2800" b="1" spc="87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김지성</a:t>
            </a:r>
            <a:r>
              <a:rPr lang="en-US" sz="2800" b="1" spc="8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최서연, </a:t>
            </a:r>
            <a:r>
              <a:rPr lang="en-US" sz="2800" b="1" spc="87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하태형</a:t>
            </a:r>
            <a:endParaRPr lang="en-US" sz="2800" b="1" spc="87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03457" y="847725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스타일</a:t>
            </a: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보드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67909" y="8039100"/>
            <a:ext cx="495218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800" spc="-18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정보처리산업기사</a:t>
            </a:r>
            <a:r>
              <a:rPr lang="en-US" sz="2800" spc="-18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2800" spc="-18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취득과정</a:t>
            </a:r>
            <a:r>
              <a:rPr lang="en-US" sz="2800" spc="-18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 1조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1CB75B-8A7E-4DE4-AF87-A33A2FAF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38" y="3442542"/>
            <a:ext cx="4846322" cy="48463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828800" y="149431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05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메뉴 구조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36B93-B3FB-24E0-C659-4B0B8A3D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71699"/>
            <a:ext cx="15773400" cy="7395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600200" y="149431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06	List of screen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921E8E-3240-9822-FE84-02CB742D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66074"/>
              </p:ext>
            </p:extLst>
          </p:nvPr>
        </p:nvGraphicFramePr>
        <p:xfrm>
          <a:off x="1838326" y="2247900"/>
          <a:ext cx="15420974" cy="716280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68160516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674862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15917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3342831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6606795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046036208"/>
                    </a:ext>
                  </a:extLst>
                </a:gridCol>
                <a:gridCol w="1181099">
                  <a:extLst>
                    <a:ext uri="{9D8B030D-6E8A-4147-A177-3AD203B41FA5}">
                      <a16:colId xmlns:a16="http://schemas.microsoft.com/office/drawing/2014/main" val="2561609575"/>
                    </a:ext>
                  </a:extLst>
                </a:gridCol>
              </a:tblGrid>
              <a:tr h="52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대메뉴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중메뉴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소메뉴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Screen ID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Pagetitle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43846"/>
                  </a:ext>
                </a:extLst>
              </a:tr>
              <a:tr h="52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로그인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UI-A-1011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로그인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로그인 페이지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84301"/>
                  </a:ext>
                </a:extLst>
              </a:tr>
              <a:tr h="5243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회원가입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UI-A-1012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회원가입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회원가입 페이지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27414"/>
                  </a:ext>
                </a:extLst>
              </a:tr>
              <a:tr h="5243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 err="1"/>
                        <a:t>펀딩</a:t>
                      </a:r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인기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UI-B-1011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/>
                        <a:t>펀딩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인기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장르별로 많이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된 순으로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332556"/>
                  </a:ext>
                </a:extLst>
              </a:tr>
              <a:tr h="524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신규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UI-B-1012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 err="1"/>
                        <a:t>펀딩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신규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 주기로 신규 등록된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94637"/>
                  </a:ext>
                </a:extLst>
              </a:tr>
              <a:tr h="5243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프로젝트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참가하기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UI-C-1011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참가하기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모집 등록한 프로젝트 장르별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545966"/>
                  </a:ext>
                </a:extLst>
              </a:tr>
              <a:tr h="524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모집하기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UI-C-1012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프로젝트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모집하기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모집 안내 페이지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19788"/>
                  </a:ext>
                </a:extLst>
              </a:tr>
              <a:tr h="52436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커뮤니티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공연후기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UI-D-1011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커뮤니티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공연후기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회원들이 쓴 공연 </a:t>
                      </a:r>
                      <a:r>
                        <a:rPr lang="ko-KR" altLang="en-US" dirty="0" err="1"/>
                        <a:t>후기글들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527295"/>
                  </a:ext>
                </a:extLst>
              </a:tr>
              <a:tr h="524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작품이야기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UI-D-1012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커뮤니티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작품이야기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전문가들이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홍보를 목적으로 쓴 글들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94142"/>
                  </a:ext>
                </a:extLst>
              </a:tr>
              <a:tr h="524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자유게시판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UI-D-1013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커뮤니티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자유게시판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회원들이 자유로운 커뮤니케이션 목적으로 쓴 글들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21162"/>
                  </a:ext>
                </a:extLst>
              </a:tr>
              <a:tr h="524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정보공유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UI-D-1014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커뮤니티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정보공유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회원들의 정보 공유를 목적으로 쓴 글들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04940"/>
                  </a:ext>
                </a:extLst>
              </a:tr>
              <a:tr h="5243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마이페이지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일반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내 정보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UI-E-1011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일반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일반 회원들의 프로필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펀딩</a:t>
                      </a:r>
                      <a:r>
                        <a:rPr lang="ko-KR" altLang="en-US" dirty="0"/>
                        <a:t> 목록 표시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ko-KR" altLang="en-US" dirty="0"/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84746"/>
                  </a:ext>
                </a:extLst>
              </a:tr>
              <a:tr h="870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전문가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전문가 정보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UI-E-1012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마이페이지</a:t>
                      </a:r>
                      <a:r>
                        <a:rPr lang="en-US" altLang="ko-KR" dirty="0"/>
                        <a:t>&gt;</a:t>
                      </a:r>
                      <a:r>
                        <a:rPr lang="ko-KR" altLang="en-US" dirty="0"/>
                        <a:t>전문가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/>
                        <a:t>전문가 프로필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참여중인 프로젝트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rtl="0" fontAlgn="b"/>
                      <a:r>
                        <a:rPr lang="ko-KR" altLang="en-US" dirty="0"/>
                        <a:t>내가 만든 프로젝트 정보 표시</a:t>
                      </a:r>
                    </a:p>
                  </a:txBody>
                  <a:tcPr marL="9524" marR="952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321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7526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07	Process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AC3AC8-988F-4CD6-8591-B8EEE7A21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7442" r="2540" b="3256"/>
          <a:stretch/>
        </p:blipFill>
        <p:spPr>
          <a:xfrm>
            <a:off x="3285023" y="1943100"/>
            <a:ext cx="11449288" cy="76136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1E16-D094-FA8C-3D63-D23983895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6036CD-FA09-DA72-A080-74BF7B454A95}"/>
              </a:ext>
            </a:extLst>
          </p:cNvPr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62A6E2B-3789-7708-DD1D-4FA09011B1F9}"/>
              </a:ext>
            </a:extLst>
          </p:cNvPr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7AFE1DF-F43E-BB4C-F387-2F6B69AF4379}"/>
              </a:ext>
            </a:extLst>
          </p:cNvPr>
          <p:cNvSpPr txBox="1"/>
          <p:nvPr/>
        </p:nvSpPr>
        <p:spPr>
          <a:xfrm>
            <a:off x="18288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08	Flow chart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2E531E-EB99-D65E-1EA4-43C7EE75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81075"/>
            <a:ext cx="9797256" cy="82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4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09BB9-826F-EE52-3EEC-31C2E3D0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7BDBDF3-FB79-CA56-BA5A-8659E1A8FC0D}"/>
              </a:ext>
            </a:extLst>
          </p:cNvPr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02A90D9-FBD6-07B0-7C27-9315A8AA4AFE}"/>
              </a:ext>
            </a:extLst>
          </p:cNvPr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ED33B8-1509-2B8B-C422-D398375A2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96"/>
          <a:stretch/>
        </p:blipFill>
        <p:spPr bwMode="auto">
          <a:xfrm>
            <a:off x="1600200" y="1561117"/>
            <a:ext cx="15844838" cy="71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2D9D3-D1B8-C58C-E432-DA16B7573240}"/>
              </a:ext>
            </a:extLst>
          </p:cNvPr>
          <p:cNvSpPr txBox="1"/>
          <p:nvPr/>
        </p:nvSpPr>
        <p:spPr>
          <a:xfrm>
            <a:off x="1981200" y="64770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C7DFF"/>
                </a:solidFill>
              </a:rPr>
              <a:t>확대</a:t>
            </a:r>
            <a:r>
              <a:rPr lang="en-US" altLang="ko-KR" sz="3600" b="1" dirty="0">
                <a:solidFill>
                  <a:srgbClr val="0C7DFF"/>
                </a:solidFill>
              </a:rPr>
              <a:t>(</a:t>
            </a:r>
            <a:r>
              <a:rPr lang="ko-KR" altLang="en-US" sz="3600" b="1" dirty="0">
                <a:solidFill>
                  <a:srgbClr val="0C7DFF"/>
                </a:solidFill>
              </a:rPr>
              <a:t>위</a:t>
            </a:r>
            <a:r>
              <a:rPr lang="en-US" altLang="ko-KR" sz="3600" b="1" dirty="0">
                <a:solidFill>
                  <a:srgbClr val="0C7DFF"/>
                </a:solidFill>
              </a:rPr>
              <a:t>)</a:t>
            </a:r>
            <a:endParaRPr lang="ko-KR" altLang="en-US" sz="3600" b="1" dirty="0">
              <a:solidFill>
                <a:srgbClr val="0C7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2F52-7264-5379-F1FA-3C8F222D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B29D60-047F-03F1-513C-0FBD1C0424A0}"/>
              </a:ext>
            </a:extLst>
          </p:cNvPr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762F03D-CFA4-CB51-6D76-CC76A59017F0}"/>
              </a:ext>
            </a:extLst>
          </p:cNvPr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968126-58EB-4AAB-A23B-D398B6517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6"/>
          <a:stretch/>
        </p:blipFill>
        <p:spPr bwMode="auto">
          <a:xfrm>
            <a:off x="1828800" y="1562100"/>
            <a:ext cx="15840492" cy="71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A43C8-F61B-11B7-E3D9-905FFFAF489C}"/>
              </a:ext>
            </a:extLst>
          </p:cNvPr>
          <p:cNvSpPr txBox="1"/>
          <p:nvPr/>
        </p:nvSpPr>
        <p:spPr>
          <a:xfrm>
            <a:off x="1676400" y="6477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C7DFF"/>
                </a:solidFill>
              </a:rPr>
              <a:t>확대</a:t>
            </a:r>
            <a:r>
              <a:rPr lang="en-US" altLang="ko-KR" sz="3600" b="1" dirty="0">
                <a:solidFill>
                  <a:srgbClr val="0C7DFF"/>
                </a:solidFill>
              </a:rPr>
              <a:t>(</a:t>
            </a:r>
            <a:r>
              <a:rPr lang="ko-KR" altLang="en-US" sz="3600" b="1" dirty="0">
                <a:solidFill>
                  <a:srgbClr val="0C7DFF"/>
                </a:solidFill>
              </a:rPr>
              <a:t>아래</a:t>
            </a:r>
            <a:r>
              <a:rPr lang="en-US" altLang="ko-KR" sz="3600" b="1" dirty="0">
                <a:solidFill>
                  <a:srgbClr val="0C7DFF"/>
                </a:solidFill>
              </a:rPr>
              <a:t>)</a:t>
            </a:r>
            <a:endParaRPr lang="ko-KR" altLang="en-US" sz="3600" b="1" dirty="0">
              <a:solidFill>
                <a:srgbClr val="0C7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6764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09	Permission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B2D6FA-ABDF-9A72-F052-BBB84D9E6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70374"/>
              </p:ext>
            </p:extLst>
          </p:nvPr>
        </p:nvGraphicFramePr>
        <p:xfrm>
          <a:off x="1904999" y="2095500"/>
          <a:ext cx="15354300" cy="7232378"/>
        </p:xfrm>
        <a:graphic>
          <a:graphicData uri="http://schemas.openxmlformats.org/drawingml/2006/table">
            <a:tbl>
              <a:tblPr/>
              <a:tblGrid>
                <a:gridCol w="1143001">
                  <a:extLst>
                    <a:ext uri="{9D8B030D-6E8A-4147-A177-3AD203B41FA5}">
                      <a16:colId xmlns:a16="http://schemas.microsoft.com/office/drawing/2014/main" val="310131897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68981699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0140739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5565217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6134476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1753142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24782488"/>
                    </a:ext>
                  </a:extLst>
                </a:gridCol>
                <a:gridCol w="3086099">
                  <a:extLst>
                    <a:ext uri="{9D8B030D-6E8A-4147-A177-3AD203B41FA5}">
                      <a16:colId xmlns:a16="http://schemas.microsoft.com/office/drawing/2014/main" val="3949870385"/>
                    </a:ext>
                  </a:extLst>
                </a:gridCol>
              </a:tblGrid>
              <a:tr h="36629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대분류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중분류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사용자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보기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수정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삭제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쓰기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40170"/>
                  </a:ext>
                </a:extLst>
              </a:tr>
              <a:tr h="343304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페이지 권한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공지사항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16109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9410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7870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1410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커뮤니티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5960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4485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51987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0016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프로젝트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모집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984813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38832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00974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84482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 err="1"/>
                        <a:t>펀딩</a:t>
                      </a:r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회원은 프로젝트 </a:t>
                      </a:r>
                      <a:r>
                        <a:rPr lang="ko-KR" altLang="en-US" dirty="0" err="1"/>
                        <a:t>펀딩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구매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내역 조회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49322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059528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0137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49869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마이 페이지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비회원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x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회원은 전문가로</a:t>
                      </a:r>
                      <a:r>
                        <a:rPr lang="en-US" altLang="ko-KR" dirty="0"/>
                        <a:t>,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전문가는 회원으로</a:t>
                      </a:r>
                      <a:br>
                        <a:rPr lang="ko-KR" altLang="en-US" dirty="0"/>
                      </a:br>
                      <a:r>
                        <a:rPr lang="ko-KR" altLang="en-US" dirty="0"/>
                        <a:t>전환 가능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4031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회원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7871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전문가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dirty="0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10095"/>
                  </a:ext>
                </a:extLst>
              </a:tr>
              <a:tr h="343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dirty="0"/>
                        <a:t>관리자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/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/>
                        <a:t>o</a:t>
                      </a:r>
                    </a:p>
                  </a:txBody>
                  <a:tcPr marL="8495" marR="84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716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10	Policy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6628B55-478F-D554-0BA1-DB7CCE32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96728"/>
              </p:ext>
            </p:extLst>
          </p:nvPr>
        </p:nvGraphicFramePr>
        <p:xfrm>
          <a:off x="2900362" y="2324100"/>
          <a:ext cx="13377867" cy="6858001"/>
        </p:xfrm>
        <a:graphic>
          <a:graphicData uri="http://schemas.openxmlformats.org/drawingml/2006/table">
            <a:tbl>
              <a:tblPr/>
              <a:tblGrid>
                <a:gridCol w="1727976">
                  <a:extLst>
                    <a:ext uri="{9D8B030D-6E8A-4147-A177-3AD203B41FA5}">
                      <a16:colId xmlns:a16="http://schemas.microsoft.com/office/drawing/2014/main" val="1976438966"/>
                    </a:ext>
                  </a:extLst>
                </a:gridCol>
                <a:gridCol w="2006679">
                  <a:extLst>
                    <a:ext uri="{9D8B030D-6E8A-4147-A177-3AD203B41FA5}">
                      <a16:colId xmlns:a16="http://schemas.microsoft.com/office/drawing/2014/main" val="4161428747"/>
                    </a:ext>
                  </a:extLst>
                </a:gridCol>
                <a:gridCol w="8528389">
                  <a:extLst>
                    <a:ext uri="{9D8B030D-6E8A-4147-A177-3AD203B41FA5}">
                      <a16:colId xmlns:a16="http://schemas.microsoft.com/office/drawing/2014/main" val="125915512"/>
                    </a:ext>
                  </a:extLst>
                </a:gridCol>
                <a:gridCol w="1114823">
                  <a:extLst>
                    <a:ext uri="{9D8B030D-6E8A-4147-A177-3AD203B41FA5}">
                      <a16:colId xmlns:a16="http://schemas.microsoft.com/office/drawing/2014/main" val="609084000"/>
                    </a:ext>
                  </a:extLst>
                </a:gridCol>
              </a:tblGrid>
              <a:tr h="571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 err="1">
                          <a:solidFill>
                            <a:schemeClr val="bg1"/>
                          </a:solidFill>
                        </a:rPr>
                        <a:t>대구분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 err="1">
                          <a:solidFill>
                            <a:schemeClr val="bg1"/>
                          </a:solidFill>
                        </a:rPr>
                        <a:t>중구분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60377"/>
                  </a:ext>
                </a:extLst>
              </a:tr>
              <a:tr h="171450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회원가입</a:t>
                      </a:r>
                      <a:br>
                        <a:rPr lang="ko-KR" altLang="en-US" sz="2000"/>
                      </a:br>
                      <a:r>
                        <a:rPr lang="ko-KR" altLang="en-US" sz="2000"/>
                        <a:t>정책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아이디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dirty="0"/>
                        <a:t>ID</a:t>
                      </a:r>
                      <a:r>
                        <a:rPr lang="ko-KR" altLang="en-US" sz="2000" dirty="0"/>
                        <a:t>는 영문자나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숫자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또는 영문자와 숫자 조합으로</a:t>
                      </a:r>
                      <a:br>
                        <a:rPr lang="ko-KR" altLang="en-US" sz="2000" dirty="0"/>
                      </a:br>
                      <a:r>
                        <a:rPr lang="en-US" altLang="ko-KR" sz="2000" dirty="0"/>
                        <a:t>4~12</a:t>
                      </a:r>
                      <a:r>
                        <a:rPr lang="ko-KR" altLang="en-US" sz="2000" dirty="0"/>
                        <a:t>까지 조합하여 만들 수 있으며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한글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특수문자</a:t>
                      </a:r>
                      <a:r>
                        <a:rPr lang="en-US" altLang="ko-KR" sz="2000" dirty="0"/>
                        <a:t>,</a:t>
                      </a:r>
                      <a:br>
                        <a:rPr lang="en-US" altLang="ko-KR" sz="2000" dirty="0"/>
                      </a:br>
                      <a:r>
                        <a:rPr lang="ko-KR" altLang="en-US" sz="2000" dirty="0"/>
                        <a:t>띄어쓰기 등을 포함할 수 없음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200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812023"/>
                  </a:ext>
                </a:extLst>
              </a:tr>
              <a:tr h="1428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패스워드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대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소문자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숫자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특수문자를 혼용하여 </a:t>
                      </a:r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글자 이상의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패스워드를 사용하도록 한다</a:t>
                      </a:r>
                      <a:r>
                        <a:rPr lang="en-US" altLang="ko-KR" sz="2000" dirty="0"/>
                        <a:t>.</a:t>
                      </a:r>
                      <a:br>
                        <a:rPr lang="en-US" altLang="ko-KR" sz="2000" dirty="0"/>
                      </a:br>
                      <a:r>
                        <a:rPr lang="ko-KR" altLang="en-US" sz="2000" dirty="0"/>
                        <a:t>아이디와 같은 패스워드는 사용하지 못하도록 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200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344786"/>
                  </a:ext>
                </a:extLst>
              </a:tr>
              <a:tr h="1142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이메일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개별 </a:t>
                      </a:r>
                      <a:r>
                        <a:rPr lang="ko-KR" altLang="en-US" sz="2000" dirty="0" err="1"/>
                        <a:t>메일명</a:t>
                      </a:r>
                      <a:r>
                        <a:rPr lang="en-US" altLang="ko-KR" sz="2000" dirty="0"/>
                        <a:t>@</a:t>
                      </a:r>
                      <a:r>
                        <a:rPr lang="ko-KR" altLang="en-US" sz="2000" dirty="0"/>
                        <a:t>도메인명을 기본으로 입력 받는다</a:t>
                      </a:r>
                      <a:r>
                        <a:rPr lang="en-US" altLang="ko-KR" sz="2000" dirty="0"/>
                        <a:t>.</a:t>
                      </a:r>
                      <a:br>
                        <a:rPr lang="en-US" altLang="ko-KR" sz="2000" dirty="0"/>
                      </a:br>
                      <a:r>
                        <a:rPr lang="ko-KR" altLang="en-US" sz="2000" dirty="0"/>
                        <a:t>도메인명은 선택하여 지정할 수 있다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200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87473"/>
                  </a:ext>
                </a:extLst>
              </a:tr>
              <a:tr h="2000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닉네임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닉네임은 한글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대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소문자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숫자를 혼합하여 만들 수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있으며 특수문자는 사용할 수 없으며</a:t>
                      </a:r>
                      <a:r>
                        <a:rPr lang="en-US" altLang="ko-KR" sz="2000" dirty="0"/>
                        <a:t>, 10</a:t>
                      </a:r>
                      <a:r>
                        <a:rPr lang="ko-KR" altLang="en-US" sz="2000" dirty="0"/>
                        <a:t>글자까지의</a:t>
                      </a:r>
                      <a:br>
                        <a:rPr lang="ko-KR" altLang="en-US" sz="2000" dirty="0"/>
                      </a:br>
                      <a:r>
                        <a:rPr lang="ko-KR" altLang="en-US" sz="2000" dirty="0"/>
                        <a:t>조합으로 한다</a:t>
                      </a:r>
                      <a:r>
                        <a:rPr lang="en-US" altLang="ko-KR" sz="2000" dirty="0"/>
                        <a:t>.</a:t>
                      </a:r>
                      <a:br>
                        <a:rPr lang="en-US" altLang="ko-KR" sz="2000" dirty="0"/>
                      </a:br>
                      <a:r>
                        <a:rPr lang="ko-KR" altLang="en-US" sz="2000" dirty="0"/>
                        <a:t>중복한 닉네임은 사용할 수 없다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2000" dirty="0"/>
                    </a:p>
                  </a:txBody>
                  <a:tcPr marL="13096" marR="1309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69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2209800" y="3429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11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화면 설계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406915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>
            <a:off x="1028700" y="3458584"/>
            <a:ext cx="16230600" cy="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303457" y="847725"/>
            <a:ext cx="11681086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목차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258E3-F4B5-4199-8814-4083C2E2F1DC}"/>
              </a:ext>
            </a:extLst>
          </p:cNvPr>
          <p:cNvGrpSpPr/>
          <p:nvPr/>
        </p:nvGrpSpPr>
        <p:grpSpPr>
          <a:xfrm>
            <a:off x="4495800" y="4000500"/>
            <a:ext cx="9867900" cy="5113516"/>
            <a:chOff x="2819400" y="4000500"/>
            <a:chExt cx="9867900" cy="5113516"/>
          </a:xfrm>
        </p:grpSpPr>
        <p:sp>
          <p:nvSpPr>
            <p:cNvPr id="5" name="TextBox 5"/>
            <p:cNvSpPr txBox="1"/>
            <p:nvPr/>
          </p:nvSpPr>
          <p:spPr>
            <a:xfrm>
              <a:off x="2819400" y="4000500"/>
              <a:ext cx="5893185" cy="51135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개요</a:t>
              </a:r>
              <a:endParaRPr lang="en-US" altLang="ko-KR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en-US" altLang="ko-KR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History</a:t>
              </a: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ko-KR" altLang="en-US" sz="3000" spc="-60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유스케이스</a:t>
              </a: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다이어그램</a:t>
              </a:r>
              <a:endParaRPr lang="en-US" altLang="ko-KR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ko-KR" altLang="en-US" sz="3000" spc="-60" dirty="0" err="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유스케이스</a:t>
              </a: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명세서</a:t>
              </a:r>
              <a:endParaRPr lang="en-US" altLang="ko-KR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메뉴 구조</a:t>
              </a:r>
              <a:endParaRPr lang="en-US" altLang="ko-KR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List of screen(</a:t>
              </a: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스크린리스트</a:t>
              </a:r>
              <a:r>
                <a:rPr lang="en-US" altLang="ko-KR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)</a:t>
              </a:r>
              <a:endParaRPr lang="en-US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A423C7A7-C719-4E82-911F-BCF53021E515}"/>
                </a:ext>
              </a:extLst>
            </p:cNvPr>
            <p:cNvSpPr txBox="1"/>
            <p:nvPr/>
          </p:nvSpPr>
          <p:spPr>
            <a:xfrm>
              <a:off x="9575415" y="4000500"/>
              <a:ext cx="3111885" cy="424148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4350" indent="-514350">
                <a:lnSpc>
                  <a:spcPts val="6840"/>
                </a:lnSpc>
                <a:buFont typeface="+mj-lt"/>
                <a:buAutoNum type="arabicPeriod" startAt="7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Process</a:t>
              </a: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 startAt="7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Flow chart</a:t>
              </a: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 startAt="7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Permission</a:t>
              </a: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 startAt="7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Policy</a:t>
              </a:r>
            </a:p>
            <a:p>
              <a:pPr marL="514350" indent="-514350">
                <a:lnSpc>
                  <a:spcPts val="6840"/>
                </a:lnSpc>
                <a:buFont typeface="+mj-lt"/>
                <a:buAutoNum type="arabicPeriod" startAt="7"/>
              </a:pPr>
              <a:r>
                <a:rPr 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ko-KR" altLang="en-US" sz="3000" spc="-6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화면 설계</a:t>
              </a:r>
              <a:endParaRPr lang="en-US" sz="3000" spc="-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9812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01	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개요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EBCDE-9601-4FD9-BE9D-3AADE7D6EDCD}"/>
              </a:ext>
            </a:extLst>
          </p:cNvPr>
          <p:cNvSpPr txBox="1"/>
          <p:nvPr/>
        </p:nvSpPr>
        <p:spPr>
          <a:xfrm>
            <a:off x="2426697" y="3009900"/>
            <a:ext cx="1353896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공연 전문가들 간에 상호 소통을 보완하고 후원을 통해 공연에 필요한 비용을 충당하여 </a:t>
            </a:r>
            <a:endParaRPr lang="en-US" altLang="ko-KR" sz="2800" spc="-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>
              <a:lnSpc>
                <a:spcPct val="150000"/>
              </a:lnSpc>
            </a:pPr>
            <a:r>
              <a:rPr lang="ko-KR" altLang="en-US" sz="28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보다 원활한 공연 준비를 할 수 있도록  한다</a:t>
            </a:r>
            <a:r>
              <a:rPr lang="en-US" altLang="ko-KR" sz="2800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1" name="사각형: 둥근 한쪽 모서리 10">
            <a:extLst>
              <a:ext uri="{FF2B5EF4-FFF2-40B4-BE49-F238E27FC236}">
                <a16:creationId xmlns:a16="http://schemas.microsoft.com/office/drawing/2014/main" id="{9CDBFC18-B552-4113-9AC3-84924E284565}"/>
              </a:ext>
            </a:extLst>
          </p:cNvPr>
          <p:cNvSpPr/>
          <p:nvPr/>
        </p:nvSpPr>
        <p:spPr>
          <a:xfrm>
            <a:off x="2133600" y="20955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2436230" y="22954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동기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47D718-A611-41C4-843D-908B6D74BEAD}"/>
              </a:ext>
            </a:extLst>
          </p:cNvPr>
          <p:cNvSpPr/>
          <p:nvPr/>
        </p:nvSpPr>
        <p:spPr>
          <a:xfrm>
            <a:off x="2133600" y="2988340"/>
            <a:ext cx="14125158" cy="1488869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CCE14-20F5-437D-924B-249014E80CFF}"/>
              </a:ext>
            </a:extLst>
          </p:cNvPr>
          <p:cNvSpPr txBox="1"/>
          <p:nvPr/>
        </p:nvSpPr>
        <p:spPr>
          <a:xfrm>
            <a:off x="2426698" y="6058204"/>
            <a:ext cx="1380858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공연 예술 분야의 창작자</a:t>
            </a:r>
            <a:r>
              <a:rPr lang="en-US" altLang="ko-KR" sz="2800" dirty="0"/>
              <a:t>(</a:t>
            </a:r>
            <a:r>
              <a:rPr lang="ko-KR" altLang="en-US" sz="2800" dirty="0"/>
              <a:t>전문가</a:t>
            </a:r>
            <a:r>
              <a:rPr lang="en-US" altLang="ko-KR" sz="2800" dirty="0"/>
              <a:t>)</a:t>
            </a:r>
            <a:r>
              <a:rPr lang="ko-KR" altLang="en-US" sz="2800" dirty="0"/>
              <a:t>들이 안정적으로 프로젝트를 운영할 수 있도록 </a:t>
            </a:r>
            <a:r>
              <a:rPr lang="ko-KR" altLang="en-US" sz="2800" dirty="0" err="1"/>
              <a:t>펀딩</a:t>
            </a:r>
            <a:br>
              <a:rPr lang="en-US" altLang="ko-KR" sz="2800" dirty="0"/>
            </a:br>
            <a:r>
              <a:rPr lang="ko-KR" altLang="en-US" sz="2800" dirty="0"/>
              <a:t>지원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공연 기획부터 제작</a:t>
            </a:r>
            <a:r>
              <a:rPr lang="en-US" altLang="ko-KR" sz="2800" dirty="0"/>
              <a:t>, </a:t>
            </a:r>
            <a:r>
              <a:rPr lang="ko-KR" altLang="en-US" sz="2800" dirty="0"/>
              <a:t>마케팅까지 전문가들이 협업할 수 있는 공간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공연을 사랑하는 사람들이 후원자로 참여하여 직접 프로젝트를 지원할 수 있도록 함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공연 제작과 예술 창작의 과정을 더 투명하고 개방적인 구조로 변화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ko-KR" altLang="en-US" sz="2800" dirty="0"/>
          </a:p>
        </p:txBody>
      </p:sp>
      <p:sp>
        <p:nvSpPr>
          <p:cNvPr id="25" name="사각형: 둥근 한쪽 모서리 24">
            <a:extLst>
              <a:ext uri="{FF2B5EF4-FFF2-40B4-BE49-F238E27FC236}">
                <a16:creationId xmlns:a16="http://schemas.microsoft.com/office/drawing/2014/main" id="{CD5817F8-06E4-4062-BA46-53DCD1E48582}"/>
              </a:ext>
            </a:extLst>
          </p:cNvPr>
          <p:cNvSpPr/>
          <p:nvPr/>
        </p:nvSpPr>
        <p:spPr>
          <a:xfrm>
            <a:off x="2133601" y="4838700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5FCE5D2B-745C-48AA-84D7-20BA39A4E65B}"/>
              </a:ext>
            </a:extLst>
          </p:cNvPr>
          <p:cNvSpPr txBox="1"/>
          <p:nvPr/>
        </p:nvSpPr>
        <p:spPr>
          <a:xfrm>
            <a:off x="2436231" y="5038698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개발 목적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2F588D-CEDF-415E-A6F1-1451DE6BCB58}"/>
              </a:ext>
            </a:extLst>
          </p:cNvPr>
          <p:cNvSpPr/>
          <p:nvPr/>
        </p:nvSpPr>
        <p:spPr>
          <a:xfrm>
            <a:off x="2133600" y="5731540"/>
            <a:ext cx="14618697" cy="3754874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EBD5D6-DF91-4881-86D1-15E947377DEF}"/>
              </a:ext>
            </a:extLst>
          </p:cNvPr>
          <p:cNvSpPr txBox="1"/>
          <p:nvPr/>
        </p:nvSpPr>
        <p:spPr>
          <a:xfrm>
            <a:off x="1219200" y="2095500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전문가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창작자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공연을 제작하는 연주자</a:t>
            </a:r>
            <a:r>
              <a:rPr lang="en-US" altLang="ko-KR" sz="2800" dirty="0"/>
              <a:t>, </a:t>
            </a:r>
            <a:r>
              <a:rPr lang="ko-KR" altLang="en-US" sz="2800" dirty="0"/>
              <a:t>기획자</a:t>
            </a:r>
            <a:r>
              <a:rPr lang="en-US" altLang="ko-KR" sz="2800" dirty="0"/>
              <a:t>, </a:t>
            </a:r>
            <a:r>
              <a:rPr lang="ko-KR" altLang="en-US" sz="2800" dirty="0"/>
              <a:t>무대 스태프</a:t>
            </a:r>
            <a:r>
              <a:rPr lang="en-US" altLang="ko-KR" sz="2800" dirty="0"/>
              <a:t>, </a:t>
            </a:r>
            <a:r>
              <a:rPr lang="ko-KR" altLang="en-US" sz="2800" dirty="0"/>
              <a:t>감독 등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새로운 프로젝트를 개설하여 후원을 받거나</a:t>
            </a:r>
            <a:r>
              <a:rPr lang="en-US" altLang="ko-KR" sz="2800" dirty="0"/>
              <a:t>, </a:t>
            </a:r>
            <a:r>
              <a:rPr lang="ko-KR" altLang="en-US" sz="2800" dirty="0"/>
              <a:t>다른 전문가와 협업할 수 있음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포트폴리오 등록 및 관리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협업 요청 및 팀 구성 기능 제공</a:t>
            </a:r>
            <a:endParaRPr lang="en-US" altLang="ko-KR" sz="2800" dirty="0"/>
          </a:p>
        </p:txBody>
      </p:sp>
      <p:sp>
        <p:nvSpPr>
          <p:cNvPr id="11" name="사각형: 둥근 한쪽 모서리 10">
            <a:extLst>
              <a:ext uri="{FF2B5EF4-FFF2-40B4-BE49-F238E27FC236}">
                <a16:creationId xmlns:a16="http://schemas.microsoft.com/office/drawing/2014/main" id="{7754936B-77A8-4972-8CFA-4709A33CB3CD}"/>
              </a:ext>
            </a:extLst>
          </p:cNvPr>
          <p:cNvSpPr/>
          <p:nvPr/>
        </p:nvSpPr>
        <p:spPr>
          <a:xfrm>
            <a:off x="926103" y="875996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B4CD2C4-270F-4D62-A7C5-7085FE15BA9B}"/>
              </a:ext>
            </a:extLst>
          </p:cNvPr>
          <p:cNvSpPr txBox="1"/>
          <p:nvPr/>
        </p:nvSpPr>
        <p:spPr>
          <a:xfrm>
            <a:off x="1228733" y="1075994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 사용자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9909F-2F2E-4443-A7AB-5CAFEAF5CFA7}"/>
              </a:ext>
            </a:extLst>
          </p:cNvPr>
          <p:cNvSpPr/>
          <p:nvPr/>
        </p:nvSpPr>
        <p:spPr>
          <a:xfrm>
            <a:off x="926102" y="1768836"/>
            <a:ext cx="1614269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6D71-4325-4265-BDF5-DDF36B361B15}"/>
              </a:ext>
            </a:extLst>
          </p:cNvPr>
          <p:cNvSpPr txBox="1"/>
          <p:nvPr/>
        </p:nvSpPr>
        <p:spPr>
          <a:xfrm>
            <a:off x="1219200" y="5753252"/>
            <a:ext cx="15468600" cy="343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후원자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소비자</a:t>
            </a:r>
            <a:r>
              <a:rPr lang="en-US" altLang="ko-KR" sz="3600" b="1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프로젝트에 관심 있는 개인 또는 기업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/>
              <a:t>크라우드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펀딩을</a:t>
            </a:r>
            <a:r>
              <a:rPr lang="ko-KR" altLang="en-US" sz="2800" dirty="0"/>
              <a:t> 통해 직접 공연을 지원 가능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후원 내역 및 리워드 관리 기능 제공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전문가들과 직접 소통할 수 있는 커뮤니티 기능 활용 가능</a:t>
            </a:r>
          </a:p>
        </p:txBody>
      </p:sp>
    </p:spTree>
    <p:extLst>
      <p:ext uri="{BB962C8B-B14F-4D97-AF65-F5344CB8AC3E}">
        <p14:creationId xmlns:p14="http://schemas.microsoft.com/office/powerpoint/2010/main" val="258377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FFB83-ED75-4B89-A84E-7498F5E97E51}"/>
              </a:ext>
            </a:extLst>
          </p:cNvPr>
          <p:cNvSpPr txBox="1"/>
          <p:nvPr/>
        </p:nvSpPr>
        <p:spPr>
          <a:xfrm>
            <a:off x="1219200" y="2095500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b="1" dirty="0" err="1"/>
              <a:t>크라우드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펀딩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창작자가 프로젝트를 개설하고 목표 금액을 설정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후원자들이 원하는 프로젝트에 자유롭게 후원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리워드</a:t>
            </a:r>
            <a:r>
              <a:rPr lang="en-US" altLang="ko-KR" sz="3200" dirty="0"/>
              <a:t>(</a:t>
            </a:r>
            <a:r>
              <a:rPr lang="ko-KR" altLang="en-US" sz="3200" dirty="0"/>
              <a:t>티켓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굿즈</a:t>
            </a:r>
            <a:r>
              <a:rPr lang="ko-KR" altLang="en-US" sz="3200" dirty="0"/>
              <a:t> 등</a:t>
            </a:r>
            <a:r>
              <a:rPr lang="en-US" altLang="ko-KR" sz="3200" dirty="0"/>
              <a:t>) </a:t>
            </a:r>
            <a:r>
              <a:rPr lang="ko-KR" altLang="en-US" sz="3200" dirty="0"/>
              <a:t>설정 및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2.</a:t>
            </a:r>
            <a:r>
              <a:rPr lang="ko-KR" altLang="en-US" sz="3600" b="1" dirty="0"/>
              <a:t> 전문가 커뮤니티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제작을 위한 전문가 간 협업 모집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프로젝트에 필요한 팀원을 직접 모집 및 초대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네트워킹 기능을 활용한 협업 활성화</a:t>
            </a:r>
            <a:endParaRPr lang="en-US" altLang="ko-KR" sz="3200" dirty="0"/>
          </a:p>
        </p:txBody>
      </p:sp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9A20E97D-90EF-46EB-8219-543E13382E06}"/>
              </a:ext>
            </a:extLst>
          </p:cNvPr>
          <p:cNvSpPr/>
          <p:nvPr/>
        </p:nvSpPr>
        <p:spPr>
          <a:xfrm>
            <a:off x="926103" y="875996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165054C-3B38-4A04-B1BD-2537CB5E3389}"/>
              </a:ext>
            </a:extLst>
          </p:cNvPr>
          <p:cNvSpPr txBox="1"/>
          <p:nvPr/>
        </p:nvSpPr>
        <p:spPr>
          <a:xfrm>
            <a:off x="1228733" y="1075994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</a:t>
            </a:r>
            <a:r>
              <a:rPr lang="ko-KR" altLang="en-US" sz="3200" b="1" spc="-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500339-70DA-4CD4-9749-9528B671060F}"/>
              </a:ext>
            </a:extLst>
          </p:cNvPr>
          <p:cNvSpPr/>
          <p:nvPr/>
        </p:nvSpPr>
        <p:spPr>
          <a:xfrm>
            <a:off x="926102" y="1768836"/>
            <a:ext cx="1614269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4631C-467A-4D3A-A38C-3572909E18AA}"/>
              </a:ext>
            </a:extLst>
          </p:cNvPr>
          <p:cNvSpPr txBox="1"/>
          <p:nvPr/>
        </p:nvSpPr>
        <p:spPr>
          <a:xfrm>
            <a:off x="3401660" y="958718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76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23CD1-BC43-42D3-B0CA-3741FCDE9C87}"/>
              </a:ext>
            </a:extLst>
          </p:cNvPr>
          <p:cNvSpPr txBox="1"/>
          <p:nvPr/>
        </p:nvSpPr>
        <p:spPr>
          <a:xfrm>
            <a:off x="1219200" y="2095500"/>
            <a:ext cx="15468600" cy="684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3600" b="1" dirty="0"/>
              <a:t>프로젝트 관리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프로젝트 진행 상태 및 후원 현황을 실시간으로 확인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후원자 대상 공지 및 업데이트 가능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공연 일정</a:t>
            </a:r>
            <a:r>
              <a:rPr lang="en-US" altLang="ko-KR" sz="3200" dirty="0"/>
              <a:t>, </a:t>
            </a:r>
            <a:r>
              <a:rPr lang="ko-KR" altLang="en-US" sz="3200" dirty="0"/>
              <a:t>제작 과정 공유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endParaRPr lang="en-US" altLang="ko-KR" sz="3200" dirty="0"/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3600" b="1" dirty="0"/>
              <a:t>결제 및 정산 시스템</a:t>
            </a:r>
            <a:endParaRPr lang="en-US" altLang="ko-KR" sz="36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후원 결제 기능 </a:t>
            </a:r>
            <a:r>
              <a:rPr lang="en-US" altLang="ko-KR" sz="3200" dirty="0"/>
              <a:t>(</a:t>
            </a:r>
            <a:r>
              <a:rPr lang="ko-KR" altLang="en-US" sz="3200" dirty="0"/>
              <a:t>카드</a:t>
            </a:r>
            <a:r>
              <a:rPr lang="en-US" altLang="ko-KR" sz="3200" dirty="0"/>
              <a:t>, </a:t>
            </a:r>
            <a:r>
              <a:rPr lang="ko-KR" altLang="en-US" sz="3200" dirty="0"/>
              <a:t>계좌이체</a:t>
            </a:r>
            <a:r>
              <a:rPr lang="en-US" altLang="ko-KR" sz="3200" dirty="0"/>
              <a:t>, </a:t>
            </a:r>
            <a:r>
              <a:rPr lang="ko-KR" altLang="en-US" sz="3200" dirty="0"/>
              <a:t>간편결제 등</a:t>
            </a:r>
            <a:r>
              <a:rPr lang="en-US" altLang="ko-KR" sz="3200" dirty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전문가들의 프로젝트 정산 및 수익금 관리</a:t>
            </a:r>
            <a:endParaRPr lang="en-US" altLang="ko-KR" sz="32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플랫폼 내 수익 분배 시스템 적용 가능</a:t>
            </a:r>
            <a:endParaRPr lang="en-US" altLang="ko-KR" sz="3200" dirty="0"/>
          </a:p>
        </p:txBody>
      </p:sp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BC976A54-DB5A-46A6-8517-7AC7FAB94CD6}"/>
              </a:ext>
            </a:extLst>
          </p:cNvPr>
          <p:cNvSpPr/>
          <p:nvPr/>
        </p:nvSpPr>
        <p:spPr>
          <a:xfrm>
            <a:off x="926103" y="875996"/>
            <a:ext cx="2338390" cy="892840"/>
          </a:xfrm>
          <a:prstGeom prst="round1Rect">
            <a:avLst/>
          </a:prstGeom>
          <a:solidFill>
            <a:srgbClr val="29C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25062306-10B2-41E9-8782-C16CD97140E3}"/>
              </a:ext>
            </a:extLst>
          </p:cNvPr>
          <p:cNvSpPr txBox="1"/>
          <p:nvPr/>
        </p:nvSpPr>
        <p:spPr>
          <a:xfrm>
            <a:off x="1228733" y="1075994"/>
            <a:ext cx="1733130" cy="554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ko-KR" altLang="en-US" sz="3200" b="1" spc="-45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</a:rPr>
              <a:t>주요 기능</a:t>
            </a:r>
            <a:endParaRPr lang="en-US" altLang="ko-KR" sz="3200" b="1" spc="-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EA8E8D-A7A1-4F79-BE4C-78C0F913AF62}"/>
              </a:ext>
            </a:extLst>
          </p:cNvPr>
          <p:cNvSpPr/>
          <p:nvPr/>
        </p:nvSpPr>
        <p:spPr>
          <a:xfrm>
            <a:off x="926102" y="1768836"/>
            <a:ext cx="16142698" cy="7642168"/>
          </a:xfrm>
          <a:prstGeom prst="rect">
            <a:avLst/>
          </a:prstGeom>
          <a:noFill/>
          <a:ln>
            <a:solidFill>
              <a:srgbClr val="29C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86F5-5E13-413B-9A4B-AA364515DFF6}"/>
              </a:ext>
            </a:extLst>
          </p:cNvPr>
          <p:cNvSpPr txBox="1"/>
          <p:nvPr/>
        </p:nvSpPr>
        <p:spPr>
          <a:xfrm>
            <a:off x="3401660" y="958718"/>
            <a:ext cx="1366714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사용자들이 프로젝트를 보다 쉽고 효과적으로 운영할 수 있도록 여러 기능을 제공한다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51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676400" y="149431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02	History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B33D55-97BC-837C-FF8B-0C7F99FC5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10381"/>
              </p:ext>
            </p:extLst>
          </p:nvPr>
        </p:nvGraphicFramePr>
        <p:xfrm>
          <a:off x="1847848" y="2324100"/>
          <a:ext cx="15406690" cy="6858000"/>
        </p:xfrm>
        <a:graphic>
          <a:graphicData uri="http://schemas.openxmlformats.org/drawingml/2006/table">
            <a:tbl>
              <a:tblPr/>
              <a:tblGrid>
                <a:gridCol w="1882357">
                  <a:extLst>
                    <a:ext uri="{9D8B030D-6E8A-4147-A177-3AD203B41FA5}">
                      <a16:colId xmlns:a16="http://schemas.microsoft.com/office/drawing/2014/main" val="2755548013"/>
                    </a:ext>
                  </a:extLst>
                </a:gridCol>
                <a:gridCol w="2291567">
                  <a:extLst>
                    <a:ext uri="{9D8B030D-6E8A-4147-A177-3AD203B41FA5}">
                      <a16:colId xmlns:a16="http://schemas.microsoft.com/office/drawing/2014/main" val="3298364098"/>
                    </a:ext>
                  </a:extLst>
                </a:gridCol>
                <a:gridCol w="8777516">
                  <a:extLst>
                    <a:ext uri="{9D8B030D-6E8A-4147-A177-3AD203B41FA5}">
                      <a16:colId xmlns:a16="http://schemas.microsoft.com/office/drawing/2014/main" val="3660148198"/>
                    </a:ext>
                  </a:extLst>
                </a:gridCol>
                <a:gridCol w="2455250">
                  <a:extLst>
                    <a:ext uri="{9D8B030D-6E8A-4147-A177-3AD203B41FA5}">
                      <a16:colId xmlns:a16="http://schemas.microsoft.com/office/drawing/2014/main" val="134072416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Version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Writer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02616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000" dirty="0"/>
                        <a:t>Version1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 err="1"/>
                        <a:t>황재웅</a:t>
                      </a:r>
                      <a:endParaRPr lang="ko-KR" altLang="en-US" sz="2000" dirty="0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플로우 차트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dirty="0"/>
                        <a:t>2025-01-23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255184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다이어그램 작성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프로세스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11134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 err="1"/>
                        <a:t>하태형</a:t>
                      </a:r>
                      <a:endParaRPr lang="ko-KR" altLang="en-US" sz="2000" dirty="0"/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기본 틀 완성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프로토타입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0057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000"/>
                        <a:t>Version2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/>
                        <a:t>Permission </a:t>
                      </a:r>
                      <a:r>
                        <a:rPr lang="ko-KR" altLang="en-US" sz="2000" dirty="0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/>
                        <a:t>2025-01-25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081237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 err="1"/>
                        <a:t>유스케이스</a:t>
                      </a:r>
                      <a:r>
                        <a:rPr lang="ko-KR" altLang="en-US" sz="2000" dirty="0"/>
                        <a:t> 명세서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74477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황재웅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상세구조 구현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68332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000"/>
                        <a:t>Version3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김지성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프로젝트 개요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메뉴구조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/>
                        <a:t>2025-01-31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52796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최서연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dirty="0"/>
                        <a:t>POLICY, Permission </a:t>
                      </a:r>
                      <a:r>
                        <a:rPr lang="ko-KR" altLang="en-US" sz="2000" dirty="0"/>
                        <a:t>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46489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/>
                        <a:t>하태형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dirty="0"/>
                        <a:t>스타일 가이드 작성</a:t>
                      </a:r>
                    </a:p>
                  </a:txBody>
                  <a:tcPr marL="15715" marR="1571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265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610270" y="149431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03	</a:t>
            </a:r>
            <a:r>
              <a:rPr lang="ko-KR" alt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유스케이스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다이어그램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AutoShape 3"/>
          <p:cNvSpPr/>
          <p:nvPr/>
        </p:nvSpPr>
        <p:spPr>
          <a:xfrm flipV="1">
            <a:off x="1086524" y="0"/>
            <a:ext cx="4762" cy="10287000"/>
          </a:xfrm>
          <a:prstGeom prst="line">
            <a:avLst/>
          </a:prstGeom>
          <a:ln w="9525" cap="flat">
            <a:solidFill>
              <a:srgbClr val="29C3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752600" y="190500"/>
            <a:ext cx="11681086" cy="148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altLang="ko-KR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04	</a:t>
            </a:r>
            <a:r>
              <a:rPr lang="ko-KR" altLang="en-US" sz="9000" spc="-719" dirty="0" err="1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유스케이스</a:t>
            </a:r>
            <a:r>
              <a:rPr lang="ko-KR" altLang="en-US" sz="9000" spc="-719" dirty="0">
                <a:solidFill>
                  <a:srgbClr val="29C3FF"/>
                </a:solidFill>
                <a:latin typeface="210 도시락"/>
                <a:ea typeface="210 도시락"/>
                <a:cs typeface="210 도시락"/>
                <a:sym typeface="210 도시락"/>
              </a:rPr>
              <a:t> 명세서</a:t>
            </a:r>
            <a:endParaRPr lang="en-US" sz="9000" spc="-719" dirty="0">
              <a:solidFill>
                <a:srgbClr val="29C3FF"/>
              </a:solidFill>
              <a:latin typeface="210 도시락"/>
              <a:ea typeface="210 도시락"/>
              <a:cs typeface="210 도시락"/>
              <a:sym typeface="210 도시락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93B0B1-44AC-D34D-24E0-EC3C5E5F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10290"/>
            <a:ext cx="6919915" cy="73204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20013-98B9-80AD-AEB9-917138629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2557463"/>
            <a:ext cx="6997871" cy="7373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9BF7C4-1F3B-9210-957A-9473838E20F3}"/>
              </a:ext>
            </a:extLst>
          </p:cNvPr>
          <p:cNvSpPr txBox="1"/>
          <p:nvPr/>
        </p:nvSpPr>
        <p:spPr>
          <a:xfrm>
            <a:off x="2019971" y="2025515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9C3FF"/>
                </a:solidFill>
              </a:rPr>
              <a:t>_</a:t>
            </a:r>
            <a:r>
              <a:rPr lang="ko-KR" altLang="en-US" sz="3200" b="1" dirty="0">
                <a:solidFill>
                  <a:srgbClr val="29C3FF"/>
                </a:solidFill>
              </a:rPr>
              <a:t>프로젝트 모집</a:t>
            </a:r>
            <a:endParaRPr lang="ko-KR" altLang="en-US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61A54-2253-02B4-0F54-A0ED2C1737E1}"/>
              </a:ext>
            </a:extLst>
          </p:cNvPr>
          <p:cNvSpPr txBox="1"/>
          <p:nvPr/>
        </p:nvSpPr>
        <p:spPr>
          <a:xfrm>
            <a:off x="9906000" y="2025515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9C3FF"/>
                </a:solidFill>
              </a:rPr>
              <a:t>_</a:t>
            </a:r>
            <a:r>
              <a:rPr lang="ko-KR" altLang="en-US" sz="3200" b="1" dirty="0">
                <a:solidFill>
                  <a:srgbClr val="29C3FF"/>
                </a:solidFill>
              </a:rPr>
              <a:t>커뮤니티</a:t>
            </a:r>
            <a:endParaRPr lang="ko-KR" altLang="en-US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794</Words>
  <Application>Microsoft Office PowerPoint</Application>
  <PresentationFormat>사용자 지정</PresentationFormat>
  <Paragraphs>279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Calibri</vt:lpstr>
      <vt:lpstr>Canva Sans</vt:lpstr>
      <vt:lpstr>Canva Sans Bold</vt:lpstr>
      <vt:lpstr>210 도시락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흰색 깔끔한 심플한 팀 프로젝트 발표 프리젠테이션</dc:title>
  <dc:creator>Administrator</dc:creator>
  <cp:lastModifiedBy>FullName</cp:lastModifiedBy>
  <cp:revision>38</cp:revision>
  <dcterms:created xsi:type="dcterms:W3CDTF">2006-08-16T00:00:00Z</dcterms:created>
  <dcterms:modified xsi:type="dcterms:W3CDTF">2025-01-31T08:52:40Z</dcterms:modified>
  <dc:identifier>DAGdFBqTv4I</dc:identifier>
</cp:coreProperties>
</file>