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2" r:id="rId3"/>
    <p:sldId id="354" r:id="rId4"/>
    <p:sldId id="360" r:id="rId5"/>
    <p:sldId id="355" r:id="rId6"/>
    <p:sldId id="356" r:id="rId7"/>
    <p:sldId id="361" r:id="rId8"/>
    <p:sldId id="357" r:id="rId9"/>
    <p:sldId id="359" r:id="rId10"/>
    <p:sldId id="362" r:id="rId11"/>
    <p:sldId id="363" r:id="rId12"/>
    <p:sldId id="3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8" orient="horz" pos="3974" userDrawn="1">
          <p15:clr>
            <a:srgbClr val="A4A3A4"/>
          </p15:clr>
        </p15:guide>
        <p15:guide id="9" pos="642" userDrawn="1">
          <p15:clr>
            <a:srgbClr val="A4A3A4"/>
          </p15:clr>
        </p15:guide>
        <p15:guide id="10" pos="6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76"/>
    <a:srgbClr val="DABEA9"/>
    <a:srgbClr val="404040"/>
    <a:srgbClr val="C89E7E"/>
    <a:srgbClr val="CEA88C"/>
    <a:srgbClr val="002C5C"/>
    <a:srgbClr val="FFC23F"/>
    <a:srgbClr val="201851"/>
    <a:srgbClr val="CDEBFF"/>
    <a:srgbClr val="144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5" autoAdjust="0"/>
    <p:restoredTop sz="97206" autoAdjust="0"/>
  </p:normalViewPr>
  <p:slideViewPr>
    <p:cSldViewPr snapToGrid="0" showGuides="1">
      <p:cViewPr varScale="1">
        <p:scale>
          <a:sx n="59" d="100"/>
          <a:sy n="59" d="100"/>
        </p:scale>
        <p:origin x="772" y="48"/>
      </p:cViewPr>
      <p:guideLst>
        <p:guide orient="horz" pos="799"/>
        <p:guide pos="3840"/>
        <p:guide orient="horz" pos="2160"/>
        <p:guide orient="horz" pos="3974"/>
        <p:guide pos="642"/>
        <p:guide pos="69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41019-9F18-413F-B26E-0F558C84ABD5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83F59-9E60-4ADF-A2BF-D60AC9F92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57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83F59-9E60-4ADF-A2BF-D60AC9F920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71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Langevin dynamics(1908) </a:t>
            </a:r>
            <a:r>
              <a:rPr lang="en-US" altLang="ko-KR" dirty="0" err="1"/>
              <a:t>fokker-planck</a:t>
            </a:r>
            <a:r>
              <a:rPr lang="en-US" altLang="ko-KR" dirty="0"/>
              <a:t> equation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83F59-9E60-4ADF-A2BF-D60AC9F9208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3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4245E1F-2925-46FE-86F3-03DFCC7B7A4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2C5C"/>
              </a:gs>
              <a:gs pos="100000">
                <a:srgbClr val="00387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29E3B72-9741-460F-805C-63AF3A67DA0E}"/>
              </a:ext>
            </a:extLst>
          </p:cNvPr>
          <p:cNvSpPr/>
          <p:nvPr userDrawn="1"/>
        </p:nvSpPr>
        <p:spPr>
          <a:xfrm flipH="1" flipV="1">
            <a:off x="6570920" y="-2"/>
            <a:ext cx="5621079" cy="1190625"/>
          </a:xfrm>
          <a:prstGeom prst="rtTriangle">
            <a:avLst/>
          </a:prstGeom>
          <a:gradFill flip="none" rotWithShape="1">
            <a:gsLst>
              <a:gs pos="0">
                <a:srgbClr val="C89E7E"/>
              </a:gs>
              <a:gs pos="100000">
                <a:srgbClr val="DABEA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44BCA0C-C0CD-42FB-B4A8-181168676C17}"/>
              </a:ext>
            </a:extLst>
          </p:cNvPr>
          <p:cNvSpPr/>
          <p:nvPr userDrawn="1"/>
        </p:nvSpPr>
        <p:spPr>
          <a:xfrm>
            <a:off x="-2" y="5743575"/>
            <a:ext cx="2413593" cy="111442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98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A0739E-3CAF-42CB-9920-D95EE0FB11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FFA058EF-EFA0-48D9-8DCC-FBE419FD3DA1}"/>
              </a:ext>
            </a:extLst>
          </p:cNvPr>
          <p:cNvSpPr/>
          <p:nvPr userDrawn="1"/>
        </p:nvSpPr>
        <p:spPr>
          <a:xfrm>
            <a:off x="0" y="0"/>
            <a:ext cx="3637280" cy="6858000"/>
          </a:xfrm>
          <a:custGeom>
            <a:avLst/>
            <a:gdLst>
              <a:gd name="connsiteX0" fmla="*/ 0 w 5117910"/>
              <a:gd name="connsiteY0" fmla="*/ 0 h 6858000"/>
              <a:gd name="connsiteX1" fmla="*/ 5117910 w 5117910"/>
              <a:gd name="connsiteY1" fmla="*/ 0 h 6858000"/>
              <a:gd name="connsiteX2" fmla="*/ 5117910 w 5117910"/>
              <a:gd name="connsiteY2" fmla="*/ 6858000 h 6858000"/>
              <a:gd name="connsiteX3" fmla="*/ 5117909 w 5117910"/>
              <a:gd name="connsiteY3" fmla="*/ 6858000 h 6858000"/>
              <a:gd name="connsiteX4" fmla="*/ 5117909 w 5117910"/>
              <a:gd name="connsiteY4" fmla="*/ 1 h 6858000"/>
              <a:gd name="connsiteX5" fmla="*/ 3193574 w 5117910"/>
              <a:gd name="connsiteY5" fmla="*/ 6858000 h 6858000"/>
              <a:gd name="connsiteX6" fmla="*/ 0 w 511791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17910" h="6858000">
                <a:moveTo>
                  <a:pt x="0" y="0"/>
                </a:moveTo>
                <a:lnTo>
                  <a:pt x="5117910" y="0"/>
                </a:lnTo>
                <a:lnTo>
                  <a:pt x="5117910" y="6858000"/>
                </a:lnTo>
                <a:lnTo>
                  <a:pt x="5117909" y="6858000"/>
                </a:lnTo>
                <a:lnTo>
                  <a:pt x="5117909" y="1"/>
                </a:lnTo>
                <a:lnTo>
                  <a:pt x="3193574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2C5C"/>
              </a:gs>
              <a:gs pos="100000">
                <a:srgbClr val="00387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0EB89D83-9C68-48D6-991E-E4500EDE50A1}"/>
              </a:ext>
            </a:extLst>
          </p:cNvPr>
          <p:cNvSpPr/>
          <p:nvPr userDrawn="1"/>
        </p:nvSpPr>
        <p:spPr>
          <a:xfrm flipH="1" flipV="1">
            <a:off x="1764200" y="0"/>
            <a:ext cx="1873080" cy="907745"/>
          </a:xfrm>
          <a:custGeom>
            <a:avLst/>
            <a:gdLst>
              <a:gd name="connsiteX0" fmla="*/ 2866030 w 2866030"/>
              <a:gd name="connsiteY0" fmla="*/ 907745 h 907745"/>
              <a:gd name="connsiteX1" fmla="*/ 0 w 2866030"/>
              <a:gd name="connsiteY1" fmla="*/ 907745 h 907745"/>
              <a:gd name="connsiteX2" fmla="*/ 254711 w 2866030"/>
              <a:gd name="connsiteY2" fmla="*/ 0 h 90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6030" h="907745">
                <a:moveTo>
                  <a:pt x="2866030" y="907745"/>
                </a:moveTo>
                <a:lnTo>
                  <a:pt x="0" y="907745"/>
                </a:lnTo>
                <a:lnTo>
                  <a:pt x="254711" y="0"/>
                </a:lnTo>
                <a:close/>
              </a:path>
            </a:pathLst>
          </a:custGeom>
          <a:gradFill flip="none" rotWithShape="1">
            <a:gsLst>
              <a:gs pos="0">
                <a:srgbClr val="C89E7E"/>
              </a:gs>
              <a:gs pos="100000">
                <a:srgbClr val="DABEA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37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998CACB-9E62-46C0-9869-FB8AFA308A13}"/>
              </a:ext>
            </a:extLst>
          </p:cNvPr>
          <p:cNvSpPr/>
          <p:nvPr userDrawn="1"/>
        </p:nvSpPr>
        <p:spPr>
          <a:xfrm>
            <a:off x="0" y="0"/>
            <a:ext cx="12192000" cy="928048"/>
          </a:xfrm>
          <a:prstGeom prst="rect">
            <a:avLst/>
          </a:prstGeom>
          <a:gradFill flip="none" rotWithShape="1">
            <a:gsLst>
              <a:gs pos="0">
                <a:srgbClr val="002C5C"/>
              </a:gs>
              <a:gs pos="100000">
                <a:srgbClr val="00387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BC0EB-6EC3-4911-9ED8-DED6453FD189}"/>
              </a:ext>
            </a:extLst>
          </p:cNvPr>
          <p:cNvSpPr txBox="1"/>
          <p:nvPr userDrawn="1"/>
        </p:nvSpPr>
        <p:spPr>
          <a:xfrm>
            <a:off x="11286122" y="6422883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10F0811-F307-44F9-A192-63EBA736051C}" type="slidenum">
              <a:rPr lang="ko-KR" altLang="en-US" sz="1100" smtClean="0">
                <a:solidFill>
                  <a:srgbClr val="010423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Poppins SemiBold" panose="00000700000000000000" pitchFamily="2" charset="0"/>
              </a:rPr>
              <a:pPr algn="r"/>
              <a:t>‹#›</a:t>
            </a:fld>
            <a:endParaRPr lang="ko-KR" altLang="en-US" dirty="0">
              <a:solidFill>
                <a:srgbClr val="010423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Poppins SemiBold" panose="00000700000000000000" pitchFamily="2" charset="0"/>
            </a:endParaRP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A5D761CA-3760-4A83-A7CE-277FE14988A6}"/>
              </a:ext>
            </a:extLst>
          </p:cNvPr>
          <p:cNvSpPr/>
          <p:nvPr userDrawn="1"/>
        </p:nvSpPr>
        <p:spPr>
          <a:xfrm>
            <a:off x="0" y="0"/>
            <a:ext cx="879667" cy="1617785"/>
          </a:xfrm>
          <a:custGeom>
            <a:avLst/>
            <a:gdLst>
              <a:gd name="connsiteX0" fmla="*/ 0 w 879667"/>
              <a:gd name="connsiteY0" fmla="*/ 0 h 1467287"/>
              <a:gd name="connsiteX1" fmla="*/ 284389 w 879667"/>
              <a:gd name="connsiteY1" fmla="*/ 0 h 1467287"/>
              <a:gd name="connsiteX2" fmla="*/ 879667 w 879667"/>
              <a:gd name="connsiteY2" fmla="*/ 838964 h 1467287"/>
              <a:gd name="connsiteX3" fmla="*/ 0 w 879667"/>
              <a:gd name="connsiteY3" fmla="*/ 1467287 h 146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9667" h="1467287">
                <a:moveTo>
                  <a:pt x="0" y="0"/>
                </a:moveTo>
                <a:lnTo>
                  <a:pt x="284389" y="0"/>
                </a:lnTo>
                <a:lnTo>
                  <a:pt x="879667" y="838964"/>
                </a:lnTo>
                <a:lnTo>
                  <a:pt x="0" y="1467287"/>
                </a:lnTo>
                <a:close/>
              </a:path>
            </a:pathLst>
          </a:custGeom>
          <a:gradFill flip="none" rotWithShape="1">
            <a:gsLst>
              <a:gs pos="0">
                <a:srgbClr val="C89E7E"/>
              </a:gs>
              <a:gs pos="100000">
                <a:srgbClr val="DABEA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7388310E-80F0-4592-A9DD-A981446620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2176" y="365456"/>
            <a:ext cx="5183908" cy="38212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spc="-150">
                <a:solidFill>
                  <a:schemeClr val="bg1">
                    <a:lumMod val="9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  <a:r>
              <a:rPr lang="en-US" altLang="ko-KR" dirty="0"/>
              <a:t>(32)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35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09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F8F4006-08E3-4622-B81B-03F06ED19DB1}"/>
              </a:ext>
            </a:extLst>
          </p:cNvPr>
          <p:cNvSpPr txBox="1"/>
          <p:nvPr/>
        </p:nvSpPr>
        <p:spPr>
          <a:xfrm>
            <a:off x="10023811" y="262946"/>
            <a:ext cx="1834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2021. 06. 08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6388A4-CBF4-4418-A557-58BCEB3A067B}"/>
              </a:ext>
            </a:extLst>
          </p:cNvPr>
          <p:cNvGrpSpPr/>
          <p:nvPr/>
        </p:nvGrpSpPr>
        <p:grpSpPr>
          <a:xfrm>
            <a:off x="1587830" y="2919143"/>
            <a:ext cx="9016340" cy="1200329"/>
            <a:chOff x="2979507" y="2261966"/>
            <a:chExt cx="6362335" cy="12003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BD886F-7920-4AE6-AA64-D10F7A29CE92}"/>
                </a:ext>
              </a:extLst>
            </p:cNvPr>
            <p:cNvSpPr txBox="1"/>
            <p:nvPr/>
          </p:nvSpPr>
          <p:spPr>
            <a:xfrm>
              <a:off x="2979507" y="2261966"/>
              <a:ext cx="63623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Deep Unsupervised Learning using Nonequilibrium Thermodynamics</a:t>
              </a:r>
              <a:endParaRPr lang="ko-KR" altLang="en-US" sz="3600" b="1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2FBEB5-3DCA-4F37-B2E0-58E75F3FC78E}"/>
                </a:ext>
              </a:extLst>
            </p:cNvPr>
            <p:cNvSpPr txBox="1"/>
            <p:nvPr/>
          </p:nvSpPr>
          <p:spPr>
            <a:xfrm>
              <a:off x="3781156" y="2906522"/>
              <a:ext cx="4759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170EBA9-B54E-4B5B-9F7D-A2D190BE3331}"/>
              </a:ext>
            </a:extLst>
          </p:cNvPr>
          <p:cNvGrpSpPr/>
          <p:nvPr/>
        </p:nvGrpSpPr>
        <p:grpSpPr>
          <a:xfrm>
            <a:off x="4985938" y="5302586"/>
            <a:ext cx="2220125" cy="610597"/>
            <a:chOff x="4528393" y="4508500"/>
            <a:chExt cx="2220125" cy="6105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49BF8F1-0ABF-40AF-A27C-2E75F8B191F9}"/>
                </a:ext>
              </a:extLst>
            </p:cNvPr>
            <p:cNvSpPr txBox="1"/>
            <p:nvPr/>
          </p:nvSpPr>
          <p:spPr>
            <a:xfrm>
              <a:off x="4528393" y="4811320"/>
              <a:ext cx="2220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ea typeface="Noto Sans KR Light" panose="020B0300000000000000" pitchFamily="34" charset="-127"/>
                </a:rPr>
                <a:t>김재영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FEFFA4-DFCB-4C03-9DCF-1D2F75D30A78}"/>
                </a:ext>
              </a:extLst>
            </p:cNvPr>
            <p:cNvSpPr txBox="1"/>
            <p:nvPr/>
          </p:nvSpPr>
          <p:spPr>
            <a:xfrm>
              <a:off x="4528393" y="4508500"/>
              <a:ext cx="2220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95000"/>
                    </a:schemeClr>
                  </a:solidFill>
                  <a:ea typeface="Noto Sans KR Light" panose="020B0300000000000000" pitchFamily="34" charset="-127"/>
                </a:rPr>
                <a:t>4/24 DIYA CV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  <a:ea typeface="Noto Sans KR Light" panose="020B0300000000000000" pitchFamily="34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3E8B80-6296-4CF1-BF5F-48B368EBAB60}"/>
              </a:ext>
            </a:extLst>
          </p:cNvPr>
          <p:cNvSpPr/>
          <p:nvPr/>
        </p:nvSpPr>
        <p:spPr>
          <a:xfrm>
            <a:off x="1922295" y="1929024"/>
            <a:ext cx="8347411" cy="305389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475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D9241-7FE6-403B-9622-C35CB9026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2175" y="311027"/>
            <a:ext cx="5638995" cy="40011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Model probability &amp; Training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AD8A0F-F53E-479A-B6EE-31ED12E46526}"/>
              </a:ext>
            </a:extLst>
          </p:cNvPr>
          <p:cNvSpPr txBox="1"/>
          <p:nvPr/>
        </p:nvSpPr>
        <p:spPr>
          <a:xfrm>
            <a:off x="2130082" y="3155727"/>
            <a:ext cx="1750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spc="-150" dirty="0">
                <a:solidFill>
                  <a:srgbClr val="18181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Log-likelihood 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89DA8A-68DA-46BB-9508-34F465B3A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80" y="1325223"/>
            <a:ext cx="4965335" cy="18305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0181BC-E414-4FFF-81FC-565ADC9B3FF9}"/>
              </a:ext>
            </a:extLst>
          </p:cNvPr>
          <p:cNvSpPr txBox="1"/>
          <p:nvPr/>
        </p:nvSpPr>
        <p:spPr>
          <a:xfrm>
            <a:off x="6096000" y="2240475"/>
            <a:ext cx="7013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spc="-150" dirty="0">
                <a:solidFill>
                  <a:srgbClr val="18181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Training corresponds to maximizing log-likelihood L.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F40B9A-C86A-40DE-8A03-F11C276CC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59" y="3636627"/>
            <a:ext cx="5410925" cy="23944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15A061-41B1-44C0-8AC0-30D19026C1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84" r="2964"/>
          <a:stretch/>
        </p:blipFill>
        <p:spPr>
          <a:xfrm>
            <a:off x="787780" y="6084038"/>
            <a:ext cx="4965335" cy="7326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E177DD2-02BD-48F9-9068-8FD0D94F10F4}"/>
              </a:ext>
            </a:extLst>
          </p:cNvPr>
          <p:cNvSpPr txBox="1"/>
          <p:nvPr/>
        </p:nvSpPr>
        <p:spPr>
          <a:xfrm>
            <a:off x="6400798" y="5156657"/>
            <a:ext cx="7013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spc="-150" dirty="0">
                <a:solidFill>
                  <a:srgbClr val="18181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Maximizing log-likelihood lower bound K. </a:t>
            </a:r>
          </a:p>
        </p:txBody>
      </p:sp>
    </p:spTree>
    <p:extLst>
      <p:ext uri="{BB962C8B-B14F-4D97-AF65-F5344CB8AC3E}">
        <p14:creationId xmlns:p14="http://schemas.microsoft.com/office/powerpoint/2010/main" val="298034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D9241-7FE6-403B-9622-C35CB9026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2175" y="311027"/>
            <a:ext cx="6281253" cy="4074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Model probability &amp; Training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941D72-3204-44E8-AC08-8F35A5194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9" y="1477009"/>
            <a:ext cx="11243874" cy="38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26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D9241-7FE6-403B-9622-C35CB9026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2176" y="311027"/>
            <a:ext cx="5183908" cy="382127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Experiments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F324F3-C630-4591-98E4-DAEB5E373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50927"/>
            <a:ext cx="5490389" cy="22463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03FC028-58A9-4849-88E8-298068F10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20901"/>
            <a:ext cx="5965372" cy="2816198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A8F02C5-7174-440E-B8FA-283EE23BDDC6}"/>
              </a:ext>
            </a:extLst>
          </p:cNvPr>
          <p:cNvCxnSpPr>
            <a:cxnSpLocks/>
          </p:cNvCxnSpPr>
          <p:nvPr/>
        </p:nvCxnSpPr>
        <p:spPr>
          <a:xfrm>
            <a:off x="5885824" y="1893517"/>
            <a:ext cx="0" cy="29435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35BA91-20B0-4A3B-A494-89AC22F80A7E}"/>
              </a:ext>
            </a:extLst>
          </p:cNvPr>
          <p:cNvSpPr txBox="1"/>
          <p:nvPr/>
        </p:nvSpPr>
        <p:spPr>
          <a:xfrm>
            <a:off x="1288282" y="4637044"/>
            <a:ext cx="3135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spc="-150" dirty="0">
                <a:solidFill>
                  <a:srgbClr val="18181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Inference of missing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FE5F7-8197-48D2-A8C5-71969BAD2640}"/>
              </a:ext>
            </a:extLst>
          </p:cNvPr>
          <p:cNvSpPr txBox="1"/>
          <p:nvPr/>
        </p:nvSpPr>
        <p:spPr>
          <a:xfrm>
            <a:off x="7108371" y="4941844"/>
            <a:ext cx="424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spc="-150" dirty="0">
                <a:solidFill>
                  <a:srgbClr val="18181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Loglikelihood of experiment datasets</a:t>
            </a:r>
          </a:p>
        </p:txBody>
      </p:sp>
    </p:spTree>
    <p:extLst>
      <p:ext uri="{BB962C8B-B14F-4D97-AF65-F5344CB8AC3E}">
        <p14:creationId xmlns:p14="http://schemas.microsoft.com/office/powerpoint/2010/main" val="9783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1E544088-6778-4F44-92C2-682DC4896C93}"/>
              </a:ext>
            </a:extLst>
          </p:cNvPr>
          <p:cNvSpPr txBox="1">
            <a:spLocks/>
          </p:cNvSpPr>
          <p:nvPr/>
        </p:nvSpPr>
        <p:spPr>
          <a:xfrm>
            <a:off x="343023" y="388934"/>
            <a:ext cx="2204233" cy="76495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Contents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Noto Sans KR Medium" panose="020B06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0517AB-CA1F-42D6-A7F6-D6EE7CF5884B}"/>
              </a:ext>
            </a:extLst>
          </p:cNvPr>
          <p:cNvSpPr txBox="1"/>
          <p:nvPr/>
        </p:nvSpPr>
        <p:spPr>
          <a:xfrm>
            <a:off x="6247294" y="1306301"/>
            <a:ext cx="198555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1042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</a:t>
            </a:r>
            <a:r>
              <a:rPr lang="ko-KR" altLang="en-US" sz="2000" b="1" dirty="0">
                <a:solidFill>
                  <a:srgbClr val="010423"/>
                </a:solidFill>
                <a:latin typeface="Verdana" panose="020B0604030504040204" pitchFamily="34" charset="0"/>
                <a:ea typeface="Noto Sans KR Medium" panose="020B0600000000000000" pitchFamily="34" charset="-127"/>
              </a:rPr>
              <a:t> </a:t>
            </a:r>
            <a:r>
              <a:rPr lang="en-US" altLang="ko-KR" sz="2000" b="1" dirty="0">
                <a:solidFill>
                  <a:srgbClr val="01042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Abstract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12CB8F-FC38-42FB-8F10-0C8EFBCE1021}"/>
              </a:ext>
            </a:extLst>
          </p:cNvPr>
          <p:cNvSpPr txBox="1"/>
          <p:nvPr/>
        </p:nvSpPr>
        <p:spPr>
          <a:xfrm>
            <a:off x="6247294" y="2182117"/>
            <a:ext cx="198555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1042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</a:t>
            </a:r>
            <a:r>
              <a:rPr lang="ko-KR" altLang="en-US" sz="2000" b="1" dirty="0">
                <a:solidFill>
                  <a:srgbClr val="010423"/>
                </a:solidFill>
                <a:latin typeface="Verdana" panose="020B0604030504040204" pitchFamily="34" charset="0"/>
                <a:ea typeface="Noto Sans KR Medium" panose="020B0600000000000000" pitchFamily="34" charset="-127"/>
              </a:rPr>
              <a:t> </a:t>
            </a:r>
            <a:r>
              <a:rPr lang="en-US" altLang="ko-KR" sz="2000" b="1" dirty="0">
                <a:solidFill>
                  <a:srgbClr val="01042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Overview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C975E1-ADFB-4935-AD0B-A7D20C1E4CFE}"/>
              </a:ext>
            </a:extLst>
          </p:cNvPr>
          <p:cNvSpPr txBox="1"/>
          <p:nvPr/>
        </p:nvSpPr>
        <p:spPr>
          <a:xfrm>
            <a:off x="6247293" y="3064285"/>
            <a:ext cx="507384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1042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</a:t>
            </a:r>
            <a:r>
              <a:rPr lang="ko-KR" altLang="en-US" sz="2000" b="1" dirty="0">
                <a:solidFill>
                  <a:srgbClr val="010423"/>
                </a:solidFill>
                <a:latin typeface="Verdana" panose="020B0604030504040204" pitchFamily="34" charset="0"/>
                <a:ea typeface="Noto Sans KR Medium" panose="020B0600000000000000" pitchFamily="34" charset="-127"/>
              </a:rPr>
              <a:t> </a:t>
            </a:r>
            <a:r>
              <a:rPr lang="en-US" altLang="ko-KR" sz="2000" b="1" dirty="0">
                <a:solidFill>
                  <a:srgbClr val="01042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Forward &amp; Reversal Trajectory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7B732B-A549-40A1-A802-F2AD10EAC1F5}"/>
              </a:ext>
            </a:extLst>
          </p:cNvPr>
          <p:cNvSpPr txBox="1"/>
          <p:nvPr/>
        </p:nvSpPr>
        <p:spPr>
          <a:xfrm>
            <a:off x="6247293" y="3940101"/>
            <a:ext cx="5160936" cy="49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1042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</a:t>
            </a:r>
            <a:r>
              <a:rPr lang="ko-KR" altLang="en-US" sz="2000" b="1" dirty="0">
                <a:solidFill>
                  <a:srgbClr val="010423"/>
                </a:solidFill>
                <a:latin typeface="Verdana" panose="020B0604030504040204" pitchFamily="34" charset="0"/>
                <a:ea typeface="Noto Sans KR Medium" panose="020B0600000000000000" pitchFamily="34" charset="-127"/>
              </a:rPr>
              <a:t> </a:t>
            </a:r>
            <a:r>
              <a:rPr lang="en-US" altLang="ko-KR" sz="2000" b="1" dirty="0">
                <a:solidFill>
                  <a:srgbClr val="01042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 probability &amp; Training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CBA518C-87C8-406C-8C2A-A93E79E6FBEE}"/>
              </a:ext>
            </a:extLst>
          </p:cNvPr>
          <p:cNvSpPr txBox="1"/>
          <p:nvPr/>
        </p:nvSpPr>
        <p:spPr>
          <a:xfrm>
            <a:off x="6247293" y="4822269"/>
            <a:ext cx="2385077" cy="49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1042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</a:t>
            </a:r>
            <a:r>
              <a:rPr lang="ko-KR" altLang="en-US" sz="2000" b="1" dirty="0">
                <a:solidFill>
                  <a:srgbClr val="010423"/>
                </a:solidFill>
                <a:latin typeface="Verdana" panose="020B0604030504040204" pitchFamily="34" charset="0"/>
                <a:ea typeface="Noto Sans KR Medium" panose="020B0600000000000000" pitchFamily="34" charset="-127"/>
              </a:rPr>
              <a:t> </a:t>
            </a:r>
            <a:r>
              <a:rPr lang="en-US" altLang="ko-KR" sz="2000" b="1" dirty="0">
                <a:solidFill>
                  <a:srgbClr val="010423"/>
                </a:solidFill>
                <a:latin typeface="Verdana" panose="020B0604030504040204" pitchFamily="34" charset="0"/>
                <a:ea typeface="Noto Sans KR Medium" panose="020B0600000000000000" pitchFamily="34" charset="-127"/>
              </a:rPr>
              <a:t>Experiments</a:t>
            </a:r>
            <a:endParaRPr lang="en-US" altLang="ko-KR" sz="2000" b="1" dirty="0">
              <a:solidFill>
                <a:srgbClr val="01042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20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D9241-7FE6-403B-9622-C35CB9026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2176" y="311027"/>
            <a:ext cx="5183908" cy="382127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Abstract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AD8A0F-F53E-479A-B6EE-31ED12E46526}"/>
              </a:ext>
            </a:extLst>
          </p:cNvPr>
          <p:cNvSpPr txBox="1"/>
          <p:nvPr/>
        </p:nvSpPr>
        <p:spPr>
          <a:xfrm>
            <a:off x="816429" y="2236219"/>
            <a:ext cx="11049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spc="-150" dirty="0">
                <a:solidFill>
                  <a:srgbClr val="181818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propose new model inspired by nonequilibrium thermodynamics</a:t>
            </a:r>
          </a:p>
          <a:p>
            <a:pPr algn="l"/>
            <a:endParaRPr lang="en-US" altLang="ko-KR" sz="1400" spc="-150" dirty="0">
              <a:solidFill>
                <a:srgbClr val="181818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altLang="ko-KR" sz="2800" spc="-150" dirty="0">
                <a:solidFill>
                  <a:srgbClr val="181818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- diffusion model</a:t>
            </a:r>
          </a:p>
          <a:p>
            <a:pPr algn="l"/>
            <a:r>
              <a:rPr lang="en-US" altLang="ko-KR" sz="2800" spc="-150" dirty="0">
                <a:solidFill>
                  <a:srgbClr val="181818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- destroy and restore structure in data distribution</a:t>
            </a:r>
          </a:p>
          <a:p>
            <a:pPr algn="l"/>
            <a:r>
              <a:rPr lang="en-US" altLang="ko-KR" sz="2800" spc="-150" dirty="0">
                <a:solidFill>
                  <a:srgbClr val="181818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- Ideas from physics, AIS(annealed importance sampling) </a:t>
            </a:r>
          </a:p>
          <a:p>
            <a:pPr algn="l"/>
            <a:r>
              <a:rPr lang="en-US" altLang="ko-KR" sz="2800" spc="-150" dirty="0">
                <a:solidFill>
                  <a:srgbClr val="181818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 rather than variational Bayesian method.</a:t>
            </a:r>
          </a:p>
          <a:p>
            <a:pPr algn="l"/>
            <a:endParaRPr lang="en-US" altLang="ko-KR" sz="2000" spc="-150" dirty="0">
              <a:solidFill>
                <a:srgbClr val="181818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l"/>
            <a:endParaRPr lang="en-US" altLang="ko-KR" sz="3200" spc="-150" dirty="0">
              <a:solidFill>
                <a:srgbClr val="181818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72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D9241-7FE6-403B-9622-C35CB9026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2176" y="311027"/>
            <a:ext cx="5183908" cy="382127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Abstract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6C05D-4573-451E-BCA7-83A9BF889F6D}"/>
              </a:ext>
            </a:extLst>
          </p:cNvPr>
          <p:cNvSpPr txBox="1"/>
          <p:nvPr/>
        </p:nvSpPr>
        <p:spPr>
          <a:xfrm>
            <a:off x="533400" y="1808156"/>
            <a:ext cx="107442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200" spc="-150" dirty="0">
                <a:solidFill>
                  <a:srgbClr val="181818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Tractability-Flexibility trade-off</a:t>
            </a:r>
          </a:p>
          <a:p>
            <a:r>
              <a:rPr lang="en-US" altLang="ko-KR" sz="2800" spc="-150" dirty="0">
                <a:solidFill>
                  <a:srgbClr val="181818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- tractability – easy to analytical evaluate, fit to data.</a:t>
            </a:r>
          </a:p>
          <a:p>
            <a:r>
              <a:rPr lang="en-US" altLang="ko-KR" sz="2800" spc="-150" dirty="0">
                <a:solidFill>
                  <a:srgbClr val="181818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- flexibility – can fit in arbitrary data.</a:t>
            </a:r>
          </a:p>
          <a:p>
            <a:endParaRPr lang="en-US" altLang="ko-KR" spc="-150" dirty="0">
              <a:solidFill>
                <a:srgbClr val="181818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ko-KR" sz="3200" spc="-150" dirty="0">
                <a:solidFill>
                  <a:srgbClr val="181818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Easy to evaluate model analytically.</a:t>
            </a:r>
          </a:p>
          <a:p>
            <a:r>
              <a:rPr lang="en-US" altLang="ko-KR" sz="2800" spc="-150" dirty="0">
                <a:solidFill>
                  <a:srgbClr val="181818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- use AIS(annealed importance sampling</a:t>
            </a:r>
          </a:p>
          <a:p>
            <a:endParaRPr lang="en-US" altLang="ko-KR" sz="32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altLang="ko-KR" sz="3200" spc="-150" dirty="0">
                <a:solidFill>
                  <a:srgbClr val="181818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Multiplication with other distribution, </a:t>
            </a:r>
          </a:p>
          <a:p>
            <a:pPr algn="l"/>
            <a:r>
              <a:rPr lang="en-US" altLang="ko-KR" sz="3200" spc="-150" dirty="0">
                <a:solidFill>
                  <a:srgbClr val="181818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rapid learning, exact sampling, </a:t>
            </a:r>
          </a:p>
          <a:p>
            <a:pPr algn="l"/>
            <a:r>
              <a:rPr lang="en-US" altLang="ko-KR" sz="3200" spc="-150" dirty="0">
                <a:solidFill>
                  <a:srgbClr val="181818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getting lower and upper bound of entropy production…</a:t>
            </a:r>
          </a:p>
        </p:txBody>
      </p:sp>
    </p:spTree>
    <p:extLst>
      <p:ext uri="{BB962C8B-B14F-4D97-AF65-F5344CB8AC3E}">
        <p14:creationId xmlns:p14="http://schemas.microsoft.com/office/powerpoint/2010/main" val="249380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D9241-7FE6-403B-9622-C35CB9026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2176" y="311027"/>
            <a:ext cx="5183908" cy="382127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Overview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AD8A0F-F53E-479A-B6EE-31ED12E46526}"/>
              </a:ext>
            </a:extLst>
          </p:cNvPr>
          <p:cNvSpPr txBox="1"/>
          <p:nvPr/>
        </p:nvSpPr>
        <p:spPr>
          <a:xfrm>
            <a:off x="1016197" y="1182197"/>
            <a:ext cx="106246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spc="-150" dirty="0">
                <a:solidFill>
                  <a:srgbClr val="18181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 consists of two steps.</a:t>
            </a:r>
          </a:p>
          <a:p>
            <a:pPr algn="l"/>
            <a:r>
              <a:rPr lang="en-US" altLang="ko-KR" sz="2800" spc="-150" dirty="0">
                <a:solidFill>
                  <a:srgbClr val="18181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spc="-150" dirty="0">
                <a:solidFill>
                  <a:srgbClr val="18181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forward trajectory, reversal trajectory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2A044A-4B80-4B7E-8BF3-DF0DBD897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392" y="2345943"/>
            <a:ext cx="5787383" cy="10830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6DEE70-A917-4C58-B9E9-AAAD22C1F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392" y="4111166"/>
            <a:ext cx="5787383" cy="10671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D23909-C77C-4F54-A129-A44A3227BAC0}"/>
              </a:ext>
            </a:extLst>
          </p:cNvPr>
          <p:cNvSpPr txBox="1"/>
          <p:nvPr/>
        </p:nvSpPr>
        <p:spPr>
          <a:xfrm>
            <a:off x="2674068" y="3354486"/>
            <a:ext cx="988423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spc="-150" dirty="0">
                <a:solidFill>
                  <a:srgbClr val="1818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Forward trajectory. Slowly destroy structure of given data distribution.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3FE92-871C-4551-AD45-8C11B82E99F9}"/>
              </a:ext>
            </a:extLst>
          </p:cNvPr>
          <p:cNvSpPr txBox="1"/>
          <p:nvPr/>
        </p:nvSpPr>
        <p:spPr>
          <a:xfrm>
            <a:off x="3302392" y="5150279"/>
            <a:ext cx="6026665" cy="953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spc="-150" dirty="0">
                <a:solidFill>
                  <a:srgbClr val="18181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Reversal trajectory. Restore structure of data distribution.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7BC99-4A76-44C5-9404-367EEBAFFF40}"/>
              </a:ext>
            </a:extLst>
          </p:cNvPr>
          <p:cNvSpPr txBox="1"/>
          <p:nvPr/>
        </p:nvSpPr>
        <p:spPr>
          <a:xfrm>
            <a:off x="586206" y="6103682"/>
            <a:ext cx="1145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spc="-150" dirty="0">
                <a:solidFill>
                  <a:srgbClr val="18181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Each step uses Markov chain to gradually convert one distribution into another.</a:t>
            </a:r>
          </a:p>
        </p:txBody>
      </p:sp>
    </p:spTree>
    <p:extLst>
      <p:ext uri="{BB962C8B-B14F-4D97-AF65-F5344CB8AC3E}">
        <p14:creationId xmlns:p14="http://schemas.microsoft.com/office/powerpoint/2010/main" val="108711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D9241-7FE6-403B-9622-C35CB9026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2176" y="311027"/>
            <a:ext cx="5183908" cy="382127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Overview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2E4A1A-B9E5-41CC-A9CE-767042096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43" y="1127044"/>
            <a:ext cx="7754963" cy="54199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6440D8-1CA5-44E7-BCDF-06715F6248E1}"/>
              </a:ext>
            </a:extLst>
          </p:cNvPr>
          <p:cNvSpPr txBox="1"/>
          <p:nvPr/>
        </p:nvSpPr>
        <p:spPr>
          <a:xfrm>
            <a:off x="1828801" y="1565948"/>
            <a:ext cx="1556657" cy="86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pc="-150" dirty="0">
                <a:solidFill>
                  <a:srgbClr val="18181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Forward trajectory</a:t>
            </a:r>
            <a:endParaRPr lang="ko-KR" altLang="en-US" spc="-150" dirty="0">
              <a:solidFill>
                <a:srgbClr val="181818"/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AEFB09-51D9-4442-9D34-7011C8D8E304}"/>
              </a:ext>
            </a:extLst>
          </p:cNvPr>
          <p:cNvSpPr txBox="1"/>
          <p:nvPr/>
        </p:nvSpPr>
        <p:spPr>
          <a:xfrm>
            <a:off x="1828801" y="2867127"/>
            <a:ext cx="1197428" cy="86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pc="-150" dirty="0">
                <a:solidFill>
                  <a:srgbClr val="18181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Reversal trajectory</a:t>
            </a:r>
            <a:endParaRPr lang="ko-KR" altLang="en-US" spc="-150" dirty="0">
              <a:solidFill>
                <a:srgbClr val="181818"/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28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D9241-7FE6-403B-9622-C35CB9026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2176" y="311027"/>
            <a:ext cx="5183908" cy="382127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Overview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821CF4-8422-4737-B7F8-05702846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424" y="2046515"/>
            <a:ext cx="9023951" cy="328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3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D9241-7FE6-403B-9622-C35CB9026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2176" y="311027"/>
            <a:ext cx="7075910" cy="4021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Forward &amp; Reversal trajectory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AD8A0F-F53E-479A-B6EE-31ED12E46526}"/>
                  </a:ext>
                </a:extLst>
              </p:cNvPr>
              <p:cNvSpPr txBox="1"/>
              <p:nvPr/>
            </p:nvSpPr>
            <p:spPr>
              <a:xfrm>
                <a:off x="1012176" y="1169335"/>
                <a:ext cx="10624654" cy="2833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ko-KR" sz="2400" spc="-150" dirty="0">
                    <a:solidFill>
                      <a:srgbClr val="181818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Data distribution -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altLang="ko-KR" sz="2400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𝑞</m:t>
                        </m:r>
                        <m:r>
                          <a:rPr lang="en-US" altLang="ko-KR" sz="2400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r>
                          <a:rPr lang="en-US" altLang="ko-KR" sz="2400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(0)</m:t>
                        </m:r>
                      </m:sup>
                    </m:sSup>
                    <m:r>
                      <a:rPr lang="en-US" altLang="ko-KR" sz="2400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)</m:t>
                    </m:r>
                  </m:oMath>
                </a14:m>
                <a:endParaRPr lang="en-US" altLang="ko-KR" sz="2400" b="0" spc="-150" dirty="0">
                  <a:solidFill>
                    <a:srgbClr val="181818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spc="-150" dirty="0">
                    <a:solidFill>
                      <a:srgbClr val="181818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Generated data distribution -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altLang="ko-KR" sz="2400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</m:t>
                        </m:r>
                        <m:r>
                          <a:rPr lang="en-US" altLang="ko-KR" sz="2400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r>
                          <a:rPr lang="en-US" altLang="ko-KR" sz="2400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(0)</m:t>
                        </m:r>
                      </m:sup>
                    </m:sSup>
                    <m:r>
                      <a:rPr lang="en-US" altLang="ko-KR" sz="2400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)</m:t>
                    </m:r>
                  </m:oMath>
                </a14:m>
                <a:endParaRPr lang="en-US" altLang="ko-KR" sz="2400" b="0" spc="-150" dirty="0">
                  <a:solidFill>
                    <a:srgbClr val="181818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spc="-150" dirty="0">
                    <a:solidFill>
                      <a:srgbClr val="181818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Analytically tractable distribution -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altLang="ko-KR" sz="2400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ko-KR" sz="2400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2400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)</m:t>
                    </m:r>
                  </m:oMath>
                </a14:m>
                <a:endParaRPr lang="en-US" altLang="ko-KR" sz="2400" b="0" spc="-150" dirty="0">
                  <a:solidFill>
                    <a:srgbClr val="181818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b="0" spc="-150" dirty="0">
                    <a:solidFill>
                      <a:srgbClr val="181818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Markov diffusion kernel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 spc="-15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altLang="ko-KR" sz="2400" i="1" spc="-15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ko-KR" sz="2400" i="1" spc="-15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 spc="-15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) </m:t>
                    </m:r>
                  </m:oMath>
                </a14:m>
                <a:r>
                  <a:rPr lang="en-US" altLang="ko-KR" sz="2400" b="0" spc="-150" dirty="0">
                    <a:solidFill>
                      <a:srgbClr val="181818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-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400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</m:t>
                        </m:r>
                      </m:e>
                      <m:sub>
                        <m:r>
                          <a:rPr lang="ko-KR" altLang="en-US" sz="2400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𝜋</m:t>
                        </m:r>
                      </m:sub>
                    </m:sSub>
                    <m:r>
                      <a:rPr lang="en-US" altLang="ko-KR" sz="2400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(</m:t>
                    </m:r>
                    <m:r>
                      <a:rPr lang="en-US" altLang="ko-KR" sz="2400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𝑦</m:t>
                    </m:r>
                    <m:r>
                      <a:rPr lang="en-US" altLang="ko-KR" sz="2400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|</m:t>
                    </m:r>
                    <m:sSup>
                      <m:sSupPr>
                        <m:ctrlPr>
                          <a:rPr lang="en-US" altLang="ko-KR" sz="2400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altLang="ko-KR" sz="2400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𝑦</m:t>
                        </m:r>
                      </m:e>
                      <m:sup>
                        <m:r>
                          <a:rPr lang="en-US" altLang="ko-KR" sz="2400" b="0" i="1" spc="-15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′</m:t>
                        </m:r>
                      </m:sup>
                    </m:sSup>
                    <m:r>
                      <a:rPr lang="en-US" altLang="ko-KR" sz="2400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; </m:t>
                    </m:r>
                    <m:r>
                      <a:rPr lang="ko-KR" altLang="en-US" sz="2400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𝛽</m:t>
                    </m:r>
                    <m:r>
                      <a:rPr lang="en-US" altLang="ko-KR" sz="2400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)</m:t>
                    </m:r>
                  </m:oMath>
                </a14:m>
                <a:endParaRPr lang="en-US" altLang="ko-KR" sz="2400" b="0" spc="-150" dirty="0">
                  <a:solidFill>
                    <a:srgbClr val="181818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ko-KR" sz="2400" spc="-150" dirty="0">
                  <a:solidFill>
                    <a:srgbClr val="181818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AD8A0F-F53E-479A-B6EE-31ED12E46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76" y="1169335"/>
                <a:ext cx="10624654" cy="2833661"/>
              </a:xfrm>
              <a:prstGeom prst="rect">
                <a:avLst/>
              </a:prstGeom>
              <a:blipFill>
                <a:blip r:embed="rId3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6ACB011-B3C9-482E-B6BC-00B2A794E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6" y="3546858"/>
            <a:ext cx="5932716" cy="13065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7EAF377-DAEB-4983-98AB-D169F4C46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61" y="4978062"/>
            <a:ext cx="5483056" cy="71060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58E5A7D-BA08-49A1-88B8-B24E9CABF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602" y="4000781"/>
            <a:ext cx="5932716" cy="1519668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3DBBC39-E1EE-4F3B-B8BC-337F10ADFE06}"/>
              </a:ext>
            </a:extLst>
          </p:cNvPr>
          <p:cNvCxnSpPr>
            <a:cxnSpLocks/>
          </p:cNvCxnSpPr>
          <p:nvPr/>
        </p:nvCxnSpPr>
        <p:spPr>
          <a:xfrm>
            <a:off x="6255940" y="3546858"/>
            <a:ext cx="0" cy="242751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2EA6CE1-497D-40A4-9C5B-C2334B714E7F}"/>
                  </a:ext>
                </a:extLst>
              </p:cNvPr>
              <p:cNvSpPr txBox="1"/>
              <p:nvPr/>
            </p:nvSpPr>
            <p:spPr>
              <a:xfrm>
                <a:off x="540757" y="6180464"/>
                <a:ext cx="109580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2000" spc="-150" dirty="0">
                    <a:solidFill>
                      <a:srgbClr val="181818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If</a:t>
                </a:r>
                <a:r>
                  <a:rPr lang="ko-KR" altLang="en-US" sz="2000" spc="-150" dirty="0">
                    <a:solidFill>
                      <a:srgbClr val="181818"/>
                    </a:solidFill>
                    <a:latin typeface="Verdana" panose="020B0604030504040204" pitchFamily="34" charset="0"/>
                    <a:ea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000" b="0" i="1" spc="-15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spc="-150" dirty="0">
                    <a:solidFill>
                      <a:srgbClr val="181818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is small, reversal diffusion has identical function form as the forward diffusion one. (Feller, 1949)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2EA6CE1-497D-40A4-9C5B-C2334B714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57" y="6180464"/>
                <a:ext cx="10958089" cy="400110"/>
              </a:xfrm>
              <a:prstGeom prst="rect">
                <a:avLst/>
              </a:prstGeom>
              <a:blipFill>
                <a:blip r:embed="rId7"/>
                <a:stretch>
                  <a:fillRect l="-612" t="-9231" r="-1391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51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59D9241-7FE6-403B-9622-C35CB9026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2176" y="311027"/>
            <a:ext cx="5856710" cy="4074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Verdana" panose="020B0604030504040204" pitchFamily="34" charset="0"/>
                <a:ea typeface="Verdana" panose="020B0604030504040204" pitchFamily="34" charset="0"/>
              </a:rPr>
              <a:t>Model probability &amp; Training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AD8A0F-F53E-479A-B6EE-31ED12E46526}"/>
              </a:ext>
            </a:extLst>
          </p:cNvPr>
          <p:cNvSpPr txBox="1"/>
          <p:nvPr/>
        </p:nvSpPr>
        <p:spPr>
          <a:xfrm>
            <a:off x="3196263" y="2279037"/>
            <a:ext cx="10624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spc="-150" dirty="0">
                <a:solidFill>
                  <a:srgbClr val="18181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Probability of generative model assigned to data.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C6099A-0C5D-4F86-9DF1-85D056D2F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16" y="1533684"/>
            <a:ext cx="7656795" cy="7453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2BB51FD-E20D-4480-A00E-AFBBD3542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011" y="2847350"/>
            <a:ext cx="6403915" cy="369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7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0">
      <a:majorFont>
        <a:latin typeface="Poppins Medium"/>
        <a:ea typeface="Noto Sans KR Medium"/>
        <a:cs typeface=""/>
      </a:majorFont>
      <a:minorFont>
        <a:latin typeface="Poppins Light"/>
        <a:ea typeface="Noto Sans KR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8181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18181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1200" spc="-150" dirty="0">
            <a:solidFill>
              <a:srgbClr val="181818"/>
            </a:solidFill>
            <a:latin typeface="Noto Sans KR Medium" panose="020B0600000000000000" pitchFamily="34" charset="-127"/>
            <a:ea typeface="Noto Sans KR Medium" panose="020B0600000000000000" pitchFamily="34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3639</TotalTime>
  <Words>313</Words>
  <Application>Microsoft Office PowerPoint</Application>
  <PresentationFormat>와이드스크린</PresentationFormat>
  <Paragraphs>57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Noto Sans KR Light</vt:lpstr>
      <vt:lpstr>Noto Sans KR Medium</vt:lpstr>
      <vt:lpstr>맑은 고딕</vt:lpstr>
      <vt:lpstr>Arial</vt:lpstr>
      <vt:lpstr>Cambria Math</vt:lpstr>
      <vt:lpstr>Poppins Light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changsun.h</dc:creator>
  <cp:lastModifiedBy>ㅈ ㄱ</cp:lastModifiedBy>
  <cp:revision>733</cp:revision>
  <dcterms:created xsi:type="dcterms:W3CDTF">2021-06-08T04:56:55Z</dcterms:created>
  <dcterms:modified xsi:type="dcterms:W3CDTF">2022-04-24T08:00:53Z</dcterms:modified>
</cp:coreProperties>
</file>