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Fira Sans Condensed"/>
      <p:regular r:id="rId9"/>
      <p:bold r:id="rId10"/>
      <p:italic r:id="rId11"/>
      <p:boldItalic r:id="rId12"/>
    </p:embeddedFont>
    <p:embeddedFont>
      <p:font typeface="Nanum Myeongj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iGhu1/uqEvWRMZT3mFwHvnW6j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SansCondensed-italic.fntdata"/><Relationship Id="rId10" Type="http://schemas.openxmlformats.org/officeDocument/2006/relationships/font" Target="fonts/FiraSansCondensed-bold.fntdata"/><Relationship Id="rId13" Type="http://schemas.openxmlformats.org/officeDocument/2006/relationships/font" Target="fonts/NanumMyeongjo-regular.fntdata"/><Relationship Id="rId12" Type="http://schemas.openxmlformats.org/officeDocument/2006/relationships/font" Target="fonts/FiraSans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iraSansCondensed-regular.fntdata"/><Relationship Id="rId15" Type="http://customschemas.google.com/relationships/presentationmetadata" Target="metadata"/><Relationship Id="rId14" Type="http://schemas.openxmlformats.org/officeDocument/2006/relationships/font" Target="fonts/NanumMyeongj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b="0" i="0" sz="28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b="0" i="0" sz="28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b="0" i="0" sz="28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b="0" i="0" sz="28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b="0" i="0" sz="28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b="0" i="0" sz="28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b="0" i="0" sz="28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b="0" i="0" sz="28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b="0" i="0" sz="28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"/>
              <a:buChar char="●"/>
              <a:defRPr b="0" i="0" sz="1800" u="none" cap="none" strike="noStrik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 b="0" i="0" sz="1400" u="none" cap="none" strike="noStrik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 b="0" i="0" sz="1400" u="none" cap="none" strike="noStrik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 b="0" i="0" sz="1400" u="none" cap="none" strike="noStrik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 b="0" i="0" sz="1400" u="none" cap="none" strike="noStrik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 b="0" i="0" sz="1400" u="none" cap="none" strike="noStrik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 b="0" i="0" sz="1400" u="none" cap="none" strike="noStrik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 b="0" i="0" sz="1400" u="none" cap="none" strike="noStrik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Condensed"/>
              <a:buChar char="■"/>
              <a:defRPr b="0" i="0" sz="1400" u="none" cap="none" strike="noStrik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 sz="4800"/>
              <a:t>Introduction to </a:t>
            </a:r>
            <a:endParaRPr b="1"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 sz="4800"/>
              <a:t>Big Data Processing </a:t>
            </a:r>
            <a:endParaRPr b="1"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>
                <a:latin typeface="Nanum Myeongjo"/>
                <a:ea typeface="Nanum Myeongjo"/>
                <a:cs typeface="Nanum Myeongjo"/>
                <a:sym typeface="Nanum Myeongjo"/>
              </a:rPr>
              <a:t>실습조교: 어정윤</a:t>
            </a:r>
            <a:endParaRPr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>
                <a:latin typeface="Nanum Myeongjo"/>
                <a:ea typeface="Nanum Myeongjo"/>
                <a:cs typeface="Nanum Myeongjo"/>
                <a:sym typeface="Nanum Myeongjo"/>
              </a:rPr>
              <a:t>서울대학교 컴퓨터공학부</a:t>
            </a:r>
            <a:endParaRPr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Software Platform Lab, Seoul National University</a:t>
            </a:r>
            <a:endParaRPr sz="1800">
              <a:solidFill>
                <a:schemeClr val="dk1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974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/>
              <a:t>Getting Started on Colab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ko" sz="2200">
                <a:solidFill>
                  <a:srgbClr val="000000"/>
                </a:solidFill>
              </a:rPr>
              <a:t>Download and unzip IAB_220916.zip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ko" sz="2200">
                <a:solidFill>
                  <a:srgbClr val="000000"/>
                </a:solidFill>
              </a:rPr>
              <a:t>It contains: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ko">
                <a:solidFill>
                  <a:srgbClr val="000000"/>
                </a:solidFill>
              </a:rPr>
              <a:t>220916_</a:t>
            </a:r>
            <a:r>
              <a:rPr lang="ko">
                <a:solidFill>
                  <a:srgbClr val="000000"/>
                </a:solidFill>
              </a:rPr>
              <a:t>SparkRDD_SQL.ipynb</a:t>
            </a:r>
            <a:endParaRPr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ko">
                <a:solidFill>
                  <a:srgbClr val="000000"/>
                </a:solidFill>
              </a:rPr>
              <a:t>220916_IAB_HW.ipynb</a:t>
            </a:r>
            <a:endParaRPr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ko">
                <a:solidFill>
                  <a:srgbClr val="000000"/>
                </a:solidFill>
              </a:rPr>
              <a:t>220916 IAB HW.docx</a:t>
            </a:r>
            <a:endParaRPr>
              <a:solidFill>
                <a:srgbClr val="000000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i="0" lang="ko" sz="2200" u="none" cap="none" strike="noStrike">
                <a:solidFill>
                  <a:schemeClr val="dk1"/>
                </a:solidFill>
              </a:rPr>
              <a:t>Go to </a:t>
            </a:r>
            <a:r>
              <a:rPr i="0" lang="ko" sz="2200" u="sng" cap="none" strike="noStrike">
                <a:solidFill>
                  <a:schemeClr val="hlink"/>
                </a:solidFill>
                <a:hlinkClick r:id="rId3"/>
              </a:rPr>
              <a:t>https://colab.research.google.com</a:t>
            </a:r>
            <a:r>
              <a:rPr i="0" lang="ko" sz="2200" u="none" cap="none" strike="noStrike">
                <a:solidFill>
                  <a:schemeClr val="dk1"/>
                </a:solidFill>
              </a:rPr>
              <a:t>, log in to your Google account and upload the file via </a:t>
            </a:r>
            <a:r>
              <a:rPr lang="ko" sz="2200">
                <a:solidFill>
                  <a:schemeClr val="dk1"/>
                </a:solidFill>
              </a:rPr>
              <a:t>‘</a:t>
            </a:r>
            <a:r>
              <a:rPr i="0" lang="ko" sz="2200" u="none" cap="none" strike="noStrike">
                <a:solidFill>
                  <a:schemeClr val="dk1"/>
                </a:solidFill>
              </a:rPr>
              <a:t>File → Upload notebook</a:t>
            </a:r>
            <a:r>
              <a:rPr lang="ko" sz="2200">
                <a:solidFill>
                  <a:schemeClr val="dk1"/>
                </a:solidFill>
              </a:rPr>
              <a:t>’</a:t>
            </a:r>
            <a:r>
              <a:rPr i="0" lang="ko" sz="2200" u="none" cap="none" strike="noStrike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974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/>
              <a:t>HW announcement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●"/>
            </a:pPr>
            <a:r>
              <a:rPr lang="ko" sz="2400">
                <a:solidFill>
                  <a:srgbClr val="CC0000"/>
                </a:solidFill>
              </a:rPr>
              <a:t>Due: 09/21 (Wed)</a:t>
            </a:r>
            <a:endParaRPr sz="2400">
              <a:solidFill>
                <a:srgbClr val="CC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Read the HW instructions from “220916 IAB HW.docx”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Submit an ipynb file of the jupyter notebook from “220916_IAB_HW.ipynb”.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Change the name of the file to </a:t>
            </a:r>
            <a:r>
              <a:rPr b="1" lang="ko" sz="2400">
                <a:solidFill>
                  <a:srgbClr val="000000"/>
                </a:solidFill>
                <a:highlight>
                  <a:srgbClr val="FFF2CC"/>
                </a:highlight>
              </a:rPr>
              <a:t>IAB2022F_&lt;student_id&gt;_&lt;name&gt;.ipynb</a:t>
            </a:r>
            <a:endParaRPr b="1" sz="2400">
              <a:solidFill>
                <a:srgbClr val="000000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