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71" r:id="rId3"/>
    <p:sldId id="272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63D5444-F62C-42C3-A75A-D9DBA807730F}" type="datetimeFigureOut">
              <a:rPr lang="en-US" altLang="ko-KR" smtClean="0">
                <a:latin typeface="맑은 고딕" panose="020B0503020000020004" pitchFamily="50" charset="-127"/>
              </a:rPr>
              <a:t>10/20/2016</a:t>
            </a:fld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4A4F617-7A30-41D4-AB86-5D833C98E18B}" type="slidenum">
              <a:rPr lang="ko-KR" smtClean="0">
                <a:latin typeface="맑은 고딕" panose="020B0503020000020004" pitchFamily="50" charset="-127"/>
              </a:rPr>
              <a:t>‹#›</a:t>
            </a:fld>
            <a:endParaRPr lang="ko-KR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>
                <a:latin typeface="맑은 고딕" panose="020B0503020000020004" pitchFamily="50" charset="-127"/>
              </a:defRPr>
            </a:lvl1pPr>
          </a:lstStyle>
          <a:p>
            <a:fld id="{12CAA1FA-7B6A-47D2-8D61-F225D71B51FF}" type="datetimeFigureOut">
              <a:rPr lang="en-US" altLang="ko-KR" smtClean="0"/>
              <a:pPr/>
              <a:t>10/20/2016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>
                <a:latin typeface="맑은 고딕" panose="020B0503020000020004" pitchFamily="50" charset="-127"/>
              </a:defRPr>
            </a:lvl1pPr>
          </a:lstStyle>
          <a:p>
            <a:fld id="{1B9A179D-2D27-49E2-B022-8EDDA2EFE682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7" name="자유형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 latinLnBrk="1">
              <a:defRPr lang="ko-KR"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 latinLnBrk="1">
              <a:spcBef>
                <a:spcPts val="1200"/>
              </a:spcBef>
              <a:buNone/>
              <a:defRPr lang="ko-KR" sz="2400"/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20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20-Oct-16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8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10" name="사각형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1" name="사각형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2" name="사각형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8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그림 개체 틀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5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20-Oct-16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20-Oct-16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사각형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vert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20-Oct-16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20-Oct-16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사진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자유형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2" name="자유형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 latinLnBrk="1">
              <a:defRPr lang="ko-KR"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 latinLnBrk="1">
              <a:buNone/>
              <a:defRPr lang="ko-KR" sz="2400"/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dirty="0"/>
          </a:p>
        </p:txBody>
      </p:sp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 latinLnBrk="1">
              <a:buNone/>
              <a:defRPr lang="ko-KR"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6" name="사용 안내 텍스트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sz="1200" b="1">
                <a:latin typeface="Arial" pitchFamily="34" charset="0"/>
                <a:cs typeface="Arial" pitchFamily="34" charset="0"/>
              </a:rPr>
              <a:t>              참고:                      </a:t>
            </a:r>
          </a:p>
          <a:p>
            <a:r>
              <a:rPr lang="ko-KR" sz="1200">
                <a:latin typeface="Arial" pitchFamily="34" charset="0"/>
                <a:cs typeface="Arial" pitchFamily="34" charset="0"/>
              </a:rPr>
              <a:t>이 슬라이드의 이미지를 변경하려면 그림을 선택하고 삭제합니다. 개체 틀의 그림 아이콘을 클릭하여 원하는 이미지를 삽입하세요.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8" name="자유형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9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 latinLnBrk="1">
              <a:defRPr lang="ko-KR"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240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20-Oct-16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 latinLnBrk="1">
              <a:buNone/>
              <a:defRPr lang="ko-KR" sz="26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6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20-Oct-16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20-Oct-16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20-Oct-16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20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20-Oct-16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사각형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20-Oct-16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F8E3F6-DE14-48B2-B2BC-6FABA9630FB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0857" y="2952000"/>
            <a:ext cx="6084000" cy="1512000"/>
          </a:xfrm>
        </p:spPr>
        <p:txBody>
          <a:bodyPr lIns="36000" tIns="216000" rIns="108000" bIns="72000">
            <a:noAutofit/>
          </a:bodyPr>
          <a:lstStyle/>
          <a:p>
            <a:r>
              <a:rPr lang="en-US" altLang="ko-KR" sz="12500" dirty="0" err="1"/>
              <a:t>AVOiD</a:t>
            </a:r>
            <a:r>
              <a:rPr lang="en-US" altLang="ko-KR" sz="2400" dirty="0"/>
              <a:t>-Second</a:t>
            </a:r>
            <a:br>
              <a:rPr lang="en-US" altLang="ko-KR" sz="1000" dirty="0"/>
            </a:br>
            <a:endParaRPr lang="ko-KR" sz="1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1" y="6202018"/>
            <a:ext cx="5120640" cy="450574"/>
          </a:xfrm>
        </p:spPr>
        <p:txBody>
          <a:bodyPr>
            <a:normAutofit/>
          </a:bodyPr>
          <a:lstStyle/>
          <a:p>
            <a:r>
              <a:rPr lang="ko-KR" altLang="en-US" dirty="0"/>
              <a:t>게임공학과 </a:t>
            </a:r>
            <a:r>
              <a:rPr lang="en-US" altLang="ko-KR" dirty="0"/>
              <a:t>2013180034 </a:t>
            </a:r>
            <a:r>
              <a:rPr lang="ko-KR" altLang="en-US" dirty="0"/>
              <a:t>장재용</a:t>
            </a:r>
            <a:endParaRPr lang="ko-KR" dirty="0"/>
          </a:p>
        </p:txBody>
      </p:sp>
      <p:pic>
        <p:nvPicPr>
          <p:cNvPr id="5" name="그림 개체 틀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0" r="6390"/>
          <a:stretch>
            <a:fillRect/>
          </a:stretch>
        </p:blipFill>
        <p:spPr/>
      </p:pic>
      <p:sp>
        <p:nvSpPr>
          <p:cNvPr id="7" name="제목 1"/>
          <p:cNvSpPr txBox="1">
            <a:spLocks/>
          </p:cNvSpPr>
          <p:nvPr/>
        </p:nvSpPr>
        <p:spPr>
          <a:xfrm>
            <a:off x="1302624" y="2707825"/>
            <a:ext cx="6084000" cy="1512000"/>
          </a:xfrm>
          <a:prstGeom prst="rect">
            <a:avLst/>
          </a:prstGeom>
        </p:spPr>
        <p:txBody>
          <a:bodyPr vert="horz" lIns="36000" tIns="216000" rIns="108000" bIns="7200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4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000" dirty="0"/>
              <a:t>(</a:t>
            </a:r>
            <a:r>
              <a:rPr lang="ko-KR" altLang="en-US" sz="1000" dirty="0" err="1"/>
              <a:t>나쁜일의</a:t>
            </a:r>
            <a:r>
              <a:rPr lang="en-US" altLang="ko-KR" sz="1000" dirty="0"/>
              <a:t>)</a:t>
            </a:r>
            <a:r>
              <a:rPr lang="ko-KR" altLang="en-US" sz="1000" dirty="0"/>
              <a:t>발생을 막다</a:t>
            </a:r>
            <a:r>
              <a:rPr lang="en-US" altLang="ko-KR" sz="1000" dirty="0"/>
              <a:t>,(</a:t>
            </a:r>
            <a:r>
              <a:rPr lang="ko-KR" altLang="en-US" sz="1000" dirty="0"/>
              <a:t>나쁜 일을</a:t>
            </a:r>
            <a:r>
              <a:rPr lang="en-US" altLang="ko-KR" sz="1000" dirty="0"/>
              <a:t>) </a:t>
            </a:r>
            <a:r>
              <a:rPr lang="ko-KR" altLang="en-US" sz="1000" dirty="0"/>
              <a:t>안하다</a:t>
            </a:r>
            <a:r>
              <a:rPr lang="en-US" altLang="ko-KR" sz="1000" dirty="0"/>
              <a:t>,(</a:t>
            </a:r>
            <a:r>
              <a:rPr lang="ko-KR" altLang="en-US" sz="1000" dirty="0"/>
              <a:t>나쁜 것을 의도적으로</a:t>
            </a:r>
            <a:r>
              <a:rPr lang="en-US" altLang="ko-KR" sz="1000" dirty="0"/>
              <a:t>) </a:t>
            </a:r>
            <a:r>
              <a:rPr lang="ko-KR" altLang="en-US" sz="1000" dirty="0" err="1"/>
              <a:t>멀리하다‘의</a:t>
            </a:r>
            <a:r>
              <a:rPr lang="ko-KR" altLang="en-US" sz="1000" dirty="0"/>
              <a:t> 뜻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614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551543" y="1948068"/>
            <a:ext cx="11088914" cy="29419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cmpd="sng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Game concept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052" y="3257272"/>
            <a:ext cx="11241157" cy="847725"/>
          </a:xfrm>
        </p:spPr>
        <p:txBody>
          <a:bodyPr>
            <a:noAutofit/>
          </a:bodyPr>
          <a:lstStyle/>
          <a:p>
            <a:r>
              <a:rPr lang="ko-KR" altLang="en-US" sz="6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피하라 </a:t>
            </a:r>
            <a:r>
              <a:rPr lang="en-US" altLang="ko-KR" sz="6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or </a:t>
            </a:r>
            <a:r>
              <a:rPr lang="ko-KR" altLang="en-US" sz="6000" dirty="0">
                <a:solidFill>
                  <a:srgbClr val="FF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파괴</a:t>
            </a:r>
            <a:r>
              <a:rPr lang="ko-KR" altLang="en-US" sz="6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하라 </a:t>
            </a:r>
            <a:r>
              <a:rPr lang="en-US" altLang="ko-KR" sz="6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and </a:t>
            </a:r>
            <a:r>
              <a:rPr lang="ko-KR" altLang="en-US" sz="6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성장하라</a:t>
            </a:r>
            <a:endParaRPr lang="en-US" sz="6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48068"/>
            <a:ext cx="9173817" cy="294198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사용자의 의지에 달린 생명</a:t>
            </a:r>
            <a:endParaRPr lang="en-US" altLang="ko-KR" sz="28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800" b="1" dirty="0">
                <a:latin typeface="Impact" panose="020B0806030902050204" pitchFamily="34" charset="0"/>
              </a:rPr>
              <a:t>    </a:t>
            </a:r>
            <a:r>
              <a:rPr lang="ko-KR" altLang="en-US" sz="2800" b="1" dirty="0" err="1">
                <a:latin typeface="Impact" panose="020B0806030902050204" pitchFamily="34" charset="0"/>
              </a:rPr>
              <a:t>살릴것인가</a:t>
            </a:r>
            <a:r>
              <a:rPr lang="en-US" altLang="ko-KR" sz="2800" b="1" dirty="0">
                <a:latin typeface="Impact" panose="020B0806030902050204" pitchFamily="34" charset="0"/>
              </a:rPr>
              <a:t>!</a:t>
            </a:r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                                            </a:t>
            </a:r>
            <a:endParaRPr lang="en-US" altLang="ko-KR" sz="2000" dirty="0"/>
          </a:p>
          <a:p>
            <a:r>
              <a:rPr lang="en-US" altLang="ko-KR" sz="2800" dirty="0"/>
              <a:t>                                                  </a:t>
            </a:r>
            <a:r>
              <a:rPr lang="ko-KR" altLang="en-US" sz="3200" b="1" dirty="0" err="1">
                <a:latin typeface="Impact" panose="020B0806030902050204" pitchFamily="34" charset="0"/>
              </a:rPr>
              <a:t>죽일것인가</a:t>
            </a:r>
            <a:r>
              <a:rPr lang="en-US" altLang="ko-KR" sz="3200" b="1" dirty="0">
                <a:latin typeface="Impact" panose="020B0806030902050204" pitchFamily="34" charset="0"/>
              </a:rPr>
              <a:t>!</a:t>
            </a:r>
            <a:endParaRPr lang="en-US" altLang="ko-KR" sz="4000" b="1" dirty="0">
              <a:latin typeface="Impact" panose="020B0806030902050204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131405" y="5004130"/>
            <a:ext cx="9269896" cy="768415"/>
          </a:xfrm>
          <a:prstGeom prst="rect">
            <a:avLst/>
          </a:prstGeom>
        </p:spPr>
        <p:txBody>
          <a:bodyPr vert="horz" lIns="91440" tIns="2743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ko-KR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600" dirty="0">
                <a:solidFill>
                  <a:srgbClr val="FFC000"/>
                </a:solidFill>
              </a:rPr>
              <a:t>▶</a:t>
            </a:r>
            <a:r>
              <a:rPr lang="ko-KR" altLang="en-US" sz="2800" b="1" dirty="0">
                <a:solidFill>
                  <a:schemeClr val="tx2"/>
                </a:solidFill>
              </a:rPr>
              <a:t>남녀노소 누구나 </a:t>
            </a:r>
            <a:r>
              <a:rPr lang="ko-KR" altLang="en-US" sz="2800" b="1" dirty="0" err="1">
                <a:solidFill>
                  <a:schemeClr val="tx2"/>
                </a:solidFill>
              </a:rPr>
              <a:t>즐길수있는</a:t>
            </a:r>
            <a:r>
              <a:rPr lang="ko-KR" altLang="en-US" sz="2800" b="1" dirty="0">
                <a:solidFill>
                  <a:schemeClr val="tx2"/>
                </a:solidFill>
              </a:rPr>
              <a:t> </a:t>
            </a:r>
            <a:r>
              <a:rPr lang="ko-KR" altLang="en-US" sz="2800" b="1" dirty="0" err="1">
                <a:solidFill>
                  <a:schemeClr val="tx2"/>
                </a:solidFill>
              </a:rPr>
              <a:t>재밌는</a:t>
            </a:r>
            <a:r>
              <a:rPr lang="ko-KR" altLang="en-US" sz="2800" b="1" dirty="0">
                <a:solidFill>
                  <a:schemeClr val="tx2"/>
                </a:solidFill>
              </a:rPr>
              <a:t> 게임</a:t>
            </a:r>
            <a:endParaRPr lang="en-US" altLang="ko-KR" sz="2800" b="1" dirty="0">
              <a:solidFill>
                <a:schemeClr val="tx2"/>
              </a:solidFill>
            </a:endParaRPr>
          </a:p>
          <a:p>
            <a:pPr algn="l"/>
            <a:r>
              <a:rPr lang="ko-KR" altLang="en-US" sz="3600" dirty="0">
                <a:solidFill>
                  <a:srgbClr val="FFC000"/>
                </a:solidFill>
              </a:rPr>
              <a:t>▶</a:t>
            </a:r>
            <a:r>
              <a:rPr lang="ko-KR" altLang="en-US" sz="2800" b="1" dirty="0">
                <a:solidFill>
                  <a:schemeClr val="tx2"/>
                </a:solidFill>
              </a:rPr>
              <a:t>간단한 인터페이스</a:t>
            </a:r>
            <a:endParaRPr lang="en-US" altLang="ko-KR" sz="2800" b="1" dirty="0">
              <a:solidFill>
                <a:schemeClr val="tx2"/>
              </a:solidFill>
            </a:endParaRPr>
          </a:p>
          <a:p>
            <a:pPr algn="l"/>
            <a:endParaRPr lang="ko-KR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3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build="p"/>
      <p:bldP spid="11" grpId="0" uiExpand="1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1636" y="238540"/>
            <a:ext cx="9601200" cy="1036850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Development range</a:t>
            </a:r>
            <a:endParaRPr lang="ko-KR" sz="6000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6136334"/>
              </p:ext>
            </p:extLst>
          </p:nvPr>
        </p:nvGraphicFramePr>
        <p:xfrm>
          <a:off x="821635" y="1391473"/>
          <a:ext cx="10572079" cy="5387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335">
                  <a:extLst>
                    <a:ext uri="{9D8B030D-6E8A-4147-A177-3AD203B41FA5}">
                      <a16:colId xmlns:a16="http://schemas.microsoft.com/office/drawing/2014/main" val="1738726750"/>
                    </a:ext>
                  </a:extLst>
                </a:gridCol>
                <a:gridCol w="9077744">
                  <a:extLst>
                    <a:ext uri="{9D8B030D-6E8A-4147-A177-3AD203B41FA5}">
                      <a16:colId xmlns:a16="http://schemas.microsoft.com/office/drawing/2014/main" val="3277699570"/>
                    </a:ext>
                  </a:extLst>
                </a:gridCol>
              </a:tblGrid>
              <a:tr h="356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최소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526246"/>
                  </a:ext>
                </a:extLst>
              </a:tr>
              <a:tr h="575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캐릭터</a:t>
                      </a:r>
                      <a:endParaRPr lang="en-US" altLang="ko-K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상하좌우</a:t>
                      </a:r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 혹은 </a:t>
                      </a:r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(+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대각선</a:t>
                      </a:r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en-US" altLang="ko-KR" sz="1600" b="1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 err="1">
                          <a:effectLst/>
                          <a:latin typeface="+mn-ea"/>
                          <a:ea typeface="+mn-ea"/>
                        </a:rPr>
                        <a:t>키보드입력시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 움직이게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289553"/>
                  </a:ext>
                </a:extLst>
              </a:tr>
              <a:tr h="740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캐릭터 </a:t>
                      </a:r>
                      <a:endParaRPr lang="en-US" altLang="ko-K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키 </a:t>
                      </a:r>
                      <a:r>
                        <a:rPr lang="ko-KR" altLang="en-US" sz="1600" b="1" dirty="0" err="1">
                          <a:effectLst/>
                          <a:latin typeface="+mn-ea"/>
                          <a:ea typeface="+mn-ea"/>
                        </a:rPr>
                        <a:t>입력시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 무기발사</a:t>
                      </a:r>
                      <a:endParaRPr lang="en-US" altLang="ko-KR" sz="1600" b="1" dirty="0">
                        <a:effectLst/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키 </a:t>
                      </a:r>
                      <a:r>
                        <a:rPr lang="ko-KR" altLang="en-US" sz="1600" b="1" dirty="0" err="1">
                          <a:effectLst/>
                          <a:latin typeface="+mn-ea"/>
                          <a:ea typeface="+mn-ea"/>
                        </a:rPr>
                        <a:t>입력시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 err="1">
                          <a:effectLst/>
                          <a:latin typeface="+mn-ea"/>
                          <a:ea typeface="+mn-ea"/>
                        </a:rPr>
                        <a:t>궁극기</a:t>
                      </a:r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dirty="0" err="1">
                          <a:effectLst/>
                          <a:latin typeface="+mn-ea"/>
                          <a:ea typeface="+mn-ea"/>
                        </a:rPr>
                        <a:t>기존무기보다쎈</a:t>
                      </a:r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발사</a:t>
                      </a:r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횟수제한</a:t>
                      </a:r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798470"/>
                  </a:ext>
                </a:extLst>
              </a:tr>
              <a:tr h="329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스테이지 </a:t>
                      </a:r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우주</a:t>
                      </a:r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하늘</a:t>
                      </a:r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도시</a:t>
                      </a:r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327247"/>
                  </a:ext>
                </a:extLst>
              </a:tr>
              <a:tr h="740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적</a:t>
                      </a:r>
                      <a:r>
                        <a:rPr lang="en-US" altLang="ko-KR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AI</a:t>
                      </a:r>
                      <a:endParaRPr lang="ko-KR" alt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적은</a:t>
                      </a:r>
                      <a:r>
                        <a:rPr lang="ko-KR" altLang="en-US" sz="1600" b="1" baseline="0" dirty="0">
                          <a:effectLst/>
                          <a:latin typeface="+mn-ea"/>
                          <a:ea typeface="+mn-ea"/>
                        </a:rPr>
                        <a:t> 랜덤하게 오른쪽과 아래쪽에서 출몰</a:t>
                      </a:r>
                      <a:endParaRPr lang="en-US" altLang="ko-KR" sz="1600" b="1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b="1" baseline="0" dirty="0" err="1">
                          <a:effectLst/>
                          <a:latin typeface="+mn-ea"/>
                          <a:ea typeface="+mn-ea"/>
                        </a:rPr>
                        <a:t>일반몹</a:t>
                      </a:r>
                      <a:r>
                        <a:rPr lang="en-US" altLang="ko-KR" sz="1600" b="1" baseline="0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b="1" baseline="0" dirty="0">
                          <a:effectLst/>
                          <a:latin typeface="+mn-ea"/>
                          <a:ea typeface="+mn-ea"/>
                        </a:rPr>
                        <a:t>무기를 발사 </a:t>
                      </a:r>
                      <a:endParaRPr lang="en-US" altLang="ko-KR" sz="1600" b="1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보스</a:t>
                      </a:r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b="1" dirty="0" err="1">
                          <a:effectLst/>
                          <a:latin typeface="+mn-ea"/>
                          <a:ea typeface="+mn-ea"/>
                        </a:rPr>
                        <a:t>일반몹보다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 발사하는 </a:t>
                      </a:r>
                      <a:r>
                        <a:rPr lang="ko-KR" altLang="en-US" sz="1600" b="1" dirty="0" err="1">
                          <a:effectLst/>
                          <a:latin typeface="+mn-ea"/>
                          <a:ea typeface="+mn-ea"/>
                        </a:rPr>
                        <a:t>무기의수가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 많음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813426"/>
                  </a:ext>
                </a:extLst>
              </a:tr>
              <a:tr h="527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난이도 </a:t>
                      </a:r>
                      <a:r>
                        <a:rPr lang="ko-KR" altLang="en-US" sz="1600" b="1" dirty="0" err="1">
                          <a:effectLst/>
                          <a:latin typeface="+mn-ea"/>
                          <a:ea typeface="+mn-ea"/>
                        </a:rPr>
                        <a:t>증가시</a:t>
                      </a:r>
                      <a:r>
                        <a:rPr lang="ko-KR" altLang="en-US" sz="1600" b="1" baseline="0" dirty="0">
                          <a:effectLst/>
                          <a:latin typeface="+mn-ea"/>
                          <a:ea typeface="+mn-ea"/>
                        </a:rPr>
                        <a:t> 적이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 쏘는 무기의 </a:t>
                      </a:r>
                      <a:r>
                        <a:rPr lang="ko-KR" altLang="en-US" sz="1600" b="1" dirty="0" err="1">
                          <a:effectLst/>
                          <a:latin typeface="+mn-ea"/>
                          <a:ea typeface="+mn-ea"/>
                        </a:rPr>
                        <a:t>갯수가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 err="1">
                          <a:effectLst/>
                          <a:latin typeface="+mn-ea"/>
                          <a:ea typeface="+mn-ea"/>
                        </a:rPr>
                        <a:t>많아짐</a:t>
                      </a:r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적 스피드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07160"/>
                  </a:ext>
                </a:extLst>
              </a:tr>
              <a:tr h="959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적의 </a:t>
                      </a:r>
                      <a:r>
                        <a:rPr lang="ko-KR" altLang="en-US" sz="1600" b="1" dirty="0" err="1">
                          <a:effectLst/>
                          <a:latin typeface="+mn-ea"/>
                          <a:ea typeface="+mn-ea"/>
                        </a:rPr>
                        <a:t>피격시</a:t>
                      </a:r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적과 </a:t>
                      </a:r>
                      <a:r>
                        <a:rPr lang="ko-KR" altLang="en-US" sz="1600" b="1" dirty="0" err="1">
                          <a:effectLst/>
                          <a:latin typeface="+mn-ea"/>
                          <a:ea typeface="+mn-ea"/>
                        </a:rPr>
                        <a:t>접촉시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 사망</a:t>
                      </a:r>
                      <a:endParaRPr lang="en-US" altLang="ko-KR" sz="1600" b="1" dirty="0">
                        <a:effectLst/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아이템획득시 캐릭터</a:t>
                      </a:r>
                      <a:r>
                        <a:rPr lang="ko-KR" altLang="en-US" sz="1600" b="1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능력치 상승</a:t>
                      </a:r>
                      <a:endParaRPr lang="en-US" altLang="ko-KR" sz="1600" b="1" dirty="0">
                        <a:effectLst/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추가 </a:t>
                      </a:r>
                      <a:r>
                        <a:rPr lang="ko-KR" altLang="en-US" sz="1600" b="1" dirty="0" err="1">
                          <a:effectLst/>
                          <a:latin typeface="+mn-ea"/>
                          <a:ea typeface="+mn-ea"/>
                        </a:rPr>
                        <a:t>획득시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 지정한 한계점까지</a:t>
                      </a:r>
                      <a:r>
                        <a:rPr lang="ko-KR" altLang="en-US" sz="1600" b="1" baseline="0" dirty="0">
                          <a:effectLst/>
                          <a:latin typeface="+mn-ea"/>
                          <a:ea typeface="+mn-ea"/>
                        </a:rPr>
                        <a:t>는 상승</a:t>
                      </a:r>
                      <a:r>
                        <a:rPr lang="en-US" altLang="ko-KR" sz="1600" b="1" baseline="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600" b="1" baseline="0" dirty="0">
                          <a:effectLst/>
                          <a:latin typeface="+mn-ea"/>
                          <a:ea typeface="+mn-ea"/>
                        </a:rPr>
                        <a:t>캐릭터 능력치 </a:t>
                      </a:r>
                      <a:r>
                        <a:rPr lang="ko-KR" altLang="en-US" sz="1600" b="1" baseline="0" dirty="0" err="1">
                          <a:effectLst/>
                          <a:latin typeface="+mn-ea"/>
                          <a:ea typeface="+mn-ea"/>
                        </a:rPr>
                        <a:t>상승할때마다</a:t>
                      </a:r>
                      <a:r>
                        <a:rPr lang="ko-KR" altLang="en-US" sz="1600" b="1" baseline="0" dirty="0">
                          <a:effectLst/>
                          <a:latin typeface="+mn-ea"/>
                          <a:ea typeface="+mn-ea"/>
                        </a:rPr>
                        <a:t> 무기 변경</a:t>
                      </a:r>
                      <a:endParaRPr lang="en-US" altLang="ko-KR" sz="1600" b="1" baseline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511144"/>
                  </a:ext>
                </a:extLst>
              </a:tr>
              <a:tr h="329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무기발사</a:t>
                      </a:r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스테이지 클리어</a:t>
                      </a:r>
                      <a:r>
                        <a:rPr lang="en-US" altLang="ko-KR" sz="1600" b="1" baseline="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600" b="1" baseline="0" dirty="0" err="1">
                          <a:effectLst/>
                          <a:latin typeface="+mn-ea"/>
                          <a:ea typeface="+mn-ea"/>
                        </a:rPr>
                        <a:t>배경음</a:t>
                      </a:r>
                      <a:r>
                        <a:rPr lang="ko-KR" altLang="en-US" sz="1600" b="1" baseline="0" dirty="0">
                          <a:effectLst/>
                          <a:latin typeface="+mn-ea"/>
                          <a:ea typeface="+mn-ea"/>
                        </a:rPr>
                        <a:t> 등 약</a:t>
                      </a:r>
                      <a:r>
                        <a:rPr lang="en-US" altLang="ko-KR" sz="1600" b="1" baseline="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b="1" baseline="0" dirty="0">
                          <a:effectLst/>
                          <a:latin typeface="+mn-ea"/>
                          <a:ea typeface="+mn-ea"/>
                        </a:rPr>
                        <a:t>종이상</a:t>
                      </a:r>
                      <a:endParaRPr lang="ko-KR" altLang="en-US" sz="16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89442"/>
                  </a:ext>
                </a:extLst>
              </a:tr>
              <a:tr h="410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무기발사</a:t>
                      </a:r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600" b="1" dirty="0" err="1">
                          <a:effectLst/>
                          <a:latin typeface="+mn-ea"/>
                          <a:ea typeface="+mn-ea"/>
                        </a:rPr>
                        <a:t>죽었을시</a:t>
                      </a:r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폭발</a:t>
                      </a:r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배경 등 약 </a:t>
                      </a:r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종이상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447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2350"/>
            <a:ext cx="9601200" cy="1036850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Development schedule</a:t>
            </a:r>
            <a:endParaRPr lang="ko-KR" sz="6000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5709451"/>
              </p:ext>
            </p:extLst>
          </p:nvPr>
        </p:nvGraphicFramePr>
        <p:xfrm>
          <a:off x="827314" y="1219200"/>
          <a:ext cx="10885715" cy="560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67">
                  <a:extLst>
                    <a:ext uri="{9D8B030D-6E8A-4147-A177-3AD203B41FA5}">
                      <a16:colId xmlns:a16="http://schemas.microsoft.com/office/drawing/2014/main" val="1647033411"/>
                    </a:ext>
                  </a:extLst>
                </a:gridCol>
                <a:gridCol w="2584324">
                  <a:extLst>
                    <a:ext uri="{9D8B030D-6E8A-4147-A177-3AD203B41FA5}">
                      <a16:colId xmlns:a16="http://schemas.microsoft.com/office/drawing/2014/main" val="1651697892"/>
                    </a:ext>
                  </a:extLst>
                </a:gridCol>
                <a:gridCol w="7215824">
                  <a:extLst>
                    <a:ext uri="{9D8B030D-6E8A-4147-A177-3AD203B41FA5}">
                      <a16:colId xmlns:a16="http://schemas.microsoft.com/office/drawing/2014/main" val="9280247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36142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리소스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계획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리소스 수집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배경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아군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적군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531326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리소스 수집완료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우주배경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아군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적군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49285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리소스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계획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리소스 수집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무기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스킬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아이템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폭발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00612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리소스 수집완료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무기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스킬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아이템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폭발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51251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배경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계획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게임판에 배경 입히고 움직이기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5414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우주배경 움직이기 구현완료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61967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아군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적군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계획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캐릭터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적 게임판에 등장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아군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무기 발사능력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641604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캐릭터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방향움직임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무기발사구현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적 등장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578889"/>
                  </a:ext>
                </a:extLst>
              </a:tr>
              <a:tr h="50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차발표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차 점검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부족한 점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56048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적군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캐릭터에게 공격받은 적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 제거 구현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충돌처리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) /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적군무기발사능력 구현 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보스 구현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322571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아군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아이템구현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캐릭터 능력치 상승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무기변경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55032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애니메이션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캐릭터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적 피격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사격애니메이션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43837"/>
                  </a:ext>
                </a:extLst>
              </a:tr>
              <a:tr h="50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차발표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차 점검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부족한 점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03378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장면 전환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게임 시작과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 종료 처리 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스테이지 </a:t>
                      </a:r>
                      <a:r>
                        <a:rPr lang="ko-KR" altLang="en-US" sz="1400" b="1" baseline="0" dirty="0" err="1">
                          <a:latin typeface="+mn-ea"/>
                          <a:ea typeface="+mn-ea"/>
                        </a:rPr>
                        <a:t>클리어시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 배경변환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36506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각 요소마다 사운드 구현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50419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최종점검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02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16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0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영업 방향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7E75CBC6-1346-4589-89BD-95265FB0B13E}" vid="{E983DDDB-AE19-4F26-8359-1743A62D8108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0C4285-491E-4186-B472-C54D8D0C08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방향 프레젠테이션(와이드스크린)</Template>
  <TotalTime>0</TotalTime>
  <Words>369</Words>
  <Application>Microsoft Office PowerPoint</Application>
  <PresentationFormat>와이드스크린</PresentationFormat>
  <Paragraphs>84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HY엽서M</vt:lpstr>
      <vt:lpstr>맑은 고딕</vt:lpstr>
      <vt:lpstr>휴먼매직체</vt:lpstr>
      <vt:lpstr>Arial</vt:lpstr>
      <vt:lpstr>Book Antiqua</vt:lpstr>
      <vt:lpstr>Impact</vt:lpstr>
      <vt:lpstr>영업 방향 16X9</vt:lpstr>
      <vt:lpstr>AVOiD-Second </vt:lpstr>
      <vt:lpstr>Game concept</vt:lpstr>
      <vt:lpstr>Development range</vt:lpstr>
      <vt:lpstr>Development schedule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2016-10-20T04:37:18Z</dcterms:created>
  <dcterms:modified xsi:type="dcterms:W3CDTF">2016-10-20T06:17:15Z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