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57" r:id="rId3"/>
    <p:sldId id="261" r:id="rId4"/>
    <p:sldId id="264" r:id="rId5"/>
    <p:sldId id="276" r:id="rId6"/>
    <p:sldId id="278" r:id="rId7"/>
    <p:sldId id="279" r:id="rId8"/>
    <p:sldId id="280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60"/>
  </p:normalViewPr>
  <p:slideViewPr>
    <p:cSldViewPr snapToGrid="0">
      <p:cViewPr varScale="1">
        <p:scale>
          <a:sx n="72" d="100"/>
          <a:sy n="72" d="100"/>
        </p:scale>
        <p:origin x="2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4" qsCatId="simple" csTypeId="urn:microsoft.com/office/officeart/2005/8/colors/colorful1" csCatId="colorful" phldr="1"/>
      <dgm:spPr/>
    </dgm:pt>
    <dgm:pt modelId="{74020AF3-C700-4606-8917-C6A353D7963A}">
      <dgm:prSet phldrT="[텍스트]" custT="1"/>
      <dgm:spPr/>
      <dgm:t>
        <a:bodyPr/>
        <a:lstStyle/>
        <a:p>
          <a:r>
            <a: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rPr>
            <a:t>Game Concept</a:t>
          </a:r>
          <a:endParaRPr lang="ko-KR" sz="24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7D99D21-0B4A-4259-89FB-0E5941CB535C}" type="parTrans" cxnId="{B0E2386F-A443-4201-8130-FB9CC25AA154}">
      <dgm:prSet/>
      <dgm:spPr/>
      <dgm:t>
        <a:bodyPr/>
        <a:lstStyle/>
        <a:p>
          <a:endParaRPr lang="ko-KR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ko-KR"/>
        </a:p>
      </dgm:t>
    </dgm:pt>
    <dgm:pt modelId="{12E26E22-71B0-4386-A84F-ABF2FF66A99F}">
      <dgm:prSet phldrT="[텍스트]" custT="1"/>
      <dgm:spPr/>
      <dgm:t>
        <a:bodyPr/>
        <a:lstStyle/>
        <a:p>
          <a:r>
            <a: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rPr>
            <a:t>Expected Screen</a:t>
          </a:r>
          <a:endParaRPr lang="ko-KR" sz="24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A6CB3CB-0F71-4CA8-93AA-0E3E3D59D313}" type="parTrans" cxnId="{937639B3-2352-48E4-A96B-F63DF2119D92}">
      <dgm:prSet/>
      <dgm:spPr/>
      <dgm:t>
        <a:bodyPr/>
        <a:lstStyle/>
        <a:p>
          <a:endParaRPr lang="ko-KR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ko-KR"/>
        </a:p>
      </dgm:t>
    </dgm:pt>
    <dgm:pt modelId="{A8B05E70-CCF1-4080-8EEE-6873C9D4B630}">
      <dgm:prSet phldrT="[텍스트]" custT="1"/>
      <dgm:spPr/>
      <dgm:t>
        <a:bodyPr/>
        <a:lstStyle/>
        <a:p>
          <a:r>
            <a: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rPr>
            <a:t>Development Range</a:t>
          </a:r>
          <a:endParaRPr lang="ko-KR" sz="18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1D1F3D3-0002-4131-9F84-22FBF8692DA9}" type="parTrans" cxnId="{B8B909D0-D4F6-48D4-81DA-A58F34AE3646}">
      <dgm:prSet/>
      <dgm:spPr/>
      <dgm:t>
        <a:bodyPr/>
        <a:lstStyle/>
        <a:p>
          <a:endParaRPr lang="ko-KR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ko-KR"/>
        </a:p>
      </dgm:t>
    </dgm:pt>
    <dgm:pt modelId="{507177BB-0F22-4739-9372-EF7A770488E5}">
      <dgm:prSet phldrT="[텍스트]" custT="1"/>
      <dgm:spPr/>
      <dgm:t>
        <a:bodyPr/>
        <a:lstStyle/>
        <a:p>
          <a:r>
            <a: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rPr>
            <a:t>Self evaluation</a:t>
          </a:r>
          <a:endParaRPr lang="ko-KR" sz="24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491A69C-23E9-46E5-BE08-D588FBD7A629}" type="parTrans" cxnId="{0BBDA7E5-FCA4-4409-902D-E83CAD1811CE}">
      <dgm:prSet/>
      <dgm:spPr/>
      <dgm:t>
        <a:bodyPr/>
        <a:lstStyle/>
        <a:p>
          <a:pPr latinLnBrk="1"/>
          <a:endParaRPr lang="ko-KR" altLang="en-US"/>
        </a:p>
      </dgm:t>
    </dgm:pt>
    <dgm:pt modelId="{6F862A42-7BA1-48A3-8885-7091C80D6E62}" type="sibTrans" cxnId="{0BBDA7E5-FCA4-4409-902D-E83CAD1811CE}">
      <dgm:prSet/>
      <dgm:spPr/>
      <dgm:t>
        <a:bodyPr/>
        <a:lstStyle/>
        <a:p>
          <a:pPr latinLnBrk="1"/>
          <a:endParaRPr lang="ko-KR" altLang="en-US"/>
        </a:p>
      </dgm:t>
    </dgm:pt>
    <dgm:pt modelId="{E61B7727-083C-4440-BC9B-FE460468265C}">
      <dgm:prSet phldrT="[텍스트]" custT="1"/>
      <dgm:spPr/>
      <dgm:t>
        <a:bodyPr/>
        <a:lstStyle/>
        <a:p>
          <a:r>
            <a: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rPr>
            <a:t>Development Schedule</a:t>
          </a:r>
          <a:endParaRPr lang="ko-KR" sz="18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BCB60C0-C6DB-4542-88B1-A909E79AE3E3}" type="parTrans" cxnId="{05628420-33AD-4F8B-9A20-DB5C75EB1679}">
      <dgm:prSet/>
      <dgm:spPr/>
      <dgm:t>
        <a:bodyPr/>
        <a:lstStyle/>
        <a:p>
          <a:pPr latinLnBrk="1"/>
          <a:endParaRPr lang="ko-KR" altLang="en-US"/>
        </a:p>
      </dgm:t>
    </dgm:pt>
    <dgm:pt modelId="{BCF04DEE-8511-405B-9BDC-1F36A3D6CA5F}" type="sibTrans" cxnId="{05628420-33AD-4F8B-9A20-DB5C75EB1679}">
      <dgm:prSet/>
      <dgm:spPr/>
      <dgm:t>
        <a:bodyPr/>
        <a:lstStyle/>
        <a:p>
          <a:pPr latinLnBrk="1"/>
          <a:endParaRPr lang="ko-KR" alt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8CB78EC1-7B74-4B6E-94C6-5F808A049A1F}" type="pres">
      <dgm:prSet presAssocID="{B6438016-7365-4FC0-A372-D90585B4B6EE}" presName="parTxOnlySpace" presStyleCnt="0"/>
      <dgm:spPr/>
    </dgm:pt>
    <dgm:pt modelId="{77CCD948-A4C7-4403-8725-2E651D8B24A0}" type="pres">
      <dgm:prSet presAssocID="{E61B7727-083C-4440-BC9B-FE460468265C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B11E43A8-C1E5-4612-BA1D-6181B5B03A47}" type="pres">
      <dgm:prSet presAssocID="{BCF04DEE-8511-405B-9BDC-1F36A3D6CA5F}" presName="parTxOnlySpace" presStyleCnt="0"/>
      <dgm:spPr/>
    </dgm:pt>
    <dgm:pt modelId="{5CED0A98-3261-4A56-BF47-E9AAA2193AEC}" type="pres">
      <dgm:prSet presAssocID="{507177BB-0F22-4739-9372-EF7A770488E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BF4A375F-A05B-45C3-9731-23DBACB9FC02}" type="presOf" srcId="{12E26E22-71B0-4386-A84F-ABF2FF66A99F}" destId="{919A589F-F74A-40C3-BE88-AB8730BCAB04}" srcOrd="0" destOrd="0" presId="urn:microsoft.com/office/officeart/2005/8/layout/chevron1"/>
    <dgm:cxn modelId="{0BBDA7E5-FCA4-4409-902D-E83CAD1811CE}" srcId="{44156040-AF98-4F2C-9909-9F2439F6F588}" destId="{507177BB-0F22-4739-9372-EF7A770488E5}" srcOrd="4" destOrd="0" parTransId="{F491A69C-23E9-46E5-BE08-D588FBD7A629}" sibTransId="{6F862A42-7BA1-48A3-8885-7091C80D6E62}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BB4F9699-C9DE-46C4-A04B-CD52EF57D4C5}" type="presOf" srcId="{74020AF3-C700-4606-8917-C6A353D7963A}" destId="{881B8FEC-9D20-4669-BB2E-FA9CEA0BE5A9}" srcOrd="0" destOrd="0" presId="urn:microsoft.com/office/officeart/2005/8/layout/chevron1"/>
    <dgm:cxn modelId="{9E75EA9C-2122-47C1-897A-5BBDE8D78AC4}" type="presOf" srcId="{A8B05E70-CCF1-4080-8EEE-6873C9D4B630}" destId="{268F2328-4548-422B-9C65-80797E16B241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383A5CFE-2D64-4002-A7C0-1E621409BFD6}" type="presOf" srcId="{44156040-AF98-4F2C-9909-9F2439F6F588}" destId="{1C61A9A2-33F2-469B-8AC4-A104A5A98D78}" srcOrd="0" destOrd="0" presId="urn:microsoft.com/office/officeart/2005/8/layout/chevron1"/>
    <dgm:cxn modelId="{BFEDAF90-34E5-4A21-893E-6280548E221C}" type="presOf" srcId="{507177BB-0F22-4739-9372-EF7A770488E5}" destId="{5CED0A98-3261-4A56-BF47-E9AAA2193AEC}" srcOrd="0" destOrd="0" presId="urn:microsoft.com/office/officeart/2005/8/layout/chevron1"/>
    <dgm:cxn modelId="{05628420-33AD-4F8B-9A20-DB5C75EB1679}" srcId="{44156040-AF98-4F2C-9909-9F2439F6F588}" destId="{E61B7727-083C-4440-BC9B-FE460468265C}" srcOrd="3" destOrd="0" parTransId="{ABCB60C0-C6DB-4542-88B1-A909E79AE3E3}" sibTransId="{BCF04DEE-8511-405B-9BDC-1F36A3D6CA5F}"/>
    <dgm:cxn modelId="{CC2CED20-E753-41F7-B5F8-C596B8E5BDF1}" type="presOf" srcId="{E61B7727-083C-4440-BC9B-FE460468265C}" destId="{77CCD948-A4C7-4403-8725-2E651D8B24A0}" srcOrd="0" destOrd="0" presId="urn:microsoft.com/office/officeart/2005/8/layout/chevron1"/>
    <dgm:cxn modelId="{EDA037DE-3D60-46A9-9DDB-074A05981F8D}" type="presParOf" srcId="{1C61A9A2-33F2-469B-8AC4-A104A5A98D78}" destId="{881B8FEC-9D20-4669-BB2E-FA9CEA0BE5A9}" srcOrd="0" destOrd="0" presId="urn:microsoft.com/office/officeart/2005/8/layout/chevron1"/>
    <dgm:cxn modelId="{8F2A48B2-4519-4F7D-931D-1EB2DDCF4663}" type="presParOf" srcId="{1C61A9A2-33F2-469B-8AC4-A104A5A98D78}" destId="{705DFC51-4C30-4A07-9F0C-6EB770961C6F}" srcOrd="1" destOrd="0" presId="urn:microsoft.com/office/officeart/2005/8/layout/chevron1"/>
    <dgm:cxn modelId="{A8C49188-74D0-46A6-A671-569711775D6B}" type="presParOf" srcId="{1C61A9A2-33F2-469B-8AC4-A104A5A98D78}" destId="{919A589F-F74A-40C3-BE88-AB8730BCAB04}" srcOrd="2" destOrd="0" presId="urn:microsoft.com/office/officeart/2005/8/layout/chevron1"/>
    <dgm:cxn modelId="{DF828B00-7F32-4A0D-9D43-9FD5AE3C854B}" type="presParOf" srcId="{1C61A9A2-33F2-469B-8AC4-A104A5A98D78}" destId="{01C6BCDE-530E-4D03-9CF5-9AB36CDC1FE1}" srcOrd="3" destOrd="0" presId="urn:microsoft.com/office/officeart/2005/8/layout/chevron1"/>
    <dgm:cxn modelId="{2FC0E474-8734-4209-BD6D-C297DEE76CB4}" type="presParOf" srcId="{1C61A9A2-33F2-469B-8AC4-A104A5A98D78}" destId="{268F2328-4548-422B-9C65-80797E16B241}" srcOrd="4" destOrd="0" presId="urn:microsoft.com/office/officeart/2005/8/layout/chevron1"/>
    <dgm:cxn modelId="{30A10B48-C159-4CE5-AFE2-9908BF17AD25}" type="presParOf" srcId="{1C61A9A2-33F2-469B-8AC4-A104A5A98D78}" destId="{8CB78EC1-7B74-4B6E-94C6-5F808A049A1F}" srcOrd="5" destOrd="0" presId="urn:microsoft.com/office/officeart/2005/8/layout/chevron1"/>
    <dgm:cxn modelId="{7654C298-6D71-4EB7-B710-A31BFD53E72E}" type="presParOf" srcId="{1C61A9A2-33F2-469B-8AC4-A104A5A98D78}" destId="{77CCD948-A4C7-4403-8725-2E651D8B24A0}" srcOrd="6" destOrd="0" presId="urn:microsoft.com/office/officeart/2005/8/layout/chevron1"/>
    <dgm:cxn modelId="{A0648F8F-98E4-4CBA-8B0C-A650FE5F4DDB}" type="presParOf" srcId="{1C61A9A2-33F2-469B-8AC4-A104A5A98D78}" destId="{B11E43A8-C1E5-4612-BA1D-6181B5B03A47}" srcOrd="7" destOrd="0" presId="urn:microsoft.com/office/officeart/2005/8/layout/chevron1"/>
    <dgm:cxn modelId="{B578BB35-054B-47E4-A473-ECF03E0862C6}" type="presParOf" srcId="{1C61A9A2-33F2-469B-8AC4-A104A5A98D78}" destId="{5CED0A98-3261-4A56-BF47-E9AAA2193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2911" y="2158629"/>
          <a:ext cx="2591550" cy="103662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Game Concept</a:t>
          </a:r>
          <a:endParaRPr lang="ko-KR" sz="24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521221" y="2158629"/>
        <a:ext cx="1554930" cy="1036620"/>
      </dsp:txXfrm>
    </dsp:sp>
    <dsp:sp modelId="{919A589F-F74A-40C3-BE88-AB8730BCAB04}">
      <dsp:nvSpPr>
        <dsp:cNvPr id="0" name=""/>
        <dsp:cNvSpPr/>
      </dsp:nvSpPr>
      <dsp:spPr>
        <a:xfrm>
          <a:off x="2335307" y="2158629"/>
          <a:ext cx="2591550" cy="103662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Expected Screen</a:t>
          </a:r>
          <a:endParaRPr lang="ko-KR" sz="24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853617" y="2158629"/>
        <a:ext cx="1554930" cy="1036620"/>
      </dsp:txXfrm>
    </dsp:sp>
    <dsp:sp modelId="{268F2328-4548-422B-9C65-80797E16B241}">
      <dsp:nvSpPr>
        <dsp:cNvPr id="0" name=""/>
        <dsp:cNvSpPr/>
      </dsp:nvSpPr>
      <dsp:spPr>
        <a:xfrm>
          <a:off x="4667703" y="2158629"/>
          <a:ext cx="2591550" cy="1036620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Development Range</a:t>
          </a:r>
          <a:endParaRPr lang="ko-KR" sz="18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5186013" y="2158629"/>
        <a:ext cx="1554930" cy="1036620"/>
      </dsp:txXfrm>
    </dsp:sp>
    <dsp:sp modelId="{77CCD948-A4C7-4403-8725-2E651D8B24A0}">
      <dsp:nvSpPr>
        <dsp:cNvPr id="0" name=""/>
        <dsp:cNvSpPr/>
      </dsp:nvSpPr>
      <dsp:spPr>
        <a:xfrm>
          <a:off x="7000098" y="2158629"/>
          <a:ext cx="2591550" cy="1036620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Development Schedule</a:t>
          </a:r>
          <a:endParaRPr lang="ko-KR" sz="18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7518408" y="2158629"/>
        <a:ext cx="1554930" cy="1036620"/>
      </dsp:txXfrm>
    </dsp:sp>
    <dsp:sp modelId="{5CED0A98-3261-4A56-BF47-E9AAA2193AEC}">
      <dsp:nvSpPr>
        <dsp:cNvPr id="0" name=""/>
        <dsp:cNvSpPr/>
      </dsp:nvSpPr>
      <dsp:spPr>
        <a:xfrm>
          <a:off x="9332494" y="2158629"/>
          <a:ext cx="2591550" cy="1036620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Self evaluation</a:t>
          </a:r>
          <a:endParaRPr lang="ko-KR" sz="24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9850804" y="2158629"/>
        <a:ext cx="1554930" cy="1036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D63D5444-F62C-42C3-A75A-D9DBA807730F}" type="datetimeFigureOut">
              <a:rPr lang="en-US" altLang="ko-KR" smtClean="0">
                <a:latin typeface="맑은 고딕" panose="020B0503020000020004" pitchFamily="50" charset="-127"/>
              </a:rPr>
              <a:t>9/22/2016</a:t>
            </a:fld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84A4F617-7A30-41D4-AB86-5D833C98E18B}" type="slidenum">
              <a:rPr lang="ko-KR" smtClean="0">
                <a:latin typeface="맑은 고딕" panose="020B0503020000020004" pitchFamily="50" charset="-127"/>
              </a:rPr>
              <a:t>‹#›</a:t>
            </a:fld>
            <a:endParaRPr lang="ko-KR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>
                <a:latin typeface="맑은 고딕" panose="020B0503020000020004" pitchFamily="50" charset="-127"/>
              </a:defRPr>
            </a:lvl1pPr>
          </a:lstStyle>
          <a:p>
            <a:fld id="{12CAA1FA-7B6A-47D2-8D61-F225D71B51FF}" type="datetimeFigureOut">
              <a:rPr lang="en-US" altLang="ko-KR" smtClean="0"/>
              <a:pPr/>
              <a:t>9/22/2016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 dirty="0"/>
              <a:t>마스터 텍스트 스타일을 편집합니다</a:t>
            </a:r>
          </a:p>
          <a:p>
            <a:pPr lvl="1" latinLnBrk="1"/>
            <a:r>
              <a:rPr lang="ko-KR" dirty="0"/>
              <a:t>둘째 수준</a:t>
            </a:r>
          </a:p>
          <a:p>
            <a:pPr lvl="2" latinLnBrk="1"/>
            <a:r>
              <a:rPr lang="ko-KR" dirty="0"/>
              <a:t>셋째 수준</a:t>
            </a:r>
          </a:p>
          <a:p>
            <a:pPr lvl="3" latinLnBrk="1"/>
            <a:r>
              <a:rPr lang="ko-KR" dirty="0"/>
              <a:t>넷째 수준</a:t>
            </a:r>
          </a:p>
          <a:p>
            <a:pPr lvl="4" latinLnBrk="1"/>
            <a:r>
              <a:rPr lang="ko-KR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>
                <a:latin typeface="맑은 고딕" panose="020B0503020000020004" pitchFamily="50" charset="-127"/>
              </a:defRPr>
            </a:lvl1pPr>
          </a:lstStyle>
          <a:p>
            <a:fld id="{1B9A179D-2D27-49E2-B022-8EDDA2EFE682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7" name="자유형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 latinLnBrk="1">
              <a:defRPr lang="ko-KR" sz="40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 latinLnBrk="1">
              <a:spcBef>
                <a:spcPts val="1200"/>
              </a:spcBef>
              <a:buNone/>
              <a:defRPr lang="ko-KR" sz="2400"/>
            </a:lvl1pPr>
            <a:lvl2pPr marL="457200" indent="0" algn="ctr" latinLnBrk="1">
              <a:buNone/>
              <a:defRPr lang="ko-KR" sz="2000"/>
            </a:lvl2pPr>
            <a:lvl3pPr marL="914400" indent="0" algn="ctr" latinLnBrk="1">
              <a:buNone/>
              <a:defRPr lang="ko-KR" sz="1800"/>
            </a:lvl3pPr>
            <a:lvl4pPr marL="1371600" indent="0" algn="ctr" latinLnBrk="1">
              <a:buNone/>
              <a:defRPr lang="ko-KR" sz="1600"/>
            </a:lvl4pPr>
            <a:lvl5pPr marL="1828800" indent="0" algn="ctr" latinLnBrk="1">
              <a:buNone/>
              <a:defRPr lang="ko-KR" sz="1600"/>
            </a:lvl5pPr>
            <a:lvl6pPr marL="2286000" indent="0" algn="ctr" latinLnBrk="1">
              <a:buNone/>
              <a:defRPr lang="ko-KR" sz="1600"/>
            </a:lvl6pPr>
            <a:lvl7pPr marL="2743200" indent="0" algn="ctr" latinLnBrk="1">
              <a:buNone/>
              <a:defRPr lang="ko-KR" sz="1600"/>
            </a:lvl7pPr>
            <a:lvl8pPr marL="3200400" indent="0" algn="ctr" latinLnBrk="1">
              <a:buNone/>
              <a:defRPr lang="ko-KR" sz="1600"/>
            </a:lvl8pPr>
            <a:lvl9pPr marL="3657600" indent="0" algn="ctr" latinLnBrk="1">
              <a:buNone/>
              <a:defRPr lang="ko-KR"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 latinLnBrk="1">
              <a:defRPr lang="ko-KR" sz="320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1200"/>
              </a:spcBef>
              <a:buNone/>
              <a:defRPr lang="ko-KR" sz="2000"/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ko-KR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3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22-Sep-16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 latinLnBrk="1">
              <a:defRPr lang="ko-KR" sz="320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18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ko-KR"/>
          </a:p>
        </p:txBody>
      </p:sp>
      <p:sp>
        <p:nvSpPr>
          <p:cNvPr id="10" name="사각형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11" name="사각형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12" name="사각형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13" name="텍스트 개체 틀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18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그림 개체 틀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14" name="날짜 개체 틀 3"/>
          <p:cNvSpPr>
            <a:spLocks noGrp="1"/>
          </p:cNvSpPr>
          <p:nvPr>
            <p:ph type="dt" sz="half" idx="15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22-Sep-16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vert"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ko-KR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22-Sep-16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8" name="사각형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9" name="사각형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vert"/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vert"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ko-KR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22-Sep-16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ko-KR" dirty="0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22-Sep-16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사진이 있는 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11" name="자유형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12" name="자유형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 latinLnBrk="1">
              <a:defRPr lang="ko-KR" sz="40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 latinLnBrk="1">
              <a:buNone/>
              <a:defRPr lang="ko-KR" sz="2400"/>
            </a:lvl1pPr>
            <a:lvl2pPr marL="457200" indent="0" algn="ctr" latinLnBrk="1">
              <a:buNone/>
              <a:defRPr lang="ko-KR" sz="2000"/>
            </a:lvl2pPr>
            <a:lvl3pPr marL="914400" indent="0" algn="ctr" latinLnBrk="1">
              <a:buNone/>
              <a:defRPr lang="ko-KR" sz="1800"/>
            </a:lvl3pPr>
            <a:lvl4pPr marL="1371600" indent="0" algn="ctr" latinLnBrk="1">
              <a:buNone/>
              <a:defRPr lang="ko-KR" sz="1600"/>
            </a:lvl4pPr>
            <a:lvl5pPr marL="1828800" indent="0" algn="ctr" latinLnBrk="1">
              <a:buNone/>
              <a:defRPr lang="ko-KR" sz="1600"/>
            </a:lvl5pPr>
            <a:lvl6pPr marL="2286000" indent="0" algn="ctr" latinLnBrk="1">
              <a:buNone/>
              <a:defRPr lang="ko-KR" sz="1600"/>
            </a:lvl6pPr>
            <a:lvl7pPr marL="2743200" indent="0" algn="ctr" latinLnBrk="1">
              <a:buNone/>
              <a:defRPr lang="ko-KR" sz="1600"/>
            </a:lvl7pPr>
            <a:lvl8pPr marL="3200400" indent="0" algn="ctr" latinLnBrk="1">
              <a:buNone/>
              <a:defRPr lang="ko-KR" sz="1600"/>
            </a:lvl8pPr>
            <a:lvl9pPr marL="3657600" indent="0" algn="ctr" latinLnBrk="1">
              <a:buNone/>
              <a:defRPr lang="ko-KR"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dirty="0"/>
          </a:p>
        </p:txBody>
      </p:sp>
      <p:sp>
        <p:nvSpPr>
          <p:cNvPr id="15" name="그림 개체 틀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 latinLnBrk="1">
              <a:buNone/>
              <a:defRPr lang="ko-KR" sz="2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16" name="사용 안내 텍스트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sz="1200" b="1">
                <a:latin typeface="Arial" pitchFamily="34" charset="0"/>
                <a:cs typeface="Arial" pitchFamily="34" charset="0"/>
              </a:rPr>
              <a:t>              참고:                      </a:t>
            </a:r>
          </a:p>
          <a:p>
            <a:r>
              <a:rPr lang="ko-KR" sz="1200">
                <a:latin typeface="Arial" pitchFamily="34" charset="0"/>
                <a:cs typeface="Arial" pitchFamily="34" charset="0"/>
              </a:rPr>
              <a:t>이 슬라이드의 이미지를 변경하려면 그림을 선택하고 삭제합니다. 개체 틀의 그림 아이콘을 클릭하여 원하는 이미지를 삽입하세요.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8" name="자유형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9" name="자유형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10" name="자유형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 latinLnBrk="1">
              <a:defRPr lang="ko-KR" sz="32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 latinLnBrk="1">
              <a:spcBef>
                <a:spcPts val="1200"/>
              </a:spcBef>
              <a:buNone/>
              <a:defRPr lang="ko-KR" sz="2400">
                <a:solidFill>
                  <a:schemeClr val="tx1"/>
                </a:solidFill>
              </a:defRPr>
            </a:lvl1pPr>
            <a:lvl2pPr marL="457200" indent="0" latinLnBrk="1">
              <a:buNone/>
              <a:defRPr lang="ko-K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ko-KR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3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22-Sep-16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>
            <a:lvl1pPr marL="0" indent="0" latinLnBrk="1">
              <a:buNone/>
              <a:defRPr lang="ko-KR" sz="2600" b="0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 latinLnBrk="1">
              <a:buNone/>
              <a:defRPr lang="ko-KR" sz="2600" b="0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ko-KR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3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22-Sep-16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ko-KR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22-Sep-16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ko-KR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22-Sep-16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latinLnBrk="1">
              <a:defRPr lang="ko-KR" sz="320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 latinLnBrk="1">
              <a:defRPr lang="ko-KR" sz="2400"/>
            </a:lvl1pPr>
            <a:lvl2pPr latinLnBrk="1">
              <a:defRPr lang="ko-KR" sz="2000"/>
            </a:lvl2pPr>
            <a:lvl3pPr latinLnBrk="1">
              <a:defRPr lang="ko-KR" sz="1800"/>
            </a:lvl3pPr>
            <a:lvl4pPr latinLnBrk="1">
              <a:defRPr lang="ko-KR" sz="1600"/>
            </a:lvl4pPr>
            <a:lvl5pPr latinLnBrk="1">
              <a:defRPr lang="ko-KR" sz="16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/>
            </a:lvl8pPr>
            <a:lvl9pPr latinLnBrk="1">
              <a:defRPr lang="ko-KR" sz="20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1200"/>
              </a:spcBef>
              <a:buNone/>
              <a:defRPr lang="ko-KR" sz="2000"/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ko-KR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3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22-Sep-16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사각형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9" name="사각형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 dirty="0"/>
              <a:t>마스터 텍스트 스타일을 편집합니다</a:t>
            </a:r>
          </a:p>
          <a:p>
            <a:pPr lvl="1" latinLnBrk="1"/>
            <a:r>
              <a:rPr lang="ko-KR" dirty="0"/>
              <a:t>둘째 수준</a:t>
            </a:r>
          </a:p>
          <a:p>
            <a:pPr lvl="2" latinLnBrk="1"/>
            <a:r>
              <a:rPr lang="ko-KR" dirty="0"/>
              <a:t>셋째 수준</a:t>
            </a:r>
          </a:p>
          <a:p>
            <a:pPr lvl="3" latinLnBrk="1"/>
            <a:r>
              <a:rPr lang="ko-KR" dirty="0"/>
              <a:t>넷째 수준</a:t>
            </a:r>
          </a:p>
          <a:p>
            <a:pPr lvl="4" latinLnBrk="1"/>
            <a:r>
              <a:rPr lang="ko-KR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22-Sep-16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7F8E3F6-DE14-48B2-B2BC-6FABA9630FB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3200" kern="1200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74320" algn="l" defTabSz="914400" rtl="0" eaLnBrk="1" latinLnBrk="1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lang="ko-KR"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4864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ko-KR"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2296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9728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ko-KR"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32588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ko-KR"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55448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6000" y="2952000"/>
            <a:ext cx="6084000" cy="1512000"/>
          </a:xfrm>
        </p:spPr>
        <p:txBody>
          <a:bodyPr lIns="36000" tIns="216000" rIns="108000" bIns="72000">
            <a:noAutofit/>
          </a:bodyPr>
          <a:lstStyle/>
          <a:p>
            <a:r>
              <a:rPr lang="en-US" altLang="ko-KR" sz="12500" dirty="0" err="1"/>
              <a:t>AVOiD</a:t>
            </a:r>
            <a:br>
              <a:rPr lang="en-US" altLang="ko-KR" sz="1000" dirty="0"/>
            </a:br>
            <a:endParaRPr lang="ko-KR" sz="1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5401" y="6202018"/>
            <a:ext cx="5120640" cy="450574"/>
          </a:xfrm>
        </p:spPr>
        <p:txBody>
          <a:bodyPr>
            <a:normAutofit/>
          </a:bodyPr>
          <a:lstStyle/>
          <a:p>
            <a:r>
              <a:rPr lang="ko-KR" altLang="en-US" dirty="0"/>
              <a:t>게임공학과 </a:t>
            </a:r>
            <a:r>
              <a:rPr lang="en-US" altLang="ko-KR" dirty="0"/>
              <a:t>2013180034 </a:t>
            </a:r>
            <a:r>
              <a:rPr lang="ko-KR" altLang="en-US" dirty="0"/>
              <a:t>장재용</a:t>
            </a:r>
            <a:endParaRPr lang="ko-KR" dirty="0"/>
          </a:p>
        </p:txBody>
      </p:sp>
      <p:pic>
        <p:nvPicPr>
          <p:cNvPr id="5" name="그림 개체 틀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0" r="6390"/>
          <a:stretch>
            <a:fillRect/>
          </a:stretch>
        </p:blipFill>
        <p:spPr/>
      </p:pic>
      <p:sp>
        <p:nvSpPr>
          <p:cNvPr id="7" name="제목 1"/>
          <p:cNvSpPr txBox="1">
            <a:spLocks/>
          </p:cNvSpPr>
          <p:nvPr/>
        </p:nvSpPr>
        <p:spPr>
          <a:xfrm>
            <a:off x="1302624" y="2707825"/>
            <a:ext cx="6084000" cy="1512000"/>
          </a:xfrm>
          <a:prstGeom prst="rect">
            <a:avLst/>
          </a:prstGeom>
        </p:spPr>
        <p:txBody>
          <a:bodyPr vert="horz" lIns="36000" tIns="216000" rIns="108000" bIns="7200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sz="4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br>
              <a:rPr lang="ko-KR" altLang="en-US" sz="1000" dirty="0"/>
            </a:br>
            <a:r>
              <a:rPr lang="en-US" altLang="ko-KR" sz="1000" dirty="0"/>
              <a:t>(</a:t>
            </a:r>
            <a:r>
              <a:rPr lang="ko-KR" altLang="en-US" sz="1000" dirty="0" err="1"/>
              <a:t>나쁜일의</a:t>
            </a:r>
            <a:r>
              <a:rPr lang="en-US" altLang="ko-KR" sz="1000" dirty="0"/>
              <a:t>)</a:t>
            </a:r>
            <a:r>
              <a:rPr lang="ko-KR" altLang="en-US" sz="1000" dirty="0"/>
              <a:t>발생을 막다</a:t>
            </a:r>
            <a:r>
              <a:rPr lang="en-US" altLang="ko-KR" sz="1000" dirty="0"/>
              <a:t>,(</a:t>
            </a:r>
            <a:r>
              <a:rPr lang="ko-KR" altLang="en-US" sz="1000" dirty="0"/>
              <a:t>나쁜 일을</a:t>
            </a:r>
            <a:r>
              <a:rPr lang="en-US" altLang="ko-KR" sz="1000" dirty="0"/>
              <a:t>) </a:t>
            </a:r>
            <a:r>
              <a:rPr lang="ko-KR" altLang="en-US" sz="1000" dirty="0"/>
              <a:t>안하다</a:t>
            </a:r>
            <a:r>
              <a:rPr lang="en-US" altLang="ko-KR" sz="1000" dirty="0"/>
              <a:t>,(</a:t>
            </a:r>
            <a:r>
              <a:rPr lang="ko-KR" altLang="en-US" sz="1000" dirty="0"/>
              <a:t>나쁜 것을 의도적으로</a:t>
            </a:r>
            <a:r>
              <a:rPr lang="en-US" altLang="ko-KR" sz="1000" dirty="0"/>
              <a:t>) </a:t>
            </a:r>
            <a:r>
              <a:rPr lang="ko-KR" altLang="en-US" sz="1000" dirty="0" err="1"/>
              <a:t>멀리하다‘의</a:t>
            </a:r>
            <a:r>
              <a:rPr lang="ko-KR" altLang="en-US" sz="1000" dirty="0"/>
              <a:t> 뜻</a:t>
            </a:r>
            <a:r>
              <a:rPr lang="en-US" altLang="ko-KR" sz="1000" dirty="0"/>
              <a:t>.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dirty="0"/>
          </a:p>
        </p:txBody>
      </p:sp>
      <p:graphicFrame>
        <p:nvGraphicFramePr>
          <p:cNvPr id="6" name="내용 개체 틀 5" descr="기본 갈매기형 수장 프로세스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4288220"/>
              </p:ext>
            </p:extLst>
          </p:nvPr>
        </p:nvGraphicFramePr>
        <p:xfrm>
          <a:off x="172277" y="1431233"/>
          <a:ext cx="11926957" cy="5353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/>
          <p:cNvSpPr/>
          <p:nvPr/>
        </p:nvSpPr>
        <p:spPr>
          <a:xfrm>
            <a:off x="1131405" y="1948068"/>
            <a:ext cx="9929191" cy="294198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cmpd="sng"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Game concept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052" y="3199216"/>
            <a:ext cx="11241157" cy="847725"/>
          </a:xfrm>
        </p:spPr>
        <p:txBody>
          <a:bodyPr>
            <a:noAutofit/>
          </a:bodyPr>
          <a:lstStyle/>
          <a:p>
            <a:r>
              <a:rPr lang="ko-KR" altLang="en-US" sz="6000" u="sng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피하라</a:t>
            </a:r>
            <a:r>
              <a:rPr lang="ko-KR" altLang="en-US" sz="6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en-US" altLang="ko-KR" sz="6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or </a:t>
            </a:r>
            <a:r>
              <a:rPr lang="ko-KR" altLang="en-US" sz="6000" u="sng" dirty="0">
                <a:solidFill>
                  <a:srgbClr val="FF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파괴</a:t>
            </a:r>
            <a:r>
              <a:rPr lang="ko-KR" altLang="en-US" sz="6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하라 </a:t>
            </a:r>
            <a:r>
              <a:rPr lang="en-US" altLang="ko-KR" sz="6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and </a:t>
            </a:r>
            <a:r>
              <a:rPr lang="ko-KR" altLang="en-US" sz="6000" u="sng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성장</a:t>
            </a:r>
            <a:r>
              <a:rPr lang="ko-KR" altLang="en-US" sz="6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하라</a:t>
            </a:r>
            <a:endParaRPr lang="en-US" sz="6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48068"/>
            <a:ext cx="9173817" cy="2941983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HY엽서M" panose="02030600000101010101" pitchFamily="18" charset="-127"/>
                <a:ea typeface="HY엽서M" panose="02030600000101010101" pitchFamily="18" charset="-127"/>
              </a:rPr>
              <a:t>사용자의 의지에 달린 생명</a:t>
            </a:r>
            <a:endParaRPr lang="en-US" altLang="ko-KR" sz="28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sz="2800" b="1" dirty="0">
                <a:latin typeface="Impact" panose="020B0806030902050204" pitchFamily="34" charset="0"/>
              </a:rPr>
              <a:t>    </a:t>
            </a:r>
            <a:r>
              <a:rPr lang="ko-KR" altLang="en-US" sz="2800" b="1" dirty="0" err="1">
                <a:latin typeface="Impact" panose="020B0806030902050204" pitchFamily="34" charset="0"/>
              </a:rPr>
              <a:t>살릴것인가</a:t>
            </a:r>
            <a:r>
              <a:rPr lang="en-US" altLang="ko-KR" sz="2800" b="1" dirty="0">
                <a:latin typeface="Impact" panose="020B0806030902050204" pitchFamily="34" charset="0"/>
              </a:rPr>
              <a:t>!</a:t>
            </a:r>
          </a:p>
          <a:p>
            <a:endParaRPr lang="en-US" altLang="ko-KR" sz="2000" dirty="0"/>
          </a:p>
          <a:p>
            <a:r>
              <a:rPr lang="ko-KR" altLang="en-US" sz="2000" dirty="0"/>
              <a:t>                                                       </a:t>
            </a:r>
            <a:endParaRPr lang="en-US" altLang="ko-KR" sz="2000" dirty="0"/>
          </a:p>
          <a:p>
            <a:r>
              <a:rPr lang="en-US" altLang="ko-KR" sz="2800" dirty="0"/>
              <a:t>                                                  </a:t>
            </a:r>
            <a:r>
              <a:rPr lang="ko-KR" altLang="en-US" sz="4000" b="1" i="1" dirty="0" err="1">
                <a:solidFill>
                  <a:srgbClr val="FF0000"/>
                </a:solidFill>
                <a:latin typeface="Impact" panose="020B0806030902050204" pitchFamily="34" charset="0"/>
                <a:ea typeface="바탕" panose="02030600000101010101" pitchFamily="18" charset="-127"/>
              </a:rPr>
              <a:t>죽일것인가</a:t>
            </a:r>
            <a:r>
              <a:rPr lang="en-US" altLang="ko-KR" sz="4000" b="1" i="1" dirty="0">
                <a:solidFill>
                  <a:srgbClr val="FF0000"/>
                </a:solidFill>
                <a:latin typeface="Impact" panose="020B0806030902050204" pitchFamily="34" charset="0"/>
                <a:ea typeface="바탕" panose="02030600000101010101" pitchFamily="18" charset="-127"/>
              </a:rPr>
              <a:t>?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131405" y="5004130"/>
            <a:ext cx="9269896" cy="768415"/>
          </a:xfrm>
          <a:prstGeom prst="rect">
            <a:avLst/>
          </a:prstGeom>
        </p:spPr>
        <p:txBody>
          <a:bodyPr vert="horz" lIns="91440" tIns="2743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lang="ko-KR"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600" dirty="0">
                <a:solidFill>
                  <a:srgbClr val="FFC000"/>
                </a:solidFill>
              </a:rPr>
              <a:t>▶</a:t>
            </a:r>
            <a:r>
              <a:rPr lang="ko-KR" altLang="en-US" sz="2800" b="1" dirty="0">
                <a:solidFill>
                  <a:schemeClr val="tx2"/>
                </a:solidFill>
              </a:rPr>
              <a:t>남녀노소 누구나 </a:t>
            </a:r>
            <a:r>
              <a:rPr lang="ko-KR" altLang="en-US" sz="2800" b="1" dirty="0" err="1">
                <a:solidFill>
                  <a:schemeClr val="tx2"/>
                </a:solidFill>
              </a:rPr>
              <a:t>즐길수있는</a:t>
            </a:r>
            <a:r>
              <a:rPr lang="ko-KR" altLang="en-US" sz="2800" b="1" dirty="0">
                <a:solidFill>
                  <a:schemeClr val="tx2"/>
                </a:solidFill>
              </a:rPr>
              <a:t> </a:t>
            </a:r>
            <a:r>
              <a:rPr lang="ko-KR" altLang="en-US" sz="2800" b="1" dirty="0" err="1">
                <a:solidFill>
                  <a:schemeClr val="tx2"/>
                </a:solidFill>
              </a:rPr>
              <a:t>재밌는</a:t>
            </a:r>
            <a:r>
              <a:rPr lang="ko-KR" altLang="en-US" sz="2800" b="1" dirty="0">
                <a:solidFill>
                  <a:schemeClr val="tx2"/>
                </a:solidFill>
              </a:rPr>
              <a:t> 게임</a:t>
            </a:r>
            <a:endParaRPr lang="en-US" altLang="ko-KR" sz="2800" b="1" dirty="0">
              <a:solidFill>
                <a:schemeClr val="tx2"/>
              </a:solidFill>
            </a:endParaRPr>
          </a:p>
          <a:p>
            <a:pPr algn="l"/>
            <a:r>
              <a:rPr lang="ko-KR" altLang="en-US" sz="3600" dirty="0">
                <a:solidFill>
                  <a:srgbClr val="FFC000"/>
                </a:solidFill>
              </a:rPr>
              <a:t>▶</a:t>
            </a:r>
            <a:r>
              <a:rPr lang="ko-KR" altLang="en-US" sz="2800" b="1" dirty="0">
                <a:solidFill>
                  <a:schemeClr val="tx2"/>
                </a:solidFill>
              </a:rPr>
              <a:t>간단한 인터페이스</a:t>
            </a:r>
            <a:endParaRPr lang="en-US" altLang="ko-KR" sz="2800" b="1" dirty="0">
              <a:solidFill>
                <a:schemeClr val="tx2"/>
              </a:solidFill>
            </a:endParaRPr>
          </a:p>
          <a:p>
            <a:pPr algn="l"/>
            <a:endParaRPr lang="ko-KR" alt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build="p"/>
      <p:bldP spid="11" grpId="0" uiExpand="1" build="p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/>
              <a:t>Expected screen</a:t>
            </a:r>
            <a:endParaRPr lang="en-US" sz="6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-104816" y="5149902"/>
            <a:ext cx="3912705" cy="460513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&lt; 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무기를 날린다 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" y="1520608"/>
            <a:ext cx="3887400" cy="346999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95" y="1537870"/>
            <a:ext cx="3853215" cy="343947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206" y="1537870"/>
            <a:ext cx="3853215" cy="3439476"/>
          </a:xfrm>
          <a:prstGeom prst="rect">
            <a:avLst/>
          </a:prstGeom>
        </p:spPr>
      </p:pic>
      <p:sp>
        <p:nvSpPr>
          <p:cNvPr id="24" name="타원 23"/>
          <p:cNvSpPr/>
          <p:nvPr/>
        </p:nvSpPr>
        <p:spPr>
          <a:xfrm>
            <a:off x="5429475" y="2254023"/>
            <a:ext cx="2241275" cy="2683567"/>
          </a:xfrm>
          <a:prstGeom prst="ellipse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8227342" y="2080589"/>
            <a:ext cx="773139" cy="1220030"/>
          </a:xfrm>
          <a:prstGeom prst="ellipse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 Placeholder 3"/>
          <p:cNvSpPr txBox="1">
            <a:spLocks/>
          </p:cNvSpPr>
          <p:nvPr/>
        </p:nvSpPr>
        <p:spPr>
          <a:xfrm>
            <a:off x="4416142" y="5164859"/>
            <a:ext cx="2958548" cy="460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ko-KR"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&lt; 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부순다 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 Placeholder 3"/>
          <p:cNvSpPr txBox="1">
            <a:spLocks/>
          </p:cNvSpPr>
          <p:nvPr/>
        </p:nvSpPr>
        <p:spPr>
          <a:xfrm>
            <a:off x="8468136" y="5149902"/>
            <a:ext cx="2958548" cy="460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ko-KR"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&lt; 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피한다 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694622" y="2130599"/>
            <a:ext cx="1777448" cy="964198"/>
            <a:chOff x="1959665" y="2488407"/>
            <a:chExt cx="1777448" cy="964198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23" name="타원 22"/>
            <p:cNvSpPr/>
            <p:nvPr/>
          </p:nvSpPr>
          <p:spPr>
            <a:xfrm>
              <a:off x="1959665" y="2882762"/>
              <a:ext cx="596348" cy="569843"/>
            </a:xfrm>
            <a:prstGeom prst="ellipse">
              <a:avLst/>
            </a:prstGeom>
            <a:noFill/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2556013" y="2794915"/>
              <a:ext cx="596348" cy="569843"/>
            </a:xfrm>
            <a:prstGeom prst="ellipse">
              <a:avLst/>
            </a:prstGeom>
            <a:noFill/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3140765" y="2488407"/>
              <a:ext cx="596348" cy="569843"/>
            </a:xfrm>
            <a:prstGeom prst="ellipse">
              <a:avLst/>
            </a:prstGeom>
            <a:noFill/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화살표: 오른쪽 36"/>
          <p:cNvSpPr/>
          <p:nvPr/>
        </p:nvSpPr>
        <p:spPr>
          <a:xfrm>
            <a:off x="3807889" y="3113797"/>
            <a:ext cx="435977" cy="531381"/>
          </a:xfrm>
          <a:prstGeom prst="rightArrow">
            <a:avLst/>
          </a:prstGeom>
          <a:noFill/>
          <a:ln>
            <a:solidFill>
              <a:schemeClr val="tx2">
                <a:lumMod val="95000"/>
                <a:lumOff val="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/>
          <p:cNvSpPr/>
          <p:nvPr/>
        </p:nvSpPr>
        <p:spPr>
          <a:xfrm>
            <a:off x="7856951" y="3140301"/>
            <a:ext cx="435977" cy="531381"/>
          </a:xfrm>
          <a:prstGeom prst="rightArrow">
            <a:avLst/>
          </a:prstGeom>
          <a:noFill/>
          <a:ln>
            <a:solidFill>
              <a:schemeClr val="tx2">
                <a:lumMod val="95000"/>
                <a:lumOff val="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 Placeholder 2"/>
          <p:cNvSpPr txBox="1">
            <a:spLocks/>
          </p:cNvSpPr>
          <p:nvPr/>
        </p:nvSpPr>
        <p:spPr>
          <a:xfrm>
            <a:off x="677514" y="5466991"/>
            <a:ext cx="9269896" cy="768415"/>
          </a:xfrm>
          <a:prstGeom prst="rect">
            <a:avLst/>
          </a:prstGeom>
        </p:spPr>
        <p:txBody>
          <a:bodyPr vert="horz" lIns="91440" tIns="2743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lang="ko-KR"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800" dirty="0">
                <a:solidFill>
                  <a:srgbClr val="FFC000"/>
                </a:solidFill>
              </a:rPr>
              <a:t>▶</a:t>
            </a:r>
            <a:r>
              <a:rPr lang="ko-KR" altLang="en-US" sz="2000" b="1" dirty="0">
                <a:solidFill>
                  <a:schemeClr val="tx2"/>
                </a:solidFill>
              </a:rPr>
              <a:t>캐릭터를 움직여 손에서 나오는 무기로 적을 부순다</a:t>
            </a:r>
            <a:r>
              <a:rPr lang="en-US" altLang="ko-KR" sz="2000" b="1" dirty="0">
                <a:solidFill>
                  <a:schemeClr val="tx2"/>
                </a:solidFill>
              </a:rPr>
              <a:t>.</a:t>
            </a:r>
            <a:r>
              <a:rPr lang="ko-KR" altLang="en-US" sz="2000" dirty="0">
                <a:solidFill>
                  <a:schemeClr val="tx2"/>
                </a:solidFill>
              </a:rPr>
              <a:t> </a:t>
            </a:r>
            <a:endParaRPr lang="en-US" altLang="ko-KR" sz="2000" dirty="0">
              <a:solidFill>
                <a:schemeClr val="tx2"/>
              </a:solidFill>
            </a:endParaRPr>
          </a:p>
          <a:p>
            <a:pPr algn="l"/>
            <a:r>
              <a:rPr lang="ko-KR" altLang="en-US" sz="2800" dirty="0">
                <a:solidFill>
                  <a:srgbClr val="FFC000"/>
                </a:solidFill>
              </a:rPr>
              <a:t>▶</a:t>
            </a:r>
            <a:r>
              <a:rPr lang="ko-KR" altLang="en-US" sz="2000" b="1" dirty="0">
                <a:solidFill>
                  <a:schemeClr val="tx2"/>
                </a:solidFill>
              </a:rPr>
              <a:t>캐릭터를 상하좌우로 조종하며</a:t>
            </a:r>
            <a:r>
              <a:rPr lang="en-US" altLang="ko-KR" sz="2000" b="1" dirty="0">
                <a:solidFill>
                  <a:schemeClr val="tx2"/>
                </a:solidFill>
              </a:rPr>
              <a:t> </a:t>
            </a:r>
            <a:r>
              <a:rPr lang="ko-KR" altLang="en-US" sz="2000" b="1" dirty="0">
                <a:solidFill>
                  <a:schemeClr val="tx2"/>
                </a:solidFill>
              </a:rPr>
              <a:t>날라오는 총알을 피한다</a:t>
            </a:r>
            <a:r>
              <a:rPr lang="en-US" altLang="ko-KR" sz="2000" b="1" dirty="0">
                <a:solidFill>
                  <a:schemeClr val="tx2"/>
                </a:solidFill>
              </a:rPr>
              <a:t>.</a:t>
            </a:r>
          </a:p>
          <a:p>
            <a:pPr algn="l"/>
            <a:endParaRPr lang="ko-KR" alt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95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4" grpId="0" animBg="1"/>
      <p:bldP spid="25" grpId="0" animBg="1"/>
      <p:bldP spid="26" grpId="0"/>
      <p:bldP spid="27" grpId="0"/>
      <p:bldP spid="37" grpId="0" animBg="1"/>
      <p:bldP spid="38" grpId="0" animBg="1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/>
              <a:t>Expected screen</a:t>
            </a:r>
            <a:endParaRPr lang="en-US" sz="6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120" y="3538915"/>
            <a:ext cx="2958548" cy="460513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아이템을 습득한다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화살표: 오른쪽 36"/>
          <p:cNvSpPr/>
          <p:nvPr/>
        </p:nvSpPr>
        <p:spPr>
          <a:xfrm>
            <a:off x="3567093" y="2276815"/>
            <a:ext cx="435977" cy="531381"/>
          </a:xfrm>
          <a:prstGeom prst="rightArrow">
            <a:avLst/>
          </a:prstGeom>
          <a:noFill/>
          <a:ln>
            <a:solidFill>
              <a:schemeClr val="tx2">
                <a:lumMod val="95000"/>
                <a:lumOff val="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5791"/>
            <a:ext cx="3705183" cy="2083124"/>
          </a:xfrm>
          <a:prstGeom prst="rect">
            <a:avLst/>
          </a:prstGeom>
        </p:spPr>
      </p:pic>
      <p:sp>
        <p:nvSpPr>
          <p:cNvPr id="29" name="타원 28"/>
          <p:cNvSpPr/>
          <p:nvPr/>
        </p:nvSpPr>
        <p:spPr>
          <a:xfrm>
            <a:off x="1272209" y="1881808"/>
            <a:ext cx="397565" cy="331304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288" y="1468606"/>
            <a:ext cx="3682392" cy="2070310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5618922" y="2266122"/>
            <a:ext cx="344558" cy="409553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 Placeholder 3"/>
          <p:cNvSpPr txBox="1">
            <a:spLocks/>
          </p:cNvSpPr>
          <p:nvPr/>
        </p:nvSpPr>
        <p:spPr>
          <a:xfrm>
            <a:off x="4280306" y="3538915"/>
            <a:ext cx="2958548" cy="460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ko-KR"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성장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9" y="3948468"/>
            <a:ext cx="3681164" cy="20696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533" y="3948468"/>
            <a:ext cx="3681164" cy="2069620"/>
          </a:xfrm>
          <a:prstGeom prst="rect">
            <a:avLst/>
          </a:prstGeom>
        </p:spPr>
      </p:pic>
      <p:sp>
        <p:nvSpPr>
          <p:cNvPr id="32" name="Text Placeholder 3"/>
          <p:cNvSpPr txBox="1">
            <a:spLocks/>
          </p:cNvSpPr>
          <p:nvPr/>
        </p:nvSpPr>
        <p:spPr>
          <a:xfrm>
            <a:off x="-901147" y="6018088"/>
            <a:ext cx="5764696" cy="460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ko-KR"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&lt;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적이쏜무기에맞으면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 &gt;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188764" y="4880698"/>
            <a:ext cx="880362" cy="90000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/>
          <p:cNvSpPr/>
          <p:nvPr/>
        </p:nvSpPr>
        <p:spPr>
          <a:xfrm>
            <a:off x="7834976" y="4839073"/>
            <a:ext cx="435977" cy="531381"/>
          </a:xfrm>
          <a:prstGeom prst="rightArrow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 Placeholder 3"/>
          <p:cNvSpPr txBox="1">
            <a:spLocks/>
          </p:cNvSpPr>
          <p:nvPr/>
        </p:nvSpPr>
        <p:spPr>
          <a:xfrm>
            <a:off x="4081520" y="6018087"/>
            <a:ext cx="3525078" cy="460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ko-KR"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&lt; </a:t>
            </a:r>
            <a:r>
              <a:rPr lang="ko-KR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적과 부딪히면</a:t>
            </a:r>
            <a:r>
              <a:rPr lang="en-US" altLang="ko-KR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 &gt;</a:t>
            </a:r>
            <a:endParaRPr lang="ko-KR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5" y="4227444"/>
            <a:ext cx="543339" cy="675861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 Placeholder 3"/>
          <p:cNvSpPr txBox="1">
            <a:spLocks/>
          </p:cNvSpPr>
          <p:nvPr/>
        </p:nvSpPr>
        <p:spPr>
          <a:xfrm>
            <a:off x="3461890" y="4683989"/>
            <a:ext cx="833106" cy="707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ko-KR"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rgbClr val="FF0000"/>
                </a:solidFill>
              </a:rPr>
              <a:t>or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581" y="3948468"/>
            <a:ext cx="3681162" cy="2069619"/>
          </a:xfrm>
          <a:prstGeom prst="rect">
            <a:avLst/>
          </a:prstGeom>
        </p:spPr>
      </p:pic>
      <p:sp>
        <p:nvSpPr>
          <p:cNvPr id="43" name="Text Placeholder 3"/>
          <p:cNvSpPr txBox="1">
            <a:spLocks/>
          </p:cNvSpPr>
          <p:nvPr/>
        </p:nvSpPr>
        <p:spPr>
          <a:xfrm>
            <a:off x="7818492" y="6018086"/>
            <a:ext cx="4897871" cy="460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ko-KR"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&lt;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떨어지면서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 OVER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9448799" y="5141843"/>
            <a:ext cx="583097" cy="477079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 Placeholder 2"/>
          <p:cNvSpPr txBox="1">
            <a:spLocks/>
          </p:cNvSpPr>
          <p:nvPr/>
        </p:nvSpPr>
        <p:spPr>
          <a:xfrm>
            <a:off x="7570163" y="1455791"/>
            <a:ext cx="4604077" cy="2397016"/>
          </a:xfrm>
          <a:prstGeom prst="rect">
            <a:avLst/>
          </a:prstGeom>
        </p:spPr>
        <p:txBody>
          <a:bodyPr vert="horz" lIns="91440" tIns="2743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lang="ko-KR"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800" dirty="0">
                <a:solidFill>
                  <a:srgbClr val="FFC000"/>
                </a:solidFill>
              </a:rPr>
              <a:t>▶</a:t>
            </a:r>
            <a:r>
              <a:rPr lang="ko-KR" altLang="en-US" sz="2000" b="1" dirty="0">
                <a:solidFill>
                  <a:schemeClr val="tx2"/>
                </a:solidFill>
              </a:rPr>
              <a:t>캐릭터와 아이템이 접촉하면                            캐릭터의 무기가 강해진다</a:t>
            </a:r>
            <a:r>
              <a:rPr lang="en-US" altLang="ko-KR" sz="2000" b="1" dirty="0">
                <a:solidFill>
                  <a:schemeClr val="tx2"/>
                </a:solidFill>
              </a:rPr>
              <a:t>.</a:t>
            </a:r>
          </a:p>
          <a:p>
            <a:pPr algn="l"/>
            <a:r>
              <a:rPr lang="ko-KR" altLang="en-US" sz="2800" dirty="0">
                <a:solidFill>
                  <a:srgbClr val="FFC000"/>
                </a:solidFill>
              </a:rPr>
              <a:t>▶</a:t>
            </a:r>
            <a:r>
              <a:rPr lang="ko-KR" altLang="en-US" sz="2000" b="1" dirty="0">
                <a:solidFill>
                  <a:schemeClr val="tx2"/>
                </a:solidFill>
              </a:rPr>
              <a:t>적이 쏜 무기에 맞거나</a:t>
            </a:r>
            <a:r>
              <a:rPr lang="en-US" altLang="ko-KR" sz="2000" b="1" dirty="0">
                <a:solidFill>
                  <a:schemeClr val="tx2"/>
                </a:solidFill>
              </a:rPr>
              <a:t>, </a:t>
            </a:r>
            <a:r>
              <a:rPr lang="ko-KR" altLang="en-US" sz="2000" b="1" dirty="0">
                <a:solidFill>
                  <a:schemeClr val="tx2"/>
                </a:solidFill>
              </a:rPr>
              <a:t>적과 접촉하면    캐릭터는 바닥으로 떨어지면서        </a:t>
            </a:r>
            <a:r>
              <a:rPr lang="en-US" altLang="ko-KR" sz="2000" b="1" dirty="0">
                <a:solidFill>
                  <a:schemeClr val="tx2"/>
                </a:solidFill>
              </a:rPr>
              <a:t>GAME OVER!</a:t>
            </a:r>
          </a:p>
          <a:p>
            <a:pPr algn="l"/>
            <a:endParaRPr lang="ko-KR" alt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8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7" grpId="0" animBg="1"/>
      <p:bldP spid="29" grpId="0" animBg="1"/>
      <p:bldP spid="21" grpId="0" animBg="1"/>
      <p:bldP spid="30" grpId="0"/>
      <p:bldP spid="32" grpId="0"/>
      <p:bldP spid="34" grpId="0" animBg="1"/>
      <p:bldP spid="36" grpId="0" animBg="1"/>
      <p:bldP spid="39" grpId="0"/>
      <p:bldP spid="40" grpId="0" animBg="1"/>
      <p:bldP spid="41" grpId="0"/>
      <p:bldP spid="43" grpId="0"/>
      <p:bldP spid="44" grpId="0" animBg="1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1636" y="238540"/>
            <a:ext cx="9601200" cy="1036850"/>
          </a:xfrm>
        </p:spPr>
        <p:txBody>
          <a:bodyPr>
            <a:normAutofit/>
          </a:bodyPr>
          <a:lstStyle/>
          <a:p>
            <a:r>
              <a:rPr lang="en-US" altLang="ko-KR" sz="6000" dirty="0"/>
              <a:t>Development range</a:t>
            </a:r>
            <a:endParaRPr lang="ko-KR" sz="6000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22004449"/>
              </p:ext>
            </p:extLst>
          </p:nvPr>
        </p:nvGraphicFramePr>
        <p:xfrm>
          <a:off x="821636" y="1391473"/>
          <a:ext cx="11039060" cy="5470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028">
                  <a:extLst>
                    <a:ext uri="{9D8B030D-6E8A-4147-A177-3AD203B41FA5}">
                      <a16:colId xmlns:a16="http://schemas.microsoft.com/office/drawing/2014/main" val="1738726750"/>
                    </a:ext>
                  </a:extLst>
                </a:gridCol>
                <a:gridCol w="4807516">
                  <a:extLst>
                    <a:ext uri="{9D8B030D-6E8A-4147-A177-3AD203B41FA5}">
                      <a16:colId xmlns:a16="http://schemas.microsoft.com/office/drawing/2014/main" val="3277699570"/>
                    </a:ext>
                  </a:extLst>
                </a:gridCol>
                <a:gridCol w="4807516">
                  <a:extLst>
                    <a:ext uri="{9D8B030D-6E8A-4147-A177-3AD203B41FA5}">
                      <a16:colId xmlns:a16="http://schemas.microsoft.com/office/drawing/2014/main" val="2127480701"/>
                    </a:ext>
                  </a:extLst>
                </a:gridCol>
              </a:tblGrid>
              <a:tr h="356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최소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추가 범위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7526246"/>
                  </a:ext>
                </a:extLst>
              </a:tr>
              <a:tr h="575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캐릭터</a:t>
                      </a:r>
                      <a:endParaRPr lang="en-US" altLang="ko-KR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 latinLnBrk="1"/>
                      <a:r>
                        <a:rPr lang="ko-KR" altLang="en-US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컨트롤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4</a:t>
                      </a:r>
                      <a:r>
                        <a:rPr lang="ko-KR" altLang="en-US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방향</a:t>
                      </a:r>
                      <a:r>
                        <a:rPr lang="en-US" altLang="ko-KR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(</a:t>
                      </a:r>
                      <a:r>
                        <a:rPr lang="ko-KR" altLang="en-US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상하좌우</a:t>
                      </a:r>
                      <a:r>
                        <a:rPr lang="en-US" altLang="ko-KR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)</a:t>
                      </a:r>
                      <a:r>
                        <a:rPr lang="ko-KR" altLang="en-US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혹은 </a:t>
                      </a:r>
                      <a:r>
                        <a:rPr lang="en-US" altLang="ko-KR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8</a:t>
                      </a:r>
                      <a:r>
                        <a:rPr lang="ko-KR" altLang="en-US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방향</a:t>
                      </a:r>
                      <a:r>
                        <a:rPr lang="en-US" altLang="ko-KR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(+</a:t>
                      </a:r>
                      <a:r>
                        <a:rPr lang="ko-KR" altLang="en-US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대각선</a:t>
                      </a:r>
                      <a:r>
                        <a:rPr lang="en-US" altLang="ko-KR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),</a:t>
                      </a:r>
                    </a:p>
                    <a:p>
                      <a:pPr latinLnBrk="1"/>
                      <a:r>
                        <a:rPr lang="ko-KR" altLang="en-US" sz="1600" b="1" dirty="0" err="1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키보드입력시</a:t>
                      </a:r>
                      <a:r>
                        <a:rPr lang="ko-KR" altLang="en-US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움직이게 설정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캐릭터가 </a:t>
                      </a:r>
                      <a:r>
                        <a:rPr lang="ko-KR" altLang="en-US" sz="1600" b="1" dirty="0" err="1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마우스커서가</a:t>
                      </a:r>
                      <a:r>
                        <a:rPr lang="ko-KR" altLang="en-US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되어 </a:t>
                      </a:r>
                      <a:endParaRPr lang="en-US" altLang="ko-KR" sz="1600" b="1" dirty="0"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1600" b="1" baseline="0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마우스로 움직이게 설정</a:t>
                      </a:r>
                      <a:r>
                        <a:rPr lang="en-US" altLang="ko-KR" sz="1600" b="1" baseline="0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(</a:t>
                      </a:r>
                      <a:r>
                        <a:rPr lang="ko-KR" altLang="en-US" sz="1600" b="1" baseline="0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무기발사도 마우스로</a:t>
                      </a:r>
                      <a:r>
                        <a:rPr lang="en-US" altLang="ko-KR" sz="1600" b="1" baseline="0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289553"/>
                  </a:ext>
                </a:extLst>
              </a:tr>
              <a:tr h="7404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캐릭터 </a:t>
                      </a:r>
                      <a:endParaRPr lang="en-US" altLang="ko-KR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 latinLnBrk="1"/>
                      <a:r>
                        <a:rPr lang="ko-KR" altLang="en-US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기술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A</a:t>
                      </a:r>
                      <a:r>
                        <a:rPr lang="ko-KR" altLang="en-US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키 </a:t>
                      </a:r>
                      <a:r>
                        <a:rPr lang="ko-KR" altLang="en-US" sz="1600" b="1" dirty="0" err="1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입력시</a:t>
                      </a:r>
                      <a:r>
                        <a:rPr lang="ko-KR" altLang="en-US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무기발사</a:t>
                      </a:r>
                      <a:endParaRPr lang="en-US" altLang="ko-KR" sz="1600" b="1" dirty="0"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S</a:t>
                      </a:r>
                      <a:r>
                        <a:rPr lang="ko-KR" altLang="en-US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키 </a:t>
                      </a:r>
                      <a:r>
                        <a:rPr lang="ko-KR" altLang="en-US" sz="1600" b="1" dirty="0" err="1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입력시</a:t>
                      </a:r>
                      <a:r>
                        <a:rPr lang="ko-KR" altLang="en-US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</a:t>
                      </a:r>
                      <a:r>
                        <a:rPr lang="ko-KR" altLang="en-US" sz="1600" b="1" dirty="0" err="1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궁극기</a:t>
                      </a:r>
                      <a:r>
                        <a:rPr lang="en-US" altLang="ko-KR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(</a:t>
                      </a:r>
                      <a:r>
                        <a:rPr lang="ko-KR" altLang="en-US" sz="1600" b="1" dirty="0" err="1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기존무기보다쎈</a:t>
                      </a:r>
                      <a:r>
                        <a:rPr lang="en-US" altLang="ko-KR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)</a:t>
                      </a:r>
                      <a:r>
                        <a:rPr lang="ko-KR" altLang="en-US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발사</a:t>
                      </a:r>
                      <a:endParaRPr lang="en-US" altLang="ko-KR" sz="1600" b="1" dirty="0"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(</a:t>
                      </a:r>
                      <a:r>
                        <a:rPr lang="ko-KR" altLang="en-US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횟수제한</a:t>
                      </a:r>
                      <a:r>
                        <a:rPr lang="en-US" altLang="ko-KR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)</a:t>
                      </a:r>
                      <a:endParaRPr lang="ko-KR" altLang="en-US" sz="1600" b="1" dirty="0"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용병 소환 기능 추가</a:t>
                      </a:r>
                      <a:endParaRPr lang="en-US" altLang="ko-KR" sz="1600" b="1" dirty="0"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(7</a:t>
                      </a:r>
                      <a:r>
                        <a:rPr lang="ko-KR" altLang="en-US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초가 지나면 사라짐</a:t>
                      </a:r>
                      <a:r>
                        <a:rPr lang="en-US" altLang="ko-KR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/</a:t>
                      </a:r>
                      <a:r>
                        <a:rPr lang="ko-KR" altLang="en-US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횟수제한</a:t>
                      </a:r>
                      <a:r>
                        <a:rPr lang="en-US" altLang="ko-KR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)</a:t>
                      </a:r>
                      <a:endParaRPr lang="ko-KR" altLang="en-US" sz="1600" b="1" dirty="0"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6798470"/>
                  </a:ext>
                </a:extLst>
              </a:tr>
              <a:tr h="3291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맵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스테이지 </a:t>
                      </a:r>
                      <a:r>
                        <a:rPr lang="en-US" altLang="ko-KR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3</a:t>
                      </a:r>
                      <a:r>
                        <a:rPr lang="ko-KR" altLang="en-US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개</a:t>
                      </a:r>
                      <a:r>
                        <a:rPr lang="en-US" altLang="ko-KR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(</a:t>
                      </a:r>
                      <a:r>
                        <a:rPr lang="ko-KR" altLang="en-US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도시</a:t>
                      </a:r>
                      <a:r>
                        <a:rPr lang="en-US" altLang="ko-KR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</a:t>
                      </a:r>
                      <a:r>
                        <a:rPr lang="ko-KR" altLang="en-US" sz="1600" b="1" dirty="0" err="1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숲속</a:t>
                      </a:r>
                      <a:r>
                        <a:rPr lang="en-US" altLang="ko-KR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</a:t>
                      </a:r>
                      <a:r>
                        <a:rPr lang="ko-KR" altLang="en-US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하늘</a:t>
                      </a:r>
                      <a:r>
                        <a:rPr lang="en-US" altLang="ko-KR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)</a:t>
                      </a:r>
                      <a:endParaRPr lang="ko-KR" altLang="en-US" sz="1600" b="1" dirty="0"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327247"/>
                  </a:ext>
                </a:extLst>
              </a:tr>
              <a:tr h="7404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적</a:t>
                      </a:r>
                      <a:r>
                        <a:rPr lang="en-US" altLang="ko-KR" sz="1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AI</a:t>
                      </a:r>
                      <a:endParaRPr lang="ko-KR" alt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적은</a:t>
                      </a:r>
                      <a:r>
                        <a:rPr lang="ko-KR" altLang="en-US" sz="1600" b="1" baseline="0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랜덤하게 </a:t>
                      </a:r>
                      <a:r>
                        <a:rPr lang="ko-KR" altLang="en-US" sz="1600" b="1" baseline="0" dirty="0" err="1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오른쪽과아래쪽에서</a:t>
                      </a:r>
                      <a:r>
                        <a:rPr lang="ko-KR" altLang="en-US" sz="1600" b="1" baseline="0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출몰</a:t>
                      </a:r>
                      <a:endParaRPr lang="en-US" altLang="ko-KR" sz="1600" b="1" baseline="0" dirty="0"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1600" b="1" baseline="0" dirty="0" err="1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일반몹</a:t>
                      </a:r>
                      <a:r>
                        <a:rPr lang="en-US" altLang="ko-KR" sz="1600" b="1" baseline="0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) </a:t>
                      </a:r>
                      <a:r>
                        <a:rPr lang="ko-KR" altLang="en-US" sz="1600" b="1" baseline="0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무기를 발사 </a:t>
                      </a:r>
                      <a:endParaRPr lang="en-US" altLang="ko-KR" sz="1600" b="1" baseline="0" dirty="0"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보스</a:t>
                      </a:r>
                      <a:r>
                        <a:rPr lang="en-US" altLang="ko-KR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) </a:t>
                      </a:r>
                      <a:r>
                        <a:rPr lang="ko-KR" altLang="en-US" sz="1600" b="1" dirty="0" err="1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일반몹보다</a:t>
                      </a:r>
                      <a:r>
                        <a:rPr lang="ko-KR" altLang="en-US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발사하는 </a:t>
                      </a:r>
                      <a:r>
                        <a:rPr lang="ko-KR" altLang="en-US" sz="1600" b="1" dirty="0" err="1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무기의수가</a:t>
                      </a:r>
                      <a:r>
                        <a:rPr lang="ko-KR" altLang="en-US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많음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일반몹</a:t>
                      </a:r>
                      <a:r>
                        <a:rPr lang="en-US" altLang="ko-KR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) </a:t>
                      </a:r>
                      <a:r>
                        <a:rPr lang="ko-KR" altLang="en-US" sz="1600" b="1" dirty="0" err="1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방패를들고</a:t>
                      </a:r>
                      <a:r>
                        <a:rPr lang="ko-KR" altLang="en-US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출몰</a:t>
                      </a:r>
                      <a:endParaRPr lang="en-US" altLang="ko-KR" sz="1600" b="1" dirty="0"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1600" b="1" baseline="0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보스</a:t>
                      </a:r>
                      <a:r>
                        <a:rPr lang="en-US" altLang="ko-KR" sz="1600" b="1" baseline="0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) </a:t>
                      </a:r>
                      <a:r>
                        <a:rPr lang="ko-KR" altLang="en-US" sz="1600" b="1" baseline="0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다양한 스킬 구사</a:t>
                      </a:r>
                      <a:endParaRPr lang="en-US" altLang="ko-KR" sz="1600" b="1" baseline="0" dirty="0"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4813426"/>
                  </a:ext>
                </a:extLst>
              </a:tr>
              <a:tr h="527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난이도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난이도 </a:t>
                      </a:r>
                      <a:r>
                        <a:rPr lang="ko-KR" altLang="en-US" sz="1600" b="1" dirty="0" err="1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증가시</a:t>
                      </a:r>
                      <a:r>
                        <a:rPr lang="ko-KR" altLang="en-US" sz="1600" b="1" baseline="0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적이</a:t>
                      </a:r>
                      <a:r>
                        <a:rPr lang="ko-KR" altLang="en-US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쏘는 무기의 </a:t>
                      </a:r>
                      <a:r>
                        <a:rPr lang="ko-KR" altLang="en-US" sz="1600" b="1" dirty="0" err="1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갯수가</a:t>
                      </a:r>
                      <a:r>
                        <a:rPr lang="ko-KR" altLang="en-US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</a:t>
                      </a:r>
                      <a:r>
                        <a:rPr lang="ko-KR" altLang="en-US" sz="1600" b="1" dirty="0" err="1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많아짐</a:t>
                      </a:r>
                      <a:r>
                        <a:rPr lang="en-US" altLang="ko-KR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스피드 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난이도 </a:t>
                      </a:r>
                      <a:r>
                        <a:rPr lang="ko-KR" altLang="en-US" sz="1600" b="1" dirty="0" err="1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증가시</a:t>
                      </a:r>
                      <a:r>
                        <a:rPr lang="ko-KR" altLang="en-US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적</a:t>
                      </a:r>
                      <a:r>
                        <a:rPr lang="ko-KR" altLang="en-US" sz="1600" b="1" baseline="0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이 발사하는 스킬 추가</a:t>
                      </a:r>
                      <a:endParaRPr lang="en-US" altLang="ko-KR" sz="1600" b="1" baseline="0" dirty="0"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807160"/>
                  </a:ext>
                </a:extLst>
              </a:tr>
              <a:tr h="959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게임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피격시</a:t>
                      </a:r>
                      <a:r>
                        <a:rPr lang="en-US" altLang="ko-KR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or</a:t>
                      </a:r>
                      <a:r>
                        <a:rPr lang="ko-KR" altLang="en-US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적과 </a:t>
                      </a:r>
                      <a:r>
                        <a:rPr lang="ko-KR" altLang="en-US" sz="1600" b="1" dirty="0" err="1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접촉시</a:t>
                      </a:r>
                      <a:r>
                        <a:rPr lang="ko-KR" altLang="en-US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사망</a:t>
                      </a:r>
                      <a:endParaRPr lang="en-US" altLang="ko-KR" sz="1600" b="1" dirty="0"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아이템획득시 캐릭터</a:t>
                      </a:r>
                      <a:r>
                        <a:rPr lang="ko-KR" altLang="en-US" sz="1600" b="1" baseline="0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</a:t>
                      </a:r>
                      <a:r>
                        <a:rPr lang="ko-KR" altLang="en-US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능력치 상승</a:t>
                      </a:r>
                      <a:endParaRPr lang="en-US" altLang="ko-KR" sz="1600" b="1" dirty="0"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(</a:t>
                      </a:r>
                      <a:r>
                        <a:rPr lang="ko-KR" altLang="en-US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추가 </a:t>
                      </a:r>
                      <a:r>
                        <a:rPr lang="ko-KR" altLang="en-US" sz="1600" b="1" dirty="0" err="1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획득시</a:t>
                      </a:r>
                      <a:r>
                        <a:rPr lang="ko-KR" altLang="en-US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지정한 한계점까지</a:t>
                      </a:r>
                      <a:r>
                        <a:rPr lang="ko-KR" altLang="en-US" sz="1600" b="1" baseline="0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는 상승</a:t>
                      </a:r>
                      <a:r>
                        <a:rPr lang="en-US" altLang="ko-KR" sz="1600" b="1" baseline="0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1600" b="1" baseline="0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캐릭터 능력치 </a:t>
                      </a:r>
                      <a:r>
                        <a:rPr lang="ko-KR" altLang="en-US" sz="1600" b="1" baseline="0" dirty="0" err="1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상승할때마다</a:t>
                      </a:r>
                      <a:r>
                        <a:rPr lang="ko-KR" altLang="en-US" sz="1600" b="1" baseline="0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모션 변경</a:t>
                      </a:r>
                      <a:endParaRPr lang="en-US" altLang="ko-KR" sz="1600" b="1" baseline="0" dirty="0"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캐릭터의 체력을 만들어 </a:t>
                      </a:r>
                      <a:r>
                        <a:rPr lang="ko-KR" altLang="en-US" sz="1600" b="1" dirty="0" err="1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피격시</a:t>
                      </a:r>
                      <a:r>
                        <a:rPr lang="ko-KR" altLang="en-US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</a:t>
                      </a:r>
                      <a:r>
                        <a:rPr lang="ko-KR" altLang="en-US" sz="1600" b="1" dirty="0" err="1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체력감소하고</a:t>
                      </a:r>
                      <a:endParaRPr lang="en-US" altLang="ko-KR" sz="1600" b="1" dirty="0"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0</a:t>
                      </a:r>
                      <a:r>
                        <a:rPr lang="ko-KR" altLang="en-US" sz="1600" b="1" dirty="0" err="1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이되면</a:t>
                      </a:r>
                      <a:r>
                        <a:rPr lang="ko-KR" altLang="en-US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사망</a:t>
                      </a:r>
                      <a:endParaRPr lang="en-US" altLang="ko-KR" sz="1600" b="1" dirty="0"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적 제거마다 점수 획득</a:t>
                      </a:r>
                      <a:endParaRPr lang="en-US" altLang="ko-KR" sz="1600" b="1" dirty="0"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게임 </a:t>
                      </a:r>
                      <a:r>
                        <a:rPr lang="ko-KR" altLang="en-US" sz="1600" b="1" dirty="0" err="1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종료시</a:t>
                      </a:r>
                      <a:r>
                        <a:rPr lang="ko-KR" altLang="en-US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점수로 </a:t>
                      </a:r>
                      <a:r>
                        <a:rPr lang="ko-KR" altLang="en-US" sz="1600" b="1" dirty="0" err="1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랭킹제</a:t>
                      </a:r>
                      <a:r>
                        <a:rPr lang="ko-KR" altLang="en-US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도입</a:t>
                      </a:r>
                      <a:endParaRPr lang="en-US" altLang="ko-KR" sz="1600" b="1" dirty="0"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2511144"/>
                  </a:ext>
                </a:extLst>
              </a:tr>
              <a:tr h="3291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사운드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무기발사</a:t>
                      </a:r>
                      <a:r>
                        <a:rPr lang="en-US" altLang="ko-KR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</a:t>
                      </a:r>
                      <a:r>
                        <a:rPr lang="ko-KR" altLang="en-US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스테이지 클리어</a:t>
                      </a:r>
                      <a:r>
                        <a:rPr lang="en-US" altLang="ko-KR" sz="1600" b="1" baseline="0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</a:t>
                      </a:r>
                      <a:r>
                        <a:rPr lang="ko-KR" altLang="en-US" sz="1600" b="1" baseline="0" dirty="0" err="1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배경음</a:t>
                      </a:r>
                      <a:r>
                        <a:rPr lang="ko-KR" altLang="en-US" sz="1600" b="1" baseline="0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등 약</a:t>
                      </a:r>
                      <a:r>
                        <a:rPr lang="en-US" altLang="ko-KR" sz="1600" b="1" baseline="0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3</a:t>
                      </a:r>
                      <a:r>
                        <a:rPr lang="ko-KR" altLang="en-US" sz="1600" b="1" baseline="0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종이상</a:t>
                      </a:r>
                      <a:endParaRPr lang="ko-KR" altLang="en-US" sz="1600" b="1" dirty="0"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389442"/>
                  </a:ext>
                </a:extLst>
              </a:tr>
              <a:tr h="4103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애니메이션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무기발사</a:t>
                      </a:r>
                      <a:r>
                        <a:rPr lang="en-US" altLang="ko-KR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</a:t>
                      </a:r>
                      <a:r>
                        <a:rPr lang="ko-KR" altLang="en-US" sz="1600" b="1" dirty="0" err="1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죽었을시</a:t>
                      </a:r>
                      <a:r>
                        <a:rPr lang="en-US" altLang="ko-KR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</a:t>
                      </a:r>
                      <a:r>
                        <a:rPr lang="ko-KR" altLang="en-US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폭발</a:t>
                      </a:r>
                      <a:r>
                        <a:rPr lang="en-US" altLang="ko-KR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</a:t>
                      </a:r>
                      <a:r>
                        <a:rPr lang="ko-KR" altLang="en-US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배경 등 약 </a:t>
                      </a:r>
                      <a:r>
                        <a:rPr lang="en-US" altLang="ko-KR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4</a:t>
                      </a:r>
                      <a:r>
                        <a:rPr lang="ko-KR" altLang="en-US" sz="1600" b="1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종이상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3447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54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182350"/>
            <a:ext cx="9601200" cy="1036850"/>
          </a:xfrm>
        </p:spPr>
        <p:txBody>
          <a:bodyPr>
            <a:normAutofit/>
          </a:bodyPr>
          <a:lstStyle/>
          <a:p>
            <a:r>
              <a:rPr lang="en-US" altLang="ko-KR" sz="6000" dirty="0"/>
              <a:t>Development schedule</a:t>
            </a:r>
            <a:endParaRPr lang="ko-KR" sz="6000" dirty="0"/>
          </a:p>
        </p:txBody>
      </p:sp>
      <p:graphicFrame>
        <p:nvGraphicFramePr>
          <p:cNvPr id="11" name="내용 개체 틀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80787872"/>
              </p:ext>
            </p:extLst>
          </p:nvPr>
        </p:nvGraphicFramePr>
        <p:xfrm>
          <a:off x="1295400" y="1219200"/>
          <a:ext cx="9601200" cy="563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470">
                  <a:extLst>
                    <a:ext uri="{9D8B030D-6E8A-4147-A177-3AD203B41FA5}">
                      <a16:colId xmlns:a16="http://schemas.microsoft.com/office/drawing/2014/main" val="1647033411"/>
                    </a:ext>
                  </a:extLst>
                </a:gridCol>
                <a:gridCol w="2279373">
                  <a:extLst>
                    <a:ext uri="{9D8B030D-6E8A-4147-A177-3AD203B41FA5}">
                      <a16:colId xmlns:a16="http://schemas.microsoft.com/office/drawing/2014/main" val="1651697892"/>
                    </a:ext>
                  </a:extLst>
                </a:gridCol>
                <a:gridCol w="6364357">
                  <a:extLst>
                    <a:ext uri="{9D8B030D-6E8A-4147-A177-3AD203B41FA5}">
                      <a16:colId xmlns:a16="http://schemas.microsoft.com/office/drawing/2014/main" val="9280247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u="non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u="non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주제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u="non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636142"/>
                  </a:ext>
                </a:extLst>
              </a:tr>
              <a:tr h="310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r>
                        <a:rPr lang="ko-KR" alt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리소스 추출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/>
                        <a:t>리소스 수집</a:t>
                      </a:r>
                      <a:r>
                        <a:rPr lang="en-US" altLang="ko-KR" sz="2000" b="1" dirty="0"/>
                        <a:t>(</a:t>
                      </a:r>
                      <a:r>
                        <a:rPr lang="ko-KR" altLang="en-US" sz="2000" b="1" dirty="0"/>
                        <a:t>배경</a:t>
                      </a:r>
                      <a:r>
                        <a:rPr lang="en-US" altLang="ko-KR" sz="2000" b="1" dirty="0"/>
                        <a:t>,</a:t>
                      </a:r>
                      <a:r>
                        <a:rPr lang="ko-KR" altLang="en-US" sz="2000" b="1" dirty="0"/>
                        <a:t>아군</a:t>
                      </a:r>
                      <a:r>
                        <a:rPr lang="en-US" altLang="ko-KR" sz="2000" b="1" dirty="0"/>
                        <a:t>,</a:t>
                      </a:r>
                      <a:r>
                        <a:rPr lang="ko-KR" altLang="en-US" sz="2000" b="1" dirty="0"/>
                        <a:t>적군</a:t>
                      </a:r>
                      <a:r>
                        <a:rPr lang="en-US" altLang="ko-KR" sz="2000" b="1" dirty="0"/>
                        <a:t>)</a:t>
                      </a:r>
                      <a:endParaRPr lang="ko-KR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531326"/>
                  </a:ext>
                </a:extLst>
              </a:tr>
              <a:tr h="310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r>
                        <a:rPr lang="ko-KR" alt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/>
                        <a:t>리소스 추출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/>
                        <a:t>리소스 수집</a:t>
                      </a:r>
                      <a:r>
                        <a:rPr lang="en-US" altLang="ko-KR" sz="2000" b="1" dirty="0"/>
                        <a:t>(</a:t>
                      </a:r>
                      <a:r>
                        <a:rPr lang="ko-KR" altLang="en-US" sz="2000" b="1" dirty="0"/>
                        <a:t>무기</a:t>
                      </a:r>
                      <a:r>
                        <a:rPr lang="en-US" altLang="ko-KR" sz="2000" b="1" dirty="0"/>
                        <a:t>,</a:t>
                      </a:r>
                      <a:r>
                        <a:rPr lang="ko-KR" altLang="en-US" sz="2000" b="1" dirty="0"/>
                        <a:t>스킬</a:t>
                      </a:r>
                      <a:r>
                        <a:rPr lang="en-US" altLang="ko-KR" sz="2000" b="1" dirty="0"/>
                        <a:t>,</a:t>
                      </a:r>
                      <a:r>
                        <a:rPr lang="ko-KR" altLang="en-US" sz="2000" b="1" dirty="0"/>
                        <a:t>아이템</a:t>
                      </a:r>
                      <a:r>
                        <a:rPr lang="en-US" altLang="ko-KR" sz="2000" b="1" dirty="0"/>
                        <a:t>,</a:t>
                      </a:r>
                      <a:r>
                        <a:rPr lang="ko-KR" altLang="en-US" sz="2000" b="1" dirty="0"/>
                        <a:t>폭발</a:t>
                      </a:r>
                      <a:r>
                        <a:rPr lang="en-US" altLang="ko-KR" sz="2000" b="1" dirty="0"/>
                        <a:t>)</a:t>
                      </a:r>
                      <a:endParaRPr lang="ko-KR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400612"/>
                  </a:ext>
                </a:extLst>
              </a:tr>
              <a:tr h="310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r>
                        <a:rPr lang="ko-KR" alt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배경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/>
                        <a:t>게임판에 배경 입히고 움직이기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95414"/>
                  </a:ext>
                </a:extLst>
              </a:tr>
              <a:tr h="310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r>
                        <a:rPr lang="ko-KR" alt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아군</a:t>
                      </a:r>
                      <a:r>
                        <a:rPr lang="en-US" altLang="ko-KR" sz="2000" b="1" dirty="0"/>
                        <a:t>,</a:t>
                      </a:r>
                      <a:r>
                        <a:rPr lang="ko-KR" altLang="en-US" sz="2000" b="1" dirty="0"/>
                        <a:t>적군</a:t>
                      </a:r>
                      <a:r>
                        <a:rPr lang="en-US" altLang="ko-KR" sz="2000" b="1" dirty="0"/>
                        <a:t>,</a:t>
                      </a:r>
                      <a:r>
                        <a:rPr lang="ko-KR" altLang="en-US" sz="2000" b="1" dirty="0"/>
                        <a:t>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/>
                        <a:t>캐릭터</a:t>
                      </a:r>
                      <a:r>
                        <a:rPr lang="en-US" altLang="ko-KR" sz="2000" b="1" dirty="0"/>
                        <a:t>,</a:t>
                      </a:r>
                      <a:r>
                        <a:rPr lang="ko-KR" altLang="en-US" sz="2000" b="1" dirty="0"/>
                        <a:t>적 게임판에 등장</a:t>
                      </a:r>
                      <a:r>
                        <a:rPr lang="en-US" altLang="ko-KR" sz="2000" b="1" baseline="0" dirty="0"/>
                        <a:t> / </a:t>
                      </a:r>
                      <a:r>
                        <a:rPr lang="ko-KR" altLang="en-US" sz="2000" b="1" dirty="0"/>
                        <a:t>무기 발사능력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641604"/>
                  </a:ext>
                </a:extLst>
              </a:tr>
              <a:tr h="500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r>
                        <a:rPr lang="ko-KR" alt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</a:t>
                      </a:r>
                      <a:r>
                        <a:rPr lang="ko-KR" altLang="en-US" sz="1800" b="1" dirty="0" err="1"/>
                        <a:t>차발표</a:t>
                      </a:r>
                      <a:r>
                        <a:rPr lang="ko-KR" altLang="en-US" sz="1800" b="1" dirty="0"/>
                        <a:t> </a:t>
                      </a:r>
                      <a:r>
                        <a:rPr lang="en-US" altLang="ko-KR" sz="1800" b="1" dirty="0"/>
                        <a:t>/</a:t>
                      </a:r>
                    </a:p>
                    <a:p>
                      <a:pPr algn="ctr" latinLnBrk="1"/>
                      <a:r>
                        <a:rPr lang="ko-KR" altLang="en-US" sz="1800" b="1" dirty="0"/>
                        <a:t>부족한 점 보완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1</a:t>
                      </a:r>
                      <a:r>
                        <a:rPr lang="ko-KR" altLang="en-US" sz="2000" b="1" dirty="0"/>
                        <a:t>차 점검 </a:t>
                      </a:r>
                      <a:r>
                        <a:rPr lang="en-US" altLang="ko-KR" sz="2000" b="1" dirty="0"/>
                        <a:t>/ </a:t>
                      </a:r>
                      <a:r>
                        <a:rPr lang="ko-KR" altLang="en-US" sz="2000" b="1" dirty="0"/>
                        <a:t>부족한 점 보완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856048"/>
                  </a:ext>
                </a:extLst>
              </a:tr>
              <a:tr h="310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r>
                        <a:rPr lang="ko-KR" alt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적군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/>
                        <a:t>캐릭터에게 공격받은 적</a:t>
                      </a:r>
                      <a:r>
                        <a:rPr lang="ko-KR" altLang="en-US" sz="2000" b="1" baseline="0" dirty="0"/>
                        <a:t> 파괴처리 구현</a:t>
                      </a:r>
                      <a:endParaRPr lang="ko-KR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322571"/>
                  </a:ext>
                </a:extLst>
              </a:tr>
              <a:tr h="310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r>
                        <a:rPr lang="ko-KR" alt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아군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/>
                        <a:t>아이템구현 </a:t>
                      </a:r>
                      <a:r>
                        <a:rPr lang="en-US" altLang="ko-KR" sz="2000" b="1" dirty="0"/>
                        <a:t>/ </a:t>
                      </a:r>
                      <a:r>
                        <a:rPr lang="ko-KR" altLang="en-US" sz="2000" b="1" dirty="0"/>
                        <a:t>캐릭터 능력치 상승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955032"/>
                  </a:ext>
                </a:extLst>
              </a:tr>
              <a:tr h="310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r>
                        <a:rPr lang="ko-KR" alt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애니메이션 보완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/>
                        <a:t>캐릭터</a:t>
                      </a:r>
                      <a:r>
                        <a:rPr lang="en-US" altLang="ko-KR" sz="2000" b="1" dirty="0"/>
                        <a:t>,</a:t>
                      </a:r>
                      <a:r>
                        <a:rPr lang="ko-KR" altLang="en-US" sz="2000" b="1" dirty="0"/>
                        <a:t>적 피격</a:t>
                      </a:r>
                      <a:r>
                        <a:rPr lang="en-US" altLang="ko-KR" sz="2000" b="1" dirty="0"/>
                        <a:t>,</a:t>
                      </a:r>
                      <a:r>
                        <a:rPr lang="ko-KR" altLang="en-US" sz="2000" b="1" dirty="0"/>
                        <a:t>사격애니메이션 보완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343837"/>
                  </a:ext>
                </a:extLst>
              </a:tr>
              <a:tr h="500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r>
                        <a:rPr lang="ko-KR" alt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3</a:t>
                      </a:r>
                      <a:r>
                        <a:rPr lang="ko-KR" altLang="en-US" sz="1800" b="1" dirty="0" err="1"/>
                        <a:t>차발표</a:t>
                      </a:r>
                      <a:r>
                        <a:rPr lang="ko-KR" altLang="en-US" sz="1800" b="1" dirty="0"/>
                        <a:t> </a:t>
                      </a:r>
                      <a:r>
                        <a:rPr lang="en-US" altLang="ko-KR" sz="1800" b="1" dirty="0"/>
                        <a:t>/</a:t>
                      </a:r>
                    </a:p>
                    <a:p>
                      <a:pPr algn="ctr" latinLnBrk="1"/>
                      <a:r>
                        <a:rPr lang="ko-KR" altLang="en-US" sz="1800" b="1" dirty="0"/>
                        <a:t>부족한 점 보완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2</a:t>
                      </a:r>
                      <a:r>
                        <a:rPr lang="ko-KR" altLang="en-US" sz="2000" b="1" dirty="0"/>
                        <a:t>차 점검 </a:t>
                      </a:r>
                      <a:r>
                        <a:rPr lang="en-US" altLang="ko-KR" sz="2000" b="1" dirty="0"/>
                        <a:t>/ </a:t>
                      </a:r>
                      <a:r>
                        <a:rPr lang="ko-KR" altLang="en-US" sz="2000" b="1" dirty="0"/>
                        <a:t>부족한 점 보완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303378"/>
                  </a:ext>
                </a:extLst>
              </a:tr>
              <a:tr h="310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  <a:r>
                        <a:rPr lang="ko-KR" alt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baseline="0" dirty="0"/>
                        <a:t>각 요소마다 사운드 구현</a:t>
                      </a:r>
                      <a:endParaRPr lang="ko-KR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36506"/>
                  </a:ext>
                </a:extLst>
              </a:tr>
              <a:tr h="310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  <a:r>
                        <a:rPr lang="ko-KR" alt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장면 전환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/>
                        <a:t>게임 시작과</a:t>
                      </a:r>
                      <a:r>
                        <a:rPr lang="ko-KR" altLang="en-US" sz="2000" b="1" baseline="0" dirty="0"/>
                        <a:t> 종료 처리 </a:t>
                      </a:r>
                      <a:r>
                        <a:rPr lang="en-US" altLang="ko-KR" sz="2000" b="1" baseline="0" dirty="0"/>
                        <a:t>/ </a:t>
                      </a:r>
                      <a:r>
                        <a:rPr lang="ko-KR" altLang="en-US" sz="2000" b="1" baseline="0" dirty="0"/>
                        <a:t>스테이지 </a:t>
                      </a:r>
                      <a:r>
                        <a:rPr lang="ko-KR" altLang="en-US" sz="2000" b="1" baseline="0" dirty="0" err="1"/>
                        <a:t>클리어시</a:t>
                      </a:r>
                      <a:r>
                        <a:rPr lang="ko-KR" altLang="en-US" sz="2000" b="1" baseline="0" dirty="0"/>
                        <a:t> 배경변환</a:t>
                      </a:r>
                      <a:endParaRPr lang="ko-KR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550419"/>
                  </a:ext>
                </a:extLst>
              </a:tr>
              <a:tr h="310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r>
                        <a:rPr lang="ko-KR" alt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마무리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/>
                        <a:t>최종점검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021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8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526" y="281639"/>
            <a:ext cx="9601200" cy="1036850"/>
          </a:xfrm>
        </p:spPr>
        <p:txBody>
          <a:bodyPr>
            <a:normAutofit/>
          </a:bodyPr>
          <a:lstStyle/>
          <a:p>
            <a:r>
              <a:rPr lang="en-US" sz="6000" dirty="0"/>
              <a:t>Self-evaluation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996112"/>
              </p:ext>
            </p:extLst>
          </p:nvPr>
        </p:nvGraphicFramePr>
        <p:xfrm>
          <a:off x="1111526" y="1647317"/>
          <a:ext cx="9968948" cy="3836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4474">
                  <a:extLst>
                    <a:ext uri="{9D8B030D-6E8A-4147-A177-3AD203B41FA5}">
                      <a16:colId xmlns:a16="http://schemas.microsoft.com/office/drawing/2014/main" val="2854677034"/>
                    </a:ext>
                  </a:extLst>
                </a:gridCol>
                <a:gridCol w="4984474">
                  <a:extLst>
                    <a:ext uri="{9D8B030D-6E8A-4147-A177-3AD203B41FA5}">
                      <a16:colId xmlns:a16="http://schemas.microsoft.com/office/drawing/2014/main" val="178308424"/>
                    </a:ext>
                  </a:extLst>
                </a:gridCol>
              </a:tblGrid>
              <a:tr h="5276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평가항목</a:t>
                      </a:r>
                      <a:endParaRPr lang="en-US" altLang="ko-KR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평가</a:t>
                      </a:r>
                      <a:endParaRPr lang="en-US" altLang="ko-KR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 latinLnBrk="1"/>
                      <a:r>
                        <a:rPr lang="en-US" altLang="ko-KR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(A:</a:t>
                      </a:r>
                      <a:r>
                        <a:rPr lang="ko-KR" altLang="en-US" sz="18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매우잘함</a:t>
                      </a:r>
                      <a:r>
                        <a:rPr lang="en-US" altLang="ko-KR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,B:</a:t>
                      </a:r>
                      <a:r>
                        <a:rPr lang="ko-KR" altLang="en-US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잘함</a:t>
                      </a:r>
                      <a:r>
                        <a:rPr lang="en-US" altLang="ko-KR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,C:</a:t>
                      </a:r>
                      <a:r>
                        <a:rPr lang="ko-KR" altLang="en-US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보통</a:t>
                      </a:r>
                      <a:r>
                        <a:rPr lang="en-US" altLang="ko-KR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,D:</a:t>
                      </a:r>
                      <a:r>
                        <a:rPr lang="ko-KR" altLang="en-US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못함</a:t>
                      </a:r>
                      <a:r>
                        <a:rPr lang="en-US" altLang="ko-KR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,E:</a:t>
                      </a:r>
                      <a:r>
                        <a:rPr lang="ko-KR" altLang="en-US" sz="18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매우못함</a:t>
                      </a:r>
                      <a:r>
                        <a:rPr lang="en-US" altLang="ko-KR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  <a:endParaRPr lang="ko-KR" alt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566849"/>
                  </a:ext>
                </a:extLst>
              </a:tr>
              <a:tr h="5276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/>
                        <a:t>발표자료에 포함할 내용을 다 포함했는가</a:t>
                      </a:r>
                      <a:r>
                        <a:rPr lang="en-US" altLang="ko-KR" sz="2000" b="1" dirty="0"/>
                        <a:t>?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A</a:t>
                      </a:r>
                      <a:endParaRPr lang="ko-KR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973764"/>
                  </a:ext>
                </a:extLst>
              </a:tr>
              <a:tr h="5276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err="1"/>
                        <a:t>게임컨셉이</a:t>
                      </a:r>
                      <a:r>
                        <a:rPr lang="ko-KR" altLang="en-US" sz="2000" b="1" dirty="0"/>
                        <a:t> 잘 표현되었는가</a:t>
                      </a:r>
                      <a:r>
                        <a:rPr lang="en-US" altLang="ko-KR" sz="2000" b="1" dirty="0"/>
                        <a:t>?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A</a:t>
                      </a:r>
                      <a:endParaRPr lang="ko-KR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791767"/>
                  </a:ext>
                </a:extLst>
              </a:tr>
              <a:tr h="5276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/>
                        <a:t>게임 핵심 메카닉의 제시가 잘 되었는가</a:t>
                      </a:r>
                      <a:r>
                        <a:rPr lang="en-US" altLang="ko-KR" sz="2000" b="1" dirty="0"/>
                        <a:t>?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B</a:t>
                      </a:r>
                      <a:endParaRPr lang="ko-KR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296258"/>
                  </a:ext>
                </a:extLst>
              </a:tr>
              <a:tr h="5276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/>
                        <a:t>게임 실행 흐름이 잘 표현되었는가</a:t>
                      </a:r>
                      <a:r>
                        <a:rPr lang="en-US" altLang="ko-KR" sz="2000" b="1" dirty="0"/>
                        <a:t>?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A</a:t>
                      </a:r>
                      <a:endParaRPr lang="ko-KR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658241"/>
                  </a:ext>
                </a:extLst>
              </a:tr>
              <a:tr h="5276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/>
                        <a:t>개발 범위가 구체적이며</a:t>
                      </a:r>
                      <a:r>
                        <a:rPr lang="en-US" altLang="ko-KR" sz="2000" b="1" baseline="0" dirty="0"/>
                        <a:t> </a:t>
                      </a:r>
                      <a:r>
                        <a:rPr lang="ko-KR" altLang="en-US" sz="2000" b="1" dirty="0"/>
                        <a:t>측정 가능한가</a:t>
                      </a:r>
                      <a:r>
                        <a:rPr lang="en-US" altLang="ko-KR" sz="2000" b="1" dirty="0"/>
                        <a:t>?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C</a:t>
                      </a:r>
                      <a:endParaRPr lang="ko-KR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079274"/>
                  </a:ext>
                </a:extLst>
              </a:tr>
              <a:tr h="5276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/>
                        <a:t>개발 계획이 구체적이며</a:t>
                      </a:r>
                      <a:r>
                        <a:rPr lang="en-US" altLang="ko-KR" sz="2000" b="1" baseline="0" dirty="0"/>
                        <a:t> </a:t>
                      </a:r>
                      <a:r>
                        <a:rPr lang="ko-KR" altLang="en-US" sz="2000" b="1" baseline="0" dirty="0"/>
                        <a:t>실행가능한가</a:t>
                      </a:r>
                      <a:r>
                        <a:rPr lang="en-US" altLang="ko-KR" sz="2000" b="1" baseline="0" dirty="0"/>
                        <a:t>?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B</a:t>
                      </a:r>
                      <a:endParaRPr lang="ko-KR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783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7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4069" y="3101008"/>
            <a:ext cx="879944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0" dirty="0"/>
              <a:t>Thank you.</a:t>
            </a:r>
            <a:endParaRPr lang="ko-KR" altLang="en-US" sz="11000" dirty="0"/>
          </a:p>
        </p:txBody>
      </p:sp>
    </p:spTree>
    <p:extLst>
      <p:ext uri="{BB962C8B-B14F-4D97-AF65-F5344CB8AC3E}">
        <p14:creationId xmlns:p14="http://schemas.microsoft.com/office/powerpoint/2010/main" val="163667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영업 방향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_TP103431346" id="{7E75CBC6-1346-4589-89BD-95265FB0B13E}" vid="{E983DDDB-AE19-4F26-8359-1743A62D8108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20C4285-491E-4186-B472-C54D8D0C08C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비즈니스 방향 프레젠테이션(와이드스크린)</Template>
  <TotalTime>0</TotalTime>
  <Words>508</Words>
  <Application>Microsoft Office PowerPoint</Application>
  <PresentationFormat>와이드스크린</PresentationFormat>
  <Paragraphs>134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HY엽서M</vt:lpstr>
      <vt:lpstr>HY중고딕</vt:lpstr>
      <vt:lpstr>맑은 고딕</vt:lpstr>
      <vt:lpstr>바탕</vt:lpstr>
      <vt:lpstr>휴먼매직체</vt:lpstr>
      <vt:lpstr>Arial</vt:lpstr>
      <vt:lpstr>Book Antiqua</vt:lpstr>
      <vt:lpstr>Impact</vt:lpstr>
      <vt:lpstr>영업 방향 16X9</vt:lpstr>
      <vt:lpstr>AVOiD </vt:lpstr>
      <vt:lpstr>Contents</vt:lpstr>
      <vt:lpstr>Game concept</vt:lpstr>
      <vt:lpstr>Expected screen</vt:lpstr>
      <vt:lpstr>Expected screen</vt:lpstr>
      <vt:lpstr>Development range</vt:lpstr>
      <vt:lpstr>Development schedule</vt:lpstr>
      <vt:lpstr>Self-evaluation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2016-09-20T02:07:35Z</dcterms:created>
  <dcterms:modified xsi:type="dcterms:W3CDTF">2016-09-22T04:23:28Z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