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 snapToGrid="0">
      <p:cViewPr>
        <p:scale>
          <a:sx n="100" d="100"/>
          <a:sy n="100" d="100"/>
        </p:scale>
        <p:origin x="87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45AB-2972-4934-A211-0A6ECF82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DA96B-D45A-4E58-879D-DD2A9AB1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5DA9B-7CB1-4BDF-AC13-0D74812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86F-CCAC-4249-AEBF-139448C00F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635AED-77B0-45CA-8F6B-16FF53A9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07348-564D-418F-8ACE-371C5828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E8B7-75F4-42BF-951A-D430BA2EB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26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1DD97-0018-442C-9EBD-79BD14E2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62C1C3-5157-4C3C-A1F7-9C3B28E16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D3CD24-3D2D-432E-9406-CA7B4B40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86F-CCAC-4249-AEBF-139448C00F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1CA38-00D8-4C1E-8E15-45AED09B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3794E6-FD58-4508-80A2-F45C764E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E8B7-75F4-42BF-951A-D430BA2EB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80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B413FE-CC4E-408A-B53E-E0873E959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128D7B-3789-4BD5-A2D8-C7891B26A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F3221-DA9D-4004-9954-A5BA6978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86F-CCAC-4249-AEBF-139448C00F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2C2B1-6190-4CA7-BD95-2C2E7925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8F3548-AE8B-4F9A-976E-7A894418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E8B7-75F4-42BF-951A-D430BA2EB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00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71F26-A95A-4CAC-A826-69D636A5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195B7-BED1-4271-9C1B-92F985DB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EAE3F3-4B7E-459E-B291-A5AF2617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86F-CCAC-4249-AEBF-139448C00F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942BB-106D-4F22-B6E2-E007B1C0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82999-0283-42E1-94CE-16D0A7C7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E8B7-75F4-42BF-951A-D430BA2EB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93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C8FA7-022F-45E0-AE0B-0CB05632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ED81E1-32A1-4FA0-A21B-BF2EB84E0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556106-FED9-49AB-BA58-9ADF26EF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86F-CCAC-4249-AEBF-139448C00F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3BD17-F08C-402C-A767-DA60ECE2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1FED59-0297-481C-950A-D7B4767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E8B7-75F4-42BF-951A-D430BA2EB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102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614EA-8AA0-4985-A034-E845AB47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60CD3-3CF9-45D9-8913-E035A0601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F576D6-FC24-49B9-BA6F-486859FC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048F3D-CDE2-44A8-928C-2EE0D554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86F-CCAC-4249-AEBF-139448C00F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270DD5-7973-4710-BDFE-DFD82A57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E3BD4B-BAB4-4BBC-8256-C9F4F367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E8B7-75F4-42BF-951A-D430BA2EB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43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0D800-2384-4397-A774-F9343B76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91E8FA-F997-461D-961A-D6378E399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8AD708-D8B1-4D67-82B7-4E129E680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C9B5AE-7745-4C28-BA6A-958F60255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785E94-F64E-4173-83E8-45B26B80D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6EECAF-8936-45EC-955C-FE296852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86F-CCAC-4249-AEBF-139448C00F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204C37-CDF6-4BB8-829E-79C0B338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480569-4D32-403E-BF77-4923B994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E8B7-75F4-42BF-951A-D430BA2EB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31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CD7D9-F387-493A-808A-91B81B3E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4F68D7-029E-42B1-B3D4-0BA0BE0F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86F-CCAC-4249-AEBF-139448C00F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F36DFA-32D1-4A52-BC19-4C700205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853C8E-511D-4A19-9E3A-FAE157B5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E8B7-75F4-42BF-951A-D430BA2EB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895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DFF8E3-F3EF-4CA7-9181-3B65B95D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86F-CCAC-4249-AEBF-139448C00F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492615-D4EF-4434-BCE3-C45DAF23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5BEA27-82BA-4812-B5C7-060AEADD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E8B7-75F4-42BF-951A-D430BA2EB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3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ADD3D-1374-4BFF-9175-BF8AA855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202CD7-03A4-427B-AE88-AFA4C738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791B39-C12E-4EF1-9FFF-4E37DFF5F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FC360A-1160-448D-9E87-9437C3A3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86F-CCAC-4249-AEBF-139448C00F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418C88-5130-4A23-8A24-943FBC45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6D7A91-B0DF-4FE5-A036-D94A5165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E8B7-75F4-42BF-951A-D430BA2EB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42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F3F95-802D-44AB-A285-8F3AE72A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4FE281-9421-473A-86EB-54E398B63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7B5D57-C62C-4034-9D46-D3D018E6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2FE156-CAA2-4BB0-B724-8C69C656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86F-CCAC-4249-AEBF-139448C00F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F49BD6-C653-477D-A5B0-646CDD83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0B424D-219C-4D7A-B73C-960ECD76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E8B7-75F4-42BF-951A-D430BA2EB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07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77578E-7F8A-40A4-A8AE-9C41A9C5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D89B29-F63F-406D-A9E1-112674370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8987A-F32F-4F00-A15F-8BB7077DF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586F-CCAC-4249-AEBF-139448C00FFB}" type="datetimeFigureOut">
              <a:rPr lang="es-MX" smtClean="0"/>
              <a:t>03/04/2020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466D7D-0358-4D05-ABBD-56056E363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D7DBC-7CB9-48CA-8153-8C8D6138C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3E8B7-75F4-42BF-951A-D430BA2EBA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2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41E33BFF-D205-43BC-B038-713920478409}"/>
              </a:ext>
            </a:extLst>
          </p:cNvPr>
          <p:cNvSpPr txBox="1"/>
          <p:nvPr/>
        </p:nvSpPr>
        <p:spPr>
          <a:xfrm>
            <a:off x="-32245" y="3245351"/>
            <a:ext cx="93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ICMPv6</a:t>
            </a:r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7FDD799E-A32D-46B0-84C6-A984E4090719}"/>
              </a:ext>
            </a:extLst>
          </p:cNvPr>
          <p:cNvSpPr/>
          <p:nvPr/>
        </p:nvSpPr>
        <p:spPr>
          <a:xfrm>
            <a:off x="765124" y="77536"/>
            <a:ext cx="436007" cy="66741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0DF868C-8878-4399-A47C-7A00916341EB}"/>
              </a:ext>
            </a:extLst>
          </p:cNvPr>
          <p:cNvSpPr txBox="1"/>
          <p:nvPr/>
        </p:nvSpPr>
        <p:spPr>
          <a:xfrm>
            <a:off x="1074736" y="394640"/>
            <a:ext cx="1972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Sigue la misma estrategia y propósitos que la versión 4.</a:t>
            </a: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2E6C1083-DE44-4BD1-88F8-B7EB80537118}"/>
              </a:ext>
            </a:extLst>
          </p:cNvPr>
          <p:cNvSpPr/>
          <p:nvPr/>
        </p:nvSpPr>
        <p:spPr>
          <a:xfrm>
            <a:off x="3043982" y="77536"/>
            <a:ext cx="241079" cy="10073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2CB3D33-C38D-4C57-BF53-5626EEB68D55}"/>
              </a:ext>
            </a:extLst>
          </p:cNvPr>
          <p:cNvSpPr txBox="1"/>
          <p:nvPr/>
        </p:nvSpPr>
        <p:spPr>
          <a:xfrm>
            <a:off x="3200617" y="225364"/>
            <a:ext cx="1376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Incorpora funciones de protocolos que antes eran independientes</a:t>
            </a: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13529D3E-39BE-444E-9C81-54FB6336487F}"/>
              </a:ext>
            </a:extLst>
          </p:cNvPr>
          <p:cNvSpPr/>
          <p:nvPr/>
        </p:nvSpPr>
        <p:spPr>
          <a:xfrm>
            <a:off x="4461918" y="142812"/>
            <a:ext cx="158204" cy="8347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703041E-7417-4618-98AB-F5FCEEAB284A}"/>
              </a:ext>
            </a:extLst>
          </p:cNvPr>
          <p:cNvSpPr txBox="1"/>
          <p:nvPr/>
        </p:nvSpPr>
        <p:spPr>
          <a:xfrm>
            <a:off x="4601406" y="273906"/>
            <a:ext cx="8172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100" dirty="0"/>
              <a:t>IGMP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100" dirty="0"/>
              <a:t>ARP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100" dirty="0"/>
              <a:t>ICMP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9872E30-7035-4936-B86F-0402F43DFEB5}"/>
              </a:ext>
            </a:extLst>
          </p:cNvPr>
          <p:cNvSpPr txBox="1"/>
          <p:nvPr/>
        </p:nvSpPr>
        <p:spPr>
          <a:xfrm>
            <a:off x="1074736" y="3781583"/>
            <a:ext cx="187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Está orientado a mensajes</a:t>
            </a: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2EC4F216-E952-40F2-A06E-3B5DA66DB7F8}"/>
              </a:ext>
            </a:extLst>
          </p:cNvPr>
          <p:cNvSpPr/>
          <p:nvPr/>
        </p:nvSpPr>
        <p:spPr>
          <a:xfrm>
            <a:off x="3064041" y="1142633"/>
            <a:ext cx="241079" cy="55662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1DC04294-92FF-4545-972B-815E3C2DC578}"/>
              </a:ext>
            </a:extLst>
          </p:cNvPr>
          <p:cNvGrpSpPr/>
          <p:nvPr/>
        </p:nvGrpSpPr>
        <p:grpSpPr>
          <a:xfrm>
            <a:off x="3207721" y="6008862"/>
            <a:ext cx="2625489" cy="630215"/>
            <a:chOff x="3207721" y="5825982"/>
            <a:chExt cx="2625489" cy="630215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74CF06D-2C12-4BCA-B8B2-D243F2E303FB}"/>
                </a:ext>
              </a:extLst>
            </p:cNvPr>
            <p:cNvSpPr txBox="1"/>
            <p:nvPr/>
          </p:nvSpPr>
          <p:spPr>
            <a:xfrm>
              <a:off x="3207721" y="5856033"/>
              <a:ext cx="12600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/>
                <a:t>Mensajes de pertenencia a grupos</a:t>
              </a:r>
            </a:p>
          </p:txBody>
        </p:sp>
        <p:sp>
          <p:nvSpPr>
            <p:cNvPr id="26" name="Abrir llave 25">
              <a:extLst>
                <a:ext uri="{FF2B5EF4-FFF2-40B4-BE49-F238E27FC236}">
                  <a16:creationId xmlns:a16="http://schemas.microsoft.com/office/drawing/2014/main" id="{2018E327-249A-4D7F-BA26-3B058B5CE7C4}"/>
                </a:ext>
              </a:extLst>
            </p:cNvPr>
            <p:cNvSpPr/>
            <p:nvPr/>
          </p:nvSpPr>
          <p:spPr>
            <a:xfrm>
              <a:off x="4458377" y="5825982"/>
              <a:ext cx="143029" cy="60016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33C6325-4452-431D-AE6B-DA8F75DFBE0E}"/>
                </a:ext>
              </a:extLst>
            </p:cNvPr>
            <p:cNvSpPr txBox="1"/>
            <p:nvPr/>
          </p:nvSpPr>
          <p:spPr>
            <a:xfrm>
              <a:off x="4538251" y="5853082"/>
              <a:ext cx="12949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/>
                <a:t>Maneja comunicación de multidifusión</a:t>
              </a: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06975651-EB51-404D-9A81-96CE05A8EBAA}"/>
              </a:ext>
            </a:extLst>
          </p:cNvPr>
          <p:cNvGrpSpPr/>
          <p:nvPr/>
        </p:nvGrpSpPr>
        <p:grpSpPr>
          <a:xfrm>
            <a:off x="3180920" y="5167763"/>
            <a:ext cx="4997463" cy="658340"/>
            <a:chOff x="3203047" y="4980537"/>
            <a:chExt cx="4997463" cy="658340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DA5D5D30-EA1D-4634-B8DF-64425161AB63}"/>
                </a:ext>
              </a:extLst>
            </p:cNvPr>
            <p:cNvSpPr txBox="1"/>
            <p:nvPr/>
          </p:nvSpPr>
          <p:spPr>
            <a:xfrm>
              <a:off x="3203047" y="5090764"/>
              <a:ext cx="10824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/>
                <a:t>Mensajes informativos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85FC5EA-2542-40D0-BC4E-FABF1F4AC614}"/>
                </a:ext>
              </a:extLst>
            </p:cNvPr>
            <p:cNvSpPr txBox="1"/>
            <p:nvPr/>
          </p:nvSpPr>
          <p:spPr>
            <a:xfrm>
              <a:off x="4531120" y="5066414"/>
              <a:ext cx="13764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/>
                <a:t>Solicitud de eco</a:t>
              </a:r>
            </a:p>
          </p:txBody>
        </p:sp>
        <p:sp>
          <p:nvSpPr>
            <p:cNvPr id="35" name="Abrir llave 34">
              <a:extLst>
                <a:ext uri="{FF2B5EF4-FFF2-40B4-BE49-F238E27FC236}">
                  <a16:creationId xmlns:a16="http://schemas.microsoft.com/office/drawing/2014/main" id="{8F749148-2036-4C17-94DB-EB6824D234D5}"/>
                </a:ext>
              </a:extLst>
            </p:cNvPr>
            <p:cNvSpPr/>
            <p:nvPr/>
          </p:nvSpPr>
          <p:spPr>
            <a:xfrm>
              <a:off x="4456743" y="4980537"/>
              <a:ext cx="163379" cy="658340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EA142465-E317-42FD-9A3E-7573AFA3CFDD}"/>
                </a:ext>
              </a:extLst>
            </p:cNvPr>
            <p:cNvSpPr txBox="1"/>
            <p:nvPr/>
          </p:nvSpPr>
          <p:spPr>
            <a:xfrm>
              <a:off x="4531120" y="5309707"/>
              <a:ext cx="13764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/>
                <a:t>Respuesta de eco</a:t>
              </a:r>
            </a:p>
          </p:txBody>
        </p:sp>
        <p:sp>
          <p:nvSpPr>
            <p:cNvPr id="37" name="Abrir llave 36">
              <a:extLst>
                <a:ext uri="{FF2B5EF4-FFF2-40B4-BE49-F238E27FC236}">
                  <a16:creationId xmlns:a16="http://schemas.microsoft.com/office/drawing/2014/main" id="{EE9FFEB5-046B-4B9B-823F-662EA83B3BEB}"/>
                </a:ext>
              </a:extLst>
            </p:cNvPr>
            <p:cNvSpPr/>
            <p:nvPr/>
          </p:nvSpPr>
          <p:spPr>
            <a:xfrm>
              <a:off x="5650475" y="4980537"/>
              <a:ext cx="163379" cy="658340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FD4AC096-1561-466E-BB67-31FD9197C5BC}"/>
                </a:ext>
              </a:extLst>
            </p:cNvPr>
            <p:cNvSpPr txBox="1"/>
            <p:nvPr/>
          </p:nvSpPr>
          <p:spPr>
            <a:xfrm>
              <a:off x="5732164" y="5006125"/>
              <a:ext cx="246834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100" dirty="0"/>
                <a:t>Ayudan a verificar si dos dispositivos en la Internet pueden comunicarse entre ellos.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23ECDF07-0E3B-4D28-B255-8997EA295578}"/>
              </a:ext>
            </a:extLst>
          </p:cNvPr>
          <p:cNvGrpSpPr/>
          <p:nvPr/>
        </p:nvGrpSpPr>
        <p:grpSpPr>
          <a:xfrm>
            <a:off x="3176158" y="3379801"/>
            <a:ext cx="6211062" cy="1574913"/>
            <a:chOff x="3176158" y="2979751"/>
            <a:chExt cx="6211062" cy="1574913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0822DD0-AA23-4586-BFDC-4C98CD33EC08}"/>
                </a:ext>
              </a:extLst>
            </p:cNvPr>
            <p:cNvSpPr txBox="1"/>
            <p:nvPr/>
          </p:nvSpPr>
          <p:spPr>
            <a:xfrm>
              <a:off x="3176158" y="3469238"/>
              <a:ext cx="12949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/>
                <a:t>Mensajes de descubrimiento de vecinos</a:t>
              </a:r>
            </a:p>
          </p:txBody>
        </p:sp>
        <p:sp>
          <p:nvSpPr>
            <p:cNvPr id="39" name="Abrir llave 38">
              <a:extLst>
                <a:ext uri="{FF2B5EF4-FFF2-40B4-BE49-F238E27FC236}">
                  <a16:creationId xmlns:a16="http://schemas.microsoft.com/office/drawing/2014/main" id="{FC7F9D5C-AD9F-4AD8-BA08-7DD1042EF846}"/>
                </a:ext>
              </a:extLst>
            </p:cNvPr>
            <p:cNvSpPr/>
            <p:nvPr/>
          </p:nvSpPr>
          <p:spPr>
            <a:xfrm>
              <a:off x="4412714" y="2979751"/>
              <a:ext cx="196067" cy="1574913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E2EE0451-E6CF-4431-ABCA-6004047A4F46}"/>
                </a:ext>
              </a:extLst>
            </p:cNvPr>
            <p:cNvGrpSpPr/>
            <p:nvPr/>
          </p:nvGrpSpPr>
          <p:grpSpPr>
            <a:xfrm>
              <a:off x="4521595" y="2988419"/>
              <a:ext cx="4865625" cy="1493886"/>
              <a:chOff x="4574846" y="2953754"/>
              <a:chExt cx="4865625" cy="1493886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FA2A3449-1B87-4460-A8A4-62CDAA16D1CD}"/>
                  </a:ext>
                </a:extLst>
              </p:cNvPr>
              <p:cNvGrpSpPr/>
              <p:nvPr/>
            </p:nvGrpSpPr>
            <p:grpSpPr>
              <a:xfrm>
                <a:off x="4574846" y="3993057"/>
                <a:ext cx="4865625" cy="454583"/>
                <a:chOff x="4568951" y="4043471"/>
                <a:chExt cx="4865625" cy="454583"/>
              </a:xfrm>
            </p:grpSpPr>
            <p:grpSp>
              <p:nvGrpSpPr>
                <p:cNvPr id="50" name="Grupo 49">
                  <a:extLst>
                    <a:ext uri="{FF2B5EF4-FFF2-40B4-BE49-F238E27FC236}">
                      <a16:creationId xmlns:a16="http://schemas.microsoft.com/office/drawing/2014/main" id="{2A958D12-ECF9-4DE6-A807-5E39F7E539DA}"/>
                    </a:ext>
                  </a:extLst>
                </p:cNvPr>
                <p:cNvGrpSpPr/>
                <p:nvPr/>
              </p:nvGrpSpPr>
              <p:grpSpPr>
                <a:xfrm>
                  <a:off x="4568951" y="4060960"/>
                  <a:ext cx="1805284" cy="437094"/>
                  <a:chOff x="4568951" y="4060960"/>
                  <a:chExt cx="1805284" cy="437094"/>
                </a:xfrm>
              </p:grpSpPr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D52568B5-41F8-4C23-BD78-E2A291169CCA}"/>
                      </a:ext>
                    </a:extLst>
                  </p:cNvPr>
                  <p:cNvSpPr txBox="1"/>
                  <p:nvPr/>
                </p:nvSpPr>
                <p:spPr>
                  <a:xfrm>
                    <a:off x="4568951" y="4233384"/>
                    <a:ext cx="16899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1100" dirty="0"/>
                      <a:t>Anuncio de Vecino Inverso</a:t>
                    </a:r>
                  </a:p>
                </p:txBody>
              </p:sp>
              <p:sp>
                <p:nvSpPr>
                  <p:cNvPr id="45" name="CuadroTexto 44">
                    <a:extLst>
                      <a:ext uri="{FF2B5EF4-FFF2-40B4-BE49-F238E27FC236}">
                        <a16:creationId xmlns:a16="http://schemas.microsoft.com/office/drawing/2014/main" id="{F12540C4-5544-4297-A3FC-512DE2320852}"/>
                      </a:ext>
                    </a:extLst>
                  </p:cNvPr>
                  <p:cNvSpPr txBox="1"/>
                  <p:nvPr/>
                </p:nvSpPr>
                <p:spPr>
                  <a:xfrm>
                    <a:off x="4574846" y="4064389"/>
                    <a:ext cx="179938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1100" dirty="0"/>
                      <a:t>Solicitud de Vecino Inverso</a:t>
                    </a:r>
                  </a:p>
                </p:txBody>
              </p:sp>
              <p:sp>
                <p:nvSpPr>
                  <p:cNvPr id="46" name="Abrir llave 45">
                    <a:extLst>
                      <a:ext uri="{FF2B5EF4-FFF2-40B4-BE49-F238E27FC236}">
                        <a16:creationId xmlns:a16="http://schemas.microsoft.com/office/drawing/2014/main" id="{56347522-DB9A-4BF4-89E3-638818F88765}"/>
                      </a:ext>
                    </a:extLst>
                  </p:cNvPr>
                  <p:cNvSpPr/>
                  <p:nvPr/>
                </p:nvSpPr>
                <p:spPr>
                  <a:xfrm>
                    <a:off x="6239805" y="4060960"/>
                    <a:ext cx="93716" cy="437094"/>
                  </a:xfrm>
                  <a:prstGeom prst="leftBrac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dirty="0"/>
                  </a:p>
                </p:txBody>
              </p:sp>
            </p:grpSp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095087AF-1BD9-43DB-9BDD-7F6BB05B0DF2}"/>
                    </a:ext>
                  </a:extLst>
                </p:cNvPr>
                <p:cNvSpPr txBox="1"/>
                <p:nvPr/>
              </p:nvSpPr>
              <p:spPr>
                <a:xfrm>
                  <a:off x="6287488" y="4043471"/>
                  <a:ext cx="314708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MX" sz="1100" dirty="0"/>
                    <a:t>Son aplicados cuando un nodo conoce la dirección de la capa de enlace de un vecino, más no su IP.</a:t>
                  </a:r>
                </a:p>
              </p:txBody>
            </p:sp>
          </p:grp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0940C75C-25B4-4116-B8BC-0C52F4902D50}"/>
                  </a:ext>
                </a:extLst>
              </p:cNvPr>
              <p:cNvGrpSpPr/>
              <p:nvPr/>
            </p:nvGrpSpPr>
            <p:grpSpPr>
              <a:xfrm>
                <a:off x="4574846" y="3469936"/>
                <a:ext cx="4481594" cy="438624"/>
                <a:chOff x="4616581" y="3490228"/>
                <a:chExt cx="4481594" cy="438624"/>
              </a:xfrm>
            </p:grpSpPr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988DC6DC-0633-4063-BF94-666DDA2A6032}"/>
                    </a:ext>
                  </a:extLst>
                </p:cNvPr>
                <p:cNvSpPr txBox="1"/>
                <p:nvPr/>
              </p:nvSpPr>
              <p:spPr>
                <a:xfrm>
                  <a:off x="4616581" y="3494193"/>
                  <a:ext cx="14703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MX" sz="1100" dirty="0"/>
                    <a:t>Solicitud de Vecino</a:t>
                  </a:r>
                </a:p>
              </p:txBody>
            </p:sp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B489A07A-A517-46C1-89CB-7C58AE26027C}"/>
                    </a:ext>
                  </a:extLst>
                </p:cNvPr>
                <p:cNvSpPr txBox="1"/>
                <p:nvPr/>
              </p:nvSpPr>
              <p:spPr>
                <a:xfrm>
                  <a:off x="4621549" y="3663528"/>
                  <a:ext cx="14703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MX" sz="1100" dirty="0"/>
                    <a:t>Anuncio de Vecino</a:t>
                  </a:r>
                </a:p>
              </p:txBody>
            </p:sp>
            <p:sp>
              <p:nvSpPr>
                <p:cNvPr id="48" name="Abrir llave 47">
                  <a:extLst>
                    <a:ext uri="{FF2B5EF4-FFF2-40B4-BE49-F238E27FC236}">
                      <a16:creationId xmlns:a16="http://schemas.microsoft.com/office/drawing/2014/main" id="{B0B417BA-F386-42C1-B8FD-9E7C4906E267}"/>
                    </a:ext>
                  </a:extLst>
                </p:cNvPr>
                <p:cNvSpPr/>
                <p:nvPr/>
              </p:nvSpPr>
              <p:spPr>
                <a:xfrm>
                  <a:off x="5904229" y="3490228"/>
                  <a:ext cx="93716" cy="437094"/>
                </a:xfrm>
                <a:prstGeom prst="leftBrac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just"/>
                  <a:endParaRPr lang="es-MX" dirty="0"/>
                </a:p>
              </p:txBody>
            </p:sp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D524E452-BA75-4EAF-9256-DCC5CC3E84E3}"/>
                    </a:ext>
                  </a:extLst>
                </p:cNvPr>
                <p:cNvSpPr txBox="1"/>
                <p:nvPr/>
              </p:nvSpPr>
              <p:spPr>
                <a:xfrm>
                  <a:off x="5951087" y="3497965"/>
                  <a:ext cx="314708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MX" sz="1100" dirty="0"/>
                    <a:t>Son utilizados cuando el emisor conoce la IP del receptor, pero no su dirección de enlace de datos.</a:t>
                  </a:r>
                </a:p>
              </p:txBody>
            </p:sp>
          </p:grp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E76F40CC-3C0E-4B12-B707-45254DD75FF0}"/>
                  </a:ext>
                </a:extLst>
              </p:cNvPr>
              <p:cNvGrpSpPr/>
              <p:nvPr/>
            </p:nvGrpSpPr>
            <p:grpSpPr>
              <a:xfrm>
                <a:off x="4575810" y="2953754"/>
                <a:ext cx="4240441" cy="437094"/>
                <a:chOff x="4574846" y="2801640"/>
                <a:chExt cx="4240441" cy="437094"/>
              </a:xfrm>
            </p:grpSpPr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947D873B-48FD-4DDE-9A33-00A0E0CFFFFF}"/>
                    </a:ext>
                  </a:extLst>
                </p:cNvPr>
                <p:cNvSpPr txBox="1"/>
                <p:nvPr/>
              </p:nvSpPr>
              <p:spPr>
                <a:xfrm>
                  <a:off x="4574846" y="2804724"/>
                  <a:ext cx="14703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100" dirty="0"/>
                    <a:t>Solicitud de Ruteador</a:t>
                  </a:r>
                </a:p>
              </p:txBody>
            </p:sp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A5328215-EAC1-4981-8B6E-C03554B00476}"/>
                    </a:ext>
                  </a:extLst>
                </p:cNvPr>
                <p:cNvSpPr txBox="1"/>
                <p:nvPr/>
              </p:nvSpPr>
              <p:spPr>
                <a:xfrm>
                  <a:off x="4574846" y="2976859"/>
                  <a:ext cx="14703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100" dirty="0"/>
                    <a:t>Anuncio de Ruteador</a:t>
                  </a:r>
                </a:p>
              </p:txBody>
            </p:sp>
            <p:sp>
              <p:nvSpPr>
                <p:cNvPr id="54" name="Abrir llave 53">
                  <a:extLst>
                    <a:ext uri="{FF2B5EF4-FFF2-40B4-BE49-F238E27FC236}">
                      <a16:creationId xmlns:a16="http://schemas.microsoft.com/office/drawing/2014/main" id="{5BCF782C-4879-4249-B065-2EA9A4156FB1}"/>
                    </a:ext>
                  </a:extLst>
                </p:cNvPr>
                <p:cNvSpPr/>
                <p:nvPr/>
              </p:nvSpPr>
              <p:spPr>
                <a:xfrm>
                  <a:off x="5905451" y="2801640"/>
                  <a:ext cx="93716" cy="437094"/>
                </a:xfrm>
                <a:prstGeom prst="leftBrac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55" name="CuadroTexto 54">
                  <a:extLst>
                    <a:ext uri="{FF2B5EF4-FFF2-40B4-BE49-F238E27FC236}">
                      <a16:creationId xmlns:a16="http://schemas.microsoft.com/office/drawing/2014/main" id="{838ECC8F-E61A-4A21-ABB0-7BE15201A103}"/>
                    </a:ext>
                  </a:extLst>
                </p:cNvPr>
                <p:cNvSpPr txBox="1"/>
                <p:nvPr/>
              </p:nvSpPr>
              <p:spPr>
                <a:xfrm>
                  <a:off x="5950123" y="2805705"/>
                  <a:ext cx="286516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MX" sz="1100" dirty="0"/>
                    <a:t>Se emplean para encontrar un ruteador en la red que pueda reenviar un datagrama IPv6</a:t>
                  </a:r>
                </a:p>
              </p:txBody>
            </p:sp>
          </p:grpSp>
        </p:grp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3DBABACF-F54C-4F3B-BCB6-F7D9F828B88A}"/>
              </a:ext>
            </a:extLst>
          </p:cNvPr>
          <p:cNvGrpSpPr/>
          <p:nvPr/>
        </p:nvGrpSpPr>
        <p:grpSpPr>
          <a:xfrm>
            <a:off x="3180219" y="1174421"/>
            <a:ext cx="7231931" cy="2089909"/>
            <a:chOff x="3189744" y="1022021"/>
            <a:chExt cx="7231931" cy="2089909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07C5305-0B98-404F-A821-85B87CEEF1AB}"/>
                </a:ext>
              </a:extLst>
            </p:cNvPr>
            <p:cNvSpPr txBox="1"/>
            <p:nvPr/>
          </p:nvSpPr>
          <p:spPr>
            <a:xfrm>
              <a:off x="3189744" y="1914427"/>
              <a:ext cx="12686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/>
                <a:t>Mensajes de Error</a:t>
              </a:r>
            </a:p>
          </p:txBody>
        </p:sp>
        <p:sp>
          <p:nvSpPr>
            <p:cNvPr id="28" name="Abrir llave 27">
              <a:extLst>
                <a:ext uri="{FF2B5EF4-FFF2-40B4-BE49-F238E27FC236}">
                  <a16:creationId xmlns:a16="http://schemas.microsoft.com/office/drawing/2014/main" id="{97FFA216-D5AB-4918-8656-246BE55B1980}"/>
                </a:ext>
              </a:extLst>
            </p:cNvPr>
            <p:cNvSpPr/>
            <p:nvPr/>
          </p:nvSpPr>
          <p:spPr>
            <a:xfrm>
              <a:off x="4467721" y="1022021"/>
              <a:ext cx="141060" cy="208990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2F7F0EE7-4E7C-452D-A598-9981DB6E7E08}"/>
                </a:ext>
              </a:extLst>
            </p:cNvPr>
            <p:cNvGrpSpPr/>
            <p:nvPr/>
          </p:nvGrpSpPr>
          <p:grpSpPr>
            <a:xfrm>
              <a:off x="4554122" y="1078885"/>
              <a:ext cx="5601316" cy="440866"/>
              <a:chOff x="4554122" y="1116985"/>
              <a:chExt cx="5601316" cy="440866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C970340C-64C1-4AAA-B9C2-3BE1526A5772}"/>
                  </a:ext>
                </a:extLst>
              </p:cNvPr>
              <p:cNvSpPr txBox="1"/>
              <p:nvPr/>
            </p:nvSpPr>
            <p:spPr>
              <a:xfrm>
                <a:off x="4554122" y="1203912"/>
                <a:ext cx="13764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/>
                  <a:t>Destino inalcanzable</a:t>
                </a:r>
              </a:p>
            </p:txBody>
          </p:sp>
          <p:sp>
            <p:nvSpPr>
              <p:cNvPr id="64" name="Abrir llave 63">
                <a:extLst>
                  <a:ext uri="{FF2B5EF4-FFF2-40B4-BE49-F238E27FC236}">
                    <a16:creationId xmlns:a16="http://schemas.microsoft.com/office/drawing/2014/main" id="{67E58294-0471-4C52-A84D-3DAE231C9318}"/>
                  </a:ext>
                </a:extLst>
              </p:cNvPr>
              <p:cNvSpPr/>
              <p:nvPr/>
            </p:nvSpPr>
            <p:spPr>
              <a:xfrm>
                <a:off x="5878564" y="1116985"/>
                <a:ext cx="93716" cy="43709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7105E78B-F543-4E64-BD89-7EE1F5333A0F}"/>
                  </a:ext>
                </a:extLst>
              </p:cNvPr>
              <p:cNvSpPr txBox="1"/>
              <p:nvPr/>
            </p:nvSpPr>
            <p:spPr>
              <a:xfrm>
                <a:off x="5923464" y="1126964"/>
                <a:ext cx="42319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1100" dirty="0"/>
                  <a:t>Si un ruteador no puede reenviar un datagrama o un host no puede entregar el contenido de este al protocolo de la capa superior.</a:t>
                </a:r>
              </a:p>
            </p:txBody>
          </p:sp>
        </p:grp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088E14E-A615-4497-BBC6-D515A6D16FBA}"/>
                </a:ext>
              </a:extLst>
            </p:cNvPr>
            <p:cNvGrpSpPr/>
            <p:nvPr/>
          </p:nvGrpSpPr>
          <p:grpSpPr>
            <a:xfrm>
              <a:off x="4577590" y="1591868"/>
              <a:ext cx="5601738" cy="440526"/>
              <a:chOff x="4577116" y="1717207"/>
              <a:chExt cx="5601738" cy="440526"/>
            </a:xfrm>
          </p:grpSpPr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AC79E43-5BBA-4B0D-901F-DA0A4E12F79A}"/>
                  </a:ext>
                </a:extLst>
              </p:cNvPr>
              <p:cNvSpPr txBox="1"/>
              <p:nvPr/>
            </p:nvSpPr>
            <p:spPr>
              <a:xfrm>
                <a:off x="4577116" y="1723414"/>
                <a:ext cx="144966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/>
                  <a:t>Paquete demasiado grande</a:t>
                </a:r>
              </a:p>
            </p:txBody>
          </p:sp>
          <p:sp>
            <p:nvSpPr>
              <p:cNvPr id="67" name="Abrir llave 66">
                <a:extLst>
                  <a:ext uri="{FF2B5EF4-FFF2-40B4-BE49-F238E27FC236}">
                    <a16:creationId xmlns:a16="http://schemas.microsoft.com/office/drawing/2014/main" id="{CDFD1B22-2B57-4BDF-BAD9-B20BFB8DF8EE}"/>
                  </a:ext>
                </a:extLst>
              </p:cNvPr>
              <p:cNvSpPr/>
              <p:nvPr/>
            </p:nvSpPr>
            <p:spPr>
              <a:xfrm>
                <a:off x="5883762" y="1717207"/>
                <a:ext cx="93716" cy="43709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0CFDE390-73FE-4007-8A96-C6E7CACB3CC6}"/>
                  </a:ext>
                </a:extLst>
              </p:cNvPr>
              <p:cNvSpPr txBox="1"/>
              <p:nvPr/>
            </p:nvSpPr>
            <p:spPr>
              <a:xfrm>
                <a:off x="5946880" y="1726846"/>
                <a:ext cx="42319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1100" dirty="0"/>
                  <a:t>Cuando el datagrama recibido por el ruteador es mayor al MTU de la red por la cual el datagrama debe pasar.</a:t>
                </a:r>
              </a:p>
            </p:txBody>
          </p: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D1B48C7E-8E37-4862-A721-5081D8E5DC9D}"/>
                </a:ext>
              </a:extLst>
            </p:cNvPr>
            <p:cNvGrpSpPr/>
            <p:nvPr/>
          </p:nvGrpSpPr>
          <p:grpSpPr>
            <a:xfrm>
              <a:off x="4554121" y="2105931"/>
              <a:ext cx="5608473" cy="438021"/>
              <a:chOff x="4554121" y="2150381"/>
              <a:chExt cx="5608473" cy="438021"/>
            </a:xfrm>
          </p:grpSpPr>
          <p:sp>
            <p:nvSpPr>
              <p:cNvPr id="69" name="Abrir llave 68">
                <a:extLst>
                  <a:ext uri="{FF2B5EF4-FFF2-40B4-BE49-F238E27FC236}">
                    <a16:creationId xmlns:a16="http://schemas.microsoft.com/office/drawing/2014/main" id="{D3DCF8BE-098C-48B6-A499-D59E79E54078}"/>
                  </a:ext>
                </a:extLst>
              </p:cNvPr>
              <p:cNvSpPr/>
              <p:nvPr/>
            </p:nvSpPr>
            <p:spPr>
              <a:xfrm>
                <a:off x="5883762" y="2150381"/>
                <a:ext cx="93716" cy="43709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A9DC9A24-9C16-471C-876E-AEDB7F2A1DDD}"/>
                  </a:ext>
                </a:extLst>
              </p:cNvPr>
              <p:cNvGrpSpPr/>
              <p:nvPr/>
            </p:nvGrpSpPr>
            <p:grpSpPr>
              <a:xfrm>
                <a:off x="4554121" y="2157515"/>
                <a:ext cx="5608473" cy="430887"/>
                <a:chOff x="4554121" y="2157515"/>
                <a:chExt cx="5608473" cy="430887"/>
              </a:xfrm>
            </p:grpSpPr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D91B4916-9631-43EE-B6F1-656C59C6E5B6}"/>
                    </a:ext>
                  </a:extLst>
                </p:cNvPr>
                <p:cNvSpPr txBox="1"/>
                <p:nvPr/>
              </p:nvSpPr>
              <p:spPr>
                <a:xfrm>
                  <a:off x="4554121" y="2238123"/>
                  <a:ext cx="129904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100" dirty="0"/>
                    <a:t>Tiempo excedido</a:t>
                  </a:r>
                </a:p>
              </p:txBody>
            </p:sp>
            <p:sp>
              <p:nvSpPr>
                <p:cNvPr id="72" name="CuadroTexto 71">
                  <a:extLst>
                    <a:ext uri="{FF2B5EF4-FFF2-40B4-BE49-F238E27FC236}">
                      <a16:creationId xmlns:a16="http://schemas.microsoft.com/office/drawing/2014/main" id="{67BFA566-0920-48EA-B06E-03E61A8233BD}"/>
                    </a:ext>
                  </a:extLst>
                </p:cNvPr>
                <p:cNvSpPr txBox="1"/>
                <p:nvPr/>
              </p:nvSpPr>
              <p:spPr>
                <a:xfrm>
                  <a:off x="5930620" y="2157515"/>
                  <a:ext cx="423197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MX" sz="1100" dirty="0"/>
                    <a:t>Si el campo de límite de saltos llega a 0 o cuando no todos los fragmentos de un datagrama han llegado en un límite de tiempo.</a:t>
                  </a:r>
                </a:p>
              </p:txBody>
            </p:sp>
          </p:grp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62935F-183B-485B-B136-C84D9760F83F}"/>
                </a:ext>
              </a:extLst>
            </p:cNvPr>
            <p:cNvGrpSpPr/>
            <p:nvPr/>
          </p:nvGrpSpPr>
          <p:grpSpPr>
            <a:xfrm>
              <a:off x="4525795" y="2648879"/>
              <a:ext cx="5895880" cy="439944"/>
              <a:chOff x="4525795" y="2674279"/>
              <a:chExt cx="5895880" cy="439944"/>
            </a:xfrm>
          </p:grpSpPr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8AA66C4-F543-4A33-B0FF-B4B88BFDDE6E}"/>
                  </a:ext>
                </a:extLst>
              </p:cNvPr>
              <p:cNvSpPr txBox="1"/>
              <p:nvPr/>
            </p:nvSpPr>
            <p:spPr>
              <a:xfrm>
                <a:off x="4525795" y="2755554"/>
                <a:ext cx="16485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/>
                  <a:t>Problemas de parámetros</a:t>
                </a:r>
              </a:p>
            </p:txBody>
          </p:sp>
          <p:sp>
            <p:nvSpPr>
              <p:cNvPr id="70" name="Abrir llave 69">
                <a:extLst>
                  <a:ext uri="{FF2B5EF4-FFF2-40B4-BE49-F238E27FC236}">
                    <a16:creationId xmlns:a16="http://schemas.microsoft.com/office/drawing/2014/main" id="{9AC3B3D5-03BD-48B9-BBF6-231326C91286}"/>
                  </a:ext>
                </a:extLst>
              </p:cNvPr>
              <p:cNvSpPr/>
              <p:nvPr/>
            </p:nvSpPr>
            <p:spPr>
              <a:xfrm>
                <a:off x="6161893" y="2674279"/>
                <a:ext cx="93716" cy="43709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9CBBFAEE-321A-4955-A952-1B076CC981CF}"/>
                  </a:ext>
                </a:extLst>
              </p:cNvPr>
              <p:cNvSpPr txBox="1"/>
              <p:nvPr/>
            </p:nvSpPr>
            <p:spPr>
              <a:xfrm>
                <a:off x="6189701" y="2683336"/>
                <a:ext cx="42319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1100" dirty="0"/>
                  <a:t>Si un ruteador o host destino descubre una ambigüedad o pérdida de un valor en cualquier campo.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0400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245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Jafet Castillo Martínez</dc:creator>
  <cp:lastModifiedBy>Jafet Castillo Martínez</cp:lastModifiedBy>
  <cp:revision>11</cp:revision>
  <dcterms:created xsi:type="dcterms:W3CDTF">2020-04-03T22:25:21Z</dcterms:created>
  <dcterms:modified xsi:type="dcterms:W3CDTF">2020-04-04T01:13:25Z</dcterms:modified>
</cp:coreProperties>
</file>