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1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2.xml.rels" ContentType="application/vnd.openxmlformats-package.relationships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3038107-80BF-45E9-8943-37281249B37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000" cy="4464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5" name="CustomShape 2"/>
          <p:cNvSpPr/>
          <p:nvPr/>
        </p:nvSpPr>
        <p:spPr>
          <a:xfrm>
            <a:off x="3850560" y="9428760"/>
            <a:ext cx="2943360" cy="4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E81B2C3-772C-417F-A231-42CF7D00AA9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000" cy="4464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9" name="CustomShape 2"/>
          <p:cNvSpPr/>
          <p:nvPr/>
        </p:nvSpPr>
        <p:spPr>
          <a:xfrm>
            <a:off x="3850560" y="9428760"/>
            <a:ext cx="2943360" cy="4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C7728CD-D4AF-43C1-9990-6EC65FA3937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000" cy="4464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1" name="CustomShape 2"/>
          <p:cNvSpPr/>
          <p:nvPr/>
        </p:nvSpPr>
        <p:spPr>
          <a:xfrm>
            <a:off x="3850560" y="9428760"/>
            <a:ext cx="2943360" cy="4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DB0717C-E03B-40B1-A66A-989ACA4A188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000" cy="4464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3" name="CustomShape 2"/>
          <p:cNvSpPr/>
          <p:nvPr/>
        </p:nvSpPr>
        <p:spPr>
          <a:xfrm>
            <a:off x="3850560" y="9428760"/>
            <a:ext cx="2943360" cy="4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148D019-4120-4CE9-80BD-5C28E756435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000" cy="4464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5" name="CustomShape 2"/>
          <p:cNvSpPr/>
          <p:nvPr/>
        </p:nvSpPr>
        <p:spPr>
          <a:xfrm>
            <a:off x="3850560" y="9428760"/>
            <a:ext cx="2943360" cy="4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7FF6BC4-08A2-46F9-BED8-BEFA1B057BB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000" cy="4464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7" name="CustomShape 2"/>
          <p:cNvSpPr/>
          <p:nvPr/>
        </p:nvSpPr>
        <p:spPr>
          <a:xfrm>
            <a:off x="3850560" y="9428760"/>
            <a:ext cx="2943360" cy="4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2E63FE2-71D4-4E3F-B3BF-F2638B17005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000" cy="4464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9" name="CustomShape 2"/>
          <p:cNvSpPr/>
          <p:nvPr/>
        </p:nvSpPr>
        <p:spPr>
          <a:xfrm>
            <a:off x="3850560" y="9428760"/>
            <a:ext cx="2943360" cy="4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D72B423-209E-43D4-B4CE-54EF1680674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000" cy="4464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1" name="CustomShape 2"/>
          <p:cNvSpPr/>
          <p:nvPr/>
        </p:nvSpPr>
        <p:spPr>
          <a:xfrm>
            <a:off x="3850560" y="9428760"/>
            <a:ext cx="2943360" cy="4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02269E0-D189-44B0-A6A5-B1CD748E8D9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000" cy="4464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3" name="CustomShape 2"/>
          <p:cNvSpPr/>
          <p:nvPr/>
        </p:nvSpPr>
        <p:spPr>
          <a:xfrm>
            <a:off x="3850560" y="9428760"/>
            <a:ext cx="2943360" cy="4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4526494-B46C-4567-82FF-F39065DF18E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000" cy="4464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5" name="CustomShape 2"/>
          <p:cNvSpPr/>
          <p:nvPr/>
        </p:nvSpPr>
        <p:spPr>
          <a:xfrm>
            <a:off x="3850560" y="9428760"/>
            <a:ext cx="2943360" cy="4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7775AFB-44FD-47A2-AFE4-8D0E05DBC30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000" cy="4464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7" name="CustomShape 2"/>
          <p:cNvSpPr/>
          <p:nvPr/>
        </p:nvSpPr>
        <p:spPr>
          <a:xfrm>
            <a:off x="3850560" y="9428760"/>
            <a:ext cx="2943360" cy="4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726C56C-3C14-48C3-9060-9A14F23C45B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000" cy="4464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9" name="CustomShape 2"/>
          <p:cNvSpPr/>
          <p:nvPr/>
        </p:nvSpPr>
        <p:spPr>
          <a:xfrm>
            <a:off x="3850560" y="9428760"/>
            <a:ext cx="2943360" cy="4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C28E09B-0029-466A-ABCE-2BCA32EA98E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000" cy="4464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1" name="CustomShape 2"/>
          <p:cNvSpPr/>
          <p:nvPr/>
        </p:nvSpPr>
        <p:spPr>
          <a:xfrm>
            <a:off x="3850560" y="9428760"/>
            <a:ext cx="2943360" cy="4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51D40E1-77FE-4D7A-BB56-ABC5899BECE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000" cy="4464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7" name="CustomShape 2"/>
          <p:cNvSpPr/>
          <p:nvPr/>
        </p:nvSpPr>
        <p:spPr>
          <a:xfrm>
            <a:off x="3850560" y="9428760"/>
            <a:ext cx="2943360" cy="4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BD63F00-6EA9-422D-BE22-9EC872990F7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000" cy="4464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9" name="CustomShape 2"/>
          <p:cNvSpPr/>
          <p:nvPr/>
        </p:nvSpPr>
        <p:spPr>
          <a:xfrm>
            <a:off x="3850560" y="9428760"/>
            <a:ext cx="2943360" cy="4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079E15A-F231-4D93-B3D2-FC44429A3FC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000" cy="4464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1" name="CustomShape 2"/>
          <p:cNvSpPr/>
          <p:nvPr/>
        </p:nvSpPr>
        <p:spPr>
          <a:xfrm>
            <a:off x="3850560" y="9428760"/>
            <a:ext cx="2943360" cy="4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3FF6114-BC58-44E4-8229-0E54B4B3D08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000" cy="4464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3" name="CustomShape 2"/>
          <p:cNvSpPr/>
          <p:nvPr/>
        </p:nvSpPr>
        <p:spPr>
          <a:xfrm>
            <a:off x="3850560" y="9428760"/>
            <a:ext cx="2943360" cy="4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5FC0D10-B9F2-43C8-BBCD-15A5A2A7054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000" cy="4464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5" name="CustomShape 2"/>
          <p:cNvSpPr/>
          <p:nvPr/>
        </p:nvSpPr>
        <p:spPr>
          <a:xfrm>
            <a:off x="3850560" y="9428760"/>
            <a:ext cx="2943360" cy="4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1703D48-0455-41BC-8761-566340F2A69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000" cy="4464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7" name="CustomShape 2"/>
          <p:cNvSpPr/>
          <p:nvPr/>
        </p:nvSpPr>
        <p:spPr>
          <a:xfrm>
            <a:off x="3850560" y="9428760"/>
            <a:ext cx="2943360" cy="4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05EEBEE-66F6-4C82-BCD0-AA21C4138ED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c1c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9141840" cy="514116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251640" y="5229360"/>
            <a:ext cx="67665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http://github/TensorMSA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7018920" y="6454080"/>
            <a:ext cx="2016720" cy="33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TensorFlow Micro Service Architecture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Platform for non python systems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255600" y="3660120"/>
            <a:ext cx="856260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45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TensorFlow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5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Micro Service Architecture F/W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7920720" y="52560"/>
            <a:ext cx="3270600" cy="80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CustomShape 2"/>
          <p:cNvSpPr/>
          <p:nvPr/>
        </p:nvSpPr>
        <p:spPr>
          <a:xfrm>
            <a:off x="8504280" y="6337800"/>
            <a:ext cx="519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75949A2F-BB4F-4094-B238-E3F88BF8F3E7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2" name="CustomShape 3"/>
          <p:cNvSpPr/>
          <p:nvPr/>
        </p:nvSpPr>
        <p:spPr>
          <a:xfrm>
            <a:off x="255600" y="6300360"/>
            <a:ext cx="1182600" cy="3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3" name="Line 4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CustomShape 5"/>
          <p:cNvSpPr/>
          <p:nvPr/>
        </p:nvSpPr>
        <p:spPr>
          <a:xfrm>
            <a:off x="321480" y="777600"/>
            <a:ext cx="201168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API FUCNTION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8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DETAIL DESIGN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5" name="CustomShape 6"/>
          <p:cNvSpPr/>
          <p:nvPr/>
        </p:nvSpPr>
        <p:spPr>
          <a:xfrm>
            <a:off x="363600" y="210960"/>
            <a:ext cx="2298960" cy="29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5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3 MSA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6" name="CustomShape 7"/>
          <p:cNvSpPr/>
          <p:nvPr/>
        </p:nvSpPr>
        <p:spPr>
          <a:xfrm>
            <a:off x="2406600" y="875880"/>
            <a:ext cx="6303600" cy="6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아래는 네트워크를 트레이닝 하도록 요청하는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API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이다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네트워크 훈련이 실행되기 위해서는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(1)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모델이 등록되어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있어야 하고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(2)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모델을 형태가 정의되어야 하며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(3)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훈련 대상 데이터가 있어야 한다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 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7" name="CustomShape 8"/>
          <p:cNvSpPr/>
          <p:nvPr/>
        </p:nvSpPr>
        <p:spPr>
          <a:xfrm>
            <a:off x="2310480" y="1626120"/>
            <a:ext cx="640800" cy="38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신경망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8" name="CustomShape 9"/>
          <p:cNvSpPr/>
          <p:nvPr/>
        </p:nvSpPr>
        <p:spPr>
          <a:xfrm>
            <a:off x="1338480" y="1590840"/>
            <a:ext cx="784800" cy="2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Service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9" name="CustomShape 10"/>
          <p:cNvSpPr/>
          <p:nvPr/>
        </p:nvSpPr>
        <p:spPr>
          <a:xfrm>
            <a:off x="3354480" y="1626840"/>
            <a:ext cx="569160" cy="3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CNN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0" name="CustomShape 11"/>
          <p:cNvSpPr/>
          <p:nvPr/>
        </p:nvSpPr>
        <p:spPr>
          <a:xfrm>
            <a:off x="4464000" y="1482840"/>
            <a:ext cx="3635640" cy="110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000" spc="-15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Create = Train &amp; Test (local or Spark)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Read = Predict (local only)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Update = Train &amp; Test (local or Spark)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Delete = ?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1" name="Line 12"/>
          <p:cNvSpPr/>
          <p:nvPr/>
        </p:nvSpPr>
        <p:spPr>
          <a:xfrm flipH="1">
            <a:off x="1944000" y="1728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Line 13"/>
          <p:cNvSpPr/>
          <p:nvPr/>
        </p:nvSpPr>
        <p:spPr>
          <a:xfrm flipH="1">
            <a:off x="2988360" y="1728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Line 14"/>
          <p:cNvSpPr/>
          <p:nvPr/>
        </p:nvSpPr>
        <p:spPr>
          <a:xfrm flipH="1">
            <a:off x="4176360" y="162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Line 15"/>
          <p:cNvSpPr/>
          <p:nvPr/>
        </p:nvSpPr>
        <p:spPr>
          <a:xfrm flipH="1">
            <a:off x="4176360" y="1836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Line 16"/>
          <p:cNvSpPr/>
          <p:nvPr/>
        </p:nvSpPr>
        <p:spPr>
          <a:xfrm flipH="1">
            <a:off x="4176360" y="205308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Line 17"/>
          <p:cNvSpPr/>
          <p:nvPr/>
        </p:nvSpPr>
        <p:spPr>
          <a:xfrm flipH="1">
            <a:off x="4176360" y="230544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Line 18"/>
          <p:cNvSpPr/>
          <p:nvPr/>
        </p:nvSpPr>
        <p:spPr>
          <a:xfrm>
            <a:off x="4176360" y="1620720"/>
            <a:ext cx="360" cy="68544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Line 19"/>
          <p:cNvSpPr/>
          <p:nvPr/>
        </p:nvSpPr>
        <p:spPr>
          <a:xfrm flipH="1">
            <a:off x="3852360" y="1728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20"/>
          <p:cNvSpPr/>
          <p:nvPr/>
        </p:nvSpPr>
        <p:spPr>
          <a:xfrm>
            <a:off x="1083600" y="3406320"/>
            <a:ext cx="2282040" cy="11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{ "nn_id": "sample" ,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"nn_type" : "cnn",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"run_type" : "local",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"predict_data":""}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0" name="CustomShape 21"/>
          <p:cNvSpPr/>
          <p:nvPr/>
        </p:nvSpPr>
        <p:spPr>
          <a:xfrm>
            <a:off x="5611680" y="3387240"/>
            <a:ext cx="203832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{"status": "ok",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"result": accuracy}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1" name="CustomShape 22"/>
          <p:cNvSpPr/>
          <p:nvPr/>
        </p:nvSpPr>
        <p:spPr>
          <a:xfrm>
            <a:off x="1440000" y="2808000"/>
            <a:ext cx="136152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[REQUEST]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2" name="CustomShape 23"/>
          <p:cNvSpPr/>
          <p:nvPr/>
        </p:nvSpPr>
        <p:spPr>
          <a:xfrm>
            <a:off x="5976360" y="2808360"/>
            <a:ext cx="119700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[RESULT]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4" name="CustomShape 2"/>
          <p:cNvSpPr/>
          <p:nvPr/>
        </p:nvSpPr>
        <p:spPr>
          <a:xfrm>
            <a:off x="8504280" y="6337800"/>
            <a:ext cx="519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365C9EC3-BB2D-40A1-8FF5-913DC705784F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5" name="CustomShape 3"/>
          <p:cNvSpPr/>
          <p:nvPr/>
        </p:nvSpPr>
        <p:spPr>
          <a:xfrm>
            <a:off x="255600" y="6300360"/>
            <a:ext cx="1182600" cy="3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6" name="Line 4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7" name="CustomShape 5"/>
          <p:cNvSpPr/>
          <p:nvPr/>
        </p:nvSpPr>
        <p:spPr>
          <a:xfrm>
            <a:off x="321480" y="777600"/>
            <a:ext cx="201168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API FUCNTION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8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DETAIL DESIGN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8" name="CustomShape 6"/>
          <p:cNvSpPr/>
          <p:nvPr/>
        </p:nvSpPr>
        <p:spPr>
          <a:xfrm>
            <a:off x="363600" y="210960"/>
            <a:ext cx="2298960" cy="29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5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3 MSA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9" name="CustomShape 7"/>
          <p:cNvSpPr/>
          <p:nvPr/>
        </p:nvSpPr>
        <p:spPr>
          <a:xfrm>
            <a:off x="2406600" y="875880"/>
            <a:ext cx="6303600" cy="6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훈련이 완료된 네트워크는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(1)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네트워크 구조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,( 2)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네트워크 구성 데이터를 바로 로드하여 즉각적인 서비스를 제공 할 수 있다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 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0" name="CustomShape 8"/>
          <p:cNvSpPr/>
          <p:nvPr/>
        </p:nvSpPr>
        <p:spPr>
          <a:xfrm>
            <a:off x="2310480" y="1626120"/>
            <a:ext cx="640800" cy="38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신경망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1" name="CustomShape 9"/>
          <p:cNvSpPr/>
          <p:nvPr/>
        </p:nvSpPr>
        <p:spPr>
          <a:xfrm>
            <a:off x="1338480" y="1590840"/>
            <a:ext cx="784800" cy="2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Service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2" name="CustomShape 10"/>
          <p:cNvSpPr/>
          <p:nvPr/>
        </p:nvSpPr>
        <p:spPr>
          <a:xfrm>
            <a:off x="3354480" y="1626840"/>
            <a:ext cx="569160" cy="3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CNN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3" name="CustomShape 11"/>
          <p:cNvSpPr/>
          <p:nvPr/>
        </p:nvSpPr>
        <p:spPr>
          <a:xfrm>
            <a:off x="4464000" y="1482840"/>
            <a:ext cx="3635640" cy="110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Create = Train &amp; Test (local or Spark)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000" spc="-15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Read = Predict (local only)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Update = Train &amp; Test (local or Spark)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Delete = ?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4" name="Line 12"/>
          <p:cNvSpPr/>
          <p:nvPr/>
        </p:nvSpPr>
        <p:spPr>
          <a:xfrm flipH="1">
            <a:off x="1944000" y="1728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Line 13"/>
          <p:cNvSpPr/>
          <p:nvPr/>
        </p:nvSpPr>
        <p:spPr>
          <a:xfrm flipH="1">
            <a:off x="2988360" y="1728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Line 14"/>
          <p:cNvSpPr/>
          <p:nvPr/>
        </p:nvSpPr>
        <p:spPr>
          <a:xfrm flipH="1">
            <a:off x="4176360" y="162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Line 15"/>
          <p:cNvSpPr/>
          <p:nvPr/>
        </p:nvSpPr>
        <p:spPr>
          <a:xfrm flipH="1">
            <a:off x="4176360" y="1836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Line 16"/>
          <p:cNvSpPr/>
          <p:nvPr/>
        </p:nvSpPr>
        <p:spPr>
          <a:xfrm flipH="1">
            <a:off x="4176360" y="205308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Line 17"/>
          <p:cNvSpPr/>
          <p:nvPr/>
        </p:nvSpPr>
        <p:spPr>
          <a:xfrm flipH="1">
            <a:off x="4176360" y="230544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Line 18"/>
          <p:cNvSpPr/>
          <p:nvPr/>
        </p:nvSpPr>
        <p:spPr>
          <a:xfrm>
            <a:off x="4176360" y="1620720"/>
            <a:ext cx="360" cy="68544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Line 19"/>
          <p:cNvSpPr/>
          <p:nvPr/>
        </p:nvSpPr>
        <p:spPr>
          <a:xfrm flipH="1">
            <a:off x="3852360" y="1728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20"/>
          <p:cNvSpPr/>
          <p:nvPr/>
        </p:nvSpPr>
        <p:spPr>
          <a:xfrm>
            <a:off x="1083600" y="3406320"/>
            <a:ext cx="2720880" cy="11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{ "nn_id": "sample" ,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"nn_type" : "cnn",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"run_type" : "local",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"predict_data":"[[data]]"}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3" name="CustomShape 21"/>
          <p:cNvSpPr/>
          <p:nvPr/>
        </p:nvSpPr>
        <p:spPr>
          <a:xfrm>
            <a:off x="5539680" y="3387240"/>
            <a:ext cx="2611080" cy="11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{"status": "ok",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"result": result}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Result = [acc , acc, acc ~]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4" name="CustomShape 22"/>
          <p:cNvSpPr/>
          <p:nvPr/>
        </p:nvSpPr>
        <p:spPr>
          <a:xfrm>
            <a:off x="1440000" y="2808000"/>
            <a:ext cx="136152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[REQUEST]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5" name="CustomShape 23"/>
          <p:cNvSpPr/>
          <p:nvPr/>
        </p:nvSpPr>
        <p:spPr>
          <a:xfrm>
            <a:off x="5904360" y="2808360"/>
            <a:ext cx="119700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[RESULT]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7" name="CustomShape 2"/>
          <p:cNvSpPr/>
          <p:nvPr/>
        </p:nvSpPr>
        <p:spPr>
          <a:xfrm>
            <a:off x="8504280" y="6337800"/>
            <a:ext cx="519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80E37A2E-DA1F-4A93-965A-4FFDA69DADA6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8" name="CustomShape 3"/>
          <p:cNvSpPr/>
          <p:nvPr/>
        </p:nvSpPr>
        <p:spPr>
          <a:xfrm>
            <a:off x="255600" y="6300360"/>
            <a:ext cx="1182600" cy="3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9" name="Line 4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CustomShape 5"/>
          <p:cNvSpPr/>
          <p:nvPr/>
        </p:nvSpPr>
        <p:spPr>
          <a:xfrm>
            <a:off x="321480" y="777600"/>
            <a:ext cx="201168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API FUCNTION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8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DETAIL DESIGN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1" name="CustomShape 6"/>
          <p:cNvSpPr/>
          <p:nvPr/>
        </p:nvSpPr>
        <p:spPr>
          <a:xfrm>
            <a:off x="363600" y="210960"/>
            <a:ext cx="2298960" cy="29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5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3 MSA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2" name="CustomShape 7"/>
          <p:cNvSpPr/>
          <p:nvPr/>
        </p:nvSpPr>
        <p:spPr>
          <a:xfrm>
            <a:off x="2874240" y="2673360"/>
            <a:ext cx="2591640" cy="23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{ "nnid": "nn0000001",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"category":"",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"name" : "",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"type" : "",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“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desc “ : “”,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"acc" : "",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"train" : "",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"config" : ""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“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queryid” : “”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"dir" : "default"}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3" name="CustomShape 8"/>
          <p:cNvSpPr/>
          <p:nvPr/>
        </p:nvSpPr>
        <p:spPr>
          <a:xfrm>
            <a:off x="2406600" y="875880"/>
            <a:ext cx="6303600" cy="6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네트워크에 대한 정보를 등록하는 과정으로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Data base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상에 어떤 네트워크가 존재하는지 또 그 속성을 어떻게 되는지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관리하며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네트워크 기본 정보 생성시 네트워크 구조 또한 등록할 수 있도록 기능을 제공한다  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4" name="CustomShape 9"/>
          <p:cNvSpPr/>
          <p:nvPr/>
        </p:nvSpPr>
        <p:spPr>
          <a:xfrm>
            <a:off x="-1057320" y="3312000"/>
            <a:ext cx="3648960" cy="11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  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{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      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"nn_info" : nn_info,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      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"nn_conf" : nn_data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  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}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5" name="CustomShape 10"/>
          <p:cNvSpPr/>
          <p:nvPr/>
        </p:nvSpPr>
        <p:spPr>
          <a:xfrm>
            <a:off x="1050480" y="1626480"/>
            <a:ext cx="784800" cy="2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Config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6" name="Line 11"/>
          <p:cNvSpPr/>
          <p:nvPr/>
        </p:nvSpPr>
        <p:spPr>
          <a:xfrm flipH="1">
            <a:off x="1656000" y="1764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12"/>
          <p:cNvSpPr/>
          <p:nvPr/>
        </p:nvSpPr>
        <p:spPr>
          <a:xfrm>
            <a:off x="2310480" y="1518120"/>
            <a:ext cx="640800" cy="38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신경망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8" name="CustomShape 13"/>
          <p:cNvSpPr/>
          <p:nvPr/>
        </p:nvSpPr>
        <p:spPr>
          <a:xfrm>
            <a:off x="3678480" y="1518840"/>
            <a:ext cx="2044800" cy="110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000" spc="-15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CNN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RNN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RBM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DNN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9" name="Line 14"/>
          <p:cNvSpPr/>
          <p:nvPr/>
        </p:nvSpPr>
        <p:spPr>
          <a:xfrm>
            <a:off x="1944000" y="1620360"/>
            <a:ext cx="360" cy="144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Line 15"/>
          <p:cNvSpPr/>
          <p:nvPr/>
        </p:nvSpPr>
        <p:spPr>
          <a:xfrm>
            <a:off x="3276360" y="1620360"/>
            <a:ext cx="360" cy="64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Line 16"/>
          <p:cNvSpPr/>
          <p:nvPr/>
        </p:nvSpPr>
        <p:spPr>
          <a:xfrm flipH="1">
            <a:off x="1944360" y="162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Line 17"/>
          <p:cNvSpPr/>
          <p:nvPr/>
        </p:nvSpPr>
        <p:spPr>
          <a:xfrm flipH="1">
            <a:off x="2988360" y="162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Line 18"/>
          <p:cNvSpPr/>
          <p:nvPr/>
        </p:nvSpPr>
        <p:spPr>
          <a:xfrm flipH="1">
            <a:off x="3276360" y="162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Line 19"/>
          <p:cNvSpPr/>
          <p:nvPr/>
        </p:nvSpPr>
        <p:spPr>
          <a:xfrm flipH="1">
            <a:off x="3276360" y="1836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Line 20"/>
          <p:cNvSpPr/>
          <p:nvPr/>
        </p:nvSpPr>
        <p:spPr>
          <a:xfrm flipH="1">
            <a:off x="3276360" y="2052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Line 21"/>
          <p:cNvSpPr/>
          <p:nvPr/>
        </p:nvSpPr>
        <p:spPr>
          <a:xfrm flipH="1">
            <a:off x="3276360" y="2268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Line 22"/>
          <p:cNvSpPr/>
          <p:nvPr/>
        </p:nvSpPr>
        <p:spPr>
          <a:xfrm flipH="1">
            <a:off x="4788360" y="2268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Line 23"/>
          <p:cNvSpPr/>
          <p:nvPr/>
        </p:nvSpPr>
        <p:spPr>
          <a:xfrm flipH="1">
            <a:off x="4788360" y="2052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Line 24"/>
          <p:cNvSpPr/>
          <p:nvPr/>
        </p:nvSpPr>
        <p:spPr>
          <a:xfrm flipH="1">
            <a:off x="4788360" y="1836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Line 25"/>
          <p:cNvSpPr/>
          <p:nvPr/>
        </p:nvSpPr>
        <p:spPr>
          <a:xfrm flipH="1">
            <a:off x="4788360" y="162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Line 26"/>
          <p:cNvSpPr/>
          <p:nvPr/>
        </p:nvSpPr>
        <p:spPr>
          <a:xfrm>
            <a:off x="4788720" y="1620360"/>
            <a:ext cx="360" cy="64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Line 27"/>
          <p:cNvSpPr/>
          <p:nvPr/>
        </p:nvSpPr>
        <p:spPr>
          <a:xfrm flipH="1">
            <a:off x="4608360" y="1620360"/>
            <a:ext cx="720" cy="648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Line 28"/>
          <p:cNvSpPr/>
          <p:nvPr/>
        </p:nvSpPr>
        <p:spPr>
          <a:xfrm flipH="1">
            <a:off x="4320360" y="2268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Line 29"/>
          <p:cNvSpPr/>
          <p:nvPr/>
        </p:nvSpPr>
        <p:spPr>
          <a:xfrm flipH="1">
            <a:off x="4320360" y="2052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Line 30"/>
          <p:cNvSpPr/>
          <p:nvPr/>
        </p:nvSpPr>
        <p:spPr>
          <a:xfrm flipH="1">
            <a:off x="4320360" y="1836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Line 31"/>
          <p:cNvSpPr/>
          <p:nvPr/>
        </p:nvSpPr>
        <p:spPr>
          <a:xfrm flipH="1">
            <a:off x="4320360" y="162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Line 32"/>
          <p:cNvSpPr/>
          <p:nvPr/>
        </p:nvSpPr>
        <p:spPr>
          <a:xfrm flipH="1">
            <a:off x="4609080" y="1944360"/>
            <a:ext cx="17964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CustomShape 33"/>
          <p:cNvSpPr/>
          <p:nvPr/>
        </p:nvSpPr>
        <p:spPr>
          <a:xfrm>
            <a:off x="5076000" y="1482480"/>
            <a:ext cx="3851640" cy="110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000" spc="-15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Create = Network Configuration Register</a:t>
            </a:r>
            <a:r>
              <a:rPr b="1" lang="en-US" sz="1000" spc="-15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Read = Network Configuration Read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Update = Network Configuration Update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Delete = Network Configuration Delete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9" name="CustomShape 34"/>
          <p:cNvSpPr/>
          <p:nvPr/>
        </p:nvSpPr>
        <p:spPr>
          <a:xfrm>
            <a:off x="576360" y="2808000"/>
            <a:ext cx="136152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[REQUEST]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0" name="CustomShape 35"/>
          <p:cNvSpPr/>
          <p:nvPr/>
        </p:nvSpPr>
        <p:spPr>
          <a:xfrm>
            <a:off x="5976720" y="2808360"/>
            <a:ext cx="119700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[RESULT]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1" name="CustomShape 36"/>
          <p:cNvSpPr/>
          <p:nvPr/>
        </p:nvSpPr>
        <p:spPr>
          <a:xfrm>
            <a:off x="5539680" y="3387600"/>
            <a:ext cx="2667960" cy="158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{"status": "ok",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"result": result}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Result = message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2" name="CustomShape 37"/>
          <p:cNvSpPr/>
          <p:nvPr/>
        </p:nvSpPr>
        <p:spPr>
          <a:xfrm>
            <a:off x="1476000" y="4439160"/>
            <a:ext cx="2699640" cy="16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{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"data":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{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"datalen": 96,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"taglen" : 2,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"matrix" : [12 , 8],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"learnrate" : 0.01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},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3" name="CustomShape 38"/>
          <p:cNvSpPr/>
          <p:nvPr/>
        </p:nvSpPr>
        <p:spPr>
          <a:xfrm>
            <a:off x="2916000" y="4399200"/>
            <a:ext cx="1983240" cy="24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"layer":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{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"type" : "input",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"active" : "relu",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"cnnfilter" : [2,2],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"cnnstride" : [1, 1],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"maxpoolmatrix" : [2, 2],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"maxpoolstride" : [1, 1],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"node_in_out" : [1,16],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"regualizer" : "",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"padding" : "SAME",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"droprate" : ""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},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]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4" name="Line 39"/>
          <p:cNvSpPr/>
          <p:nvPr/>
        </p:nvSpPr>
        <p:spPr>
          <a:xfrm>
            <a:off x="2448000" y="4176000"/>
            <a:ext cx="426240" cy="504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Line 40"/>
          <p:cNvSpPr/>
          <p:nvPr/>
        </p:nvSpPr>
        <p:spPr>
          <a:xfrm flipH="1">
            <a:off x="2448000" y="3312000"/>
            <a:ext cx="576000" cy="28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CustomShape 2"/>
          <p:cNvSpPr/>
          <p:nvPr/>
        </p:nvSpPr>
        <p:spPr>
          <a:xfrm>
            <a:off x="8504280" y="6337800"/>
            <a:ext cx="519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07D9C3C1-70AA-41D7-9979-C63A4D588ED5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8" name="CustomShape 3"/>
          <p:cNvSpPr/>
          <p:nvPr/>
        </p:nvSpPr>
        <p:spPr>
          <a:xfrm>
            <a:off x="255600" y="6300360"/>
            <a:ext cx="1182600" cy="3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9" name="Line 4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0" name="CustomShape 5"/>
          <p:cNvSpPr/>
          <p:nvPr/>
        </p:nvSpPr>
        <p:spPr>
          <a:xfrm>
            <a:off x="321480" y="777600"/>
            <a:ext cx="201168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API FUCNTION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8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DETAIL DESIGN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1" name="CustomShape 6"/>
          <p:cNvSpPr/>
          <p:nvPr/>
        </p:nvSpPr>
        <p:spPr>
          <a:xfrm>
            <a:off x="363600" y="210960"/>
            <a:ext cx="2298960" cy="29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5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3 MSA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2" name="CustomShape 7"/>
          <p:cNvSpPr/>
          <p:nvPr/>
        </p:nvSpPr>
        <p:spPr>
          <a:xfrm>
            <a:off x="2874240" y="2673360"/>
            <a:ext cx="2591640" cy="23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{ "nnid": "nn0000001",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"category":"",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"name" : "",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"type" : "",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“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desc “ : “”,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"acc" : "",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"train" : "",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"config" : "",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“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queryid” : “”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"dir" : "default"}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3" name="CustomShape 8"/>
          <p:cNvSpPr/>
          <p:nvPr/>
        </p:nvSpPr>
        <p:spPr>
          <a:xfrm>
            <a:off x="2406600" y="875880"/>
            <a:ext cx="6303600" cy="6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저장된 네트워크 구조를 조회 할 수 있는 기능을 제공한다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이는 화면에서 기존의 네트워크를 로드하여 수정후 등록하는 등 기능으로 연동 될 수 있다  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4" name="CustomShape 9"/>
          <p:cNvSpPr/>
          <p:nvPr/>
        </p:nvSpPr>
        <p:spPr>
          <a:xfrm>
            <a:off x="-1057320" y="3312000"/>
            <a:ext cx="3648960" cy="11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  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{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      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"nn_info" : nn_info,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      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"nn_conf" : nn_data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  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}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5" name="CustomShape 10"/>
          <p:cNvSpPr/>
          <p:nvPr/>
        </p:nvSpPr>
        <p:spPr>
          <a:xfrm>
            <a:off x="1050480" y="1626480"/>
            <a:ext cx="784800" cy="2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Config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6" name="Line 11"/>
          <p:cNvSpPr/>
          <p:nvPr/>
        </p:nvSpPr>
        <p:spPr>
          <a:xfrm flipH="1">
            <a:off x="1656000" y="1764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CustomShape 12"/>
          <p:cNvSpPr/>
          <p:nvPr/>
        </p:nvSpPr>
        <p:spPr>
          <a:xfrm>
            <a:off x="2310480" y="1518120"/>
            <a:ext cx="640800" cy="38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신경망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8" name="CustomShape 13"/>
          <p:cNvSpPr/>
          <p:nvPr/>
        </p:nvSpPr>
        <p:spPr>
          <a:xfrm>
            <a:off x="3678480" y="1518840"/>
            <a:ext cx="2044800" cy="110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000" spc="-15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CNN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RNN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RBM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DNN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9" name="Line 14"/>
          <p:cNvSpPr/>
          <p:nvPr/>
        </p:nvSpPr>
        <p:spPr>
          <a:xfrm>
            <a:off x="1944000" y="1620360"/>
            <a:ext cx="360" cy="144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Line 15"/>
          <p:cNvSpPr/>
          <p:nvPr/>
        </p:nvSpPr>
        <p:spPr>
          <a:xfrm>
            <a:off x="3276360" y="1620360"/>
            <a:ext cx="360" cy="64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Line 16"/>
          <p:cNvSpPr/>
          <p:nvPr/>
        </p:nvSpPr>
        <p:spPr>
          <a:xfrm flipH="1">
            <a:off x="1944360" y="162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Line 17"/>
          <p:cNvSpPr/>
          <p:nvPr/>
        </p:nvSpPr>
        <p:spPr>
          <a:xfrm flipH="1">
            <a:off x="2988360" y="162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Line 18"/>
          <p:cNvSpPr/>
          <p:nvPr/>
        </p:nvSpPr>
        <p:spPr>
          <a:xfrm flipH="1">
            <a:off x="3276360" y="162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Line 19"/>
          <p:cNvSpPr/>
          <p:nvPr/>
        </p:nvSpPr>
        <p:spPr>
          <a:xfrm flipH="1">
            <a:off x="3276360" y="1836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Line 20"/>
          <p:cNvSpPr/>
          <p:nvPr/>
        </p:nvSpPr>
        <p:spPr>
          <a:xfrm flipH="1">
            <a:off x="3276360" y="2052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Line 21"/>
          <p:cNvSpPr/>
          <p:nvPr/>
        </p:nvSpPr>
        <p:spPr>
          <a:xfrm flipH="1">
            <a:off x="3276360" y="2268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Line 22"/>
          <p:cNvSpPr/>
          <p:nvPr/>
        </p:nvSpPr>
        <p:spPr>
          <a:xfrm flipH="1">
            <a:off x="4788360" y="2268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Line 23"/>
          <p:cNvSpPr/>
          <p:nvPr/>
        </p:nvSpPr>
        <p:spPr>
          <a:xfrm flipH="1">
            <a:off x="4788360" y="2052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Line 24"/>
          <p:cNvSpPr/>
          <p:nvPr/>
        </p:nvSpPr>
        <p:spPr>
          <a:xfrm flipH="1">
            <a:off x="4788360" y="1836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Line 25"/>
          <p:cNvSpPr/>
          <p:nvPr/>
        </p:nvSpPr>
        <p:spPr>
          <a:xfrm flipH="1">
            <a:off x="4788360" y="162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Line 26"/>
          <p:cNvSpPr/>
          <p:nvPr/>
        </p:nvSpPr>
        <p:spPr>
          <a:xfrm>
            <a:off x="4788720" y="1620360"/>
            <a:ext cx="360" cy="64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Line 27"/>
          <p:cNvSpPr/>
          <p:nvPr/>
        </p:nvSpPr>
        <p:spPr>
          <a:xfrm flipH="1">
            <a:off x="4608360" y="1620360"/>
            <a:ext cx="720" cy="648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Line 28"/>
          <p:cNvSpPr/>
          <p:nvPr/>
        </p:nvSpPr>
        <p:spPr>
          <a:xfrm flipH="1">
            <a:off x="4320360" y="2268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Line 29"/>
          <p:cNvSpPr/>
          <p:nvPr/>
        </p:nvSpPr>
        <p:spPr>
          <a:xfrm flipH="1">
            <a:off x="4320360" y="2052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Line 30"/>
          <p:cNvSpPr/>
          <p:nvPr/>
        </p:nvSpPr>
        <p:spPr>
          <a:xfrm flipH="1">
            <a:off x="4320360" y="1836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Line 31"/>
          <p:cNvSpPr/>
          <p:nvPr/>
        </p:nvSpPr>
        <p:spPr>
          <a:xfrm flipH="1">
            <a:off x="4320360" y="162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Line 32"/>
          <p:cNvSpPr/>
          <p:nvPr/>
        </p:nvSpPr>
        <p:spPr>
          <a:xfrm flipH="1">
            <a:off x="4609080" y="1944360"/>
            <a:ext cx="17964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CustomShape 33"/>
          <p:cNvSpPr/>
          <p:nvPr/>
        </p:nvSpPr>
        <p:spPr>
          <a:xfrm>
            <a:off x="5076000" y="1482480"/>
            <a:ext cx="3851640" cy="110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Create = Network Configuration Register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000" spc="-15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Read = Network Configuration Read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Update = Network Configuration Update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Delete = Network Configuration Delete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9" name="CustomShape 34"/>
          <p:cNvSpPr/>
          <p:nvPr/>
        </p:nvSpPr>
        <p:spPr>
          <a:xfrm>
            <a:off x="576360" y="2808000"/>
            <a:ext cx="136152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[REQUEST]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0" name="CustomShape 35"/>
          <p:cNvSpPr/>
          <p:nvPr/>
        </p:nvSpPr>
        <p:spPr>
          <a:xfrm>
            <a:off x="5976720" y="2808360"/>
            <a:ext cx="119700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[RESULT]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1" name="CustomShape 36"/>
          <p:cNvSpPr/>
          <p:nvPr/>
        </p:nvSpPr>
        <p:spPr>
          <a:xfrm>
            <a:off x="5539680" y="3387600"/>
            <a:ext cx="2667960" cy="158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{"status": "ok",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"result": result}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2" name="CustomShape 37"/>
          <p:cNvSpPr/>
          <p:nvPr/>
        </p:nvSpPr>
        <p:spPr>
          <a:xfrm>
            <a:off x="5216400" y="4496400"/>
            <a:ext cx="2699640" cy="16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{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"data":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{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"datalen": 96,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"taglen" : 2,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"matrix" : [12 , 8],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"learnrate" : 0.01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},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3" name="CustomShape 38"/>
          <p:cNvSpPr/>
          <p:nvPr/>
        </p:nvSpPr>
        <p:spPr>
          <a:xfrm>
            <a:off x="6656400" y="4456440"/>
            <a:ext cx="1983240" cy="24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"layer":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{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"type" : "input",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"active" : "relu",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"cnnfilter" : [2,2],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"cnnstride" : [1, 1],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"maxpoolmatrix" : [2, 2],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"maxpoolstride" : [1, 1],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"node_in_out" : [1,16],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"regualizer" : "",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"padding" : "SAME",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"droprate" : ""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},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]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4" name="Line 39"/>
          <p:cNvSpPr/>
          <p:nvPr/>
        </p:nvSpPr>
        <p:spPr>
          <a:xfrm flipH="1" flipV="1">
            <a:off x="6762240" y="4035600"/>
            <a:ext cx="77760" cy="42084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Line 40"/>
          <p:cNvSpPr/>
          <p:nvPr/>
        </p:nvSpPr>
        <p:spPr>
          <a:xfrm flipH="1">
            <a:off x="2448000" y="3312000"/>
            <a:ext cx="576000" cy="28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41"/>
          <p:cNvSpPr/>
          <p:nvPr/>
        </p:nvSpPr>
        <p:spPr>
          <a:xfrm>
            <a:off x="2874240" y="4327920"/>
            <a:ext cx="239148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Category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단위 복수 조회 기능 필요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8" name="CustomShape 2"/>
          <p:cNvSpPr/>
          <p:nvPr/>
        </p:nvSpPr>
        <p:spPr>
          <a:xfrm>
            <a:off x="8504280" y="6337800"/>
            <a:ext cx="519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F408640A-4E0D-4885-8BD5-62DE912D63C7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9" name="CustomShape 3"/>
          <p:cNvSpPr/>
          <p:nvPr/>
        </p:nvSpPr>
        <p:spPr>
          <a:xfrm>
            <a:off x="255600" y="6300360"/>
            <a:ext cx="1182600" cy="3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0" name="Line 4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1" name="CustomShape 5"/>
          <p:cNvSpPr/>
          <p:nvPr/>
        </p:nvSpPr>
        <p:spPr>
          <a:xfrm>
            <a:off x="321480" y="777600"/>
            <a:ext cx="201168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FUNCTION LIST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2" name="CustomShape 6"/>
          <p:cNvSpPr/>
          <p:nvPr/>
        </p:nvSpPr>
        <p:spPr>
          <a:xfrm>
            <a:off x="363600" y="210960"/>
            <a:ext cx="2298960" cy="29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5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4 UI/UX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3" name="CustomShape 7"/>
          <p:cNvSpPr/>
          <p:nvPr/>
        </p:nvSpPr>
        <p:spPr>
          <a:xfrm>
            <a:off x="432000" y="2628360"/>
            <a:ext cx="1185480" cy="3596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tflearn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4" name="CustomShape 8"/>
          <p:cNvSpPr/>
          <p:nvPr/>
        </p:nvSpPr>
        <p:spPr>
          <a:xfrm>
            <a:off x="432000" y="3492360"/>
            <a:ext cx="1185480" cy="3596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tfmsacore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5" name="CustomShape 9"/>
          <p:cNvSpPr/>
          <p:nvPr/>
        </p:nvSpPr>
        <p:spPr>
          <a:xfrm>
            <a:off x="432360" y="4356720"/>
            <a:ext cx="1185480" cy="3596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tfmsarest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6" name="CustomShape 10"/>
          <p:cNvSpPr/>
          <p:nvPr/>
        </p:nvSpPr>
        <p:spPr>
          <a:xfrm>
            <a:off x="432720" y="5257080"/>
            <a:ext cx="1185480" cy="3596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tfmsaview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7" name="CustomShape 11"/>
          <p:cNvSpPr/>
          <p:nvPr/>
        </p:nvSpPr>
        <p:spPr>
          <a:xfrm>
            <a:off x="2268360" y="1980720"/>
            <a:ext cx="1763280" cy="75492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Network List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8" name="CustomShape 12"/>
          <p:cNvSpPr/>
          <p:nvPr/>
        </p:nvSpPr>
        <p:spPr>
          <a:xfrm>
            <a:off x="2268360" y="3312000"/>
            <a:ext cx="1763280" cy="7196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Network Configuration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9" name="CustomShape 13"/>
          <p:cNvSpPr/>
          <p:nvPr/>
        </p:nvSpPr>
        <p:spPr>
          <a:xfrm>
            <a:off x="2268360" y="4376160"/>
            <a:ext cx="1763280" cy="3758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Network Statistics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0" name="CustomShape 14"/>
          <p:cNvSpPr/>
          <p:nvPr/>
        </p:nvSpPr>
        <p:spPr>
          <a:xfrm>
            <a:off x="2268360" y="5060160"/>
            <a:ext cx="1763280" cy="3758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Business Related View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1" name="Line 15"/>
          <p:cNvSpPr/>
          <p:nvPr/>
        </p:nvSpPr>
        <p:spPr>
          <a:xfrm>
            <a:off x="1008000" y="2988360"/>
            <a:ext cx="36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CustomShape 16"/>
          <p:cNvSpPr/>
          <p:nvPr/>
        </p:nvSpPr>
        <p:spPr>
          <a:xfrm>
            <a:off x="432360" y="1764720"/>
            <a:ext cx="1185480" cy="3596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tensorflow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Line 17"/>
          <p:cNvSpPr/>
          <p:nvPr/>
        </p:nvSpPr>
        <p:spPr>
          <a:xfrm>
            <a:off x="1008000" y="2124360"/>
            <a:ext cx="36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Line 18"/>
          <p:cNvSpPr/>
          <p:nvPr/>
        </p:nvSpPr>
        <p:spPr>
          <a:xfrm>
            <a:off x="1008000" y="3852360"/>
            <a:ext cx="36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Line 19"/>
          <p:cNvSpPr/>
          <p:nvPr/>
        </p:nvSpPr>
        <p:spPr>
          <a:xfrm>
            <a:off x="1008000" y="4716360"/>
            <a:ext cx="36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CustomShape 20"/>
          <p:cNvSpPr/>
          <p:nvPr/>
        </p:nvSpPr>
        <p:spPr>
          <a:xfrm flipH="1">
            <a:off x="1941840" y="2448000"/>
            <a:ext cx="1080" cy="309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CustomShape 21"/>
          <p:cNvSpPr/>
          <p:nvPr/>
        </p:nvSpPr>
        <p:spPr>
          <a:xfrm flipH="1" flipV="1">
            <a:off x="1942200" y="3670920"/>
            <a:ext cx="325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CustomShape 22"/>
          <p:cNvSpPr/>
          <p:nvPr/>
        </p:nvSpPr>
        <p:spPr>
          <a:xfrm flipH="1" flipV="1">
            <a:off x="1942200" y="2446920"/>
            <a:ext cx="325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CustomShape 23"/>
          <p:cNvSpPr/>
          <p:nvPr/>
        </p:nvSpPr>
        <p:spPr>
          <a:xfrm flipH="1" flipV="1">
            <a:off x="1942200" y="4570920"/>
            <a:ext cx="325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CustomShape 24"/>
          <p:cNvSpPr/>
          <p:nvPr/>
        </p:nvSpPr>
        <p:spPr>
          <a:xfrm flipH="1" flipV="1">
            <a:off x="1617840" y="5470920"/>
            <a:ext cx="325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CustomShape 25"/>
          <p:cNvSpPr/>
          <p:nvPr/>
        </p:nvSpPr>
        <p:spPr>
          <a:xfrm>
            <a:off x="4392360" y="1944720"/>
            <a:ext cx="1655280" cy="21492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Network list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2" name="CustomShape 26"/>
          <p:cNvSpPr/>
          <p:nvPr/>
        </p:nvSpPr>
        <p:spPr>
          <a:xfrm>
            <a:off x="4392360" y="2232720"/>
            <a:ext cx="1655280" cy="21492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Network status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3" name="CustomShape 27"/>
          <p:cNvSpPr/>
          <p:nvPr/>
        </p:nvSpPr>
        <p:spPr>
          <a:xfrm>
            <a:off x="6948000" y="5776200"/>
            <a:ext cx="431640" cy="1994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CustomShape 28"/>
          <p:cNvSpPr/>
          <p:nvPr/>
        </p:nvSpPr>
        <p:spPr>
          <a:xfrm>
            <a:off x="7920000" y="5776200"/>
            <a:ext cx="431640" cy="1994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CustomShape 29"/>
          <p:cNvSpPr/>
          <p:nvPr/>
        </p:nvSpPr>
        <p:spPr>
          <a:xfrm>
            <a:off x="7399800" y="5715360"/>
            <a:ext cx="411840" cy="2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진행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6" name="CustomShape 30"/>
          <p:cNvSpPr/>
          <p:nvPr/>
        </p:nvSpPr>
        <p:spPr>
          <a:xfrm>
            <a:off x="8372160" y="5715360"/>
            <a:ext cx="411840" cy="2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예정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7" name="CustomShape 31"/>
          <p:cNvSpPr/>
          <p:nvPr/>
        </p:nvSpPr>
        <p:spPr>
          <a:xfrm>
            <a:off x="2406600" y="822960"/>
            <a:ext cx="6231600" cy="9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정의한 그룹 기능을 제공하기 위한 세부 기능을 정의한다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각 그룹 별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Function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단위 기능을 정의하였으며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각각의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Function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단위에 대하여 개발해야 할 내용은 소스에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TO DO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형태로 명시하고자 한다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8" name="CustomShape 32"/>
          <p:cNvSpPr/>
          <p:nvPr/>
        </p:nvSpPr>
        <p:spPr>
          <a:xfrm flipH="1" flipV="1">
            <a:off x="1942200" y="5254920"/>
            <a:ext cx="325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CustomShape 33"/>
          <p:cNvSpPr/>
          <p:nvPr/>
        </p:nvSpPr>
        <p:spPr>
          <a:xfrm>
            <a:off x="4392360" y="3241080"/>
            <a:ext cx="1655280" cy="21492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Network Type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34"/>
          <p:cNvSpPr/>
          <p:nvPr/>
        </p:nvSpPr>
        <p:spPr>
          <a:xfrm>
            <a:off x="4392360" y="3529080"/>
            <a:ext cx="1655280" cy="21492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Network Structure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1" name="CustomShape 35"/>
          <p:cNvSpPr/>
          <p:nvPr/>
        </p:nvSpPr>
        <p:spPr>
          <a:xfrm>
            <a:off x="6156360" y="3241440"/>
            <a:ext cx="1655280" cy="21492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Network train data set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36"/>
          <p:cNvSpPr/>
          <p:nvPr/>
        </p:nvSpPr>
        <p:spPr>
          <a:xfrm>
            <a:off x="6156360" y="3529440"/>
            <a:ext cx="1655280" cy="21492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Network Train request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3" name="CustomShape 37"/>
          <p:cNvSpPr/>
          <p:nvPr/>
        </p:nvSpPr>
        <p:spPr>
          <a:xfrm>
            <a:off x="4392360" y="2521440"/>
            <a:ext cx="1655280" cy="21492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 data size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38"/>
          <p:cNvSpPr/>
          <p:nvPr/>
        </p:nvSpPr>
        <p:spPr>
          <a:xfrm>
            <a:off x="6165000" y="1921680"/>
            <a:ext cx="1655280" cy="21492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 Accuracy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9"/>
          <p:cNvSpPr/>
          <p:nvPr/>
        </p:nvSpPr>
        <p:spPr>
          <a:xfrm>
            <a:off x="6156360" y="2233800"/>
            <a:ext cx="1655280" cy="21492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Predict response speed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40"/>
          <p:cNvSpPr/>
          <p:nvPr/>
        </p:nvSpPr>
        <p:spPr>
          <a:xfrm>
            <a:off x="4392360" y="5005800"/>
            <a:ext cx="1655280" cy="21492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Business Demo Page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41"/>
          <p:cNvSpPr/>
          <p:nvPr/>
        </p:nvSpPr>
        <p:spPr>
          <a:xfrm>
            <a:off x="4392360" y="4285440"/>
            <a:ext cx="1655280" cy="21492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Some Statistics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8" name="CustomShape 42"/>
          <p:cNvSpPr/>
          <p:nvPr/>
        </p:nvSpPr>
        <p:spPr>
          <a:xfrm>
            <a:off x="4392360" y="3817440"/>
            <a:ext cx="1655280" cy="21492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 Data Query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9" name="CustomShape 43"/>
          <p:cNvSpPr/>
          <p:nvPr/>
        </p:nvSpPr>
        <p:spPr>
          <a:xfrm>
            <a:off x="6156360" y="3817800"/>
            <a:ext cx="1655280" cy="21492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Validation Checks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1" name="CustomShape 2"/>
          <p:cNvSpPr/>
          <p:nvPr/>
        </p:nvSpPr>
        <p:spPr>
          <a:xfrm>
            <a:off x="8504280" y="6337800"/>
            <a:ext cx="519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1F76C22F-744D-44FF-BBFA-A742986E2341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3"/>
          <p:cNvSpPr/>
          <p:nvPr/>
        </p:nvSpPr>
        <p:spPr>
          <a:xfrm>
            <a:off x="255600" y="6300360"/>
            <a:ext cx="1182600" cy="3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3" name="Line 4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4" name="CustomShape 5"/>
          <p:cNvSpPr/>
          <p:nvPr/>
        </p:nvSpPr>
        <p:spPr>
          <a:xfrm>
            <a:off x="321480" y="777600"/>
            <a:ext cx="201168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UI/UX DESIGN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5" name="CustomShape 6"/>
          <p:cNvSpPr/>
          <p:nvPr/>
        </p:nvSpPr>
        <p:spPr>
          <a:xfrm>
            <a:off x="363600" y="210960"/>
            <a:ext cx="2298960" cy="29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5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4 UI/UX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6" name="CustomShape 7"/>
          <p:cNvSpPr/>
          <p:nvPr/>
        </p:nvSpPr>
        <p:spPr>
          <a:xfrm>
            <a:off x="2406600" y="875880"/>
            <a:ext cx="6303600" cy="6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네트워크 정보를 종합적으로 조회하고 관리 할 수 있는 화면으로써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네트워크의 필수 구성요소인 데이터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구조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노드 데이터 및 반응 속도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데이터량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정확도 등 통계 데이터까지 관리 합니다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7" name="CustomShape 8"/>
          <p:cNvSpPr/>
          <p:nvPr/>
        </p:nvSpPr>
        <p:spPr>
          <a:xfrm>
            <a:off x="792000" y="1584000"/>
            <a:ext cx="7775640" cy="287280"/>
          </a:xfrm>
          <a:prstGeom prst="rect">
            <a:avLst/>
          </a:prstGeom>
          <a:solidFill>
            <a:srgbClr val="729fcf">
              <a:alpha val="89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Neural Net List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|     Neural Net Configuration     |     Neural Net Statistics     |     Tensor Board     |    HR Demo Pages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8" name="CustomShape 9"/>
          <p:cNvSpPr/>
          <p:nvPr/>
        </p:nvSpPr>
        <p:spPr>
          <a:xfrm>
            <a:off x="792000" y="1872000"/>
            <a:ext cx="1547640" cy="3707640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Category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9" name="CustomShape 10"/>
          <p:cNvSpPr/>
          <p:nvPr/>
        </p:nvSpPr>
        <p:spPr>
          <a:xfrm>
            <a:off x="1548000" y="2088000"/>
            <a:ext cx="719640" cy="2106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CustomShape 11"/>
          <p:cNvSpPr/>
          <p:nvPr/>
        </p:nvSpPr>
        <p:spPr>
          <a:xfrm>
            <a:off x="1548000" y="2453040"/>
            <a:ext cx="719640" cy="2106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CustomShape 12"/>
          <p:cNvSpPr/>
          <p:nvPr/>
        </p:nvSpPr>
        <p:spPr>
          <a:xfrm rot="16200000">
            <a:off x="2232000" y="3456360"/>
            <a:ext cx="143640" cy="71640"/>
          </a:xfrm>
          <a:custGeom>
            <a:avLst/>
            <a:gdLst/>
            <a:ahLst/>
            <a:rect l="l" t="t" r="r" b="b"/>
            <a:pathLst>
              <a:path w="402" h="201">
                <a:moveTo>
                  <a:pt x="200" y="0"/>
                </a:moveTo>
                <a:lnTo>
                  <a:pt x="401" y="200"/>
                </a:lnTo>
                <a:lnTo>
                  <a:pt x="0" y="200"/>
                </a:lnTo>
                <a:lnTo>
                  <a:pt x="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CustomShape 13"/>
          <p:cNvSpPr/>
          <p:nvPr/>
        </p:nvSpPr>
        <p:spPr>
          <a:xfrm>
            <a:off x="2556000" y="2304360"/>
            <a:ext cx="6011640" cy="287280"/>
          </a:xfrm>
          <a:prstGeom prst="rect">
            <a:avLst/>
          </a:prstGeom>
          <a:solidFill>
            <a:srgbClr val="b2b2b2">
              <a:alpha val="89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Category   |   nn_id   |    name   |    desc   |   train flag  |  train  date  |  conf  flag  |   conf date  |  running   | overrall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3" name="CustomShape 14"/>
          <p:cNvSpPr/>
          <p:nvPr/>
        </p:nvSpPr>
        <p:spPr>
          <a:xfrm>
            <a:off x="1008000" y="2880000"/>
            <a:ext cx="1223640" cy="215640"/>
          </a:xfrm>
          <a:custGeom>
            <a:avLst/>
            <a:gdLst/>
            <a:ahLst/>
            <a:rect l="l" t="t" r="r" b="b"/>
            <a:pathLst>
              <a:path w="3402" h="602">
                <a:moveTo>
                  <a:pt x="100" y="0"/>
                </a:moveTo>
                <a:cubicBezTo>
                  <a:pt x="50" y="0"/>
                  <a:pt x="0" y="50"/>
                  <a:pt x="0" y="100"/>
                </a:cubicBezTo>
                <a:lnTo>
                  <a:pt x="0" y="500"/>
                </a:lnTo>
                <a:cubicBezTo>
                  <a:pt x="0" y="550"/>
                  <a:pt x="50" y="601"/>
                  <a:pt x="100" y="601"/>
                </a:cubicBezTo>
                <a:lnTo>
                  <a:pt x="3300" y="601"/>
                </a:lnTo>
                <a:cubicBezTo>
                  <a:pt x="3350" y="601"/>
                  <a:pt x="3401" y="550"/>
                  <a:pt x="3401" y="500"/>
                </a:cubicBezTo>
                <a:lnTo>
                  <a:pt x="3401" y="100"/>
                </a:lnTo>
                <a:cubicBezTo>
                  <a:pt x="3401" y="50"/>
                  <a:pt x="3350" y="0"/>
                  <a:pt x="3300" y="0"/>
                </a:cubicBezTo>
                <a:lnTo>
                  <a:pt x="100" y="0"/>
                </a:lnTo>
              </a:path>
            </a:pathLst>
          </a:cu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Search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4" name="CustomShape 15"/>
          <p:cNvSpPr/>
          <p:nvPr/>
        </p:nvSpPr>
        <p:spPr>
          <a:xfrm>
            <a:off x="2556000" y="3060360"/>
            <a:ext cx="6011640" cy="2519280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Line 16"/>
          <p:cNvSpPr/>
          <p:nvPr/>
        </p:nvSpPr>
        <p:spPr>
          <a:xfrm>
            <a:off x="3240000" y="3132000"/>
            <a:ext cx="360" cy="230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Line 17"/>
          <p:cNvSpPr/>
          <p:nvPr/>
        </p:nvSpPr>
        <p:spPr>
          <a:xfrm>
            <a:off x="3708000" y="3132000"/>
            <a:ext cx="360" cy="230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Line 18"/>
          <p:cNvSpPr/>
          <p:nvPr/>
        </p:nvSpPr>
        <p:spPr>
          <a:xfrm>
            <a:off x="4248000" y="3132000"/>
            <a:ext cx="360" cy="230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Line 19"/>
          <p:cNvSpPr/>
          <p:nvPr/>
        </p:nvSpPr>
        <p:spPr>
          <a:xfrm>
            <a:off x="4716000" y="3132000"/>
            <a:ext cx="360" cy="230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Line 20"/>
          <p:cNvSpPr/>
          <p:nvPr/>
        </p:nvSpPr>
        <p:spPr>
          <a:xfrm>
            <a:off x="5364000" y="3132000"/>
            <a:ext cx="360" cy="230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Line 21"/>
          <p:cNvSpPr/>
          <p:nvPr/>
        </p:nvSpPr>
        <p:spPr>
          <a:xfrm>
            <a:off x="6012000" y="3132000"/>
            <a:ext cx="360" cy="230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Line 22"/>
          <p:cNvSpPr/>
          <p:nvPr/>
        </p:nvSpPr>
        <p:spPr>
          <a:xfrm>
            <a:off x="6660000" y="3132000"/>
            <a:ext cx="360" cy="230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Line 23"/>
          <p:cNvSpPr/>
          <p:nvPr/>
        </p:nvSpPr>
        <p:spPr>
          <a:xfrm>
            <a:off x="7308000" y="3132000"/>
            <a:ext cx="360" cy="230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Line 24"/>
          <p:cNvSpPr/>
          <p:nvPr/>
        </p:nvSpPr>
        <p:spPr>
          <a:xfrm>
            <a:off x="7920000" y="3132000"/>
            <a:ext cx="360" cy="230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Line 25"/>
          <p:cNvSpPr/>
          <p:nvPr/>
        </p:nvSpPr>
        <p:spPr>
          <a:xfrm>
            <a:off x="2592000" y="3132000"/>
            <a:ext cx="586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Line 26"/>
          <p:cNvSpPr/>
          <p:nvPr/>
        </p:nvSpPr>
        <p:spPr>
          <a:xfrm>
            <a:off x="2592000" y="3420000"/>
            <a:ext cx="586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Line 27"/>
          <p:cNvSpPr/>
          <p:nvPr/>
        </p:nvSpPr>
        <p:spPr>
          <a:xfrm>
            <a:off x="2592000" y="3708000"/>
            <a:ext cx="586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Line 28"/>
          <p:cNvSpPr/>
          <p:nvPr/>
        </p:nvSpPr>
        <p:spPr>
          <a:xfrm>
            <a:off x="2592000" y="3996000"/>
            <a:ext cx="586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CustomShape 29"/>
          <p:cNvSpPr/>
          <p:nvPr/>
        </p:nvSpPr>
        <p:spPr>
          <a:xfrm>
            <a:off x="4968000" y="3204000"/>
            <a:ext cx="107640" cy="124200"/>
          </a:xfrm>
          <a:prstGeom prst="ellipse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CustomShape 30"/>
          <p:cNvSpPr/>
          <p:nvPr/>
        </p:nvSpPr>
        <p:spPr>
          <a:xfrm>
            <a:off x="4968000" y="3475440"/>
            <a:ext cx="107640" cy="124200"/>
          </a:xfrm>
          <a:prstGeom prst="ellipse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CustomShape 31"/>
          <p:cNvSpPr/>
          <p:nvPr/>
        </p:nvSpPr>
        <p:spPr>
          <a:xfrm>
            <a:off x="4968360" y="3763800"/>
            <a:ext cx="107640" cy="124200"/>
          </a:xfrm>
          <a:prstGeom prst="ellipse">
            <a:avLst/>
          </a:prstGeom>
          <a:solidFill>
            <a:srgbClr val="3333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CustomShape 32"/>
          <p:cNvSpPr/>
          <p:nvPr/>
        </p:nvSpPr>
        <p:spPr>
          <a:xfrm>
            <a:off x="6264360" y="3204360"/>
            <a:ext cx="107640" cy="124200"/>
          </a:xfrm>
          <a:prstGeom prst="ellipse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CustomShape 33"/>
          <p:cNvSpPr/>
          <p:nvPr/>
        </p:nvSpPr>
        <p:spPr>
          <a:xfrm>
            <a:off x="6264360" y="3475800"/>
            <a:ext cx="107640" cy="124200"/>
          </a:xfrm>
          <a:prstGeom prst="ellipse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CustomShape 34"/>
          <p:cNvSpPr/>
          <p:nvPr/>
        </p:nvSpPr>
        <p:spPr>
          <a:xfrm>
            <a:off x="6264720" y="3764160"/>
            <a:ext cx="107640" cy="124200"/>
          </a:xfrm>
          <a:prstGeom prst="ellipse">
            <a:avLst/>
          </a:prstGeom>
          <a:solidFill>
            <a:srgbClr val="3333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CustomShape 35"/>
          <p:cNvSpPr/>
          <p:nvPr/>
        </p:nvSpPr>
        <p:spPr>
          <a:xfrm>
            <a:off x="7560720" y="3204720"/>
            <a:ext cx="107640" cy="124200"/>
          </a:xfrm>
          <a:prstGeom prst="ellipse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CustomShape 36"/>
          <p:cNvSpPr/>
          <p:nvPr/>
        </p:nvSpPr>
        <p:spPr>
          <a:xfrm>
            <a:off x="7560720" y="3476160"/>
            <a:ext cx="107640" cy="124200"/>
          </a:xfrm>
          <a:prstGeom prst="ellipse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CustomShape 37"/>
          <p:cNvSpPr/>
          <p:nvPr/>
        </p:nvSpPr>
        <p:spPr>
          <a:xfrm>
            <a:off x="7561080" y="3764520"/>
            <a:ext cx="107640" cy="124200"/>
          </a:xfrm>
          <a:prstGeom prst="ellipse">
            <a:avLst/>
          </a:prstGeom>
          <a:solidFill>
            <a:srgbClr val="3333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CustomShape 38"/>
          <p:cNvSpPr/>
          <p:nvPr/>
        </p:nvSpPr>
        <p:spPr>
          <a:xfrm>
            <a:off x="8137080" y="3205080"/>
            <a:ext cx="107640" cy="124200"/>
          </a:xfrm>
          <a:prstGeom prst="ellipse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CustomShape 39"/>
          <p:cNvSpPr/>
          <p:nvPr/>
        </p:nvSpPr>
        <p:spPr>
          <a:xfrm>
            <a:off x="8137080" y="3476520"/>
            <a:ext cx="107640" cy="124200"/>
          </a:xfrm>
          <a:prstGeom prst="ellipse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CustomShape 40"/>
          <p:cNvSpPr/>
          <p:nvPr/>
        </p:nvSpPr>
        <p:spPr>
          <a:xfrm>
            <a:off x="8137440" y="3764880"/>
            <a:ext cx="107640" cy="124200"/>
          </a:xfrm>
          <a:prstGeom prst="ellipse">
            <a:avLst/>
          </a:prstGeom>
          <a:solidFill>
            <a:srgbClr val="3333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CustomShape 41"/>
          <p:cNvSpPr/>
          <p:nvPr/>
        </p:nvSpPr>
        <p:spPr>
          <a:xfrm>
            <a:off x="3312000" y="3763800"/>
            <a:ext cx="359640" cy="195840"/>
          </a:xfrm>
          <a:custGeom>
            <a:avLst/>
            <a:gdLst/>
            <a:ahLst/>
            <a:rect l="l" t="t" r="r" b="b"/>
            <a:pathLst>
              <a:path w="1002" h="547">
                <a:moveTo>
                  <a:pt x="91" y="0"/>
                </a:moveTo>
                <a:cubicBezTo>
                  <a:pt x="45" y="0"/>
                  <a:pt x="0" y="45"/>
                  <a:pt x="0" y="91"/>
                </a:cubicBezTo>
                <a:lnTo>
                  <a:pt x="0" y="455"/>
                </a:lnTo>
                <a:cubicBezTo>
                  <a:pt x="0" y="500"/>
                  <a:pt x="45" y="546"/>
                  <a:pt x="91" y="546"/>
                </a:cubicBezTo>
                <a:lnTo>
                  <a:pt x="910" y="546"/>
                </a:lnTo>
                <a:cubicBezTo>
                  <a:pt x="955" y="546"/>
                  <a:pt x="1001" y="500"/>
                  <a:pt x="1001" y="455"/>
                </a:cubicBezTo>
                <a:lnTo>
                  <a:pt x="1001" y="91"/>
                </a:lnTo>
                <a:cubicBezTo>
                  <a:pt x="1001" y="45"/>
                  <a:pt x="955" y="0"/>
                  <a:pt x="910" y="0"/>
                </a:cubicBezTo>
                <a:lnTo>
                  <a:pt x="91" y="0"/>
                </a:lnTo>
              </a:path>
            </a:pathLst>
          </a:cu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1" name="CustomShape 42"/>
          <p:cNvSpPr/>
          <p:nvPr/>
        </p:nvSpPr>
        <p:spPr>
          <a:xfrm>
            <a:off x="3312360" y="3466080"/>
            <a:ext cx="359640" cy="196200"/>
          </a:xfrm>
          <a:custGeom>
            <a:avLst/>
            <a:gdLst/>
            <a:ahLst/>
            <a:rect l="l" t="t" r="r" b="b"/>
            <a:pathLst>
              <a:path w="1002" h="548">
                <a:moveTo>
                  <a:pt x="91" y="0"/>
                </a:moveTo>
                <a:cubicBezTo>
                  <a:pt x="45" y="0"/>
                  <a:pt x="0" y="45"/>
                  <a:pt x="0" y="91"/>
                </a:cubicBezTo>
                <a:lnTo>
                  <a:pt x="0" y="455"/>
                </a:lnTo>
                <a:cubicBezTo>
                  <a:pt x="0" y="501"/>
                  <a:pt x="45" y="547"/>
                  <a:pt x="91" y="547"/>
                </a:cubicBezTo>
                <a:lnTo>
                  <a:pt x="909" y="547"/>
                </a:lnTo>
                <a:cubicBezTo>
                  <a:pt x="955" y="547"/>
                  <a:pt x="1001" y="501"/>
                  <a:pt x="1001" y="455"/>
                </a:cubicBezTo>
                <a:lnTo>
                  <a:pt x="1001" y="91"/>
                </a:lnTo>
                <a:cubicBezTo>
                  <a:pt x="1001" y="45"/>
                  <a:pt x="955" y="0"/>
                  <a:pt x="909" y="0"/>
                </a:cubicBezTo>
                <a:lnTo>
                  <a:pt x="91" y="0"/>
                </a:lnTo>
              </a:path>
            </a:pathLst>
          </a:cu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2" name="CustomShape 43"/>
          <p:cNvSpPr/>
          <p:nvPr/>
        </p:nvSpPr>
        <p:spPr>
          <a:xfrm>
            <a:off x="3312720" y="3168720"/>
            <a:ext cx="359640" cy="195840"/>
          </a:xfrm>
          <a:custGeom>
            <a:avLst/>
            <a:gdLst/>
            <a:ahLst/>
            <a:rect l="l" t="t" r="r" b="b"/>
            <a:pathLst>
              <a:path w="1002" h="547">
                <a:moveTo>
                  <a:pt x="91" y="0"/>
                </a:moveTo>
                <a:cubicBezTo>
                  <a:pt x="45" y="0"/>
                  <a:pt x="0" y="45"/>
                  <a:pt x="0" y="91"/>
                </a:cubicBezTo>
                <a:lnTo>
                  <a:pt x="0" y="455"/>
                </a:lnTo>
                <a:cubicBezTo>
                  <a:pt x="0" y="500"/>
                  <a:pt x="45" y="546"/>
                  <a:pt x="91" y="546"/>
                </a:cubicBezTo>
                <a:lnTo>
                  <a:pt x="910" y="546"/>
                </a:lnTo>
                <a:cubicBezTo>
                  <a:pt x="955" y="546"/>
                  <a:pt x="1001" y="500"/>
                  <a:pt x="1001" y="455"/>
                </a:cubicBezTo>
                <a:lnTo>
                  <a:pt x="1001" y="91"/>
                </a:lnTo>
                <a:cubicBezTo>
                  <a:pt x="1001" y="45"/>
                  <a:pt x="955" y="0"/>
                  <a:pt x="910" y="0"/>
                </a:cubicBezTo>
                <a:lnTo>
                  <a:pt x="91" y="0"/>
                </a:lnTo>
              </a:path>
            </a:pathLst>
          </a:cu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3" name="CustomShape 44"/>
          <p:cNvSpPr/>
          <p:nvPr/>
        </p:nvSpPr>
        <p:spPr>
          <a:xfrm>
            <a:off x="3384000" y="4068000"/>
            <a:ext cx="1661400" cy="3596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Link to “Net Conf”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4" name="CustomShape 45"/>
          <p:cNvSpPr/>
          <p:nvPr/>
        </p:nvSpPr>
        <p:spPr>
          <a:xfrm>
            <a:off x="2556000" y="2700360"/>
            <a:ext cx="6011640" cy="287280"/>
          </a:xfrm>
          <a:prstGeom prst="rect">
            <a:avLst/>
          </a:prstGeom>
          <a:solidFill>
            <a:srgbClr val="b2b2b2">
              <a:alpha val="89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 Data Table  |   Train Data flag   |  Accuracy  |  Response Speed  | Data set size  |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5" name="CustomShape 46"/>
          <p:cNvSpPr/>
          <p:nvPr/>
        </p:nvSpPr>
        <p:spPr>
          <a:xfrm>
            <a:off x="1008360" y="3204360"/>
            <a:ext cx="1223640" cy="215640"/>
          </a:xfrm>
          <a:custGeom>
            <a:avLst/>
            <a:gdLst/>
            <a:ahLst/>
            <a:rect l="l" t="t" r="r" b="b"/>
            <a:pathLst>
              <a:path w="3402" h="602">
                <a:moveTo>
                  <a:pt x="100" y="0"/>
                </a:moveTo>
                <a:cubicBezTo>
                  <a:pt x="50" y="0"/>
                  <a:pt x="0" y="50"/>
                  <a:pt x="0" y="100"/>
                </a:cubicBezTo>
                <a:lnTo>
                  <a:pt x="0" y="500"/>
                </a:lnTo>
                <a:cubicBezTo>
                  <a:pt x="0" y="550"/>
                  <a:pt x="50" y="601"/>
                  <a:pt x="100" y="601"/>
                </a:cubicBezTo>
                <a:lnTo>
                  <a:pt x="3300" y="601"/>
                </a:lnTo>
                <a:cubicBezTo>
                  <a:pt x="3350" y="601"/>
                  <a:pt x="3401" y="550"/>
                  <a:pt x="3401" y="500"/>
                </a:cubicBezTo>
                <a:lnTo>
                  <a:pt x="3401" y="100"/>
                </a:lnTo>
                <a:cubicBezTo>
                  <a:pt x="3401" y="50"/>
                  <a:pt x="3350" y="0"/>
                  <a:pt x="3300" y="0"/>
                </a:cubicBezTo>
                <a:lnTo>
                  <a:pt x="100" y="0"/>
                </a:lnTo>
              </a:path>
            </a:pathLst>
          </a:cu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Add New NN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7" name="CustomShape 2"/>
          <p:cNvSpPr/>
          <p:nvPr/>
        </p:nvSpPr>
        <p:spPr>
          <a:xfrm>
            <a:off x="8504280" y="6337800"/>
            <a:ext cx="519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F107B4CF-19EC-466E-A92A-56357D6488BF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8" name="CustomShape 3"/>
          <p:cNvSpPr/>
          <p:nvPr/>
        </p:nvSpPr>
        <p:spPr>
          <a:xfrm>
            <a:off x="255600" y="6300360"/>
            <a:ext cx="1182600" cy="3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9" name="Line 4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0" name="CustomShape 5"/>
          <p:cNvSpPr/>
          <p:nvPr/>
        </p:nvSpPr>
        <p:spPr>
          <a:xfrm>
            <a:off x="363600" y="210960"/>
            <a:ext cx="2298960" cy="29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5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4 UI/UX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1" name="CustomShape 6"/>
          <p:cNvSpPr/>
          <p:nvPr/>
        </p:nvSpPr>
        <p:spPr>
          <a:xfrm>
            <a:off x="2406600" y="822960"/>
            <a:ext cx="6231600" cy="9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실질적으로 네트워크를 가변적으로 관리할 수 있도록 하는 핵심 기능으로써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에서 제공하는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API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를 활용하여 개발합니다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API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는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TensorFlow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및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Spark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환경과도 유기적으로 연동할 수 있도록 지원합니다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2" name="CustomShape 7"/>
          <p:cNvSpPr/>
          <p:nvPr/>
        </p:nvSpPr>
        <p:spPr>
          <a:xfrm>
            <a:off x="792000" y="1584000"/>
            <a:ext cx="7775640" cy="287280"/>
          </a:xfrm>
          <a:prstGeom prst="rect">
            <a:avLst/>
          </a:prstGeom>
          <a:solidFill>
            <a:srgbClr val="729fcf">
              <a:alpha val="89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Neural Net List     |     </a:t>
            </a:r>
            <a:r>
              <a:rPr b="1" lang="en-US" sz="12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Neural Net Configuration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|     Neural Net Statistics     |     Tensor Board     |    HR Demo Pages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3" name="CustomShape 8"/>
          <p:cNvSpPr/>
          <p:nvPr/>
        </p:nvSpPr>
        <p:spPr>
          <a:xfrm>
            <a:off x="792000" y="1872000"/>
            <a:ext cx="1547640" cy="3707640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4" name="CustomShape 9"/>
          <p:cNvSpPr/>
          <p:nvPr/>
        </p:nvSpPr>
        <p:spPr>
          <a:xfrm>
            <a:off x="1800000" y="2088000"/>
            <a:ext cx="467640" cy="19764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CustomShape 10"/>
          <p:cNvSpPr/>
          <p:nvPr/>
        </p:nvSpPr>
        <p:spPr>
          <a:xfrm rot="16200000">
            <a:off x="2232000" y="3456360"/>
            <a:ext cx="143640" cy="71640"/>
          </a:xfrm>
          <a:custGeom>
            <a:avLst/>
            <a:gdLst/>
            <a:ahLst/>
            <a:rect l="l" t="t" r="r" b="b"/>
            <a:pathLst>
              <a:path w="402" h="201">
                <a:moveTo>
                  <a:pt x="200" y="0"/>
                </a:moveTo>
                <a:lnTo>
                  <a:pt x="401" y="200"/>
                </a:lnTo>
                <a:lnTo>
                  <a:pt x="0" y="200"/>
                </a:lnTo>
                <a:lnTo>
                  <a:pt x="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CustomShape 11"/>
          <p:cNvSpPr/>
          <p:nvPr/>
        </p:nvSpPr>
        <p:spPr>
          <a:xfrm>
            <a:off x="972000" y="4536000"/>
            <a:ext cx="1223640" cy="215640"/>
          </a:xfrm>
          <a:custGeom>
            <a:avLst/>
            <a:gdLst/>
            <a:ahLst/>
            <a:rect l="l" t="t" r="r" b="b"/>
            <a:pathLst>
              <a:path w="3402" h="602">
                <a:moveTo>
                  <a:pt x="100" y="0"/>
                </a:moveTo>
                <a:cubicBezTo>
                  <a:pt x="50" y="0"/>
                  <a:pt x="0" y="50"/>
                  <a:pt x="0" y="100"/>
                </a:cubicBezTo>
                <a:lnTo>
                  <a:pt x="0" y="500"/>
                </a:lnTo>
                <a:cubicBezTo>
                  <a:pt x="0" y="550"/>
                  <a:pt x="50" y="601"/>
                  <a:pt x="100" y="601"/>
                </a:cubicBezTo>
                <a:lnTo>
                  <a:pt x="3300" y="601"/>
                </a:lnTo>
                <a:cubicBezTo>
                  <a:pt x="3350" y="601"/>
                  <a:pt x="3401" y="550"/>
                  <a:pt x="3401" y="500"/>
                </a:cubicBezTo>
                <a:lnTo>
                  <a:pt x="3401" y="100"/>
                </a:lnTo>
                <a:cubicBezTo>
                  <a:pt x="3401" y="50"/>
                  <a:pt x="3350" y="0"/>
                  <a:pt x="3300" y="0"/>
                </a:cubicBezTo>
                <a:lnTo>
                  <a:pt x="100" y="0"/>
                </a:lnTo>
              </a:path>
            </a:pathLst>
          </a:cu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Save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7" name="CustomShape 12"/>
          <p:cNvSpPr/>
          <p:nvPr/>
        </p:nvSpPr>
        <p:spPr>
          <a:xfrm>
            <a:off x="2556000" y="4500360"/>
            <a:ext cx="6011640" cy="1079280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Line 13"/>
          <p:cNvSpPr/>
          <p:nvPr/>
        </p:nvSpPr>
        <p:spPr>
          <a:xfrm>
            <a:off x="3240000" y="4572000"/>
            <a:ext cx="360" cy="86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Line 14"/>
          <p:cNvSpPr/>
          <p:nvPr/>
        </p:nvSpPr>
        <p:spPr>
          <a:xfrm>
            <a:off x="3708000" y="4572000"/>
            <a:ext cx="360" cy="86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Line 15"/>
          <p:cNvSpPr/>
          <p:nvPr/>
        </p:nvSpPr>
        <p:spPr>
          <a:xfrm>
            <a:off x="4248000" y="4572000"/>
            <a:ext cx="360" cy="86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Line 16"/>
          <p:cNvSpPr/>
          <p:nvPr/>
        </p:nvSpPr>
        <p:spPr>
          <a:xfrm>
            <a:off x="4716000" y="4572000"/>
            <a:ext cx="360" cy="86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Line 17"/>
          <p:cNvSpPr/>
          <p:nvPr/>
        </p:nvSpPr>
        <p:spPr>
          <a:xfrm>
            <a:off x="5364000" y="4572000"/>
            <a:ext cx="360" cy="86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Line 18"/>
          <p:cNvSpPr/>
          <p:nvPr/>
        </p:nvSpPr>
        <p:spPr>
          <a:xfrm>
            <a:off x="6012000" y="4572000"/>
            <a:ext cx="360" cy="86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Line 19"/>
          <p:cNvSpPr/>
          <p:nvPr/>
        </p:nvSpPr>
        <p:spPr>
          <a:xfrm>
            <a:off x="6660000" y="4572000"/>
            <a:ext cx="360" cy="86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Line 20"/>
          <p:cNvSpPr/>
          <p:nvPr/>
        </p:nvSpPr>
        <p:spPr>
          <a:xfrm>
            <a:off x="7308000" y="4572000"/>
            <a:ext cx="360" cy="86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Line 21"/>
          <p:cNvSpPr/>
          <p:nvPr/>
        </p:nvSpPr>
        <p:spPr>
          <a:xfrm>
            <a:off x="7920000" y="4572000"/>
            <a:ext cx="360" cy="86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Line 22"/>
          <p:cNvSpPr/>
          <p:nvPr/>
        </p:nvSpPr>
        <p:spPr>
          <a:xfrm>
            <a:off x="2592000" y="4572000"/>
            <a:ext cx="586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Line 23"/>
          <p:cNvSpPr/>
          <p:nvPr/>
        </p:nvSpPr>
        <p:spPr>
          <a:xfrm>
            <a:off x="2592000" y="4860000"/>
            <a:ext cx="586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Line 24"/>
          <p:cNvSpPr/>
          <p:nvPr/>
        </p:nvSpPr>
        <p:spPr>
          <a:xfrm>
            <a:off x="2592000" y="5148000"/>
            <a:ext cx="586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Line 25"/>
          <p:cNvSpPr/>
          <p:nvPr/>
        </p:nvSpPr>
        <p:spPr>
          <a:xfrm>
            <a:off x="2592000" y="5436000"/>
            <a:ext cx="586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CustomShape 26"/>
          <p:cNvSpPr/>
          <p:nvPr/>
        </p:nvSpPr>
        <p:spPr>
          <a:xfrm>
            <a:off x="2556000" y="4140360"/>
            <a:ext cx="6011640" cy="287280"/>
          </a:xfrm>
          <a:prstGeom prst="rect">
            <a:avLst/>
          </a:prstGeom>
          <a:solidFill>
            <a:srgbClr val="b2b2b2">
              <a:alpha val="89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 Tables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2" name="CustomShape 27"/>
          <p:cNvSpPr/>
          <p:nvPr/>
        </p:nvSpPr>
        <p:spPr>
          <a:xfrm>
            <a:off x="321480" y="777600"/>
            <a:ext cx="201168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UI/UX DESIGN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3" name="" descr=""/>
          <p:cNvPicPr/>
          <p:nvPr/>
        </p:nvPicPr>
        <p:blipFill>
          <a:blip r:embed="rId1"/>
          <a:srcRect l="15055" t="25672" r="31389" b="2205"/>
          <a:stretch/>
        </p:blipFill>
        <p:spPr>
          <a:xfrm>
            <a:off x="2556360" y="1980000"/>
            <a:ext cx="3059280" cy="2090880"/>
          </a:xfrm>
          <a:prstGeom prst="rect">
            <a:avLst/>
          </a:prstGeom>
          <a:ln>
            <a:noFill/>
          </a:ln>
        </p:spPr>
      </p:pic>
      <p:sp>
        <p:nvSpPr>
          <p:cNvPr id="764" name="CustomShape 28"/>
          <p:cNvSpPr/>
          <p:nvPr/>
        </p:nvSpPr>
        <p:spPr>
          <a:xfrm>
            <a:off x="936000" y="2088000"/>
            <a:ext cx="791640" cy="19764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5" name="CustomShape 29"/>
          <p:cNvSpPr/>
          <p:nvPr/>
        </p:nvSpPr>
        <p:spPr>
          <a:xfrm>
            <a:off x="1800000" y="2358000"/>
            <a:ext cx="467640" cy="19764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CustomShape 30"/>
          <p:cNvSpPr/>
          <p:nvPr/>
        </p:nvSpPr>
        <p:spPr>
          <a:xfrm>
            <a:off x="936000" y="2358000"/>
            <a:ext cx="791640" cy="19764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Category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7" name="CustomShape 31"/>
          <p:cNvSpPr/>
          <p:nvPr/>
        </p:nvSpPr>
        <p:spPr>
          <a:xfrm>
            <a:off x="1800000" y="2610000"/>
            <a:ext cx="467640" cy="19764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8" name="CustomShape 32"/>
          <p:cNvSpPr/>
          <p:nvPr/>
        </p:nvSpPr>
        <p:spPr>
          <a:xfrm>
            <a:off x="936000" y="2610000"/>
            <a:ext cx="791640" cy="19764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Name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9" name="CustomShape 33"/>
          <p:cNvSpPr/>
          <p:nvPr/>
        </p:nvSpPr>
        <p:spPr>
          <a:xfrm>
            <a:off x="1800000" y="2862000"/>
            <a:ext cx="467640" cy="19764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CustomShape 34"/>
          <p:cNvSpPr/>
          <p:nvPr/>
        </p:nvSpPr>
        <p:spPr>
          <a:xfrm>
            <a:off x="936000" y="2862000"/>
            <a:ext cx="791640" cy="19764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Type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1" name="CustomShape 35"/>
          <p:cNvSpPr/>
          <p:nvPr/>
        </p:nvSpPr>
        <p:spPr>
          <a:xfrm>
            <a:off x="936000" y="3402000"/>
            <a:ext cx="1295640" cy="59364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CustomShape 36"/>
          <p:cNvSpPr/>
          <p:nvPr/>
        </p:nvSpPr>
        <p:spPr>
          <a:xfrm>
            <a:off x="936000" y="3186000"/>
            <a:ext cx="1295640" cy="19764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query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3" name="CustomShape 37"/>
          <p:cNvSpPr/>
          <p:nvPr/>
        </p:nvSpPr>
        <p:spPr>
          <a:xfrm>
            <a:off x="972360" y="4824360"/>
            <a:ext cx="1223640" cy="215640"/>
          </a:xfrm>
          <a:custGeom>
            <a:avLst/>
            <a:gdLst/>
            <a:ahLst/>
            <a:rect l="l" t="t" r="r" b="b"/>
            <a:pathLst>
              <a:path w="3402" h="602">
                <a:moveTo>
                  <a:pt x="100" y="0"/>
                </a:moveTo>
                <a:cubicBezTo>
                  <a:pt x="50" y="0"/>
                  <a:pt x="0" y="50"/>
                  <a:pt x="0" y="100"/>
                </a:cubicBezTo>
                <a:lnTo>
                  <a:pt x="0" y="500"/>
                </a:lnTo>
                <a:cubicBezTo>
                  <a:pt x="0" y="550"/>
                  <a:pt x="50" y="601"/>
                  <a:pt x="100" y="601"/>
                </a:cubicBezTo>
                <a:lnTo>
                  <a:pt x="3300" y="601"/>
                </a:lnTo>
                <a:cubicBezTo>
                  <a:pt x="3350" y="601"/>
                  <a:pt x="3401" y="550"/>
                  <a:pt x="3401" y="500"/>
                </a:cubicBezTo>
                <a:lnTo>
                  <a:pt x="3401" y="100"/>
                </a:lnTo>
                <a:cubicBezTo>
                  <a:pt x="3401" y="50"/>
                  <a:pt x="3350" y="0"/>
                  <a:pt x="3300" y="0"/>
                </a:cubicBezTo>
                <a:lnTo>
                  <a:pt x="100" y="0"/>
                </a:lnTo>
              </a:path>
            </a:pathLst>
          </a:cu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4" name="CustomShape 38"/>
          <p:cNvSpPr/>
          <p:nvPr/>
        </p:nvSpPr>
        <p:spPr>
          <a:xfrm>
            <a:off x="972720" y="5112720"/>
            <a:ext cx="1223640" cy="215640"/>
          </a:xfrm>
          <a:custGeom>
            <a:avLst/>
            <a:gdLst/>
            <a:ahLst/>
            <a:rect l="l" t="t" r="r" b="b"/>
            <a:pathLst>
              <a:path w="3402" h="602">
                <a:moveTo>
                  <a:pt x="100" y="0"/>
                </a:moveTo>
                <a:cubicBezTo>
                  <a:pt x="50" y="0"/>
                  <a:pt x="0" y="50"/>
                  <a:pt x="0" y="100"/>
                </a:cubicBezTo>
                <a:lnTo>
                  <a:pt x="0" y="500"/>
                </a:lnTo>
                <a:cubicBezTo>
                  <a:pt x="0" y="550"/>
                  <a:pt x="50" y="601"/>
                  <a:pt x="100" y="601"/>
                </a:cubicBezTo>
                <a:lnTo>
                  <a:pt x="3300" y="601"/>
                </a:lnTo>
                <a:cubicBezTo>
                  <a:pt x="3350" y="601"/>
                  <a:pt x="3401" y="550"/>
                  <a:pt x="3401" y="500"/>
                </a:cubicBezTo>
                <a:lnTo>
                  <a:pt x="3401" y="100"/>
                </a:lnTo>
                <a:cubicBezTo>
                  <a:pt x="3401" y="50"/>
                  <a:pt x="3350" y="0"/>
                  <a:pt x="3300" y="0"/>
                </a:cubicBezTo>
                <a:lnTo>
                  <a:pt x="100" y="0"/>
                </a:lnTo>
              </a:path>
            </a:pathLst>
          </a:cu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5" name="CustomShape 39"/>
          <p:cNvSpPr/>
          <p:nvPr/>
        </p:nvSpPr>
        <p:spPr>
          <a:xfrm>
            <a:off x="5688000" y="1980000"/>
            <a:ext cx="2879640" cy="2087640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6" name="" descr=""/>
          <p:cNvPicPr/>
          <p:nvPr/>
        </p:nvPicPr>
        <p:blipFill>
          <a:blip r:embed="rId2"/>
          <a:srcRect l="26370" t="0" r="6692" b="85697"/>
          <a:stretch/>
        </p:blipFill>
        <p:spPr>
          <a:xfrm>
            <a:off x="2556720" y="3600720"/>
            <a:ext cx="4319280" cy="466920"/>
          </a:xfrm>
          <a:prstGeom prst="rect">
            <a:avLst/>
          </a:prstGeom>
          <a:ln>
            <a:noFill/>
          </a:ln>
        </p:spPr>
      </p:pic>
      <p:sp>
        <p:nvSpPr>
          <p:cNvPr id="777" name="CustomShape 40"/>
          <p:cNvSpPr/>
          <p:nvPr/>
        </p:nvSpPr>
        <p:spPr>
          <a:xfrm>
            <a:off x="3600000" y="3420000"/>
            <a:ext cx="1661400" cy="3596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Network Configuration &amp;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Layer Configuration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8" name="CustomShape 41"/>
          <p:cNvSpPr/>
          <p:nvPr/>
        </p:nvSpPr>
        <p:spPr>
          <a:xfrm>
            <a:off x="6372000" y="3420000"/>
            <a:ext cx="1661400" cy="3596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Trained Model Result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9" name="CustomShape 42"/>
          <p:cNvSpPr/>
          <p:nvPr/>
        </p:nvSpPr>
        <p:spPr>
          <a:xfrm>
            <a:off x="4752000" y="4284000"/>
            <a:ext cx="1661400" cy="3596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 Data Sets (parts)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(Livy – Spark Request)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0" name="CustomShape 43"/>
          <p:cNvSpPr/>
          <p:nvPr/>
        </p:nvSpPr>
        <p:spPr>
          <a:xfrm>
            <a:off x="1938240" y="2916000"/>
            <a:ext cx="1661400" cy="3596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Basic Information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1" name="CustomShape 44"/>
          <p:cNvSpPr/>
          <p:nvPr/>
        </p:nvSpPr>
        <p:spPr>
          <a:xfrm>
            <a:off x="2010240" y="4608000"/>
            <a:ext cx="1661400" cy="3596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Livy – Spark Request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3" name="CustomShape 2"/>
          <p:cNvSpPr/>
          <p:nvPr/>
        </p:nvSpPr>
        <p:spPr>
          <a:xfrm>
            <a:off x="8504280" y="6337800"/>
            <a:ext cx="519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BF0C935D-496C-461B-8CD5-A8C86BBACFE3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4" name="CustomShape 3"/>
          <p:cNvSpPr/>
          <p:nvPr/>
        </p:nvSpPr>
        <p:spPr>
          <a:xfrm>
            <a:off x="255600" y="6300360"/>
            <a:ext cx="1182600" cy="3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5" name="Line 4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6" name="CustomShape 5"/>
          <p:cNvSpPr/>
          <p:nvPr/>
        </p:nvSpPr>
        <p:spPr>
          <a:xfrm>
            <a:off x="321480" y="777600"/>
            <a:ext cx="201168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FUNCTION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8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DETAIL DESIGN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7" name="CustomShape 6"/>
          <p:cNvSpPr/>
          <p:nvPr/>
        </p:nvSpPr>
        <p:spPr>
          <a:xfrm>
            <a:off x="363600" y="210960"/>
            <a:ext cx="2298960" cy="29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5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4 UI/UX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8" name="CustomShape 7"/>
          <p:cNvSpPr/>
          <p:nvPr/>
        </p:nvSpPr>
        <p:spPr>
          <a:xfrm>
            <a:off x="2406600" y="822960"/>
            <a:ext cx="6231600" cy="9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실제 서비스 환경과 동일하게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JAVA AP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를 활용하여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HR (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혹은 무엇이든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)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에 관련된 비지니스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DEMO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화면을 만들어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시현 할 수 있도록 합니다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9" name="CustomShape 8"/>
          <p:cNvSpPr/>
          <p:nvPr/>
        </p:nvSpPr>
        <p:spPr>
          <a:xfrm>
            <a:off x="2088000" y="1584000"/>
            <a:ext cx="1799640" cy="453564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0" name="CustomShape 9"/>
          <p:cNvSpPr/>
          <p:nvPr/>
        </p:nvSpPr>
        <p:spPr>
          <a:xfrm>
            <a:off x="2376720" y="2845080"/>
            <a:ext cx="1185480" cy="3596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tflearn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1" name="CustomShape 10"/>
          <p:cNvSpPr/>
          <p:nvPr/>
        </p:nvSpPr>
        <p:spPr>
          <a:xfrm>
            <a:off x="2376720" y="3709080"/>
            <a:ext cx="1185480" cy="3596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tfmsacore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2" name="CustomShape 11"/>
          <p:cNvSpPr/>
          <p:nvPr/>
        </p:nvSpPr>
        <p:spPr>
          <a:xfrm>
            <a:off x="2377080" y="4573440"/>
            <a:ext cx="1185480" cy="3596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tfmsarest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3" name="CustomShape 12"/>
          <p:cNvSpPr/>
          <p:nvPr/>
        </p:nvSpPr>
        <p:spPr>
          <a:xfrm>
            <a:off x="2377440" y="5473800"/>
            <a:ext cx="1185480" cy="3596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tfmsaview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4" name="Line 13"/>
          <p:cNvSpPr/>
          <p:nvPr/>
        </p:nvSpPr>
        <p:spPr>
          <a:xfrm>
            <a:off x="2952720" y="3205080"/>
            <a:ext cx="36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CustomShape 14"/>
          <p:cNvSpPr/>
          <p:nvPr/>
        </p:nvSpPr>
        <p:spPr>
          <a:xfrm>
            <a:off x="2377080" y="1981440"/>
            <a:ext cx="1185480" cy="3596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tensorflow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6" name="Line 15"/>
          <p:cNvSpPr/>
          <p:nvPr/>
        </p:nvSpPr>
        <p:spPr>
          <a:xfrm>
            <a:off x="2952720" y="2341080"/>
            <a:ext cx="36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Line 16"/>
          <p:cNvSpPr/>
          <p:nvPr/>
        </p:nvSpPr>
        <p:spPr>
          <a:xfrm>
            <a:off x="2952720" y="4069080"/>
            <a:ext cx="36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Line 17"/>
          <p:cNvSpPr/>
          <p:nvPr/>
        </p:nvSpPr>
        <p:spPr>
          <a:xfrm>
            <a:off x="2952720" y="4933080"/>
            <a:ext cx="36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CustomShape 18"/>
          <p:cNvSpPr/>
          <p:nvPr/>
        </p:nvSpPr>
        <p:spPr>
          <a:xfrm>
            <a:off x="4680000" y="1584000"/>
            <a:ext cx="1799640" cy="453564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Legacy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0" name="CustomShape 19"/>
          <p:cNvSpPr/>
          <p:nvPr/>
        </p:nvSpPr>
        <p:spPr>
          <a:xfrm>
            <a:off x="5006160" y="3638520"/>
            <a:ext cx="1185480" cy="3596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Legacy DB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1" name="CustomShape 20"/>
          <p:cNvSpPr/>
          <p:nvPr/>
        </p:nvSpPr>
        <p:spPr>
          <a:xfrm>
            <a:off x="5006520" y="4574880"/>
            <a:ext cx="1185480" cy="3596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Java API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2" name="CustomShape 21"/>
          <p:cNvSpPr/>
          <p:nvPr/>
        </p:nvSpPr>
        <p:spPr>
          <a:xfrm>
            <a:off x="5006880" y="5511240"/>
            <a:ext cx="1185480" cy="3596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Demo View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3" name="Line 22"/>
          <p:cNvSpPr/>
          <p:nvPr/>
        </p:nvSpPr>
        <p:spPr>
          <a:xfrm>
            <a:off x="5580360" y="3998520"/>
            <a:ext cx="36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Line 23"/>
          <p:cNvSpPr/>
          <p:nvPr/>
        </p:nvSpPr>
        <p:spPr>
          <a:xfrm>
            <a:off x="5580360" y="4934520"/>
            <a:ext cx="36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Line 24"/>
          <p:cNvSpPr/>
          <p:nvPr/>
        </p:nvSpPr>
        <p:spPr>
          <a:xfrm flipV="1">
            <a:off x="3562560" y="4740480"/>
            <a:ext cx="1443960" cy="1152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CustomShape 25"/>
          <p:cNvSpPr/>
          <p:nvPr/>
        </p:nvSpPr>
        <p:spPr>
          <a:xfrm>
            <a:off x="3816000" y="4464000"/>
            <a:ext cx="100476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MSA Service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8" name="CustomShape 2"/>
          <p:cNvSpPr/>
          <p:nvPr/>
        </p:nvSpPr>
        <p:spPr>
          <a:xfrm>
            <a:off x="8639640" y="6337800"/>
            <a:ext cx="24804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9716FB75-C8D7-40C6-A1A6-3589F4E28F83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9" name="CustomShape 3"/>
          <p:cNvSpPr/>
          <p:nvPr/>
        </p:nvSpPr>
        <p:spPr>
          <a:xfrm>
            <a:off x="255600" y="6300360"/>
            <a:ext cx="1182600" cy="3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0" name="Line 4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1" name="CustomShape 5"/>
          <p:cNvSpPr/>
          <p:nvPr/>
        </p:nvSpPr>
        <p:spPr>
          <a:xfrm>
            <a:off x="321480" y="777600"/>
            <a:ext cx="201168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BUSINESS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8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DEFINITION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2" name="CustomShape 6"/>
          <p:cNvSpPr/>
          <p:nvPr/>
        </p:nvSpPr>
        <p:spPr>
          <a:xfrm>
            <a:off x="363600" y="210960"/>
            <a:ext cx="2298960" cy="29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5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5 Data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3" name="CustomShape 7"/>
          <p:cNvSpPr/>
          <p:nvPr/>
        </p:nvSpPr>
        <p:spPr>
          <a:xfrm>
            <a:off x="2406600" y="786960"/>
            <a:ext cx="575856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TensorFlow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5" name="CustomShape 2"/>
          <p:cNvSpPr/>
          <p:nvPr/>
        </p:nvSpPr>
        <p:spPr>
          <a:xfrm>
            <a:off x="8504280" y="6337800"/>
            <a:ext cx="519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75865A80-4297-4428-AFBD-850B22F4B34A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6" name="CustomShape 3"/>
          <p:cNvSpPr/>
          <p:nvPr/>
        </p:nvSpPr>
        <p:spPr>
          <a:xfrm>
            <a:off x="255600" y="6300360"/>
            <a:ext cx="1182600" cy="3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Line 4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8" name="CustomShape 5"/>
          <p:cNvSpPr/>
          <p:nvPr/>
        </p:nvSpPr>
        <p:spPr>
          <a:xfrm>
            <a:off x="321480" y="777600"/>
            <a:ext cx="201168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DATA STRUCTURE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8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(1)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9" name="CustomShape 6"/>
          <p:cNvSpPr/>
          <p:nvPr/>
        </p:nvSpPr>
        <p:spPr>
          <a:xfrm>
            <a:off x="363600" y="210960"/>
            <a:ext cx="2298960" cy="29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5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5 Data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0" name="CustomShape 7"/>
          <p:cNvSpPr/>
          <p:nvPr/>
        </p:nvSpPr>
        <p:spPr>
          <a:xfrm>
            <a:off x="2406600" y="786960"/>
            <a:ext cx="6303600" cy="6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어떤 비지니스이던 상관없이 공통적으로 데이터 구성시 적용되는 원칙입니다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Neural Network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사용을 위한 데이터 구성을 위해서는 모든 데이터는 병렬화 되어야만 합니다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단 수치상으로 표현이 가능한 영어 점수 등은 그대로 점수로 표현 합니다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NN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에서는 모델의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Output Layer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까지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Input Layer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에서 입력한 내용이 전달되어 결과에 영향을 주도록 설계하여 각 코드의 가중치는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NN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 학습을 통해 자동을 결정되도록 하고자 합니다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1" name="" descr=""/>
          <p:cNvPicPr/>
          <p:nvPr/>
        </p:nvPicPr>
        <p:blipFill>
          <a:blip r:embed="rId1"/>
          <a:stretch/>
        </p:blipFill>
        <p:spPr>
          <a:xfrm>
            <a:off x="360000" y="4176000"/>
            <a:ext cx="8531280" cy="1917720"/>
          </a:xfrm>
          <a:prstGeom prst="rect">
            <a:avLst/>
          </a:prstGeom>
          <a:ln>
            <a:noFill/>
          </a:ln>
        </p:spPr>
      </p:pic>
      <p:pic>
        <p:nvPicPr>
          <p:cNvPr id="822" name="" descr=""/>
          <p:cNvPicPr/>
          <p:nvPr/>
        </p:nvPicPr>
        <p:blipFill>
          <a:blip r:embed="rId2"/>
          <a:stretch/>
        </p:blipFill>
        <p:spPr>
          <a:xfrm>
            <a:off x="396000" y="1836000"/>
            <a:ext cx="2153160" cy="1967400"/>
          </a:xfrm>
          <a:prstGeom prst="rect">
            <a:avLst/>
          </a:prstGeom>
          <a:ln>
            <a:noFill/>
          </a:ln>
        </p:spPr>
      </p:pic>
      <p:sp>
        <p:nvSpPr>
          <p:cNvPr id="823" name="CustomShape 8"/>
          <p:cNvSpPr/>
          <p:nvPr/>
        </p:nvSpPr>
        <p:spPr>
          <a:xfrm rot="10800000">
            <a:off x="2447640" y="4680000"/>
            <a:ext cx="395280" cy="275400"/>
          </a:xfrm>
          <a:custGeom>
            <a:avLst/>
            <a:gdLst/>
            <a:ahLst/>
            <a:rect l="l" t="t" r="r" b="b"/>
            <a:pathLst>
              <a:path w="1102" h="769">
                <a:moveTo>
                  <a:pt x="550" y="0"/>
                </a:moveTo>
                <a:lnTo>
                  <a:pt x="1101" y="768"/>
                </a:lnTo>
                <a:lnTo>
                  <a:pt x="0" y="768"/>
                </a:lnTo>
                <a:lnTo>
                  <a:pt x="5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CustomShape 9"/>
          <p:cNvSpPr/>
          <p:nvPr/>
        </p:nvSpPr>
        <p:spPr>
          <a:xfrm>
            <a:off x="2658600" y="1980000"/>
            <a:ext cx="6340680" cy="5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3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함수</a:t>
            </a:r>
            <a:r>
              <a:rPr b="0" lang="en-US" sz="3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(</a:t>
            </a:r>
            <a:r>
              <a:rPr b="0" lang="en-US" sz="3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서울대</a:t>
            </a:r>
            <a:r>
              <a:rPr b="0" lang="en-US" sz="3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(0,1) * </a:t>
            </a:r>
            <a:r>
              <a:rPr b="0" lang="en-US" sz="3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가중치 </a:t>
            </a:r>
            <a:r>
              <a:rPr b="0" lang="en-US" sz="3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+ </a:t>
            </a:r>
            <a:r>
              <a:rPr b="0" lang="en-US" sz="3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보정치</a:t>
            </a:r>
            <a:r>
              <a:rPr b="0" lang="en-US" sz="3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5" name="CustomShape 10"/>
          <p:cNvSpPr/>
          <p:nvPr/>
        </p:nvSpPr>
        <p:spPr>
          <a:xfrm>
            <a:off x="4260600" y="2616120"/>
            <a:ext cx="324000" cy="286560"/>
          </a:xfrm>
          <a:custGeom>
            <a:avLst/>
            <a:gdLst/>
            <a:ahLst/>
            <a:rect l="l" t="t" r="r" b="b"/>
            <a:pathLst>
              <a:path w="904" h="800">
                <a:moveTo>
                  <a:pt x="451" y="0"/>
                </a:moveTo>
                <a:lnTo>
                  <a:pt x="903" y="799"/>
                </a:lnTo>
                <a:lnTo>
                  <a:pt x="0" y="799"/>
                </a:lnTo>
                <a:lnTo>
                  <a:pt x="451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6" name="CustomShape 11"/>
          <p:cNvSpPr/>
          <p:nvPr/>
        </p:nvSpPr>
        <p:spPr>
          <a:xfrm>
            <a:off x="6305400" y="2616480"/>
            <a:ext cx="324000" cy="286560"/>
          </a:xfrm>
          <a:custGeom>
            <a:avLst/>
            <a:gdLst/>
            <a:ahLst/>
            <a:rect l="l" t="t" r="r" b="b"/>
            <a:pathLst>
              <a:path w="904" h="800">
                <a:moveTo>
                  <a:pt x="451" y="0"/>
                </a:moveTo>
                <a:lnTo>
                  <a:pt x="903" y="799"/>
                </a:lnTo>
                <a:lnTo>
                  <a:pt x="0" y="799"/>
                </a:lnTo>
                <a:lnTo>
                  <a:pt x="451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CustomShape 12"/>
          <p:cNvSpPr/>
          <p:nvPr/>
        </p:nvSpPr>
        <p:spPr>
          <a:xfrm>
            <a:off x="7858080" y="2616840"/>
            <a:ext cx="324360" cy="286560"/>
          </a:xfrm>
          <a:custGeom>
            <a:avLst/>
            <a:gdLst/>
            <a:ahLst/>
            <a:rect l="l" t="t" r="r" b="b"/>
            <a:pathLst>
              <a:path w="904" h="800">
                <a:moveTo>
                  <a:pt x="451" y="0"/>
                </a:moveTo>
                <a:lnTo>
                  <a:pt x="903" y="799"/>
                </a:lnTo>
                <a:lnTo>
                  <a:pt x="0" y="799"/>
                </a:lnTo>
                <a:lnTo>
                  <a:pt x="451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8" name="CustomShape 13"/>
          <p:cNvSpPr/>
          <p:nvPr/>
        </p:nvSpPr>
        <p:spPr>
          <a:xfrm>
            <a:off x="5868000" y="2952000"/>
            <a:ext cx="1367280" cy="42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학습 대상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9" name="CustomShape 14"/>
          <p:cNvSpPr/>
          <p:nvPr/>
        </p:nvSpPr>
        <p:spPr>
          <a:xfrm>
            <a:off x="7488000" y="2952360"/>
            <a:ext cx="1367280" cy="42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학습 대상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0" name="CustomShape 15"/>
          <p:cNvSpPr/>
          <p:nvPr/>
        </p:nvSpPr>
        <p:spPr>
          <a:xfrm>
            <a:off x="4104000" y="2952360"/>
            <a:ext cx="1367280" cy="42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입력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2307960" y="1270080"/>
            <a:ext cx="237420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1-1   Architecture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1-2   Task Definition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2312280" y="939960"/>
            <a:ext cx="259020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  Concept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2312280" y="2173680"/>
            <a:ext cx="259020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2  Tensor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2317680" y="2514600"/>
            <a:ext cx="2374200" cy="6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2-1   Module Architecture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2-2   Function List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2-3   Function Detail Design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5407200" y="873000"/>
            <a:ext cx="259020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4  Data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6"/>
          <p:cNvSpPr/>
          <p:nvPr/>
        </p:nvSpPr>
        <p:spPr>
          <a:xfrm>
            <a:off x="5403960" y="1220040"/>
            <a:ext cx="2374200" cy="6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4-1   Business Definition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4-2   Data Structure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4-3   Data Analysis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7"/>
          <p:cNvSpPr/>
          <p:nvPr/>
        </p:nvSpPr>
        <p:spPr>
          <a:xfrm>
            <a:off x="2332800" y="3495600"/>
            <a:ext cx="259020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3  MSA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8"/>
          <p:cNvSpPr/>
          <p:nvPr/>
        </p:nvSpPr>
        <p:spPr>
          <a:xfrm>
            <a:off x="2337840" y="3836520"/>
            <a:ext cx="237420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3-1   REST Structure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3-1   REST API List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3-2   API Function Detail Design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9"/>
          <p:cNvSpPr/>
          <p:nvPr/>
        </p:nvSpPr>
        <p:spPr>
          <a:xfrm>
            <a:off x="5408640" y="2173680"/>
            <a:ext cx="259020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5  UI/UX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0"/>
          <p:cNvSpPr/>
          <p:nvPr/>
        </p:nvSpPr>
        <p:spPr>
          <a:xfrm>
            <a:off x="5405400" y="2521080"/>
            <a:ext cx="2374200" cy="6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5-1   UI/UX Desigion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5-2   Function List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5-3   Function Detail Design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1"/>
          <p:cNvSpPr/>
          <p:nvPr/>
        </p:nvSpPr>
        <p:spPr>
          <a:xfrm>
            <a:off x="323640" y="893520"/>
            <a:ext cx="157968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목차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2"/>
          <p:cNvSpPr/>
          <p:nvPr/>
        </p:nvSpPr>
        <p:spPr>
          <a:xfrm>
            <a:off x="255600" y="6300720"/>
            <a:ext cx="1182600" cy="3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13"/>
          <p:cNvSpPr/>
          <p:nvPr/>
        </p:nvSpPr>
        <p:spPr>
          <a:xfrm>
            <a:off x="5409000" y="3505680"/>
            <a:ext cx="259020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6  Common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14"/>
          <p:cNvSpPr/>
          <p:nvPr/>
        </p:nvSpPr>
        <p:spPr>
          <a:xfrm>
            <a:off x="5405760" y="3853080"/>
            <a:ext cx="237420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6-1   Interface Protocol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6-2   Interface Data Detail Design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6-2   Data Base Detail Design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2" name="CustomShape 2"/>
          <p:cNvSpPr/>
          <p:nvPr/>
        </p:nvSpPr>
        <p:spPr>
          <a:xfrm>
            <a:off x="8504280" y="6337800"/>
            <a:ext cx="519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C480DDCA-CF01-4D60-9761-DA3235526D14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3" name="CustomShape 3"/>
          <p:cNvSpPr/>
          <p:nvPr/>
        </p:nvSpPr>
        <p:spPr>
          <a:xfrm>
            <a:off x="255600" y="6300360"/>
            <a:ext cx="1182600" cy="3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4" name="Line 4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5" name="CustomShape 5"/>
          <p:cNvSpPr/>
          <p:nvPr/>
        </p:nvSpPr>
        <p:spPr>
          <a:xfrm>
            <a:off x="321480" y="777600"/>
            <a:ext cx="201168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DATA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8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STRUCTURE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8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(2)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6" name="CustomShape 6"/>
          <p:cNvSpPr/>
          <p:nvPr/>
        </p:nvSpPr>
        <p:spPr>
          <a:xfrm>
            <a:off x="363600" y="210960"/>
            <a:ext cx="2298960" cy="29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5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5 Data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7" name="CustomShape 7"/>
          <p:cNvSpPr/>
          <p:nvPr/>
        </p:nvSpPr>
        <p:spPr>
          <a:xfrm>
            <a:off x="2406600" y="786960"/>
            <a:ext cx="575856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TensorFlow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9" name="CustomShape 2"/>
          <p:cNvSpPr/>
          <p:nvPr/>
        </p:nvSpPr>
        <p:spPr>
          <a:xfrm>
            <a:off x="8504280" y="6337800"/>
            <a:ext cx="519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75432B75-E19C-4792-A2DD-7662507351C9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0" name="CustomShape 3"/>
          <p:cNvSpPr/>
          <p:nvPr/>
        </p:nvSpPr>
        <p:spPr>
          <a:xfrm>
            <a:off x="255600" y="6300360"/>
            <a:ext cx="1182600" cy="3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1" name="Line 4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2" name="CustomShape 5"/>
          <p:cNvSpPr/>
          <p:nvPr/>
        </p:nvSpPr>
        <p:spPr>
          <a:xfrm>
            <a:off x="321480" y="777600"/>
            <a:ext cx="201168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DATA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8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ANALYSIS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3" name="CustomShape 6"/>
          <p:cNvSpPr/>
          <p:nvPr/>
        </p:nvSpPr>
        <p:spPr>
          <a:xfrm>
            <a:off x="363600" y="210960"/>
            <a:ext cx="2298960" cy="29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5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5 Data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1188000" y="3060000"/>
            <a:ext cx="214200" cy="21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3333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"/>
          <p:cNvSpPr/>
          <p:nvPr/>
        </p:nvSpPr>
        <p:spPr>
          <a:xfrm>
            <a:off x="1800000" y="4752000"/>
            <a:ext cx="214200" cy="21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3333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3"/>
          <p:cNvSpPr/>
          <p:nvPr/>
        </p:nvSpPr>
        <p:spPr>
          <a:xfrm>
            <a:off x="936000" y="2844000"/>
            <a:ext cx="68328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JAVA API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432000" y="2664000"/>
            <a:ext cx="142200" cy="14220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5"/>
          <p:cNvSpPr/>
          <p:nvPr/>
        </p:nvSpPr>
        <p:spPr>
          <a:xfrm>
            <a:off x="432360" y="3420360"/>
            <a:ext cx="142200" cy="14220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6"/>
          <p:cNvSpPr/>
          <p:nvPr/>
        </p:nvSpPr>
        <p:spPr>
          <a:xfrm>
            <a:off x="575280" y="2592000"/>
            <a:ext cx="62100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NN Train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7"/>
          <p:cNvSpPr/>
          <p:nvPr/>
        </p:nvSpPr>
        <p:spPr>
          <a:xfrm>
            <a:off x="575280" y="3384000"/>
            <a:ext cx="69696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NN Predict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8"/>
          <p:cNvSpPr/>
          <p:nvPr/>
        </p:nvSpPr>
        <p:spPr>
          <a:xfrm>
            <a:off x="432360" y="4392360"/>
            <a:ext cx="142200" cy="14220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9"/>
          <p:cNvSpPr/>
          <p:nvPr/>
        </p:nvSpPr>
        <p:spPr>
          <a:xfrm>
            <a:off x="432000" y="4896000"/>
            <a:ext cx="142200" cy="14220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10"/>
          <p:cNvSpPr/>
          <p:nvPr/>
        </p:nvSpPr>
        <p:spPr>
          <a:xfrm>
            <a:off x="432000" y="5904000"/>
            <a:ext cx="142200" cy="14220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11"/>
          <p:cNvSpPr/>
          <p:nvPr/>
        </p:nvSpPr>
        <p:spPr>
          <a:xfrm>
            <a:off x="611640" y="4320000"/>
            <a:ext cx="55080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NN List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12"/>
          <p:cNvSpPr/>
          <p:nvPr/>
        </p:nvSpPr>
        <p:spPr>
          <a:xfrm>
            <a:off x="529560" y="4752000"/>
            <a:ext cx="69264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NN Config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13"/>
          <p:cNvSpPr/>
          <p:nvPr/>
        </p:nvSpPr>
        <p:spPr>
          <a:xfrm>
            <a:off x="509040" y="5724000"/>
            <a:ext cx="56916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NN Test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14"/>
          <p:cNvSpPr/>
          <p:nvPr/>
        </p:nvSpPr>
        <p:spPr>
          <a:xfrm>
            <a:off x="432000" y="5400000"/>
            <a:ext cx="142200" cy="14220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5"/>
          <p:cNvSpPr/>
          <p:nvPr/>
        </p:nvSpPr>
        <p:spPr>
          <a:xfrm>
            <a:off x="504000" y="5184000"/>
            <a:ext cx="62100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NN Train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16"/>
          <p:cNvSpPr/>
          <p:nvPr/>
        </p:nvSpPr>
        <p:spPr>
          <a:xfrm>
            <a:off x="3168000" y="3960000"/>
            <a:ext cx="214200" cy="21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3333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7"/>
          <p:cNvSpPr/>
          <p:nvPr/>
        </p:nvSpPr>
        <p:spPr>
          <a:xfrm>
            <a:off x="2592000" y="3528000"/>
            <a:ext cx="142200" cy="14220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8"/>
          <p:cNvSpPr/>
          <p:nvPr/>
        </p:nvSpPr>
        <p:spPr>
          <a:xfrm>
            <a:off x="2592000" y="4536000"/>
            <a:ext cx="142200" cy="14220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9"/>
          <p:cNvSpPr/>
          <p:nvPr/>
        </p:nvSpPr>
        <p:spPr>
          <a:xfrm>
            <a:off x="5616360" y="2484360"/>
            <a:ext cx="214200" cy="21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3333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0"/>
          <p:cNvSpPr/>
          <p:nvPr/>
        </p:nvSpPr>
        <p:spPr>
          <a:xfrm>
            <a:off x="7107120" y="3528000"/>
            <a:ext cx="214200" cy="21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3333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1"/>
          <p:cNvSpPr/>
          <p:nvPr/>
        </p:nvSpPr>
        <p:spPr>
          <a:xfrm>
            <a:off x="5400000" y="4716000"/>
            <a:ext cx="214200" cy="21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3333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2"/>
          <p:cNvSpPr/>
          <p:nvPr/>
        </p:nvSpPr>
        <p:spPr>
          <a:xfrm>
            <a:off x="3816000" y="5688000"/>
            <a:ext cx="214200" cy="21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3333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3"/>
          <p:cNvSpPr/>
          <p:nvPr/>
        </p:nvSpPr>
        <p:spPr>
          <a:xfrm>
            <a:off x="1404000" y="3168000"/>
            <a:ext cx="1186560" cy="43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4"/>
          <p:cNvSpPr/>
          <p:nvPr/>
        </p:nvSpPr>
        <p:spPr>
          <a:xfrm flipV="1">
            <a:off x="575280" y="3166560"/>
            <a:ext cx="611280" cy="32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5"/>
          <p:cNvSpPr/>
          <p:nvPr/>
        </p:nvSpPr>
        <p:spPr>
          <a:xfrm>
            <a:off x="555120" y="2787120"/>
            <a:ext cx="631440" cy="37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6"/>
          <p:cNvSpPr/>
          <p:nvPr/>
        </p:nvSpPr>
        <p:spPr>
          <a:xfrm>
            <a:off x="576360" y="4464360"/>
            <a:ext cx="1222200" cy="39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7"/>
          <p:cNvSpPr/>
          <p:nvPr/>
        </p:nvSpPr>
        <p:spPr>
          <a:xfrm flipV="1">
            <a:off x="576000" y="4858560"/>
            <a:ext cx="1222560" cy="10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8"/>
          <p:cNvSpPr/>
          <p:nvPr/>
        </p:nvSpPr>
        <p:spPr>
          <a:xfrm flipV="1">
            <a:off x="576000" y="4858560"/>
            <a:ext cx="1222560" cy="61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9"/>
          <p:cNvSpPr/>
          <p:nvPr/>
        </p:nvSpPr>
        <p:spPr>
          <a:xfrm flipV="1">
            <a:off x="576000" y="4858560"/>
            <a:ext cx="1222560" cy="111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30"/>
          <p:cNvSpPr/>
          <p:nvPr/>
        </p:nvSpPr>
        <p:spPr>
          <a:xfrm>
            <a:off x="1584000" y="4521600"/>
            <a:ext cx="55080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Easy UI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1"/>
          <p:cNvSpPr/>
          <p:nvPr/>
        </p:nvSpPr>
        <p:spPr>
          <a:xfrm>
            <a:off x="2961360" y="3589560"/>
            <a:ext cx="67284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Tensor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REST API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2"/>
          <p:cNvSpPr/>
          <p:nvPr/>
        </p:nvSpPr>
        <p:spPr>
          <a:xfrm>
            <a:off x="2715120" y="3651120"/>
            <a:ext cx="451440" cy="41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3"/>
          <p:cNvSpPr/>
          <p:nvPr/>
        </p:nvSpPr>
        <p:spPr>
          <a:xfrm flipV="1">
            <a:off x="2736000" y="4066560"/>
            <a:ext cx="430560" cy="53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4"/>
          <p:cNvSpPr/>
          <p:nvPr/>
        </p:nvSpPr>
        <p:spPr>
          <a:xfrm flipV="1">
            <a:off x="2016000" y="4657680"/>
            <a:ext cx="595440" cy="19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35"/>
          <p:cNvSpPr/>
          <p:nvPr/>
        </p:nvSpPr>
        <p:spPr>
          <a:xfrm>
            <a:off x="4104000" y="2437920"/>
            <a:ext cx="142200" cy="14220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36"/>
          <p:cNvSpPr/>
          <p:nvPr/>
        </p:nvSpPr>
        <p:spPr>
          <a:xfrm>
            <a:off x="4464000" y="3888000"/>
            <a:ext cx="142200" cy="14220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37"/>
          <p:cNvSpPr/>
          <p:nvPr/>
        </p:nvSpPr>
        <p:spPr>
          <a:xfrm>
            <a:off x="2277360" y="3265920"/>
            <a:ext cx="77040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API 4 JAVA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8"/>
          <p:cNvSpPr/>
          <p:nvPr/>
        </p:nvSpPr>
        <p:spPr>
          <a:xfrm>
            <a:off x="2277720" y="4273920"/>
            <a:ext cx="59940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API 4 UI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9"/>
          <p:cNvSpPr/>
          <p:nvPr/>
        </p:nvSpPr>
        <p:spPr>
          <a:xfrm>
            <a:off x="3096000" y="4968000"/>
            <a:ext cx="142200" cy="14220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40"/>
          <p:cNvSpPr/>
          <p:nvPr/>
        </p:nvSpPr>
        <p:spPr>
          <a:xfrm>
            <a:off x="5517360" y="2221920"/>
            <a:ext cx="39672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Livy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41"/>
          <p:cNvSpPr/>
          <p:nvPr/>
        </p:nvSpPr>
        <p:spPr>
          <a:xfrm>
            <a:off x="6684120" y="3265200"/>
            <a:ext cx="116208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Tensor Train Module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42"/>
          <p:cNvSpPr/>
          <p:nvPr/>
        </p:nvSpPr>
        <p:spPr>
          <a:xfrm>
            <a:off x="7092000" y="2484000"/>
            <a:ext cx="214200" cy="17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3333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43"/>
          <p:cNvSpPr/>
          <p:nvPr/>
        </p:nvSpPr>
        <p:spPr>
          <a:xfrm>
            <a:off x="6993720" y="2221920"/>
            <a:ext cx="44712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Spark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44"/>
          <p:cNvSpPr/>
          <p:nvPr/>
        </p:nvSpPr>
        <p:spPr>
          <a:xfrm>
            <a:off x="8064360" y="2484360"/>
            <a:ext cx="214200" cy="21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3333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45"/>
          <p:cNvSpPr/>
          <p:nvPr/>
        </p:nvSpPr>
        <p:spPr>
          <a:xfrm>
            <a:off x="7930080" y="2221920"/>
            <a:ext cx="47160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HDFS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46"/>
          <p:cNvSpPr/>
          <p:nvPr/>
        </p:nvSpPr>
        <p:spPr>
          <a:xfrm>
            <a:off x="5184360" y="4489200"/>
            <a:ext cx="65736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Postgresql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47"/>
          <p:cNvSpPr/>
          <p:nvPr/>
        </p:nvSpPr>
        <p:spPr>
          <a:xfrm>
            <a:off x="6516360" y="2916360"/>
            <a:ext cx="142200" cy="14220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48"/>
          <p:cNvSpPr/>
          <p:nvPr/>
        </p:nvSpPr>
        <p:spPr>
          <a:xfrm>
            <a:off x="6309720" y="2689920"/>
            <a:ext cx="51120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Submit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9"/>
          <p:cNvSpPr/>
          <p:nvPr/>
        </p:nvSpPr>
        <p:spPr>
          <a:xfrm>
            <a:off x="3769560" y="2217600"/>
            <a:ext cx="69264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Spark SQL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50"/>
          <p:cNvSpPr/>
          <p:nvPr/>
        </p:nvSpPr>
        <p:spPr>
          <a:xfrm flipH="1">
            <a:off x="3382560" y="2561040"/>
            <a:ext cx="739440" cy="150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51"/>
          <p:cNvSpPr/>
          <p:nvPr/>
        </p:nvSpPr>
        <p:spPr>
          <a:xfrm flipH="1" flipV="1">
            <a:off x="4245840" y="2507760"/>
            <a:ext cx="1366920" cy="8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52"/>
          <p:cNvSpPr/>
          <p:nvPr/>
        </p:nvSpPr>
        <p:spPr>
          <a:xfrm>
            <a:off x="6192000" y="3888000"/>
            <a:ext cx="142200" cy="14220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53"/>
          <p:cNvSpPr/>
          <p:nvPr/>
        </p:nvSpPr>
        <p:spPr>
          <a:xfrm>
            <a:off x="6912000" y="4536000"/>
            <a:ext cx="142200" cy="14220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54"/>
          <p:cNvSpPr/>
          <p:nvPr/>
        </p:nvSpPr>
        <p:spPr>
          <a:xfrm>
            <a:off x="5688000" y="3625920"/>
            <a:ext cx="109044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Configuration Load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55"/>
          <p:cNvSpPr/>
          <p:nvPr/>
        </p:nvSpPr>
        <p:spPr>
          <a:xfrm>
            <a:off x="6598080" y="4273920"/>
            <a:ext cx="100044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 Result Save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56"/>
          <p:cNvSpPr/>
          <p:nvPr/>
        </p:nvSpPr>
        <p:spPr>
          <a:xfrm flipV="1">
            <a:off x="5832360" y="2122560"/>
            <a:ext cx="682920" cy="46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57"/>
          <p:cNvSpPr/>
          <p:nvPr/>
        </p:nvSpPr>
        <p:spPr>
          <a:xfrm>
            <a:off x="6516720" y="2052720"/>
            <a:ext cx="142200" cy="14220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58"/>
          <p:cNvSpPr/>
          <p:nvPr/>
        </p:nvSpPr>
        <p:spPr>
          <a:xfrm>
            <a:off x="7668720" y="3096720"/>
            <a:ext cx="142200" cy="14220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59"/>
          <p:cNvSpPr/>
          <p:nvPr/>
        </p:nvSpPr>
        <p:spPr>
          <a:xfrm>
            <a:off x="7318080" y="2833920"/>
            <a:ext cx="93636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 Data Load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60"/>
          <p:cNvSpPr/>
          <p:nvPr/>
        </p:nvSpPr>
        <p:spPr>
          <a:xfrm>
            <a:off x="6310080" y="1861920"/>
            <a:ext cx="54756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Request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61"/>
          <p:cNvSpPr/>
          <p:nvPr/>
        </p:nvSpPr>
        <p:spPr>
          <a:xfrm flipH="1" flipV="1">
            <a:off x="6659280" y="2123280"/>
            <a:ext cx="537840" cy="35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62"/>
          <p:cNvSpPr/>
          <p:nvPr/>
        </p:nvSpPr>
        <p:spPr>
          <a:xfrm>
            <a:off x="7308000" y="2574000"/>
            <a:ext cx="754920" cy="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63"/>
          <p:cNvSpPr/>
          <p:nvPr/>
        </p:nvSpPr>
        <p:spPr>
          <a:xfrm flipH="1">
            <a:off x="6658200" y="2574000"/>
            <a:ext cx="430200" cy="41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64"/>
          <p:cNvSpPr/>
          <p:nvPr/>
        </p:nvSpPr>
        <p:spPr>
          <a:xfrm flipH="1" flipV="1">
            <a:off x="6586200" y="3058200"/>
            <a:ext cx="517320" cy="57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65"/>
          <p:cNvSpPr/>
          <p:nvPr/>
        </p:nvSpPr>
        <p:spPr>
          <a:xfrm flipH="1">
            <a:off x="7321680" y="3219840"/>
            <a:ext cx="365040" cy="41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66"/>
          <p:cNvSpPr/>
          <p:nvPr/>
        </p:nvSpPr>
        <p:spPr>
          <a:xfrm flipV="1">
            <a:off x="7812720" y="2698200"/>
            <a:ext cx="358200" cy="46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67"/>
          <p:cNvSpPr/>
          <p:nvPr/>
        </p:nvSpPr>
        <p:spPr>
          <a:xfrm flipV="1">
            <a:off x="6336000" y="3634560"/>
            <a:ext cx="769680" cy="32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68"/>
          <p:cNvSpPr/>
          <p:nvPr/>
        </p:nvSpPr>
        <p:spPr>
          <a:xfrm flipH="1">
            <a:off x="5614560" y="4011120"/>
            <a:ext cx="595440" cy="81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69"/>
          <p:cNvSpPr/>
          <p:nvPr/>
        </p:nvSpPr>
        <p:spPr>
          <a:xfrm flipV="1">
            <a:off x="6984000" y="3742560"/>
            <a:ext cx="229680" cy="79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70"/>
          <p:cNvSpPr/>
          <p:nvPr/>
        </p:nvSpPr>
        <p:spPr>
          <a:xfrm flipH="1">
            <a:off x="5614560" y="4608000"/>
            <a:ext cx="1294560" cy="21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71"/>
          <p:cNvSpPr/>
          <p:nvPr/>
        </p:nvSpPr>
        <p:spPr>
          <a:xfrm>
            <a:off x="4392000" y="4896000"/>
            <a:ext cx="142200" cy="14220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72"/>
          <p:cNvSpPr/>
          <p:nvPr/>
        </p:nvSpPr>
        <p:spPr>
          <a:xfrm>
            <a:off x="4536000" y="3096000"/>
            <a:ext cx="142200" cy="14220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73"/>
          <p:cNvSpPr/>
          <p:nvPr/>
        </p:nvSpPr>
        <p:spPr>
          <a:xfrm>
            <a:off x="4237920" y="2865600"/>
            <a:ext cx="80820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Spark Submit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74"/>
          <p:cNvSpPr/>
          <p:nvPr/>
        </p:nvSpPr>
        <p:spPr>
          <a:xfrm>
            <a:off x="6517080" y="2485080"/>
            <a:ext cx="142200" cy="14220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75"/>
          <p:cNvSpPr/>
          <p:nvPr/>
        </p:nvSpPr>
        <p:spPr>
          <a:xfrm flipH="1" flipV="1">
            <a:off x="6658920" y="2554920"/>
            <a:ext cx="429480" cy="1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76"/>
          <p:cNvSpPr/>
          <p:nvPr/>
        </p:nvSpPr>
        <p:spPr>
          <a:xfrm flipV="1">
            <a:off x="5832360" y="2555640"/>
            <a:ext cx="683280" cy="3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77"/>
          <p:cNvSpPr/>
          <p:nvPr/>
        </p:nvSpPr>
        <p:spPr>
          <a:xfrm>
            <a:off x="6310080" y="2257920"/>
            <a:ext cx="53388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Answer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78"/>
          <p:cNvSpPr/>
          <p:nvPr/>
        </p:nvSpPr>
        <p:spPr>
          <a:xfrm flipH="1">
            <a:off x="3382560" y="3168000"/>
            <a:ext cx="1150560" cy="89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79"/>
          <p:cNvSpPr/>
          <p:nvPr/>
        </p:nvSpPr>
        <p:spPr>
          <a:xfrm flipV="1">
            <a:off x="4680000" y="2590200"/>
            <a:ext cx="934920" cy="57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80"/>
          <p:cNvSpPr/>
          <p:nvPr/>
        </p:nvSpPr>
        <p:spPr>
          <a:xfrm>
            <a:off x="3949920" y="3657600"/>
            <a:ext cx="145908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Configuration Load &amp; Save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81"/>
          <p:cNvSpPr/>
          <p:nvPr/>
        </p:nvSpPr>
        <p:spPr>
          <a:xfrm flipH="1">
            <a:off x="3382560" y="3960000"/>
            <a:ext cx="1078560" cy="10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82"/>
          <p:cNvSpPr/>
          <p:nvPr/>
        </p:nvSpPr>
        <p:spPr>
          <a:xfrm>
            <a:off x="4587120" y="4011120"/>
            <a:ext cx="811440" cy="81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83"/>
          <p:cNvSpPr/>
          <p:nvPr/>
        </p:nvSpPr>
        <p:spPr>
          <a:xfrm flipV="1">
            <a:off x="4536000" y="4822560"/>
            <a:ext cx="862560" cy="14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84"/>
          <p:cNvSpPr/>
          <p:nvPr/>
        </p:nvSpPr>
        <p:spPr>
          <a:xfrm>
            <a:off x="5112000" y="5616000"/>
            <a:ext cx="142200" cy="14220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85"/>
          <p:cNvSpPr/>
          <p:nvPr/>
        </p:nvSpPr>
        <p:spPr>
          <a:xfrm flipV="1">
            <a:off x="5184000" y="4930560"/>
            <a:ext cx="322560" cy="68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86"/>
          <p:cNvSpPr/>
          <p:nvPr/>
        </p:nvSpPr>
        <p:spPr>
          <a:xfrm>
            <a:off x="3947760" y="4665600"/>
            <a:ext cx="109044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Configuration Load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87"/>
          <p:cNvSpPr/>
          <p:nvPr/>
        </p:nvSpPr>
        <p:spPr>
          <a:xfrm>
            <a:off x="4739760" y="5313600"/>
            <a:ext cx="101412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 Result Load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88"/>
          <p:cNvSpPr/>
          <p:nvPr/>
        </p:nvSpPr>
        <p:spPr>
          <a:xfrm flipV="1">
            <a:off x="4032000" y="5017680"/>
            <a:ext cx="379440" cy="77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89"/>
          <p:cNvSpPr/>
          <p:nvPr/>
        </p:nvSpPr>
        <p:spPr>
          <a:xfrm flipV="1">
            <a:off x="4032000" y="5686560"/>
            <a:ext cx="1078560" cy="10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90"/>
          <p:cNvSpPr/>
          <p:nvPr/>
        </p:nvSpPr>
        <p:spPr>
          <a:xfrm>
            <a:off x="4320360" y="4320360"/>
            <a:ext cx="142200" cy="14220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91"/>
          <p:cNvSpPr/>
          <p:nvPr/>
        </p:nvSpPr>
        <p:spPr>
          <a:xfrm>
            <a:off x="3949920" y="4089600"/>
            <a:ext cx="115596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NN Test Result Load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92"/>
          <p:cNvSpPr/>
          <p:nvPr/>
        </p:nvSpPr>
        <p:spPr>
          <a:xfrm flipH="1" flipV="1">
            <a:off x="3381840" y="4065840"/>
            <a:ext cx="934920" cy="32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93"/>
          <p:cNvSpPr/>
          <p:nvPr/>
        </p:nvSpPr>
        <p:spPr>
          <a:xfrm>
            <a:off x="4443480" y="4443480"/>
            <a:ext cx="955080" cy="37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94"/>
          <p:cNvSpPr/>
          <p:nvPr/>
        </p:nvSpPr>
        <p:spPr>
          <a:xfrm>
            <a:off x="3404160" y="5436000"/>
            <a:ext cx="123804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Tensor Predict Module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95"/>
          <p:cNvSpPr/>
          <p:nvPr/>
        </p:nvSpPr>
        <p:spPr>
          <a:xfrm flipH="1" flipV="1">
            <a:off x="3166560" y="5110560"/>
            <a:ext cx="646560" cy="68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96"/>
          <p:cNvSpPr/>
          <p:nvPr/>
        </p:nvSpPr>
        <p:spPr>
          <a:xfrm>
            <a:off x="2687760" y="4701600"/>
            <a:ext cx="109476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NN Predict Request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97"/>
          <p:cNvSpPr/>
          <p:nvPr/>
        </p:nvSpPr>
        <p:spPr>
          <a:xfrm flipH="1">
            <a:off x="3115440" y="4176000"/>
            <a:ext cx="157680" cy="81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98"/>
          <p:cNvSpPr/>
          <p:nvPr/>
        </p:nvSpPr>
        <p:spPr>
          <a:xfrm>
            <a:off x="255600" y="6300720"/>
            <a:ext cx="1182600" cy="3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99"/>
          <p:cNvSpPr/>
          <p:nvPr/>
        </p:nvSpPr>
        <p:spPr>
          <a:xfrm>
            <a:off x="363240" y="210600"/>
            <a:ext cx="2298960" cy="29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5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 Concept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Line 100"/>
          <p:cNvSpPr/>
          <p:nvPr/>
        </p:nvSpPr>
        <p:spPr>
          <a:xfrm>
            <a:off x="42444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Line 101"/>
          <p:cNvSpPr/>
          <p:nvPr/>
        </p:nvSpPr>
        <p:spPr>
          <a:xfrm flipV="1">
            <a:off x="241200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102"/>
          <p:cNvSpPr/>
          <p:nvPr/>
        </p:nvSpPr>
        <p:spPr>
          <a:xfrm>
            <a:off x="2406600" y="822960"/>
            <a:ext cx="6375600" cy="6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전체적으로 개발해야 할 시스템에 대한 구성을 설명합니다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붉은색 노드를 중심으로 흰색의 노드는 붉은색 노드 사이에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필요한 기능을 표현합니다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본 시스템은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Hadoop , Python, Java, Node.js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로 시스템이 구성되며 상이한 시스템 간의 연결을 통해 전체적인 시스템을 구성하는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Micro Service Architecture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를 그 기본 사상으로 합니다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103"/>
          <p:cNvSpPr/>
          <p:nvPr/>
        </p:nvSpPr>
        <p:spPr>
          <a:xfrm>
            <a:off x="321480" y="777600"/>
            <a:ext cx="201168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ARCHITECTURE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2301480" y="816840"/>
            <a:ext cx="2590200" cy="2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5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 ExtraBold"/>
                <a:ea typeface="나눔고딕 ExtraBold"/>
              </a:rPr>
              <a:t>A) Tensor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2406600" y="1146960"/>
            <a:ext cx="575856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TensorFlow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 기능을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Micro Service Architecture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개념을 적용하여 타 시스템와 연동할 수 있도록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Network Configuration , Training Data, Trained Result Data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를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Meta Data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에 기반하여 가변적으로 처리 할 수 있는 공통의 모듈을 개발합니다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Line 3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4"/>
          <p:cNvSpPr/>
          <p:nvPr/>
        </p:nvSpPr>
        <p:spPr>
          <a:xfrm>
            <a:off x="8504280" y="6337800"/>
            <a:ext cx="519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CAC6C1ED-6C3F-4B2E-B93C-AC9FED087892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255600" y="6300360"/>
            <a:ext cx="1182600" cy="3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Line 6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7"/>
          <p:cNvSpPr/>
          <p:nvPr/>
        </p:nvSpPr>
        <p:spPr>
          <a:xfrm>
            <a:off x="321480" y="777600"/>
            <a:ext cx="201168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TASK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8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DEFINITION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8"/>
          <p:cNvSpPr/>
          <p:nvPr/>
        </p:nvSpPr>
        <p:spPr>
          <a:xfrm>
            <a:off x="2301480" y="1933200"/>
            <a:ext cx="2590200" cy="2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5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 ExtraBold"/>
                <a:ea typeface="나눔고딕 ExtraBold"/>
              </a:rPr>
              <a:t>B) Data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9"/>
          <p:cNvSpPr/>
          <p:nvPr/>
        </p:nvSpPr>
        <p:spPr>
          <a:xfrm>
            <a:off x="2406600" y="2263320"/>
            <a:ext cx="575856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비지니스 데이터 수집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데이터 전처리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데이터 마트 구성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1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차 데이터 분석을 수행합니다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10"/>
          <p:cNvSpPr/>
          <p:nvPr/>
        </p:nvSpPr>
        <p:spPr>
          <a:xfrm>
            <a:off x="2301480" y="2653560"/>
            <a:ext cx="2590200" cy="2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5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 ExtraBold"/>
                <a:ea typeface="DejaVu Sans"/>
              </a:rPr>
              <a:t>C) MSA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11"/>
          <p:cNvSpPr/>
          <p:nvPr/>
        </p:nvSpPr>
        <p:spPr>
          <a:xfrm>
            <a:off x="2406600" y="2983680"/>
            <a:ext cx="5758560" cy="4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Livy – Spark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연동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TensorFlow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연동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Java API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연동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UI/UX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연동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일반 기능 연동 등  외부 연동 관련 전체 기능에 대한 개발 및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Legacy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시스템과 연동을 위한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JAVA Client API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개발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12"/>
          <p:cNvSpPr/>
          <p:nvPr/>
        </p:nvSpPr>
        <p:spPr>
          <a:xfrm>
            <a:off x="2301480" y="3589920"/>
            <a:ext cx="2590200" cy="2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5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 ExtraBold"/>
                <a:ea typeface="DejaVu Sans"/>
              </a:rPr>
              <a:t>D) UI/UX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13"/>
          <p:cNvSpPr/>
          <p:nvPr/>
        </p:nvSpPr>
        <p:spPr>
          <a:xfrm>
            <a:off x="2406600" y="3920040"/>
            <a:ext cx="5758560" cy="4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TensorFlow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 기능을 시각적인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UI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를 통해 사용할 수 있도록 하는 것에 그 목표가 있다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네트워크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Configuration ,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네트워크 학습 데이터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학습 네트워크 관리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학습 실행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네트워크 평가 기능 개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14"/>
          <p:cNvSpPr/>
          <p:nvPr/>
        </p:nvSpPr>
        <p:spPr>
          <a:xfrm>
            <a:off x="2301480" y="4526280"/>
            <a:ext cx="2590200" cy="2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5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 ExtraBold"/>
                <a:ea typeface="DejaVu Sans"/>
              </a:rPr>
              <a:t>E) Common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15"/>
          <p:cNvSpPr/>
          <p:nvPr/>
        </p:nvSpPr>
        <p:spPr>
          <a:xfrm>
            <a:off x="2406600" y="4856400"/>
            <a:ext cx="575856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통신 및 데이터 저장을 위한 구조에 대한 설계 부분으로 공통적으로 협업 수행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16"/>
          <p:cNvSpPr/>
          <p:nvPr/>
        </p:nvSpPr>
        <p:spPr>
          <a:xfrm>
            <a:off x="363600" y="210960"/>
            <a:ext cx="2298960" cy="29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5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 Concept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406600" y="822960"/>
            <a:ext cx="6231600" cy="9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모듈 구성을 위한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python file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과 각 파일에서 구현할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Class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를 정의하였다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서비스 기능으로는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MSA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파트에서 개발이 용이하도록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Tensorflow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관련된 복잡한 로직을 우리 프로젝트에서 원하는 대로 손쉽게 사용할 수 있도록 기능을 제공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하고 데이터 기능으로는 데이터 파트에서 수집하는 각종 데이터의 구조를 이해하고 사용할 수 있도록 한다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Line 2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3"/>
          <p:cNvSpPr/>
          <p:nvPr/>
        </p:nvSpPr>
        <p:spPr>
          <a:xfrm>
            <a:off x="8639640" y="6337800"/>
            <a:ext cx="24804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4BD9F420-384D-4E58-AAF3-7A0584D3C7EF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255600" y="6300360"/>
            <a:ext cx="1182600" cy="3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Line 5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6"/>
          <p:cNvSpPr/>
          <p:nvPr/>
        </p:nvSpPr>
        <p:spPr>
          <a:xfrm>
            <a:off x="321480" y="777600"/>
            <a:ext cx="2011680" cy="66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MODULE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8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ARCHITECTURE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7"/>
          <p:cNvSpPr/>
          <p:nvPr/>
        </p:nvSpPr>
        <p:spPr>
          <a:xfrm>
            <a:off x="363600" y="210960"/>
            <a:ext cx="2298960" cy="29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5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2 Tensor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Line 1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Line 1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Line 1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ine 1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Line 2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Line 2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Line 2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Line 2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Line 2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Line 2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2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2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Line 2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Line 2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Line 3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Line 3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Line 3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Line 3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34"/>
          <p:cNvSpPr/>
          <p:nvPr/>
        </p:nvSpPr>
        <p:spPr>
          <a:xfrm>
            <a:off x="432000" y="2628000"/>
            <a:ext cx="1185480" cy="3596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tflearn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5"/>
          <p:cNvSpPr/>
          <p:nvPr/>
        </p:nvSpPr>
        <p:spPr>
          <a:xfrm>
            <a:off x="432000" y="3492000"/>
            <a:ext cx="1185480" cy="3596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tfmsacore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36"/>
          <p:cNvSpPr/>
          <p:nvPr/>
        </p:nvSpPr>
        <p:spPr>
          <a:xfrm>
            <a:off x="432360" y="4356360"/>
            <a:ext cx="1185480" cy="3596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tfmsarest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37"/>
          <p:cNvSpPr/>
          <p:nvPr/>
        </p:nvSpPr>
        <p:spPr>
          <a:xfrm>
            <a:off x="432720" y="5256720"/>
            <a:ext cx="1185480" cy="3596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tfmsaview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38"/>
          <p:cNvSpPr/>
          <p:nvPr/>
        </p:nvSpPr>
        <p:spPr>
          <a:xfrm>
            <a:off x="2916360" y="1980360"/>
            <a:ext cx="1151280" cy="3758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9"/>
          <p:cNvSpPr/>
          <p:nvPr/>
        </p:nvSpPr>
        <p:spPr>
          <a:xfrm>
            <a:off x="2916360" y="2611800"/>
            <a:ext cx="1151280" cy="3758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Net Config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40"/>
          <p:cNvSpPr/>
          <p:nvPr/>
        </p:nvSpPr>
        <p:spPr>
          <a:xfrm>
            <a:off x="2916360" y="3259800"/>
            <a:ext cx="1151280" cy="3758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41"/>
          <p:cNvSpPr/>
          <p:nvPr/>
        </p:nvSpPr>
        <p:spPr>
          <a:xfrm>
            <a:off x="2916360" y="3907800"/>
            <a:ext cx="1151280" cy="3758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Predict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42"/>
          <p:cNvSpPr/>
          <p:nvPr/>
        </p:nvSpPr>
        <p:spPr>
          <a:xfrm>
            <a:off x="2916360" y="4519800"/>
            <a:ext cx="1151280" cy="3758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Service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43"/>
          <p:cNvSpPr/>
          <p:nvPr/>
        </p:nvSpPr>
        <p:spPr>
          <a:xfrm>
            <a:off x="2916360" y="5131800"/>
            <a:ext cx="1151280" cy="3758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Utils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Line 44"/>
          <p:cNvSpPr/>
          <p:nvPr/>
        </p:nvSpPr>
        <p:spPr>
          <a:xfrm>
            <a:off x="1008000" y="2988000"/>
            <a:ext cx="36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45"/>
          <p:cNvSpPr/>
          <p:nvPr/>
        </p:nvSpPr>
        <p:spPr>
          <a:xfrm>
            <a:off x="432360" y="1764360"/>
            <a:ext cx="1185480" cy="3596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tensorflow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Line 46"/>
          <p:cNvSpPr/>
          <p:nvPr/>
        </p:nvSpPr>
        <p:spPr>
          <a:xfrm>
            <a:off x="1008000" y="2124000"/>
            <a:ext cx="36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Line 47"/>
          <p:cNvSpPr/>
          <p:nvPr/>
        </p:nvSpPr>
        <p:spPr>
          <a:xfrm>
            <a:off x="1008000" y="3852000"/>
            <a:ext cx="36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48"/>
          <p:cNvSpPr/>
          <p:nvPr/>
        </p:nvSpPr>
        <p:spPr>
          <a:xfrm>
            <a:off x="1008000" y="4716000"/>
            <a:ext cx="36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49"/>
          <p:cNvSpPr/>
          <p:nvPr/>
        </p:nvSpPr>
        <p:spPr>
          <a:xfrm>
            <a:off x="1008000" y="2196000"/>
            <a:ext cx="82188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modulation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50"/>
          <p:cNvSpPr/>
          <p:nvPr/>
        </p:nvSpPr>
        <p:spPr>
          <a:xfrm>
            <a:off x="1008000" y="3096360"/>
            <a:ext cx="151992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Connect data &amp; module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51"/>
          <p:cNvSpPr/>
          <p:nvPr/>
        </p:nvSpPr>
        <p:spPr>
          <a:xfrm>
            <a:off x="1008360" y="3960720"/>
            <a:ext cx="129132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Provide rest service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52"/>
          <p:cNvSpPr/>
          <p:nvPr/>
        </p:nvSpPr>
        <p:spPr>
          <a:xfrm>
            <a:off x="1008360" y="4825080"/>
            <a:ext cx="9806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Provide views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53"/>
          <p:cNvSpPr/>
          <p:nvPr/>
        </p:nvSpPr>
        <p:spPr>
          <a:xfrm flipH="1">
            <a:off x="2589840" y="2088000"/>
            <a:ext cx="1080" cy="323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54"/>
          <p:cNvSpPr/>
          <p:nvPr/>
        </p:nvSpPr>
        <p:spPr>
          <a:xfrm flipH="1" flipV="1">
            <a:off x="2590200" y="2086560"/>
            <a:ext cx="325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55"/>
          <p:cNvSpPr/>
          <p:nvPr/>
        </p:nvSpPr>
        <p:spPr>
          <a:xfrm flipH="1" flipV="1">
            <a:off x="2590200" y="2770560"/>
            <a:ext cx="325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56"/>
          <p:cNvSpPr/>
          <p:nvPr/>
        </p:nvSpPr>
        <p:spPr>
          <a:xfrm flipH="1" flipV="1">
            <a:off x="2590200" y="2086560"/>
            <a:ext cx="325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57"/>
          <p:cNvSpPr/>
          <p:nvPr/>
        </p:nvSpPr>
        <p:spPr>
          <a:xfrm flipH="1" flipV="1">
            <a:off x="2590200" y="3454560"/>
            <a:ext cx="325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58"/>
          <p:cNvSpPr/>
          <p:nvPr/>
        </p:nvSpPr>
        <p:spPr>
          <a:xfrm flipH="1" flipV="1">
            <a:off x="2590200" y="4102560"/>
            <a:ext cx="325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59"/>
          <p:cNvSpPr/>
          <p:nvPr/>
        </p:nvSpPr>
        <p:spPr>
          <a:xfrm flipH="1" flipV="1">
            <a:off x="2590200" y="4714560"/>
            <a:ext cx="325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60"/>
          <p:cNvSpPr/>
          <p:nvPr/>
        </p:nvSpPr>
        <p:spPr>
          <a:xfrm flipH="1" flipV="1">
            <a:off x="2590200" y="5290560"/>
            <a:ext cx="325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61"/>
          <p:cNvSpPr/>
          <p:nvPr/>
        </p:nvSpPr>
        <p:spPr>
          <a:xfrm flipH="1" flipV="1">
            <a:off x="1617840" y="3670560"/>
            <a:ext cx="97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62"/>
          <p:cNvSpPr/>
          <p:nvPr/>
        </p:nvSpPr>
        <p:spPr>
          <a:xfrm>
            <a:off x="4105080" y="1944000"/>
            <a:ext cx="489456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훈력을 위한 데이터 입출력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데이터 변환 등 기능을 수행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JSON ,CSV, Image, Sound, DataFrame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등 다양한 데이터 타입을 다루도록 한다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63"/>
          <p:cNvSpPr/>
          <p:nvPr/>
        </p:nvSpPr>
        <p:spPr>
          <a:xfrm>
            <a:off x="4105080" y="2596320"/>
            <a:ext cx="489456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네트워크 구조 및 네트워크 훈련 데이터를 관리하는 역할 수행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네트워크의 속성을 저장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조회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수정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삭제한다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데이터는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JSON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파일로 관리한다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64"/>
          <p:cNvSpPr/>
          <p:nvPr/>
        </p:nvSpPr>
        <p:spPr>
          <a:xfrm>
            <a:off x="4105080" y="3208320"/>
            <a:ext cx="489456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코드의 수정 없이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Net Config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에 관리되는 데이터를 기반으로 네트워크를 훈련한다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CNN, RNN, DNN, RBM ,AutoEncoder, Linear Regression, Clustering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등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65"/>
          <p:cNvSpPr/>
          <p:nvPr/>
        </p:nvSpPr>
        <p:spPr>
          <a:xfrm>
            <a:off x="4105080" y="3856320"/>
            <a:ext cx="489456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네트워크 구성 정보와 노드 정보를 바탕으로 네트워크를 재구성 하여 즉각적인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서비스를 제공 할 수 있도록 한다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66"/>
          <p:cNvSpPr/>
          <p:nvPr/>
        </p:nvSpPr>
        <p:spPr>
          <a:xfrm>
            <a:off x="4105080" y="4468320"/>
            <a:ext cx="489456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“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네트워크 관리”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“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네트워크 훈련”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“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네트워크 사용” 등 전체적인 기능을 통합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외부에서 편리한 사용이 가능하도록 기능을 집약한다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67"/>
          <p:cNvSpPr/>
          <p:nvPr/>
        </p:nvSpPr>
        <p:spPr>
          <a:xfrm>
            <a:off x="4105080" y="5080320"/>
            <a:ext cx="489456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네트워크 관련 코어 기능이 아닌 기타 유영한 기능을 제공한다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2"/>
          <p:cNvSpPr/>
          <p:nvPr/>
        </p:nvSpPr>
        <p:spPr>
          <a:xfrm>
            <a:off x="8504280" y="6337800"/>
            <a:ext cx="519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E335F176-927C-4740-A937-94D5C439A5D9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255600" y="6300360"/>
            <a:ext cx="1182600" cy="3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Line 4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5"/>
          <p:cNvSpPr/>
          <p:nvPr/>
        </p:nvSpPr>
        <p:spPr>
          <a:xfrm>
            <a:off x="321480" y="777600"/>
            <a:ext cx="201168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FUNCTION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8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DETAIL DESIGN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6"/>
          <p:cNvSpPr/>
          <p:nvPr/>
        </p:nvSpPr>
        <p:spPr>
          <a:xfrm>
            <a:off x="363600" y="210960"/>
            <a:ext cx="2298960" cy="29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5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2 Tensor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7"/>
          <p:cNvSpPr/>
          <p:nvPr/>
        </p:nvSpPr>
        <p:spPr>
          <a:xfrm>
            <a:off x="432000" y="2628360"/>
            <a:ext cx="1185480" cy="3596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tflearn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8"/>
          <p:cNvSpPr/>
          <p:nvPr/>
        </p:nvSpPr>
        <p:spPr>
          <a:xfrm>
            <a:off x="432000" y="3492360"/>
            <a:ext cx="1185480" cy="3596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tfmsacore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9"/>
          <p:cNvSpPr/>
          <p:nvPr/>
        </p:nvSpPr>
        <p:spPr>
          <a:xfrm>
            <a:off x="432360" y="4356720"/>
            <a:ext cx="1185480" cy="3596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tfmsarest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10"/>
          <p:cNvSpPr/>
          <p:nvPr/>
        </p:nvSpPr>
        <p:spPr>
          <a:xfrm>
            <a:off x="432720" y="5257080"/>
            <a:ext cx="1185480" cy="3596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tfmsaview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11"/>
          <p:cNvSpPr/>
          <p:nvPr/>
        </p:nvSpPr>
        <p:spPr>
          <a:xfrm>
            <a:off x="2268360" y="1980720"/>
            <a:ext cx="1151280" cy="3758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12"/>
          <p:cNvSpPr/>
          <p:nvPr/>
        </p:nvSpPr>
        <p:spPr>
          <a:xfrm>
            <a:off x="2268360" y="2612160"/>
            <a:ext cx="1151280" cy="3758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Net Config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13"/>
          <p:cNvSpPr/>
          <p:nvPr/>
        </p:nvSpPr>
        <p:spPr>
          <a:xfrm>
            <a:off x="2268360" y="3224160"/>
            <a:ext cx="1151280" cy="3758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14"/>
          <p:cNvSpPr/>
          <p:nvPr/>
        </p:nvSpPr>
        <p:spPr>
          <a:xfrm>
            <a:off x="2268360" y="3836160"/>
            <a:ext cx="1151280" cy="3758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Predict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15"/>
          <p:cNvSpPr/>
          <p:nvPr/>
        </p:nvSpPr>
        <p:spPr>
          <a:xfrm>
            <a:off x="2268360" y="4448160"/>
            <a:ext cx="1151280" cy="3758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Service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16"/>
          <p:cNvSpPr/>
          <p:nvPr/>
        </p:nvSpPr>
        <p:spPr>
          <a:xfrm>
            <a:off x="2268360" y="5060160"/>
            <a:ext cx="1151280" cy="3758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Utils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Line 17"/>
          <p:cNvSpPr/>
          <p:nvPr/>
        </p:nvSpPr>
        <p:spPr>
          <a:xfrm>
            <a:off x="1008000" y="2988360"/>
            <a:ext cx="36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8"/>
          <p:cNvSpPr/>
          <p:nvPr/>
        </p:nvSpPr>
        <p:spPr>
          <a:xfrm>
            <a:off x="432360" y="1764720"/>
            <a:ext cx="1185480" cy="3596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tensorflow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Line 19"/>
          <p:cNvSpPr/>
          <p:nvPr/>
        </p:nvSpPr>
        <p:spPr>
          <a:xfrm>
            <a:off x="1008000" y="2124360"/>
            <a:ext cx="36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20"/>
          <p:cNvSpPr/>
          <p:nvPr/>
        </p:nvSpPr>
        <p:spPr>
          <a:xfrm>
            <a:off x="1008000" y="3852360"/>
            <a:ext cx="36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Line 21"/>
          <p:cNvSpPr/>
          <p:nvPr/>
        </p:nvSpPr>
        <p:spPr>
          <a:xfrm>
            <a:off x="1008000" y="4716360"/>
            <a:ext cx="36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2"/>
          <p:cNvSpPr/>
          <p:nvPr/>
        </p:nvSpPr>
        <p:spPr>
          <a:xfrm flipH="1">
            <a:off x="1941840" y="2088360"/>
            <a:ext cx="1080" cy="313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23"/>
          <p:cNvSpPr/>
          <p:nvPr/>
        </p:nvSpPr>
        <p:spPr>
          <a:xfrm flipH="1" flipV="1">
            <a:off x="1942200" y="2086920"/>
            <a:ext cx="325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4"/>
          <p:cNvSpPr/>
          <p:nvPr/>
        </p:nvSpPr>
        <p:spPr>
          <a:xfrm flipH="1" flipV="1">
            <a:off x="1942200" y="2770920"/>
            <a:ext cx="325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25"/>
          <p:cNvSpPr/>
          <p:nvPr/>
        </p:nvSpPr>
        <p:spPr>
          <a:xfrm flipH="1" flipV="1">
            <a:off x="1942200" y="2086920"/>
            <a:ext cx="325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6"/>
          <p:cNvSpPr/>
          <p:nvPr/>
        </p:nvSpPr>
        <p:spPr>
          <a:xfrm flipH="1" flipV="1">
            <a:off x="1942200" y="3454920"/>
            <a:ext cx="325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27"/>
          <p:cNvSpPr/>
          <p:nvPr/>
        </p:nvSpPr>
        <p:spPr>
          <a:xfrm flipH="1" flipV="1">
            <a:off x="1942200" y="4030920"/>
            <a:ext cx="325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28"/>
          <p:cNvSpPr/>
          <p:nvPr/>
        </p:nvSpPr>
        <p:spPr>
          <a:xfrm flipH="1" flipV="1">
            <a:off x="1942200" y="4642920"/>
            <a:ext cx="325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9"/>
          <p:cNvSpPr/>
          <p:nvPr/>
        </p:nvSpPr>
        <p:spPr>
          <a:xfrm flipH="1" flipV="1">
            <a:off x="1942200" y="5218920"/>
            <a:ext cx="325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30"/>
          <p:cNvSpPr/>
          <p:nvPr/>
        </p:nvSpPr>
        <p:spPr>
          <a:xfrm flipH="1" flipV="1">
            <a:off x="1617840" y="3670920"/>
            <a:ext cx="325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31"/>
          <p:cNvSpPr/>
          <p:nvPr/>
        </p:nvSpPr>
        <p:spPr>
          <a:xfrm>
            <a:off x="2406600" y="822960"/>
            <a:ext cx="6231600" cy="9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정의한 그룹 기능을 제공하기 위한 세부 기능을 정의한다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각 그룹 별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Function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단위 기능을 정의하였으며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각각의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Function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단위에 대하여 개발해야 할 내용은 소스에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TO DO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형태로 명시하고자 한다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32"/>
          <p:cNvSpPr/>
          <p:nvPr/>
        </p:nvSpPr>
        <p:spPr>
          <a:xfrm>
            <a:off x="3600360" y="1944720"/>
            <a:ext cx="719280" cy="1994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CSV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33"/>
          <p:cNvSpPr/>
          <p:nvPr/>
        </p:nvSpPr>
        <p:spPr>
          <a:xfrm>
            <a:off x="4392360" y="1944720"/>
            <a:ext cx="719280" cy="1994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Json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34"/>
          <p:cNvSpPr/>
          <p:nvPr/>
        </p:nvSpPr>
        <p:spPr>
          <a:xfrm>
            <a:off x="3600360" y="2212200"/>
            <a:ext cx="719280" cy="1994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RDB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35"/>
          <p:cNvSpPr/>
          <p:nvPr/>
        </p:nvSpPr>
        <p:spPr>
          <a:xfrm>
            <a:off x="4392360" y="2212200"/>
            <a:ext cx="719280" cy="1994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FILE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36"/>
          <p:cNvSpPr/>
          <p:nvPr/>
        </p:nvSpPr>
        <p:spPr>
          <a:xfrm>
            <a:off x="5184360" y="2212200"/>
            <a:ext cx="719280" cy="1994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SPARK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37"/>
          <p:cNvSpPr/>
          <p:nvPr/>
        </p:nvSpPr>
        <p:spPr>
          <a:xfrm>
            <a:off x="5184360" y="1945080"/>
            <a:ext cx="719280" cy="19908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Image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38"/>
          <p:cNvSpPr/>
          <p:nvPr/>
        </p:nvSpPr>
        <p:spPr>
          <a:xfrm>
            <a:off x="5976360" y="1945440"/>
            <a:ext cx="719280" cy="19908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Sound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39"/>
          <p:cNvSpPr/>
          <p:nvPr/>
        </p:nvSpPr>
        <p:spPr>
          <a:xfrm>
            <a:off x="3600360" y="2556720"/>
            <a:ext cx="1007280" cy="1994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Conf Load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40"/>
          <p:cNvSpPr/>
          <p:nvPr/>
        </p:nvSpPr>
        <p:spPr>
          <a:xfrm>
            <a:off x="3600360" y="2824200"/>
            <a:ext cx="1007280" cy="1994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Conf Save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41"/>
          <p:cNvSpPr/>
          <p:nvPr/>
        </p:nvSpPr>
        <p:spPr>
          <a:xfrm>
            <a:off x="4716360" y="2556720"/>
            <a:ext cx="1007280" cy="1994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Model Load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42"/>
          <p:cNvSpPr/>
          <p:nvPr/>
        </p:nvSpPr>
        <p:spPr>
          <a:xfrm>
            <a:off x="4716360" y="2824200"/>
            <a:ext cx="1007280" cy="1994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Model Save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43"/>
          <p:cNvSpPr/>
          <p:nvPr/>
        </p:nvSpPr>
        <p:spPr>
          <a:xfrm>
            <a:off x="3600360" y="3204720"/>
            <a:ext cx="719280" cy="1994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CNN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44"/>
          <p:cNvSpPr/>
          <p:nvPr/>
        </p:nvSpPr>
        <p:spPr>
          <a:xfrm>
            <a:off x="3600360" y="3472200"/>
            <a:ext cx="719280" cy="1994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RBM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45"/>
          <p:cNvSpPr/>
          <p:nvPr/>
        </p:nvSpPr>
        <p:spPr>
          <a:xfrm>
            <a:off x="4392360" y="3204720"/>
            <a:ext cx="719280" cy="1994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DNN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46"/>
          <p:cNvSpPr/>
          <p:nvPr/>
        </p:nvSpPr>
        <p:spPr>
          <a:xfrm>
            <a:off x="4392360" y="3472200"/>
            <a:ext cx="719280" cy="1994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Linear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47"/>
          <p:cNvSpPr/>
          <p:nvPr/>
        </p:nvSpPr>
        <p:spPr>
          <a:xfrm>
            <a:off x="5184360" y="3204720"/>
            <a:ext cx="719280" cy="1994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RNN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48"/>
          <p:cNvSpPr/>
          <p:nvPr/>
        </p:nvSpPr>
        <p:spPr>
          <a:xfrm>
            <a:off x="5184360" y="3472200"/>
            <a:ext cx="719280" cy="1994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Clustering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49"/>
          <p:cNvSpPr/>
          <p:nvPr/>
        </p:nvSpPr>
        <p:spPr>
          <a:xfrm>
            <a:off x="5976360" y="3204720"/>
            <a:ext cx="863280" cy="1994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Auto Encode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50"/>
          <p:cNvSpPr/>
          <p:nvPr/>
        </p:nvSpPr>
        <p:spPr>
          <a:xfrm>
            <a:off x="5976360" y="3472200"/>
            <a:ext cx="863280" cy="1994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51"/>
          <p:cNvSpPr/>
          <p:nvPr/>
        </p:nvSpPr>
        <p:spPr>
          <a:xfrm>
            <a:off x="3600360" y="3780720"/>
            <a:ext cx="719280" cy="1994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CNN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52"/>
          <p:cNvSpPr/>
          <p:nvPr/>
        </p:nvSpPr>
        <p:spPr>
          <a:xfrm>
            <a:off x="3600360" y="4048200"/>
            <a:ext cx="719280" cy="1994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RBM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53"/>
          <p:cNvSpPr/>
          <p:nvPr/>
        </p:nvSpPr>
        <p:spPr>
          <a:xfrm>
            <a:off x="4392360" y="3780720"/>
            <a:ext cx="719280" cy="1994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DNN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54"/>
          <p:cNvSpPr/>
          <p:nvPr/>
        </p:nvSpPr>
        <p:spPr>
          <a:xfrm>
            <a:off x="4392360" y="4048200"/>
            <a:ext cx="719280" cy="1994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Linear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55"/>
          <p:cNvSpPr/>
          <p:nvPr/>
        </p:nvSpPr>
        <p:spPr>
          <a:xfrm>
            <a:off x="5184360" y="3780720"/>
            <a:ext cx="719280" cy="1994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RNN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56"/>
          <p:cNvSpPr/>
          <p:nvPr/>
        </p:nvSpPr>
        <p:spPr>
          <a:xfrm>
            <a:off x="5184360" y="4048200"/>
            <a:ext cx="719280" cy="1994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Clustering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57"/>
          <p:cNvSpPr/>
          <p:nvPr/>
        </p:nvSpPr>
        <p:spPr>
          <a:xfrm>
            <a:off x="5976360" y="3780720"/>
            <a:ext cx="863280" cy="1994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Auto Encode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58"/>
          <p:cNvSpPr/>
          <p:nvPr/>
        </p:nvSpPr>
        <p:spPr>
          <a:xfrm>
            <a:off x="5976360" y="4048200"/>
            <a:ext cx="863280" cy="1994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59"/>
          <p:cNvSpPr/>
          <p:nvPr/>
        </p:nvSpPr>
        <p:spPr>
          <a:xfrm>
            <a:off x="3600360" y="4392720"/>
            <a:ext cx="719280" cy="1994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60"/>
          <p:cNvSpPr/>
          <p:nvPr/>
        </p:nvSpPr>
        <p:spPr>
          <a:xfrm>
            <a:off x="4392360" y="4392720"/>
            <a:ext cx="719280" cy="1994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Predict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61"/>
          <p:cNvSpPr/>
          <p:nvPr/>
        </p:nvSpPr>
        <p:spPr>
          <a:xfrm>
            <a:off x="5184360" y="4392720"/>
            <a:ext cx="719280" cy="1994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Conf Load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62"/>
          <p:cNvSpPr/>
          <p:nvPr/>
        </p:nvSpPr>
        <p:spPr>
          <a:xfrm>
            <a:off x="3600360" y="4660200"/>
            <a:ext cx="719280" cy="1994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 Load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63"/>
          <p:cNvSpPr/>
          <p:nvPr/>
        </p:nvSpPr>
        <p:spPr>
          <a:xfrm>
            <a:off x="5976360" y="4392720"/>
            <a:ext cx="719280" cy="1994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Conf Save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64"/>
          <p:cNvSpPr/>
          <p:nvPr/>
        </p:nvSpPr>
        <p:spPr>
          <a:xfrm>
            <a:off x="4392360" y="4660200"/>
            <a:ext cx="719280" cy="1994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 Save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65"/>
          <p:cNvSpPr/>
          <p:nvPr/>
        </p:nvSpPr>
        <p:spPr>
          <a:xfrm>
            <a:off x="3600360" y="5004720"/>
            <a:ext cx="719280" cy="1994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Serializer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66"/>
          <p:cNvSpPr/>
          <p:nvPr/>
        </p:nvSpPr>
        <p:spPr>
          <a:xfrm>
            <a:off x="3600360" y="5272200"/>
            <a:ext cx="719280" cy="1994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Checker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67"/>
          <p:cNvSpPr/>
          <p:nvPr/>
        </p:nvSpPr>
        <p:spPr>
          <a:xfrm>
            <a:off x="6948000" y="5776200"/>
            <a:ext cx="431640" cy="1994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68"/>
          <p:cNvSpPr/>
          <p:nvPr/>
        </p:nvSpPr>
        <p:spPr>
          <a:xfrm>
            <a:off x="7920000" y="5776200"/>
            <a:ext cx="431640" cy="1994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69"/>
          <p:cNvSpPr/>
          <p:nvPr/>
        </p:nvSpPr>
        <p:spPr>
          <a:xfrm>
            <a:off x="7399800" y="5715360"/>
            <a:ext cx="411840" cy="2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진행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70"/>
          <p:cNvSpPr/>
          <p:nvPr/>
        </p:nvSpPr>
        <p:spPr>
          <a:xfrm>
            <a:off x="8372160" y="5715360"/>
            <a:ext cx="411840" cy="2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예정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2"/>
          <p:cNvSpPr/>
          <p:nvPr/>
        </p:nvSpPr>
        <p:spPr>
          <a:xfrm>
            <a:off x="8504280" y="6337800"/>
            <a:ext cx="519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9427A924-AFBD-4EBE-9AAA-9E95B8114DAC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255600" y="6300360"/>
            <a:ext cx="1182600" cy="3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Line 4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5"/>
          <p:cNvSpPr/>
          <p:nvPr/>
        </p:nvSpPr>
        <p:spPr>
          <a:xfrm>
            <a:off x="321480" y="777600"/>
            <a:ext cx="201168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8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STRUCTURE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6"/>
          <p:cNvSpPr/>
          <p:nvPr/>
        </p:nvSpPr>
        <p:spPr>
          <a:xfrm>
            <a:off x="363600" y="210960"/>
            <a:ext cx="2298960" cy="29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5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3 MSA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7"/>
          <p:cNvSpPr/>
          <p:nvPr/>
        </p:nvSpPr>
        <p:spPr>
          <a:xfrm>
            <a:off x="2406600" y="875880"/>
            <a:ext cx="6303600" cy="6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모델 등록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모델 설계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데이터 수집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모델 훈련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모델 활용 까지 기본 단계를 시퀀스 다이어 그램으로 설명함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Line 8"/>
          <p:cNvSpPr/>
          <p:nvPr/>
        </p:nvSpPr>
        <p:spPr>
          <a:xfrm>
            <a:off x="360000" y="2016000"/>
            <a:ext cx="8496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9"/>
          <p:cNvSpPr/>
          <p:nvPr/>
        </p:nvSpPr>
        <p:spPr>
          <a:xfrm>
            <a:off x="504000" y="2016000"/>
            <a:ext cx="0" cy="3960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Line 10"/>
          <p:cNvSpPr/>
          <p:nvPr/>
        </p:nvSpPr>
        <p:spPr>
          <a:xfrm>
            <a:off x="1332000" y="2016000"/>
            <a:ext cx="0" cy="3960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Line 11"/>
          <p:cNvSpPr/>
          <p:nvPr/>
        </p:nvSpPr>
        <p:spPr>
          <a:xfrm>
            <a:off x="2232000" y="2016000"/>
            <a:ext cx="0" cy="3960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Line 12"/>
          <p:cNvSpPr/>
          <p:nvPr/>
        </p:nvSpPr>
        <p:spPr>
          <a:xfrm>
            <a:off x="3132000" y="2016000"/>
            <a:ext cx="0" cy="3960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Line 13"/>
          <p:cNvSpPr/>
          <p:nvPr/>
        </p:nvSpPr>
        <p:spPr>
          <a:xfrm>
            <a:off x="4068000" y="2016000"/>
            <a:ext cx="0" cy="3960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Line 14"/>
          <p:cNvSpPr/>
          <p:nvPr/>
        </p:nvSpPr>
        <p:spPr>
          <a:xfrm>
            <a:off x="5040000" y="2016000"/>
            <a:ext cx="0" cy="3960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TextShape 15"/>
          <p:cNvSpPr txBox="1"/>
          <p:nvPr/>
        </p:nvSpPr>
        <p:spPr>
          <a:xfrm>
            <a:off x="2210040" y="1597680"/>
            <a:ext cx="97164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tfmsaview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TextShape 16"/>
          <p:cNvSpPr txBox="1"/>
          <p:nvPr/>
        </p:nvSpPr>
        <p:spPr>
          <a:xfrm>
            <a:off x="518040" y="1597680"/>
            <a:ext cx="75384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Legacy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TextShape 17"/>
          <p:cNvSpPr txBox="1"/>
          <p:nvPr/>
        </p:nvSpPr>
        <p:spPr>
          <a:xfrm>
            <a:off x="3146040" y="1597680"/>
            <a:ext cx="91836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tfmsarest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TextShape 18"/>
          <p:cNvSpPr txBox="1"/>
          <p:nvPr/>
        </p:nvSpPr>
        <p:spPr>
          <a:xfrm>
            <a:off x="4082400" y="1597680"/>
            <a:ext cx="96696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tfmsacore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TextShape 19"/>
          <p:cNvSpPr txBox="1"/>
          <p:nvPr/>
        </p:nvSpPr>
        <p:spPr>
          <a:xfrm>
            <a:off x="5018400" y="1597680"/>
            <a:ext cx="99288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tensorflow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Line 20"/>
          <p:cNvSpPr/>
          <p:nvPr/>
        </p:nvSpPr>
        <p:spPr>
          <a:xfrm>
            <a:off x="5976000" y="2016000"/>
            <a:ext cx="0" cy="3960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Line 21"/>
          <p:cNvSpPr/>
          <p:nvPr/>
        </p:nvSpPr>
        <p:spPr>
          <a:xfrm>
            <a:off x="6912000" y="2016000"/>
            <a:ext cx="0" cy="3960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Line 22"/>
          <p:cNvSpPr/>
          <p:nvPr/>
        </p:nvSpPr>
        <p:spPr>
          <a:xfrm>
            <a:off x="7884000" y="2016000"/>
            <a:ext cx="0" cy="3960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TextShape 23"/>
          <p:cNvSpPr txBox="1"/>
          <p:nvPr/>
        </p:nvSpPr>
        <p:spPr>
          <a:xfrm>
            <a:off x="1346040" y="1597680"/>
            <a:ext cx="88344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 API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TextShape 24"/>
          <p:cNvSpPr txBox="1"/>
          <p:nvPr/>
        </p:nvSpPr>
        <p:spPr>
          <a:xfrm>
            <a:off x="5954400" y="1597680"/>
            <a:ext cx="10051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postgresql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TextShape 25"/>
          <p:cNvSpPr txBox="1"/>
          <p:nvPr/>
        </p:nvSpPr>
        <p:spPr>
          <a:xfrm>
            <a:off x="8114400" y="1597680"/>
            <a:ext cx="6469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TextShape 26"/>
          <p:cNvSpPr txBox="1"/>
          <p:nvPr/>
        </p:nvSpPr>
        <p:spPr>
          <a:xfrm>
            <a:off x="7106760" y="1597680"/>
            <a:ext cx="4932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Livy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Line 27"/>
          <p:cNvSpPr/>
          <p:nvPr/>
        </p:nvSpPr>
        <p:spPr>
          <a:xfrm>
            <a:off x="2664000" y="2196000"/>
            <a:ext cx="1008000" cy="0"/>
          </a:xfrm>
          <a:prstGeom prst="line">
            <a:avLst/>
          </a:prstGeom>
          <a:ln w="1908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Line 28"/>
          <p:cNvSpPr/>
          <p:nvPr/>
        </p:nvSpPr>
        <p:spPr>
          <a:xfrm>
            <a:off x="3564000" y="2304000"/>
            <a:ext cx="1008000" cy="0"/>
          </a:xfrm>
          <a:prstGeom prst="line">
            <a:avLst/>
          </a:prstGeom>
          <a:ln w="1908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Line 29"/>
          <p:cNvSpPr/>
          <p:nvPr/>
        </p:nvSpPr>
        <p:spPr>
          <a:xfrm>
            <a:off x="4428000" y="2412000"/>
            <a:ext cx="2052000" cy="0"/>
          </a:xfrm>
          <a:prstGeom prst="line">
            <a:avLst/>
          </a:prstGeom>
          <a:ln w="1908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Line 30"/>
          <p:cNvSpPr/>
          <p:nvPr/>
        </p:nvSpPr>
        <p:spPr>
          <a:xfrm>
            <a:off x="2664000" y="2988000"/>
            <a:ext cx="1008000" cy="0"/>
          </a:xfrm>
          <a:prstGeom prst="line">
            <a:avLst/>
          </a:prstGeom>
          <a:ln w="1908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Line 31"/>
          <p:cNvSpPr/>
          <p:nvPr/>
        </p:nvSpPr>
        <p:spPr>
          <a:xfrm>
            <a:off x="3528000" y="3132000"/>
            <a:ext cx="1008000" cy="0"/>
          </a:xfrm>
          <a:prstGeom prst="line">
            <a:avLst/>
          </a:prstGeom>
          <a:ln w="1908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Line 32"/>
          <p:cNvSpPr/>
          <p:nvPr/>
        </p:nvSpPr>
        <p:spPr>
          <a:xfrm>
            <a:off x="4536000" y="3240000"/>
            <a:ext cx="2880000" cy="0"/>
          </a:xfrm>
          <a:prstGeom prst="line">
            <a:avLst/>
          </a:prstGeom>
          <a:ln w="1908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Line 33"/>
          <p:cNvSpPr/>
          <p:nvPr/>
        </p:nvSpPr>
        <p:spPr>
          <a:xfrm flipH="1">
            <a:off x="2664000" y="2592000"/>
            <a:ext cx="3744000" cy="0"/>
          </a:xfrm>
          <a:prstGeom prst="line">
            <a:avLst/>
          </a:prstGeom>
          <a:ln w="1908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Line 34"/>
          <p:cNvSpPr/>
          <p:nvPr/>
        </p:nvSpPr>
        <p:spPr>
          <a:xfrm>
            <a:off x="7344000" y="3384000"/>
            <a:ext cx="1075320" cy="0"/>
          </a:xfrm>
          <a:prstGeom prst="line">
            <a:avLst/>
          </a:prstGeom>
          <a:ln w="1908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Line 35"/>
          <p:cNvSpPr/>
          <p:nvPr/>
        </p:nvSpPr>
        <p:spPr>
          <a:xfrm flipH="1">
            <a:off x="4536000" y="3564000"/>
            <a:ext cx="3847320" cy="0"/>
          </a:xfrm>
          <a:prstGeom prst="line">
            <a:avLst/>
          </a:prstGeom>
          <a:ln w="1908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Line 36"/>
          <p:cNvSpPr/>
          <p:nvPr/>
        </p:nvSpPr>
        <p:spPr>
          <a:xfrm>
            <a:off x="4608000" y="3780000"/>
            <a:ext cx="936000" cy="0"/>
          </a:xfrm>
          <a:prstGeom prst="line">
            <a:avLst/>
          </a:prstGeom>
          <a:ln w="1908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Line 37"/>
          <p:cNvSpPr/>
          <p:nvPr/>
        </p:nvSpPr>
        <p:spPr>
          <a:xfrm flipH="1">
            <a:off x="4608000" y="3924000"/>
            <a:ext cx="864000" cy="0"/>
          </a:xfrm>
          <a:prstGeom prst="line">
            <a:avLst/>
          </a:prstGeom>
          <a:ln w="1908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Line 38"/>
          <p:cNvSpPr/>
          <p:nvPr/>
        </p:nvSpPr>
        <p:spPr>
          <a:xfrm flipH="1">
            <a:off x="3528000" y="3996000"/>
            <a:ext cx="1013040" cy="0"/>
          </a:xfrm>
          <a:prstGeom prst="line">
            <a:avLst/>
          </a:prstGeom>
          <a:ln w="1908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Line 39"/>
          <p:cNvSpPr/>
          <p:nvPr/>
        </p:nvSpPr>
        <p:spPr>
          <a:xfrm flipH="1">
            <a:off x="2633040" y="4176000"/>
            <a:ext cx="1013040" cy="0"/>
          </a:xfrm>
          <a:prstGeom prst="line">
            <a:avLst/>
          </a:prstGeom>
          <a:ln w="1908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Line 40"/>
          <p:cNvSpPr/>
          <p:nvPr/>
        </p:nvSpPr>
        <p:spPr>
          <a:xfrm>
            <a:off x="2659320" y="4788000"/>
            <a:ext cx="1008000" cy="0"/>
          </a:xfrm>
          <a:prstGeom prst="line">
            <a:avLst/>
          </a:prstGeom>
          <a:ln w="1908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Line 41"/>
          <p:cNvSpPr/>
          <p:nvPr/>
        </p:nvSpPr>
        <p:spPr>
          <a:xfrm>
            <a:off x="3554640" y="4896000"/>
            <a:ext cx="2853360" cy="36000"/>
          </a:xfrm>
          <a:prstGeom prst="line">
            <a:avLst/>
          </a:prstGeom>
          <a:ln w="1908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Line 42"/>
          <p:cNvSpPr/>
          <p:nvPr/>
        </p:nvSpPr>
        <p:spPr>
          <a:xfrm>
            <a:off x="4593960" y="5220000"/>
            <a:ext cx="950040" cy="0"/>
          </a:xfrm>
          <a:prstGeom prst="line">
            <a:avLst/>
          </a:prstGeom>
          <a:ln w="1908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Line 43"/>
          <p:cNvSpPr/>
          <p:nvPr/>
        </p:nvSpPr>
        <p:spPr>
          <a:xfrm flipH="1" flipV="1">
            <a:off x="4536000" y="5076000"/>
            <a:ext cx="1764000" cy="36000"/>
          </a:xfrm>
          <a:prstGeom prst="line">
            <a:avLst/>
          </a:prstGeom>
          <a:ln w="1908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Line 44"/>
          <p:cNvSpPr/>
          <p:nvPr/>
        </p:nvSpPr>
        <p:spPr>
          <a:xfrm flipH="1">
            <a:off x="4613040" y="5364000"/>
            <a:ext cx="864000" cy="0"/>
          </a:xfrm>
          <a:prstGeom prst="line">
            <a:avLst/>
          </a:prstGeom>
          <a:ln w="1908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Line 45"/>
          <p:cNvSpPr/>
          <p:nvPr/>
        </p:nvSpPr>
        <p:spPr>
          <a:xfrm flipH="1">
            <a:off x="3600000" y="5436000"/>
            <a:ext cx="1090080" cy="0"/>
          </a:xfrm>
          <a:prstGeom prst="line">
            <a:avLst/>
          </a:prstGeom>
          <a:ln w="1908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Line 46"/>
          <p:cNvSpPr/>
          <p:nvPr/>
        </p:nvSpPr>
        <p:spPr>
          <a:xfrm flipH="1">
            <a:off x="2572920" y="5580000"/>
            <a:ext cx="1027080" cy="0"/>
          </a:xfrm>
          <a:prstGeom prst="line">
            <a:avLst/>
          </a:prstGeom>
          <a:ln w="1908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Line 47"/>
          <p:cNvSpPr/>
          <p:nvPr/>
        </p:nvSpPr>
        <p:spPr>
          <a:xfrm>
            <a:off x="854640" y="4572000"/>
            <a:ext cx="1008000" cy="0"/>
          </a:xfrm>
          <a:prstGeom prst="line">
            <a:avLst/>
          </a:prstGeom>
          <a:ln w="1908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Line 48"/>
          <p:cNvSpPr/>
          <p:nvPr/>
        </p:nvSpPr>
        <p:spPr>
          <a:xfrm>
            <a:off x="1677960" y="4680000"/>
            <a:ext cx="1008000" cy="0"/>
          </a:xfrm>
          <a:prstGeom prst="line">
            <a:avLst/>
          </a:prstGeom>
          <a:ln w="1908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Line 49"/>
          <p:cNvSpPr/>
          <p:nvPr/>
        </p:nvSpPr>
        <p:spPr>
          <a:xfrm flipH="1">
            <a:off x="1594080" y="5688000"/>
            <a:ext cx="1027080" cy="0"/>
          </a:xfrm>
          <a:prstGeom prst="line">
            <a:avLst/>
          </a:prstGeom>
          <a:ln w="1908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Line 50"/>
          <p:cNvSpPr/>
          <p:nvPr/>
        </p:nvSpPr>
        <p:spPr>
          <a:xfrm flipH="1">
            <a:off x="807120" y="5832000"/>
            <a:ext cx="1027080" cy="0"/>
          </a:xfrm>
          <a:prstGeom prst="line">
            <a:avLst/>
          </a:prstGeom>
          <a:ln w="1908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Line 51"/>
          <p:cNvSpPr/>
          <p:nvPr/>
        </p:nvSpPr>
        <p:spPr>
          <a:xfrm>
            <a:off x="504000" y="2808000"/>
            <a:ext cx="8424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Line 52"/>
          <p:cNvSpPr/>
          <p:nvPr/>
        </p:nvSpPr>
        <p:spPr>
          <a:xfrm>
            <a:off x="504000" y="4392000"/>
            <a:ext cx="8424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Line 53"/>
          <p:cNvSpPr/>
          <p:nvPr/>
        </p:nvSpPr>
        <p:spPr>
          <a:xfrm>
            <a:off x="504000" y="5976000"/>
            <a:ext cx="8424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TextShape 54"/>
          <p:cNvSpPr txBox="1"/>
          <p:nvPr/>
        </p:nvSpPr>
        <p:spPr>
          <a:xfrm>
            <a:off x="504000" y="2232000"/>
            <a:ext cx="138168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Register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TextShape 55"/>
          <p:cNvSpPr txBox="1"/>
          <p:nvPr/>
        </p:nvSpPr>
        <p:spPr>
          <a:xfrm>
            <a:off x="504000" y="3312000"/>
            <a:ext cx="134676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Training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TextShape 56"/>
          <p:cNvSpPr txBox="1"/>
          <p:nvPr/>
        </p:nvSpPr>
        <p:spPr>
          <a:xfrm>
            <a:off x="504360" y="5004000"/>
            <a:ext cx="127188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Predict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CustomShape 2"/>
          <p:cNvSpPr/>
          <p:nvPr/>
        </p:nvSpPr>
        <p:spPr>
          <a:xfrm>
            <a:off x="8504280" y="6337800"/>
            <a:ext cx="519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21A793C8-5888-42C3-9552-93A7F9DE3F8F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255600" y="6300360"/>
            <a:ext cx="1182600" cy="3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Line 4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CustomShape 5"/>
          <p:cNvSpPr/>
          <p:nvPr/>
        </p:nvSpPr>
        <p:spPr>
          <a:xfrm>
            <a:off x="321480" y="777600"/>
            <a:ext cx="201168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8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STRUCTURE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6"/>
          <p:cNvSpPr/>
          <p:nvPr/>
        </p:nvSpPr>
        <p:spPr>
          <a:xfrm>
            <a:off x="363600" y="210960"/>
            <a:ext cx="2298960" cy="29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5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3 MSA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CustomShape 7"/>
          <p:cNvSpPr/>
          <p:nvPr/>
        </p:nvSpPr>
        <p:spPr>
          <a:xfrm>
            <a:off x="900000" y="1692000"/>
            <a:ext cx="8171280" cy="5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서비스종류  </a:t>
            </a:r>
            <a:r>
              <a:rPr b="0" lang="en-US" sz="2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/  </a:t>
            </a:r>
            <a:r>
              <a:rPr b="0" lang="en-US" sz="2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구분  </a:t>
            </a:r>
            <a:r>
              <a:rPr b="0" lang="en-US" sz="2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/  </a:t>
            </a:r>
            <a:r>
              <a:rPr b="0" lang="en-US" sz="2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네트워크종류  </a:t>
            </a:r>
            <a:r>
              <a:rPr b="0" lang="en-US" sz="2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/   CRUD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8"/>
          <p:cNvSpPr/>
          <p:nvPr/>
        </p:nvSpPr>
        <p:spPr>
          <a:xfrm>
            <a:off x="2310480" y="2309760"/>
            <a:ext cx="640800" cy="38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신경망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CustomShape 9"/>
          <p:cNvSpPr/>
          <p:nvPr/>
        </p:nvSpPr>
        <p:spPr>
          <a:xfrm>
            <a:off x="2310480" y="3246120"/>
            <a:ext cx="856800" cy="2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일반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10"/>
          <p:cNvSpPr/>
          <p:nvPr/>
        </p:nvSpPr>
        <p:spPr>
          <a:xfrm>
            <a:off x="1050480" y="2310480"/>
            <a:ext cx="784800" cy="2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Service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CustomShape 11"/>
          <p:cNvSpPr/>
          <p:nvPr/>
        </p:nvSpPr>
        <p:spPr>
          <a:xfrm>
            <a:off x="3678480" y="2310480"/>
            <a:ext cx="2044800" cy="110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CNN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RNN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RBM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DNN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CustomShape 12"/>
          <p:cNvSpPr/>
          <p:nvPr/>
        </p:nvSpPr>
        <p:spPr>
          <a:xfrm>
            <a:off x="3678480" y="3247560"/>
            <a:ext cx="1108800" cy="66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회귀분석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군집분석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13"/>
          <p:cNvSpPr/>
          <p:nvPr/>
        </p:nvSpPr>
        <p:spPr>
          <a:xfrm>
            <a:off x="5076000" y="2274480"/>
            <a:ext cx="3635640" cy="110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Create = Train &amp; Test (local or Spark)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Read = Predict (local only)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Update = Train &amp; Test (local or Spark)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Delete = ?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Line 14"/>
          <p:cNvSpPr/>
          <p:nvPr/>
        </p:nvSpPr>
        <p:spPr>
          <a:xfrm>
            <a:off x="1944000" y="2412000"/>
            <a:ext cx="360" cy="972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15"/>
          <p:cNvSpPr/>
          <p:nvPr/>
        </p:nvSpPr>
        <p:spPr>
          <a:xfrm>
            <a:off x="2406600" y="875880"/>
            <a:ext cx="6303600" cy="6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아래는 구성하고자 하는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REST API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 예 입니다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궁극적인 과제의 목표는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TensorFlow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 모든 기능을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REST API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에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대응시켜 사용할 수 있도록 하고자 함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이기 때문에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TensorFlow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를 완전히 파악하고 내용을 반영해야 할 것 입니다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Line 16"/>
          <p:cNvSpPr/>
          <p:nvPr/>
        </p:nvSpPr>
        <p:spPr>
          <a:xfrm>
            <a:off x="3276360" y="2412000"/>
            <a:ext cx="360" cy="64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Line 17"/>
          <p:cNvSpPr/>
          <p:nvPr/>
        </p:nvSpPr>
        <p:spPr>
          <a:xfrm>
            <a:off x="3276360" y="3348000"/>
            <a:ext cx="36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Line 18"/>
          <p:cNvSpPr/>
          <p:nvPr/>
        </p:nvSpPr>
        <p:spPr>
          <a:xfrm flipH="1">
            <a:off x="1656000" y="2448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Line 19"/>
          <p:cNvSpPr/>
          <p:nvPr/>
        </p:nvSpPr>
        <p:spPr>
          <a:xfrm flipH="1">
            <a:off x="1944360" y="2412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Line 20"/>
          <p:cNvSpPr/>
          <p:nvPr/>
        </p:nvSpPr>
        <p:spPr>
          <a:xfrm flipH="1">
            <a:off x="1944360" y="3384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Line 21"/>
          <p:cNvSpPr/>
          <p:nvPr/>
        </p:nvSpPr>
        <p:spPr>
          <a:xfrm flipH="1">
            <a:off x="2988360" y="3384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Line 22"/>
          <p:cNvSpPr/>
          <p:nvPr/>
        </p:nvSpPr>
        <p:spPr>
          <a:xfrm flipH="1">
            <a:off x="2988360" y="2412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Line 23"/>
          <p:cNvSpPr/>
          <p:nvPr/>
        </p:nvSpPr>
        <p:spPr>
          <a:xfrm flipH="1">
            <a:off x="3276360" y="2412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Line 24"/>
          <p:cNvSpPr/>
          <p:nvPr/>
        </p:nvSpPr>
        <p:spPr>
          <a:xfrm flipH="1">
            <a:off x="3276360" y="2628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Line 25"/>
          <p:cNvSpPr/>
          <p:nvPr/>
        </p:nvSpPr>
        <p:spPr>
          <a:xfrm flipH="1">
            <a:off x="3276360" y="2844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Line 26"/>
          <p:cNvSpPr/>
          <p:nvPr/>
        </p:nvSpPr>
        <p:spPr>
          <a:xfrm flipH="1">
            <a:off x="3276360" y="3060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Line 27"/>
          <p:cNvSpPr/>
          <p:nvPr/>
        </p:nvSpPr>
        <p:spPr>
          <a:xfrm flipH="1">
            <a:off x="3276360" y="3348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Line 28"/>
          <p:cNvSpPr/>
          <p:nvPr/>
        </p:nvSpPr>
        <p:spPr>
          <a:xfrm flipH="1">
            <a:off x="3276360" y="3564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Line 29"/>
          <p:cNvSpPr/>
          <p:nvPr/>
        </p:nvSpPr>
        <p:spPr>
          <a:xfrm flipH="1">
            <a:off x="4788360" y="3060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Line 30"/>
          <p:cNvSpPr/>
          <p:nvPr/>
        </p:nvSpPr>
        <p:spPr>
          <a:xfrm flipH="1">
            <a:off x="4788360" y="2844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Line 31"/>
          <p:cNvSpPr/>
          <p:nvPr/>
        </p:nvSpPr>
        <p:spPr>
          <a:xfrm flipH="1">
            <a:off x="4788360" y="2628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Line 32"/>
          <p:cNvSpPr/>
          <p:nvPr/>
        </p:nvSpPr>
        <p:spPr>
          <a:xfrm flipH="1">
            <a:off x="4788360" y="2412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Line 33"/>
          <p:cNvSpPr/>
          <p:nvPr/>
        </p:nvSpPr>
        <p:spPr>
          <a:xfrm>
            <a:off x="4788720" y="2412000"/>
            <a:ext cx="360" cy="64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Line 34"/>
          <p:cNvSpPr/>
          <p:nvPr/>
        </p:nvSpPr>
        <p:spPr>
          <a:xfrm flipH="1">
            <a:off x="4608360" y="2412000"/>
            <a:ext cx="720" cy="1188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Line 35"/>
          <p:cNvSpPr/>
          <p:nvPr/>
        </p:nvSpPr>
        <p:spPr>
          <a:xfrm flipH="1">
            <a:off x="4320360" y="3060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Line 36"/>
          <p:cNvSpPr/>
          <p:nvPr/>
        </p:nvSpPr>
        <p:spPr>
          <a:xfrm flipH="1">
            <a:off x="4320360" y="2844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Line 37"/>
          <p:cNvSpPr/>
          <p:nvPr/>
        </p:nvSpPr>
        <p:spPr>
          <a:xfrm flipH="1">
            <a:off x="4320360" y="2628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Line 38"/>
          <p:cNvSpPr/>
          <p:nvPr/>
        </p:nvSpPr>
        <p:spPr>
          <a:xfrm flipH="1">
            <a:off x="4320360" y="2412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Line 39"/>
          <p:cNvSpPr/>
          <p:nvPr/>
        </p:nvSpPr>
        <p:spPr>
          <a:xfrm flipH="1">
            <a:off x="4609080" y="2736000"/>
            <a:ext cx="17964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Line 40"/>
          <p:cNvSpPr/>
          <p:nvPr/>
        </p:nvSpPr>
        <p:spPr>
          <a:xfrm flipH="1">
            <a:off x="4320360" y="360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Line 41"/>
          <p:cNvSpPr/>
          <p:nvPr/>
        </p:nvSpPr>
        <p:spPr>
          <a:xfrm flipH="1">
            <a:off x="4320360" y="3348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42"/>
          <p:cNvSpPr/>
          <p:nvPr/>
        </p:nvSpPr>
        <p:spPr>
          <a:xfrm>
            <a:off x="1050480" y="4254480"/>
            <a:ext cx="784800" cy="2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Config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Line 43"/>
          <p:cNvSpPr/>
          <p:nvPr/>
        </p:nvSpPr>
        <p:spPr>
          <a:xfrm flipH="1">
            <a:off x="1656000" y="4392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44"/>
          <p:cNvSpPr/>
          <p:nvPr/>
        </p:nvSpPr>
        <p:spPr>
          <a:xfrm>
            <a:off x="2310480" y="4146120"/>
            <a:ext cx="640800" cy="38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신경망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CustomShape 45"/>
          <p:cNvSpPr/>
          <p:nvPr/>
        </p:nvSpPr>
        <p:spPr>
          <a:xfrm>
            <a:off x="2310480" y="5082480"/>
            <a:ext cx="856800" cy="2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일반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CustomShape 46"/>
          <p:cNvSpPr/>
          <p:nvPr/>
        </p:nvSpPr>
        <p:spPr>
          <a:xfrm>
            <a:off x="3678480" y="4146840"/>
            <a:ext cx="2044800" cy="110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CNN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RNN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RBM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DNN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47"/>
          <p:cNvSpPr/>
          <p:nvPr/>
        </p:nvSpPr>
        <p:spPr>
          <a:xfrm>
            <a:off x="3678480" y="5083920"/>
            <a:ext cx="1108800" cy="66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회귀분석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군집분석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Line 48"/>
          <p:cNvSpPr/>
          <p:nvPr/>
        </p:nvSpPr>
        <p:spPr>
          <a:xfrm>
            <a:off x="1944000" y="4248360"/>
            <a:ext cx="360" cy="972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Line 49"/>
          <p:cNvSpPr/>
          <p:nvPr/>
        </p:nvSpPr>
        <p:spPr>
          <a:xfrm>
            <a:off x="3276360" y="4248360"/>
            <a:ext cx="360" cy="64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Line 50"/>
          <p:cNvSpPr/>
          <p:nvPr/>
        </p:nvSpPr>
        <p:spPr>
          <a:xfrm>
            <a:off x="3276360" y="5184360"/>
            <a:ext cx="36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Line 51"/>
          <p:cNvSpPr/>
          <p:nvPr/>
        </p:nvSpPr>
        <p:spPr>
          <a:xfrm flipH="1">
            <a:off x="1944360" y="4248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Line 52"/>
          <p:cNvSpPr/>
          <p:nvPr/>
        </p:nvSpPr>
        <p:spPr>
          <a:xfrm flipH="1">
            <a:off x="1944360" y="522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Line 53"/>
          <p:cNvSpPr/>
          <p:nvPr/>
        </p:nvSpPr>
        <p:spPr>
          <a:xfrm flipH="1">
            <a:off x="2988360" y="522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Line 54"/>
          <p:cNvSpPr/>
          <p:nvPr/>
        </p:nvSpPr>
        <p:spPr>
          <a:xfrm flipH="1">
            <a:off x="2988360" y="4248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Line 55"/>
          <p:cNvSpPr/>
          <p:nvPr/>
        </p:nvSpPr>
        <p:spPr>
          <a:xfrm flipH="1">
            <a:off x="3276360" y="4248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Line 56"/>
          <p:cNvSpPr/>
          <p:nvPr/>
        </p:nvSpPr>
        <p:spPr>
          <a:xfrm flipH="1">
            <a:off x="3276360" y="4464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Line 57"/>
          <p:cNvSpPr/>
          <p:nvPr/>
        </p:nvSpPr>
        <p:spPr>
          <a:xfrm flipH="1">
            <a:off x="3276360" y="468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Line 58"/>
          <p:cNvSpPr/>
          <p:nvPr/>
        </p:nvSpPr>
        <p:spPr>
          <a:xfrm flipH="1">
            <a:off x="3276360" y="4896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Line 59"/>
          <p:cNvSpPr/>
          <p:nvPr/>
        </p:nvSpPr>
        <p:spPr>
          <a:xfrm flipH="1">
            <a:off x="3276360" y="5184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Line 60"/>
          <p:cNvSpPr/>
          <p:nvPr/>
        </p:nvSpPr>
        <p:spPr>
          <a:xfrm flipH="1">
            <a:off x="3276360" y="540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Line 61"/>
          <p:cNvSpPr/>
          <p:nvPr/>
        </p:nvSpPr>
        <p:spPr>
          <a:xfrm flipH="1">
            <a:off x="4788360" y="4896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Line 62"/>
          <p:cNvSpPr/>
          <p:nvPr/>
        </p:nvSpPr>
        <p:spPr>
          <a:xfrm flipH="1">
            <a:off x="4788360" y="468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Line 63"/>
          <p:cNvSpPr/>
          <p:nvPr/>
        </p:nvSpPr>
        <p:spPr>
          <a:xfrm flipH="1">
            <a:off x="4788360" y="4464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Line 64"/>
          <p:cNvSpPr/>
          <p:nvPr/>
        </p:nvSpPr>
        <p:spPr>
          <a:xfrm flipH="1">
            <a:off x="4788360" y="4248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Line 65"/>
          <p:cNvSpPr/>
          <p:nvPr/>
        </p:nvSpPr>
        <p:spPr>
          <a:xfrm>
            <a:off x="4788720" y="4248360"/>
            <a:ext cx="360" cy="64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Line 66"/>
          <p:cNvSpPr/>
          <p:nvPr/>
        </p:nvSpPr>
        <p:spPr>
          <a:xfrm flipH="1">
            <a:off x="4608360" y="4248360"/>
            <a:ext cx="720" cy="1188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Line 67"/>
          <p:cNvSpPr/>
          <p:nvPr/>
        </p:nvSpPr>
        <p:spPr>
          <a:xfrm flipH="1">
            <a:off x="4320360" y="4896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Line 68"/>
          <p:cNvSpPr/>
          <p:nvPr/>
        </p:nvSpPr>
        <p:spPr>
          <a:xfrm flipH="1">
            <a:off x="4320360" y="468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Line 69"/>
          <p:cNvSpPr/>
          <p:nvPr/>
        </p:nvSpPr>
        <p:spPr>
          <a:xfrm flipH="1">
            <a:off x="4320360" y="4464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Line 70"/>
          <p:cNvSpPr/>
          <p:nvPr/>
        </p:nvSpPr>
        <p:spPr>
          <a:xfrm flipH="1">
            <a:off x="4320360" y="4248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Line 71"/>
          <p:cNvSpPr/>
          <p:nvPr/>
        </p:nvSpPr>
        <p:spPr>
          <a:xfrm flipH="1">
            <a:off x="4609080" y="4572360"/>
            <a:ext cx="17964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Line 72"/>
          <p:cNvSpPr/>
          <p:nvPr/>
        </p:nvSpPr>
        <p:spPr>
          <a:xfrm flipH="1">
            <a:off x="4320360" y="5436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Line 73"/>
          <p:cNvSpPr/>
          <p:nvPr/>
        </p:nvSpPr>
        <p:spPr>
          <a:xfrm flipH="1">
            <a:off x="4320360" y="5184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74"/>
          <p:cNvSpPr/>
          <p:nvPr/>
        </p:nvSpPr>
        <p:spPr>
          <a:xfrm>
            <a:off x="5076000" y="4110480"/>
            <a:ext cx="3851640" cy="110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Create = Network Configuration Register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Read = Network Configuration Read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Update = Network Configuration Update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Delete = Network Configuration Delete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CustomShape 2"/>
          <p:cNvSpPr/>
          <p:nvPr/>
        </p:nvSpPr>
        <p:spPr>
          <a:xfrm>
            <a:off x="8504280" y="6337800"/>
            <a:ext cx="519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B6C0A1FE-A171-4254-ABEA-FF92B4A24567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CustomShape 3"/>
          <p:cNvSpPr/>
          <p:nvPr/>
        </p:nvSpPr>
        <p:spPr>
          <a:xfrm>
            <a:off x="255600" y="6300360"/>
            <a:ext cx="1182600" cy="3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Line 4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CustomShape 5"/>
          <p:cNvSpPr/>
          <p:nvPr/>
        </p:nvSpPr>
        <p:spPr>
          <a:xfrm>
            <a:off x="321480" y="777600"/>
            <a:ext cx="201168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800" spc="-3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STRUCTURE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1" name="CustomShape 6"/>
          <p:cNvSpPr/>
          <p:nvPr/>
        </p:nvSpPr>
        <p:spPr>
          <a:xfrm>
            <a:off x="363600" y="210960"/>
            <a:ext cx="2298960" cy="29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5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3 MSA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CustomShape 7"/>
          <p:cNvSpPr/>
          <p:nvPr/>
        </p:nvSpPr>
        <p:spPr>
          <a:xfrm>
            <a:off x="2406600" y="875880"/>
            <a:ext cx="6303600" cy="6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아래는 구성하고자 하는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REST API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 예 입니다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궁극적인 과제의 목표는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TensorFlow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 모든 기능을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REST API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에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대응시켜 사용할 수 있도록 하고자 함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이기 때문에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TensorFlow 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를 완전히 파악하고 내용을 반영해야 할 것 입니다</a:t>
            </a: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CustomShape 8"/>
          <p:cNvSpPr/>
          <p:nvPr/>
        </p:nvSpPr>
        <p:spPr>
          <a:xfrm>
            <a:off x="900000" y="1692360"/>
            <a:ext cx="8171280" cy="5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서비스종류  </a:t>
            </a:r>
            <a:r>
              <a:rPr b="0" lang="en-US" sz="2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/  </a:t>
            </a:r>
            <a:r>
              <a:rPr b="0" lang="en-US" sz="2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구분  </a:t>
            </a:r>
            <a:r>
              <a:rPr b="0" lang="en-US" sz="2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/  </a:t>
            </a:r>
            <a:r>
              <a:rPr b="0" lang="en-US" sz="2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네트워크종류  </a:t>
            </a:r>
            <a:r>
              <a:rPr b="0" lang="en-US" sz="2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/   CRUD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CustomShape 9"/>
          <p:cNvSpPr/>
          <p:nvPr/>
        </p:nvSpPr>
        <p:spPr>
          <a:xfrm>
            <a:off x="2310480" y="2310120"/>
            <a:ext cx="640800" cy="38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신경망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CustomShape 10"/>
          <p:cNvSpPr/>
          <p:nvPr/>
        </p:nvSpPr>
        <p:spPr>
          <a:xfrm>
            <a:off x="2310480" y="3246480"/>
            <a:ext cx="856800" cy="2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일반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6" name="CustomShape 11"/>
          <p:cNvSpPr/>
          <p:nvPr/>
        </p:nvSpPr>
        <p:spPr>
          <a:xfrm>
            <a:off x="1050480" y="2310840"/>
            <a:ext cx="784800" cy="2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Data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CustomShape 12"/>
          <p:cNvSpPr/>
          <p:nvPr/>
        </p:nvSpPr>
        <p:spPr>
          <a:xfrm>
            <a:off x="3678480" y="2310840"/>
            <a:ext cx="2044800" cy="110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CNN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RNN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RBM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DNN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8" name="CustomShape 13"/>
          <p:cNvSpPr/>
          <p:nvPr/>
        </p:nvSpPr>
        <p:spPr>
          <a:xfrm>
            <a:off x="3678480" y="3247920"/>
            <a:ext cx="1108800" cy="66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회귀분석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군집분석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CustomShape 14"/>
          <p:cNvSpPr/>
          <p:nvPr/>
        </p:nvSpPr>
        <p:spPr>
          <a:xfrm>
            <a:off x="5076000" y="2274840"/>
            <a:ext cx="3923640" cy="110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Create = Create query for nn train data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Read = Read selected data (query it)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Update = Update query for nn train data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Delete = Delete query for nn train data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0" name="Line 15"/>
          <p:cNvSpPr/>
          <p:nvPr/>
        </p:nvSpPr>
        <p:spPr>
          <a:xfrm>
            <a:off x="1944000" y="2412360"/>
            <a:ext cx="360" cy="9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Line 16"/>
          <p:cNvSpPr/>
          <p:nvPr/>
        </p:nvSpPr>
        <p:spPr>
          <a:xfrm>
            <a:off x="3276360" y="2412360"/>
            <a:ext cx="360" cy="64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Line 17"/>
          <p:cNvSpPr/>
          <p:nvPr/>
        </p:nvSpPr>
        <p:spPr>
          <a:xfrm>
            <a:off x="3276360" y="3348360"/>
            <a:ext cx="36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Line 18"/>
          <p:cNvSpPr/>
          <p:nvPr/>
        </p:nvSpPr>
        <p:spPr>
          <a:xfrm flipH="1">
            <a:off x="1656000" y="2448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Line 19"/>
          <p:cNvSpPr/>
          <p:nvPr/>
        </p:nvSpPr>
        <p:spPr>
          <a:xfrm flipH="1">
            <a:off x="1944360" y="2412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Line 20"/>
          <p:cNvSpPr/>
          <p:nvPr/>
        </p:nvSpPr>
        <p:spPr>
          <a:xfrm flipH="1">
            <a:off x="1944360" y="3384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Line 21"/>
          <p:cNvSpPr/>
          <p:nvPr/>
        </p:nvSpPr>
        <p:spPr>
          <a:xfrm flipH="1">
            <a:off x="2988360" y="3384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Line 22"/>
          <p:cNvSpPr/>
          <p:nvPr/>
        </p:nvSpPr>
        <p:spPr>
          <a:xfrm flipH="1">
            <a:off x="2988360" y="2412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Line 23"/>
          <p:cNvSpPr/>
          <p:nvPr/>
        </p:nvSpPr>
        <p:spPr>
          <a:xfrm flipH="1">
            <a:off x="3276360" y="2412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Line 24"/>
          <p:cNvSpPr/>
          <p:nvPr/>
        </p:nvSpPr>
        <p:spPr>
          <a:xfrm flipH="1">
            <a:off x="3276360" y="2628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Line 25"/>
          <p:cNvSpPr/>
          <p:nvPr/>
        </p:nvSpPr>
        <p:spPr>
          <a:xfrm flipH="1">
            <a:off x="3276360" y="2844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Line 26"/>
          <p:cNvSpPr/>
          <p:nvPr/>
        </p:nvSpPr>
        <p:spPr>
          <a:xfrm flipH="1">
            <a:off x="3276360" y="306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Line 27"/>
          <p:cNvSpPr/>
          <p:nvPr/>
        </p:nvSpPr>
        <p:spPr>
          <a:xfrm flipH="1">
            <a:off x="3276360" y="3348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Line 28"/>
          <p:cNvSpPr/>
          <p:nvPr/>
        </p:nvSpPr>
        <p:spPr>
          <a:xfrm flipH="1">
            <a:off x="3276360" y="3564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Line 29"/>
          <p:cNvSpPr/>
          <p:nvPr/>
        </p:nvSpPr>
        <p:spPr>
          <a:xfrm flipH="1">
            <a:off x="4788360" y="306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Line 30"/>
          <p:cNvSpPr/>
          <p:nvPr/>
        </p:nvSpPr>
        <p:spPr>
          <a:xfrm flipH="1">
            <a:off x="4788360" y="2844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Line 31"/>
          <p:cNvSpPr/>
          <p:nvPr/>
        </p:nvSpPr>
        <p:spPr>
          <a:xfrm flipH="1">
            <a:off x="4788360" y="2628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Line 32"/>
          <p:cNvSpPr/>
          <p:nvPr/>
        </p:nvSpPr>
        <p:spPr>
          <a:xfrm flipH="1">
            <a:off x="4788360" y="2412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Line 33"/>
          <p:cNvSpPr/>
          <p:nvPr/>
        </p:nvSpPr>
        <p:spPr>
          <a:xfrm>
            <a:off x="4788720" y="2412360"/>
            <a:ext cx="360" cy="64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Line 34"/>
          <p:cNvSpPr/>
          <p:nvPr/>
        </p:nvSpPr>
        <p:spPr>
          <a:xfrm flipH="1">
            <a:off x="4608360" y="2412360"/>
            <a:ext cx="720" cy="1188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Line 35"/>
          <p:cNvSpPr/>
          <p:nvPr/>
        </p:nvSpPr>
        <p:spPr>
          <a:xfrm flipH="1">
            <a:off x="4320360" y="306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Line 36"/>
          <p:cNvSpPr/>
          <p:nvPr/>
        </p:nvSpPr>
        <p:spPr>
          <a:xfrm flipH="1">
            <a:off x="4320360" y="2844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Line 37"/>
          <p:cNvSpPr/>
          <p:nvPr/>
        </p:nvSpPr>
        <p:spPr>
          <a:xfrm flipH="1">
            <a:off x="4320360" y="2628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Line 38"/>
          <p:cNvSpPr/>
          <p:nvPr/>
        </p:nvSpPr>
        <p:spPr>
          <a:xfrm flipH="1">
            <a:off x="4320360" y="2412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Line 39"/>
          <p:cNvSpPr/>
          <p:nvPr/>
        </p:nvSpPr>
        <p:spPr>
          <a:xfrm flipH="1">
            <a:off x="4609080" y="2736360"/>
            <a:ext cx="17964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Line 40"/>
          <p:cNvSpPr/>
          <p:nvPr/>
        </p:nvSpPr>
        <p:spPr>
          <a:xfrm flipH="1">
            <a:off x="4320360" y="3600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Line 41"/>
          <p:cNvSpPr/>
          <p:nvPr/>
        </p:nvSpPr>
        <p:spPr>
          <a:xfrm flipH="1">
            <a:off x="4320360" y="3348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42"/>
          <p:cNvSpPr/>
          <p:nvPr/>
        </p:nvSpPr>
        <p:spPr>
          <a:xfrm>
            <a:off x="1050480" y="4254840"/>
            <a:ext cx="784800" cy="2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Statistic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8" name="Line 43"/>
          <p:cNvSpPr/>
          <p:nvPr/>
        </p:nvSpPr>
        <p:spPr>
          <a:xfrm flipH="1">
            <a:off x="1656000" y="4392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44"/>
          <p:cNvSpPr/>
          <p:nvPr/>
        </p:nvSpPr>
        <p:spPr>
          <a:xfrm>
            <a:off x="2310480" y="4146480"/>
            <a:ext cx="640800" cy="38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신경망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0" name="CustomShape 45"/>
          <p:cNvSpPr/>
          <p:nvPr/>
        </p:nvSpPr>
        <p:spPr>
          <a:xfrm>
            <a:off x="2310480" y="5082840"/>
            <a:ext cx="856800" cy="2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일반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1" name="CustomShape 46"/>
          <p:cNvSpPr/>
          <p:nvPr/>
        </p:nvSpPr>
        <p:spPr>
          <a:xfrm>
            <a:off x="3678480" y="4147200"/>
            <a:ext cx="2044800" cy="110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CNN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RNN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RBM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DNN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2" name="Line 47"/>
          <p:cNvSpPr/>
          <p:nvPr/>
        </p:nvSpPr>
        <p:spPr>
          <a:xfrm>
            <a:off x="1944000" y="4248720"/>
            <a:ext cx="360" cy="9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Line 48"/>
          <p:cNvSpPr/>
          <p:nvPr/>
        </p:nvSpPr>
        <p:spPr>
          <a:xfrm>
            <a:off x="3276360" y="4248720"/>
            <a:ext cx="360" cy="64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Line 49"/>
          <p:cNvSpPr/>
          <p:nvPr/>
        </p:nvSpPr>
        <p:spPr>
          <a:xfrm>
            <a:off x="3276360" y="5184720"/>
            <a:ext cx="36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Line 50"/>
          <p:cNvSpPr/>
          <p:nvPr/>
        </p:nvSpPr>
        <p:spPr>
          <a:xfrm flipH="1">
            <a:off x="1944360" y="4248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Line 51"/>
          <p:cNvSpPr/>
          <p:nvPr/>
        </p:nvSpPr>
        <p:spPr>
          <a:xfrm flipH="1">
            <a:off x="1944360" y="5220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Line 52"/>
          <p:cNvSpPr/>
          <p:nvPr/>
        </p:nvSpPr>
        <p:spPr>
          <a:xfrm flipH="1">
            <a:off x="2988360" y="5220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Line 53"/>
          <p:cNvSpPr/>
          <p:nvPr/>
        </p:nvSpPr>
        <p:spPr>
          <a:xfrm flipH="1">
            <a:off x="2988360" y="4248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Line 54"/>
          <p:cNvSpPr/>
          <p:nvPr/>
        </p:nvSpPr>
        <p:spPr>
          <a:xfrm flipH="1">
            <a:off x="3276360" y="4248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Line 55"/>
          <p:cNvSpPr/>
          <p:nvPr/>
        </p:nvSpPr>
        <p:spPr>
          <a:xfrm flipH="1">
            <a:off x="3276360" y="4464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Line 56"/>
          <p:cNvSpPr/>
          <p:nvPr/>
        </p:nvSpPr>
        <p:spPr>
          <a:xfrm flipH="1">
            <a:off x="3276360" y="4680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Line 57"/>
          <p:cNvSpPr/>
          <p:nvPr/>
        </p:nvSpPr>
        <p:spPr>
          <a:xfrm flipH="1">
            <a:off x="3276360" y="4896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Line 58"/>
          <p:cNvSpPr/>
          <p:nvPr/>
        </p:nvSpPr>
        <p:spPr>
          <a:xfrm flipH="1">
            <a:off x="3276360" y="5184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Line 59"/>
          <p:cNvSpPr/>
          <p:nvPr/>
        </p:nvSpPr>
        <p:spPr>
          <a:xfrm flipH="1">
            <a:off x="3276360" y="5400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Line 60"/>
          <p:cNvSpPr/>
          <p:nvPr/>
        </p:nvSpPr>
        <p:spPr>
          <a:xfrm flipH="1">
            <a:off x="4788360" y="4896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Line 61"/>
          <p:cNvSpPr/>
          <p:nvPr/>
        </p:nvSpPr>
        <p:spPr>
          <a:xfrm flipH="1">
            <a:off x="4788360" y="4680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Line 62"/>
          <p:cNvSpPr/>
          <p:nvPr/>
        </p:nvSpPr>
        <p:spPr>
          <a:xfrm flipH="1">
            <a:off x="4788360" y="4464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Line 63"/>
          <p:cNvSpPr/>
          <p:nvPr/>
        </p:nvSpPr>
        <p:spPr>
          <a:xfrm flipH="1">
            <a:off x="4788360" y="4248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Line 64"/>
          <p:cNvSpPr/>
          <p:nvPr/>
        </p:nvSpPr>
        <p:spPr>
          <a:xfrm>
            <a:off x="4788720" y="4248720"/>
            <a:ext cx="360" cy="64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Line 65"/>
          <p:cNvSpPr/>
          <p:nvPr/>
        </p:nvSpPr>
        <p:spPr>
          <a:xfrm flipH="1">
            <a:off x="4608360" y="4248720"/>
            <a:ext cx="720" cy="1188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Line 66"/>
          <p:cNvSpPr/>
          <p:nvPr/>
        </p:nvSpPr>
        <p:spPr>
          <a:xfrm flipH="1">
            <a:off x="4320360" y="4896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Line 67"/>
          <p:cNvSpPr/>
          <p:nvPr/>
        </p:nvSpPr>
        <p:spPr>
          <a:xfrm flipH="1">
            <a:off x="4320360" y="4680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Line 68"/>
          <p:cNvSpPr/>
          <p:nvPr/>
        </p:nvSpPr>
        <p:spPr>
          <a:xfrm flipH="1">
            <a:off x="4320360" y="4464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Line 69"/>
          <p:cNvSpPr/>
          <p:nvPr/>
        </p:nvSpPr>
        <p:spPr>
          <a:xfrm flipH="1">
            <a:off x="4320360" y="4248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Line 70"/>
          <p:cNvSpPr/>
          <p:nvPr/>
        </p:nvSpPr>
        <p:spPr>
          <a:xfrm flipH="1">
            <a:off x="4609080" y="4572720"/>
            <a:ext cx="17964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Line 71"/>
          <p:cNvSpPr/>
          <p:nvPr/>
        </p:nvSpPr>
        <p:spPr>
          <a:xfrm flipH="1">
            <a:off x="4320360" y="543708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Line 72"/>
          <p:cNvSpPr/>
          <p:nvPr/>
        </p:nvSpPr>
        <p:spPr>
          <a:xfrm flipH="1">
            <a:off x="4320360" y="518508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73"/>
          <p:cNvSpPr/>
          <p:nvPr/>
        </p:nvSpPr>
        <p:spPr>
          <a:xfrm>
            <a:off x="5076000" y="4110840"/>
            <a:ext cx="3851640" cy="110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Create = Test model and fill statistic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Read = Read Network accuracy, forms and etc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Update = Test model again and update statistic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Delete = Delete selected models statistic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9" name="CustomShape 74"/>
          <p:cNvSpPr/>
          <p:nvPr/>
        </p:nvSpPr>
        <p:spPr>
          <a:xfrm>
            <a:off x="3678480" y="5083920"/>
            <a:ext cx="1108800" cy="66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회귀분석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군집분석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5556</TotalTime>
  <Application>LibreOffice/5.2.0.4$Linux_X86_64 LibreOffice_project/066b007f5ebcc236395c7d282ba488bca6720265</Application>
  <Words>412</Words>
  <Paragraphs>157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2011-08-23T09:45:48Z</dcterms:created>
  <dc:creator>네이버 한글캠페인</dc:creator>
  <dc:description/>
  <dc:language>ko-KR</dc:language>
  <cp:lastModifiedBy/>
  <dcterms:modified xsi:type="dcterms:W3CDTF">2016-09-12T00:11:49Z</dcterms:modified>
  <cp:revision>38</cp:revision>
  <dc:subject/>
  <dc:title>슬라이드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