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6797675" cy="9926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61C8983-1DAF-4DC3-AA63-9666258276B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360" cy="4465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CustomShape 2"/>
          <p:cNvSpPr/>
          <p:nvPr/>
        </p:nvSpPr>
        <p:spPr>
          <a:xfrm>
            <a:off x="3850560" y="9428760"/>
            <a:ext cx="294372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04A5BAE-F31C-4D29-B2A3-CC4C6212245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360" cy="4465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1" name="CustomShape 2"/>
          <p:cNvSpPr/>
          <p:nvPr/>
        </p:nvSpPr>
        <p:spPr>
          <a:xfrm>
            <a:off x="3850560" y="9428760"/>
            <a:ext cx="294372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A559C1F-EFFF-41BA-B85C-8CF709B9106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360" cy="4465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CustomShape 2"/>
          <p:cNvSpPr/>
          <p:nvPr/>
        </p:nvSpPr>
        <p:spPr>
          <a:xfrm>
            <a:off x="3850560" y="9428760"/>
            <a:ext cx="294372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3455153-C348-45D3-925E-50216FD6BDF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360" cy="4465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5" name="CustomShape 2"/>
          <p:cNvSpPr/>
          <p:nvPr/>
        </p:nvSpPr>
        <p:spPr>
          <a:xfrm>
            <a:off x="3850560" y="9428760"/>
            <a:ext cx="294372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F830940-5D85-4390-82BB-F28F4A83FA3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360" cy="4465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7" name="CustomShape 2"/>
          <p:cNvSpPr/>
          <p:nvPr/>
        </p:nvSpPr>
        <p:spPr>
          <a:xfrm>
            <a:off x="3850560" y="9428760"/>
            <a:ext cx="294372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E2F1540-3496-4CD8-8116-08E3F23EDAB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360" cy="4465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CustomShape 2"/>
          <p:cNvSpPr/>
          <p:nvPr/>
        </p:nvSpPr>
        <p:spPr>
          <a:xfrm>
            <a:off x="3850560" y="9428760"/>
            <a:ext cx="294372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1632237-C127-48AD-B533-F15564D6C7B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360" cy="4465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1" name="CustomShape 2"/>
          <p:cNvSpPr/>
          <p:nvPr/>
        </p:nvSpPr>
        <p:spPr>
          <a:xfrm>
            <a:off x="3850560" y="9428760"/>
            <a:ext cx="294372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0384BE3-B052-4F17-A4C9-C7E81DEBF0A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360" cy="4465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CustomShape 2"/>
          <p:cNvSpPr/>
          <p:nvPr/>
        </p:nvSpPr>
        <p:spPr>
          <a:xfrm>
            <a:off x="3850560" y="9428760"/>
            <a:ext cx="294372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EF2352B-0993-4054-8ED7-510DB86228C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360" cy="4465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CustomShape 2"/>
          <p:cNvSpPr/>
          <p:nvPr/>
        </p:nvSpPr>
        <p:spPr>
          <a:xfrm>
            <a:off x="3850560" y="9428760"/>
            <a:ext cx="294372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0203964-2ACE-4722-832F-6E1653ED312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360" cy="4465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1" name="CustomShape 2"/>
          <p:cNvSpPr/>
          <p:nvPr/>
        </p:nvSpPr>
        <p:spPr>
          <a:xfrm>
            <a:off x="3850560" y="9428760"/>
            <a:ext cx="294372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071AA1B-F7AF-417F-A595-F00926F5B73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360" cy="4465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3850560" y="9428760"/>
            <a:ext cx="294372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B5110D9-14E4-4352-9906-B7EBF51B2B9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360" cy="4465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CustomShape 2"/>
          <p:cNvSpPr/>
          <p:nvPr/>
        </p:nvSpPr>
        <p:spPr>
          <a:xfrm>
            <a:off x="3850560" y="9428760"/>
            <a:ext cx="294372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3D7C696-ED8D-46F2-81ED-8E1744556E9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360" cy="4465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CustomShape 2"/>
          <p:cNvSpPr/>
          <p:nvPr/>
        </p:nvSpPr>
        <p:spPr>
          <a:xfrm>
            <a:off x="3850560" y="9428760"/>
            <a:ext cx="294372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501F3FF-B021-4A3B-AAFB-39810B1F3EA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360" cy="4465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3850560" y="9428760"/>
            <a:ext cx="294372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83A21D1-A2A4-48E2-BD6B-78F2A22C167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c1c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9142200" cy="514152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251640" y="5229360"/>
            <a:ext cx="676692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https://github.com/TensorMSA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5398920" y="6454080"/>
            <a:ext cx="3663360" cy="3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TensorFlow Micro Service Architecture Platform for POSCO Legacy System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Targetting none python systems need to use Tensorflow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255600" y="3660120"/>
            <a:ext cx="856296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45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TensorFlow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5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Micro Service Architecture F/W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7920000" y="72000"/>
            <a:ext cx="1182960" cy="3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Line 1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2"/>
          <p:cNvSpPr/>
          <p:nvPr/>
        </p:nvSpPr>
        <p:spPr>
          <a:xfrm>
            <a:off x="8504280" y="6337800"/>
            <a:ext cx="519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F0BFBC65-CA93-4F84-9306-AF3B7DA43398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&lt;number&gt;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Line 3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4"/>
          <p:cNvSpPr/>
          <p:nvPr/>
        </p:nvSpPr>
        <p:spPr>
          <a:xfrm>
            <a:off x="321480" y="777600"/>
            <a:ext cx="201204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DATA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STRUCTURE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(2)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5"/>
          <p:cNvSpPr/>
          <p:nvPr/>
        </p:nvSpPr>
        <p:spPr>
          <a:xfrm>
            <a:off x="363600" y="210960"/>
            <a:ext cx="229932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3 Data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6"/>
          <p:cNvSpPr/>
          <p:nvPr/>
        </p:nvSpPr>
        <p:spPr>
          <a:xfrm>
            <a:off x="2406600" y="786960"/>
            <a:ext cx="5758920" cy="2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TensorFlow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의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7"/>
          <p:cNvSpPr/>
          <p:nvPr/>
        </p:nvSpPr>
        <p:spPr>
          <a:xfrm>
            <a:off x="255600" y="6300720"/>
            <a:ext cx="1182960" cy="3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Line 1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ustomShape 2"/>
          <p:cNvSpPr/>
          <p:nvPr/>
        </p:nvSpPr>
        <p:spPr>
          <a:xfrm>
            <a:off x="8504280" y="6337800"/>
            <a:ext cx="519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ED499967-32C1-4465-A07E-A04225A9C6B2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&lt;number&gt;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Line 3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4"/>
          <p:cNvSpPr/>
          <p:nvPr/>
        </p:nvSpPr>
        <p:spPr>
          <a:xfrm>
            <a:off x="321480" y="777600"/>
            <a:ext cx="201204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DATA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ANALYSIS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5"/>
          <p:cNvSpPr/>
          <p:nvPr/>
        </p:nvSpPr>
        <p:spPr>
          <a:xfrm>
            <a:off x="363600" y="210960"/>
            <a:ext cx="229932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3 Data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6"/>
          <p:cNvSpPr/>
          <p:nvPr/>
        </p:nvSpPr>
        <p:spPr>
          <a:xfrm>
            <a:off x="255600" y="6300720"/>
            <a:ext cx="1182960" cy="3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Line 1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2"/>
          <p:cNvSpPr/>
          <p:nvPr/>
        </p:nvSpPr>
        <p:spPr>
          <a:xfrm>
            <a:off x="8504280" y="6337800"/>
            <a:ext cx="519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CFCFA712-5F15-44D1-BF1E-E60FC5E7759D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&lt;number&gt;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Line 3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CustomShape 4"/>
          <p:cNvSpPr/>
          <p:nvPr/>
        </p:nvSpPr>
        <p:spPr>
          <a:xfrm>
            <a:off x="321480" y="777600"/>
            <a:ext cx="201204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REST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STRUCTURE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5"/>
          <p:cNvSpPr/>
          <p:nvPr/>
        </p:nvSpPr>
        <p:spPr>
          <a:xfrm>
            <a:off x="363600" y="210960"/>
            <a:ext cx="229932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4 MSA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6"/>
          <p:cNvSpPr/>
          <p:nvPr/>
        </p:nvSpPr>
        <p:spPr>
          <a:xfrm>
            <a:off x="576000" y="1944000"/>
            <a:ext cx="8171640" cy="5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http://url:port/   </a:t>
            </a:r>
            <a:r>
              <a:rPr b="0" lang="en-US" sz="2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대구분  </a:t>
            </a:r>
            <a:r>
              <a:rPr b="0" lang="en-US" sz="2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/  </a:t>
            </a:r>
            <a:r>
              <a:rPr b="0" lang="en-US" sz="2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분석타입  </a:t>
            </a:r>
            <a:r>
              <a:rPr b="0" lang="en-US" sz="2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/  </a:t>
            </a:r>
            <a:r>
              <a:rPr b="0" lang="en-US" sz="2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네트워크종류  </a:t>
            </a:r>
            <a:r>
              <a:rPr b="0" lang="en-US" sz="2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/  </a:t>
            </a:r>
            <a:r>
              <a:rPr b="0" lang="en-US" sz="2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액션  </a:t>
            </a:r>
            <a:r>
              <a:rPr b="0" lang="en-US" sz="2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/  </a:t>
            </a:r>
            <a:r>
              <a:rPr b="0" lang="en-US" sz="2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파라메터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7"/>
          <p:cNvSpPr/>
          <p:nvPr/>
        </p:nvSpPr>
        <p:spPr>
          <a:xfrm>
            <a:off x="3786480" y="3065760"/>
            <a:ext cx="641160" cy="38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신경망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8"/>
          <p:cNvSpPr/>
          <p:nvPr/>
        </p:nvSpPr>
        <p:spPr>
          <a:xfrm>
            <a:off x="3786480" y="4218120"/>
            <a:ext cx="857160" cy="2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회귀분석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9"/>
          <p:cNvSpPr/>
          <p:nvPr/>
        </p:nvSpPr>
        <p:spPr>
          <a:xfrm>
            <a:off x="2526480" y="5226480"/>
            <a:ext cx="785160" cy="2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유틸 기능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10"/>
          <p:cNvSpPr/>
          <p:nvPr/>
        </p:nvSpPr>
        <p:spPr>
          <a:xfrm>
            <a:off x="2526480" y="3066480"/>
            <a:ext cx="785160" cy="2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딥러닝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11"/>
          <p:cNvSpPr/>
          <p:nvPr/>
        </p:nvSpPr>
        <p:spPr>
          <a:xfrm>
            <a:off x="5154480" y="3066480"/>
            <a:ext cx="2045160" cy="11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CNN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RNN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RBM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AUTO Encoder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12"/>
          <p:cNvSpPr/>
          <p:nvPr/>
        </p:nvSpPr>
        <p:spPr>
          <a:xfrm>
            <a:off x="5154480" y="4219560"/>
            <a:ext cx="1109160" cy="66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단순회귀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다중회귀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13"/>
          <p:cNvSpPr/>
          <p:nvPr/>
        </p:nvSpPr>
        <p:spPr>
          <a:xfrm>
            <a:off x="6918480" y="3030840"/>
            <a:ext cx="2045160" cy="11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View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Train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Predict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14"/>
          <p:cNvSpPr/>
          <p:nvPr/>
        </p:nvSpPr>
        <p:spPr>
          <a:xfrm>
            <a:off x="6918480" y="5227200"/>
            <a:ext cx="2045160" cy="11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Create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Read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Update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Delete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15"/>
          <p:cNvSpPr/>
          <p:nvPr/>
        </p:nvSpPr>
        <p:spPr>
          <a:xfrm>
            <a:off x="6918480" y="3031200"/>
            <a:ext cx="2045160" cy="11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View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Train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Predict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Line 16"/>
          <p:cNvSpPr/>
          <p:nvPr/>
        </p:nvSpPr>
        <p:spPr>
          <a:xfrm>
            <a:off x="3384360" y="3168000"/>
            <a:ext cx="360" cy="11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17"/>
          <p:cNvSpPr/>
          <p:nvPr/>
        </p:nvSpPr>
        <p:spPr>
          <a:xfrm>
            <a:off x="2406600" y="875880"/>
            <a:ext cx="6303960" cy="6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아래는 구성하고자 하는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REST API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의 예 입니다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궁극적인 과제의 목표는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TensorFlow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의 모든 기능을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REST API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에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대응시켜 사용할 수 있도록 하고자 함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이기 때문에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TensorFlow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를 완전히 파악하고 내용을 반영해야 할 것 입니다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Line 18"/>
          <p:cNvSpPr/>
          <p:nvPr/>
        </p:nvSpPr>
        <p:spPr>
          <a:xfrm>
            <a:off x="4752360" y="3168000"/>
            <a:ext cx="360" cy="648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Line 19"/>
          <p:cNvSpPr/>
          <p:nvPr/>
        </p:nvSpPr>
        <p:spPr>
          <a:xfrm>
            <a:off x="4752360" y="4320000"/>
            <a:ext cx="36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Line 20"/>
          <p:cNvSpPr/>
          <p:nvPr/>
        </p:nvSpPr>
        <p:spPr>
          <a:xfrm flipH="1">
            <a:off x="3096000" y="3240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Line 21"/>
          <p:cNvSpPr/>
          <p:nvPr/>
        </p:nvSpPr>
        <p:spPr>
          <a:xfrm flipH="1">
            <a:off x="3384360" y="3168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Line 22"/>
          <p:cNvSpPr/>
          <p:nvPr/>
        </p:nvSpPr>
        <p:spPr>
          <a:xfrm flipH="1">
            <a:off x="3384360" y="4284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Line 23"/>
          <p:cNvSpPr/>
          <p:nvPr/>
        </p:nvSpPr>
        <p:spPr>
          <a:xfrm flipH="1">
            <a:off x="4464360" y="4356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Line 24"/>
          <p:cNvSpPr/>
          <p:nvPr/>
        </p:nvSpPr>
        <p:spPr>
          <a:xfrm flipH="1">
            <a:off x="4464360" y="3168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Line 25"/>
          <p:cNvSpPr/>
          <p:nvPr/>
        </p:nvSpPr>
        <p:spPr>
          <a:xfrm flipH="1">
            <a:off x="4752360" y="3168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Line 26"/>
          <p:cNvSpPr/>
          <p:nvPr/>
        </p:nvSpPr>
        <p:spPr>
          <a:xfrm flipH="1">
            <a:off x="4752360" y="3384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Line 27"/>
          <p:cNvSpPr/>
          <p:nvPr/>
        </p:nvSpPr>
        <p:spPr>
          <a:xfrm flipH="1">
            <a:off x="4752360" y="3600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Line 28"/>
          <p:cNvSpPr/>
          <p:nvPr/>
        </p:nvSpPr>
        <p:spPr>
          <a:xfrm flipH="1">
            <a:off x="4752360" y="3816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Line 29"/>
          <p:cNvSpPr/>
          <p:nvPr/>
        </p:nvSpPr>
        <p:spPr>
          <a:xfrm flipH="1">
            <a:off x="4752360" y="4320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Line 30"/>
          <p:cNvSpPr/>
          <p:nvPr/>
        </p:nvSpPr>
        <p:spPr>
          <a:xfrm flipH="1">
            <a:off x="4752360" y="4536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Line 31"/>
          <p:cNvSpPr/>
          <p:nvPr/>
        </p:nvSpPr>
        <p:spPr>
          <a:xfrm flipH="1">
            <a:off x="6624360" y="3816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Line 32"/>
          <p:cNvSpPr/>
          <p:nvPr/>
        </p:nvSpPr>
        <p:spPr>
          <a:xfrm flipH="1">
            <a:off x="6624360" y="3600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Line 33"/>
          <p:cNvSpPr/>
          <p:nvPr/>
        </p:nvSpPr>
        <p:spPr>
          <a:xfrm flipH="1">
            <a:off x="6624360" y="3384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Line 34"/>
          <p:cNvSpPr/>
          <p:nvPr/>
        </p:nvSpPr>
        <p:spPr>
          <a:xfrm flipH="1">
            <a:off x="6624360" y="3168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Line 35"/>
          <p:cNvSpPr/>
          <p:nvPr/>
        </p:nvSpPr>
        <p:spPr>
          <a:xfrm>
            <a:off x="6624720" y="3168000"/>
            <a:ext cx="360" cy="648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Line 36"/>
          <p:cNvSpPr/>
          <p:nvPr/>
        </p:nvSpPr>
        <p:spPr>
          <a:xfrm>
            <a:off x="6445080" y="3168000"/>
            <a:ext cx="360" cy="648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Line 37"/>
          <p:cNvSpPr/>
          <p:nvPr/>
        </p:nvSpPr>
        <p:spPr>
          <a:xfrm flipH="1">
            <a:off x="6156360" y="3816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Line 38"/>
          <p:cNvSpPr/>
          <p:nvPr/>
        </p:nvSpPr>
        <p:spPr>
          <a:xfrm flipH="1">
            <a:off x="6156360" y="3600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Line 39"/>
          <p:cNvSpPr/>
          <p:nvPr/>
        </p:nvSpPr>
        <p:spPr>
          <a:xfrm flipH="1">
            <a:off x="6156360" y="3384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Line 40"/>
          <p:cNvSpPr/>
          <p:nvPr/>
        </p:nvSpPr>
        <p:spPr>
          <a:xfrm flipH="1">
            <a:off x="6156360" y="3168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Line 41"/>
          <p:cNvSpPr/>
          <p:nvPr/>
        </p:nvSpPr>
        <p:spPr>
          <a:xfrm flipH="1">
            <a:off x="6445080" y="3492000"/>
            <a:ext cx="17964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42"/>
          <p:cNvSpPr/>
          <p:nvPr/>
        </p:nvSpPr>
        <p:spPr>
          <a:xfrm>
            <a:off x="3786840" y="5262120"/>
            <a:ext cx="641160" cy="38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신경망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Line 43"/>
          <p:cNvSpPr/>
          <p:nvPr/>
        </p:nvSpPr>
        <p:spPr>
          <a:xfrm>
            <a:off x="4752720" y="5364360"/>
            <a:ext cx="360" cy="648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Line 44"/>
          <p:cNvSpPr/>
          <p:nvPr/>
        </p:nvSpPr>
        <p:spPr>
          <a:xfrm flipH="1">
            <a:off x="4464720" y="5364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Line 45"/>
          <p:cNvSpPr/>
          <p:nvPr/>
        </p:nvSpPr>
        <p:spPr>
          <a:xfrm flipH="1">
            <a:off x="4752720" y="5364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Line 46"/>
          <p:cNvSpPr/>
          <p:nvPr/>
        </p:nvSpPr>
        <p:spPr>
          <a:xfrm flipH="1">
            <a:off x="4752720" y="5580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Line 47"/>
          <p:cNvSpPr/>
          <p:nvPr/>
        </p:nvSpPr>
        <p:spPr>
          <a:xfrm flipH="1">
            <a:off x="4752720" y="5796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Line 48"/>
          <p:cNvSpPr/>
          <p:nvPr/>
        </p:nvSpPr>
        <p:spPr>
          <a:xfrm flipH="1">
            <a:off x="4752720" y="6012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Line 49"/>
          <p:cNvSpPr/>
          <p:nvPr/>
        </p:nvSpPr>
        <p:spPr>
          <a:xfrm flipH="1">
            <a:off x="6624720" y="6012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Line 50"/>
          <p:cNvSpPr/>
          <p:nvPr/>
        </p:nvSpPr>
        <p:spPr>
          <a:xfrm flipH="1">
            <a:off x="6624720" y="5796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Line 51"/>
          <p:cNvSpPr/>
          <p:nvPr/>
        </p:nvSpPr>
        <p:spPr>
          <a:xfrm flipH="1">
            <a:off x="6624720" y="5580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Line 52"/>
          <p:cNvSpPr/>
          <p:nvPr/>
        </p:nvSpPr>
        <p:spPr>
          <a:xfrm flipH="1">
            <a:off x="6624720" y="5364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Line 53"/>
          <p:cNvSpPr/>
          <p:nvPr/>
        </p:nvSpPr>
        <p:spPr>
          <a:xfrm>
            <a:off x="6625080" y="5364360"/>
            <a:ext cx="360" cy="648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Line 54"/>
          <p:cNvSpPr/>
          <p:nvPr/>
        </p:nvSpPr>
        <p:spPr>
          <a:xfrm>
            <a:off x="6445440" y="5364360"/>
            <a:ext cx="360" cy="648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Line 55"/>
          <p:cNvSpPr/>
          <p:nvPr/>
        </p:nvSpPr>
        <p:spPr>
          <a:xfrm flipH="1">
            <a:off x="6156720" y="6012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Line 56"/>
          <p:cNvSpPr/>
          <p:nvPr/>
        </p:nvSpPr>
        <p:spPr>
          <a:xfrm flipH="1">
            <a:off x="6156720" y="5796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Line 57"/>
          <p:cNvSpPr/>
          <p:nvPr/>
        </p:nvSpPr>
        <p:spPr>
          <a:xfrm flipH="1">
            <a:off x="6156720" y="5580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Line 58"/>
          <p:cNvSpPr/>
          <p:nvPr/>
        </p:nvSpPr>
        <p:spPr>
          <a:xfrm flipH="1">
            <a:off x="6156720" y="5364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Line 59"/>
          <p:cNvSpPr/>
          <p:nvPr/>
        </p:nvSpPr>
        <p:spPr>
          <a:xfrm flipH="1">
            <a:off x="6445440" y="5688360"/>
            <a:ext cx="17964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60"/>
          <p:cNvSpPr/>
          <p:nvPr/>
        </p:nvSpPr>
        <p:spPr>
          <a:xfrm>
            <a:off x="5154480" y="5226840"/>
            <a:ext cx="2045160" cy="11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CNN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RNN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RBM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AUTO Encoder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Line 61"/>
          <p:cNvSpPr/>
          <p:nvPr/>
        </p:nvSpPr>
        <p:spPr>
          <a:xfrm flipH="1">
            <a:off x="3384360" y="5364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62"/>
          <p:cNvSpPr/>
          <p:nvPr/>
        </p:nvSpPr>
        <p:spPr>
          <a:xfrm>
            <a:off x="7638480" y="3319560"/>
            <a:ext cx="107316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JSON Format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63"/>
          <p:cNvSpPr/>
          <p:nvPr/>
        </p:nvSpPr>
        <p:spPr>
          <a:xfrm>
            <a:off x="7638480" y="5515920"/>
            <a:ext cx="107316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JSON Format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CustomShape 64"/>
          <p:cNvSpPr/>
          <p:nvPr/>
        </p:nvSpPr>
        <p:spPr>
          <a:xfrm>
            <a:off x="7638480" y="4291920"/>
            <a:ext cx="107316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JSON Format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65"/>
          <p:cNvSpPr/>
          <p:nvPr/>
        </p:nvSpPr>
        <p:spPr>
          <a:xfrm>
            <a:off x="6918480" y="4039560"/>
            <a:ext cx="2045160" cy="11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View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Train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Predict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Line 66"/>
          <p:cNvSpPr/>
          <p:nvPr/>
        </p:nvSpPr>
        <p:spPr>
          <a:xfrm flipH="1">
            <a:off x="6624360" y="4824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Line 67"/>
          <p:cNvSpPr/>
          <p:nvPr/>
        </p:nvSpPr>
        <p:spPr>
          <a:xfrm flipH="1">
            <a:off x="6624360" y="4608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Line 68"/>
          <p:cNvSpPr/>
          <p:nvPr/>
        </p:nvSpPr>
        <p:spPr>
          <a:xfrm flipH="1">
            <a:off x="6624360" y="4392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Line 69"/>
          <p:cNvSpPr/>
          <p:nvPr/>
        </p:nvSpPr>
        <p:spPr>
          <a:xfrm flipH="1">
            <a:off x="6624360" y="4176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Line 70"/>
          <p:cNvSpPr/>
          <p:nvPr/>
        </p:nvSpPr>
        <p:spPr>
          <a:xfrm>
            <a:off x="6624720" y="4176360"/>
            <a:ext cx="360" cy="648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Line 71"/>
          <p:cNvSpPr/>
          <p:nvPr/>
        </p:nvSpPr>
        <p:spPr>
          <a:xfrm>
            <a:off x="6445080" y="4320000"/>
            <a:ext cx="360" cy="252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Line 72"/>
          <p:cNvSpPr/>
          <p:nvPr/>
        </p:nvSpPr>
        <p:spPr>
          <a:xfrm flipH="1">
            <a:off x="6156360" y="4572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Line 73"/>
          <p:cNvSpPr/>
          <p:nvPr/>
        </p:nvSpPr>
        <p:spPr>
          <a:xfrm flipH="1">
            <a:off x="6156360" y="4320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Line 74"/>
          <p:cNvSpPr/>
          <p:nvPr/>
        </p:nvSpPr>
        <p:spPr>
          <a:xfrm flipH="1">
            <a:off x="6445080" y="4500360"/>
            <a:ext cx="17964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75"/>
          <p:cNvSpPr/>
          <p:nvPr/>
        </p:nvSpPr>
        <p:spPr>
          <a:xfrm>
            <a:off x="255600" y="6300720"/>
            <a:ext cx="1182960" cy="3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Line 1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CustomShape 2"/>
          <p:cNvSpPr/>
          <p:nvPr/>
        </p:nvSpPr>
        <p:spPr>
          <a:xfrm>
            <a:off x="8504280" y="6337800"/>
            <a:ext cx="519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6D77F456-4EB1-4260-993D-40FB1473803C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&lt;number&gt;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Line 3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4"/>
          <p:cNvSpPr/>
          <p:nvPr/>
        </p:nvSpPr>
        <p:spPr>
          <a:xfrm>
            <a:off x="321480" y="777600"/>
            <a:ext cx="201204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API FUCNTION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DETAIL DESIGN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CustomShape 5"/>
          <p:cNvSpPr/>
          <p:nvPr/>
        </p:nvSpPr>
        <p:spPr>
          <a:xfrm>
            <a:off x="363600" y="210960"/>
            <a:ext cx="229932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4 MSA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6"/>
          <p:cNvSpPr/>
          <p:nvPr/>
        </p:nvSpPr>
        <p:spPr>
          <a:xfrm>
            <a:off x="255600" y="6300720"/>
            <a:ext cx="1182960" cy="3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Line 1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CustomShape 2"/>
          <p:cNvSpPr/>
          <p:nvPr/>
        </p:nvSpPr>
        <p:spPr>
          <a:xfrm>
            <a:off x="8504280" y="6337800"/>
            <a:ext cx="519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CED48ED0-02BC-44DA-B4B1-824EBF7C4AFB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&lt;number&gt;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Line 3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4"/>
          <p:cNvSpPr/>
          <p:nvPr/>
        </p:nvSpPr>
        <p:spPr>
          <a:xfrm>
            <a:off x="321480" y="777600"/>
            <a:ext cx="201204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UI/UX DESIGN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5"/>
          <p:cNvSpPr/>
          <p:nvPr/>
        </p:nvSpPr>
        <p:spPr>
          <a:xfrm>
            <a:off x="363600" y="210960"/>
            <a:ext cx="229932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5 UI/UX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3" name="" descr=""/>
          <p:cNvPicPr/>
          <p:nvPr/>
        </p:nvPicPr>
        <p:blipFill>
          <a:blip r:embed="rId1"/>
          <a:stretch/>
        </p:blipFill>
        <p:spPr>
          <a:xfrm>
            <a:off x="1969560" y="1692000"/>
            <a:ext cx="6454080" cy="3275640"/>
          </a:xfrm>
          <a:prstGeom prst="rect">
            <a:avLst/>
          </a:prstGeom>
          <a:ln>
            <a:noFill/>
          </a:ln>
        </p:spPr>
      </p:pic>
      <p:sp>
        <p:nvSpPr>
          <p:cNvPr id="394" name="CustomShape 6"/>
          <p:cNvSpPr/>
          <p:nvPr/>
        </p:nvSpPr>
        <p:spPr>
          <a:xfrm>
            <a:off x="2406600" y="875880"/>
            <a:ext cx="6303960" cy="6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아래는 구성하고자 하는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UI/UX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의 예제 입니다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실질적인 설계 작업은 추가적으로 필요합니다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7"/>
          <p:cNvSpPr/>
          <p:nvPr/>
        </p:nvSpPr>
        <p:spPr>
          <a:xfrm>
            <a:off x="3636000" y="1764000"/>
            <a:ext cx="4247640" cy="359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8"/>
          <p:cNvSpPr/>
          <p:nvPr/>
        </p:nvSpPr>
        <p:spPr>
          <a:xfrm>
            <a:off x="2124000" y="1764000"/>
            <a:ext cx="1439640" cy="359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9"/>
          <p:cNvSpPr/>
          <p:nvPr/>
        </p:nvSpPr>
        <p:spPr>
          <a:xfrm>
            <a:off x="2988000" y="2304000"/>
            <a:ext cx="3311640" cy="2483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10"/>
          <p:cNvSpPr/>
          <p:nvPr/>
        </p:nvSpPr>
        <p:spPr>
          <a:xfrm>
            <a:off x="2088000" y="3132000"/>
            <a:ext cx="827640" cy="1655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11"/>
          <p:cNvSpPr/>
          <p:nvPr/>
        </p:nvSpPr>
        <p:spPr>
          <a:xfrm>
            <a:off x="6372000" y="2304000"/>
            <a:ext cx="1835640" cy="2483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12"/>
          <p:cNvSpPr/>
          <p:nvPr/>
        </p:nvSpPr>
        <p:spPr>
          <a:xfrm>
            <a:off x="2124000" y="2304000"/>
            <a:ext cx="791640" cy="755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13"/>
          <p:cNvSpPr/>
          <p:nvPr/>
        </p:nvSpPr>
        <p:spPr>
          <a:xfrm>
            <a:off x="1116000" y="1404000"/>
            <a:ext cx="7307640" cy="287640"/>
          </a:xfrm>
          <a:prstGeom prst="rect">
            <a:avLst/>
          </a:prstGeom>
          <a:solidFill>
            <a:srgbClr val="729fcf">
              <a:alpha val="89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14"/>
          <p:cNvSpPr/>
          <p:nvPr/>
        </p:nvSpPr>
        <p:spPr>
          <a:xfrm>
            <a:off x="1116000" y="1692000"/>
            <a:ext cx="853200" cy="3275640"/>
          </a:xfrm>
          <a:prstGeom prst="rect">
            <a:avLst/>
          </a:prstGeom>
          <a:solidFill>
            <a:srgbClr val="ffffff">
              <a:alpha val="89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15"/>
          <p:cNvSpPr/>
          <p:nvPr/>
        </p:nvSpPr>
        <p:spPr>
          <a:xfrm>
            <a:off x="6480000" y="1152000"/>
            <a:ext cx="2087640" cy="10796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다른 화면 이동 메뉴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</a:t>
            </a:r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네트워크 설회계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</a:t>
            </a:r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네크워크 리스트 조회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</a:t>
            </a:r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테스트 결과 조회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TensorBoard </a:t>
            </a:r>
            <a:r>
              <a:rPr b="0" lang="en-US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연동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Line 16"/>
          <p:cNvSpPr/>
          <p:nvPr/>
        </p:nvSpPr>
        <p:spPr>
          <a:xfrm>
            <a:off x="6048000" y="1573200"/>
            <a:ext cx="432000" cy="36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17"/>
          <p:cNvSpPr/>
          <p:nvPr/>
        </p:nvSpPr>
        <p:spPr>
          <a:xfrm>
            <a:off x="3672000" y="2700000"/>
            <a:ext cx="2087640" cy="13676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네트워크 설정 값 정의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네트워크 종류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전체 네트워크 깊이 및 노드 수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학습률 지정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MAX POOl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속성 정의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Activation Function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정의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Regulation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18"/>
          <p:cNvSpPr/>
          <p:nvPr/>
        </p:nvSpPr>
        <p:spPr>
          <a:xfrm>
            <a:off x="3449880" y="1188000"/>
            <a:ext cx="1661760" cy="6476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원격 학습 요청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Livy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를 통한 원격 기동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Line 19"/>
          <p:cNvSpPr/>
          <p:nvPr/>
        </p:nvSpPr>
        <p:spPr>
          <a:xfrm flipV="1">
            <a:off x="3024000" y="1573200"/>
            <a:ext cx="425880" cy="2628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Line 20"/>
          <p:cNvSpPr/>
          <p:nvPr/>
        </p:nvSpPr>
        <p:spPr>
          <a:xfrm flipV="1">
            <a:off x="1296000" y="3168000"/>
            <a:ext cx="144000" cy="288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21"/>
          <p:cNvSpPr/>
          <p:nvPr/>
        </p:nvSpPr>
        <p:spPr>
          <a:xfrm>
            <a:off x="6984000" y="4212000"/>
            <a:ext cx="1661760" cy="6476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테스트 결과 조회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테스트 데이터와 비교를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통한 정확도 결과 표출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CustomShape 22"/>
          <p:cNvSpPr/>
          <p:nvPr/>
        </p:nvSpPr>
        <p:spPr>
          <a:xfrm>
            <a:off x="1116000" y="4968000"/>
            <a:ext cx="7307640" cy="791640"/>
          </a:xfrm>
          <a:prstGeom prst="rect">
            <a:avLst/>
          </a:prstGeom>
          <a:solidFill>
            <a:srgbClr val="ffffff">
              <a:alpha val="89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23"/>
          <p:cNvSpPr/>
          <p:nvPr/>
        </p:nvSpPr>
        <p:spPr>
          <a:xfrm>
            <a:off x="3744000" y="5040000"/>
            <a:ext cx="1661760" cy="6476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테스트 데이터 조회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Livy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를 통한 원격 조회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테이블 형태로 데이터 출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CustomShape 24"/>
          <p:cNvSpPr/>
          <p:nvPr/>
        </p:nvSpPr>
        <p:spPr>
          <a:xfrm>
            <a:off x="425880" y="3456000"/>
            <a:ext cx="1661760" cy="6476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사이드 메뉴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네트워크 설정 값 선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</a:t>
            </a: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네트워크 리스트 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CustomShape 25"/>
          <p:cNvSpPr/>
          <p:nvPr/>
        </p:nvSpPr>
        <p:spPr>
          <a:xfrm>
            <a:off x="255600" y="6300720"/>
            <a:ext cx="1182960" cy="3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Line 1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2"/>
          <p:cNvSpPr/>
          <p:nvPr/>
        </p:nvSpPr>
        <p:spPr>
          <a:xfrm>
            <a:off x="8504280" y="6337800"/>
            <a:ext cx="519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CAA2BC66-5ECE-47EC-80B1-87A11B8DA891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&lt;number&gt;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Line 3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CustomShape 4"/>
          <p:cNvSpPr/>
          <p:nvPr/>
        </p:nvSpPr>
        <p:spPr>
          <a:xfrm>
            <a:off x="321480" y="777600"/>
            <a:ext cx="201204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FUNCTION LIST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CustomShape 5"/>
          <p:cNvSpPr/>
          <p:nvPr/>
        </p:nvSpPr>
        <p:spPr>
          <a:xfrm>
            <a:off x="363600" y="210960"/>
            <a:ext cx="229932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5 UI/UX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CustomShape 6"/>
          <p:cNvSpPr/>
          <p:nvPr/>
        </p:nvSpPr>
        <p:spPr>
          <a:xfrm>
            <a:off x="255600" y="6300720"/>
            <a:ext cx="1182960" cy="3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Line 1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2"/>
          <p:cNvSpPr/>
          <p:nvPr/>
        </p:nvSpPr>
        <p:spPr>
          <a:xfrm>
            <a:off x="8504280" y="6337800"/>
            <a:ext cx="519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7DD7C7EA-58F0-4454-A6A9-8DC366A78A55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&lt;number&gt;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Line 3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CustomShape 4"/>
          <p:cNvSpPr/>
          <p:nvPr/>
        </p:nvSpPr>
        <p:spPr>
          <a:xfrm>
            <a:off x="321480" y="777600"/>
            <a:ext cx="201204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FUNCTION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DETAIL DESIGN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CustomShape 5"/>
          <p:cNvSpPr/>
          <p:nvPr/>
        </p:nvSpPr>
        <p:spPr>
          <a:xfrm>
            <a:off x="363600" y="210960"/>
            <a:ext cx="229932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5 UI/UX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CustomShape 6"/>
          <p:cNvSpPr/>
          <p:nvPr/>
        </p:nvSpPr>
        <p:spPr>
          <a:xfrm>
            <a:off x="255600" y="6300720"/>
            <a:ext cx="1182960" cy="3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2307960" y="1270080"/>
            <a:ext cx="237456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1-1   Architecture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1-2   Task Definition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2312280" y="939960"/>
            <a:ext cx="2590560" cy="3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  Concept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2312280" y="2173680"/>
            <a:ext cx="2590560" cy="3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2  Tensor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2317680" y="2514600"/>
            <a:ext cx="2374560" cy="6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2-1   Module Architecture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2-2   Function List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2-3   Function Detail Design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2311200" y="3501000"/>
            <a:ext cx="2590560" cy="3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3  Data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6"/>
          <p:cNvSpPr/>
          <p:nvPr/>
        </p:nvSpPr>
        <p:spPr>
          <a:xfrm>
            <a:off x="2307960" y="3848040"/>
            <a:ext cx="2374560" cy="6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3-1   Business Definition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3-2   Data Structure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3-3   Data Analysis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7"/>
          <p:cNvSpPr/>
          <p:nvPr/>
        </p:nvSpPr>
        <p:spPr>
          <a:xfrm>
            <a:off x="5464800" y="939600"/>
            <a:ext cx="2590560" cy="3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4  MSA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8"/>
          <p:cNvSpPr/>
          <p:nvPr/>
        </p:nvSpPr>
        <p:spPr>
          <a:xfrm>
            <a:off x="5469840" y="1280520"/>
            <a:ext cx="237456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4-1   REST Structure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4-1   REST API List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4-2   API Function Detail Design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9"/>
          <p:cNvSpPr/>
          <p:nvPr/>
        </p:nvSpPr>
        <p:spPr>
          <a:xfrm>
            <a:off x="5444640" y="2173680"/>
            <a:ext cx="2590560" cy="3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5  UI/UX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0"/>
          <p:cNvSpPr/>
          <p:nvPr/>
        </p:nvSpPr>
        <p:spPr>
          <a:xfrm>
            <a:off x="5441400" y="2521080"/>
            <a:ext cx="2374560" cy="6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5-1   UI/UX Desigion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5-2   Function List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5-3   Function Detail Design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1"/>
          <p:cNvSpPr/>
          <p:nvPr/>
        </p:nvSpPr>
        <p:spPr>
          <a:xfrm>
            <a:off x="323640" y="893520"/>
            <a:ext cx="158004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목차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12"/>
          <p:cNvSpPr/>
          <p:nvPr/>
        </p:nvSpPr>
        <p:spPr>
          <a:xfrm>
            <a:off x="5409000" y="3505680"/>
            <a:ext cx="2590560" cy="3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6  Common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13"/>
          <p:cNvSpPr/>
          <p:nvPr/>
        </p:nvSpPr>
        <p:spPr>
          <a:xfrm>
            <a:off x="5405760" y="3853080"/>
            <a:ext cx="237456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6-1   Interface Protocol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6-2   Interface Data Detail Design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6-2   Data Base Detail Design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14"/>
          <p:cNvSpPr/>
          <p:nvPr/>
        </p:nvSpPr>
        <p:spPr>
          <a:xfrm>
            <a:off x="255600" y="6300720"/>
            <a:ext cx="1182960" cy="3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1188000" y="3060000"/>
            <a:ext cx="214560" cy="21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3333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"/>
          <p:cNvSpPr/>
          <p:nvPr/>
        </p:nvSpPr>
        <p:spPr>
          <a:xfrm>
            <a:off x="1800000" y="4752000"/>
            <a:ext cx="214560" cy="21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3333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3"/>
          <p:cNvSpPr/>
          <p:nvPr/>
        </p:nvSpPr>
        <p:spPr>
          <a:xfrm>
            <a:off x="936000" y="2844000"/>
            <a:ext cx="68364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JAVA API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4"/>
          <p:cNvSpPr/>
          <p:nvPr/>
        </p:nvSpPr>
        <p:spPr>
          <a:xfrm>
            <a:off x="432000" y="2664000"/>
            <a:ext cx="142560" cy="14256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5"/>
          <p:cNvSpPr/>
          <p:nvPr/>
        </p:nvSpPr>
        <p:spPr>
          <a:xfrm>
            <a:off x="432360" y="3420360"/>
            <a:ext cx="142560" cy="14256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6"/>
          <p:cNvSpPr/>
          <p:nvPr/>
        </p:nvSpPr>
        <p:spPr>
          <a:xfrm>
            <a:off x="575280" y="2592000"/>
            <a:ext cx="62136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NN Train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7"/>
          <p:cNvSpPr/>
          <p:nvPr/>
        </p:nvSpPr>
        <p:spPr>
          <a:xfrm>
            <a:off x="575280" y="3384000"/>
            <a:ext cx="69732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NN Predict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8"/>
          <p:cNvSpPr/>
          <p:nvPr/>
        </p:nvSpPr>
        <p:spPr>
          <a:xfrm>
            <a:off x="432360" y="4392360"/>
            <a:ext cx="142560" cy="14256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9"/>
          <p:cNvSpPr/>
          <p:nvPr/>
        </p:nvSpPr>
        <p:spPr>
          <a:xfrm>
            <a:off x="432000" y="4896000"/>
            <a:ext cx="142560" cy="14256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10"/>
          <p:cNvSpPr/>
          <p:nvPr/>
        </p:nvSpPr>
        <p:spPr>
          <a:xfrm>
            <a:off x="432000" y="5904000"/>
            <a:ext cx="142560" cy="14256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11"/>
          <p:cNvSpPr/>
          <p:nvPr/>
        </p:nvSpPr>
        <p:spPr>
          <a:xfrm>
            <a:off x="611640" y="4320000"/>
            <a:ext cx="55116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NN List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12"/>
          <p:cNvSpPr/>
          <p:nvPr/>
        </p:nvSpPr>
        <p:spPr>
          <a:xfrm>
            <a:off x="529560" y="4752000"/>
            <a:ext cx="69300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NN Config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13"/>
          <p:cNvSpPr/>
          <p:nvPr/>
        </p:nvSpPr>
        <p:spPr>
          <a:xfrm>
            <a:off x="509040" y="5724000"/>
            <a:ext cx="56952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NN Test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14"/>
          <p:cNvSpPr/>
          <p:nvPr/>
        </p:nvSpPr>
        <p:spPr>
          <a:xfrm>
            <a:off x="432000" y="5400000"/>
            <a:ext cx="142560" cy="14256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15"/>
          <p:cNvSpPr/>
          <p:nvPr/>
        </p:nvSpPr>
        <p:spPr>
          <a:xfrm>
            <a:off x="504000" y="5184000"/>
            <a:ext cx="62136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NN Train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16"/>
          <p:cNvSpPr/>
          <p:nvPr/>
        </p:nvSpPr>
        <p:spPr>
          <a:xfrm>
            <a:off x="3168000" y="3960000"/>
            <a:ext cx="214560" cy="21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3333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17"/>
          <p:cNvSpPr/>
          <p:nvPr/>
        </p:nvSpPr>
        <p:spPr>
          <a:xfrm>
            <a:off x="2592000" y="3528000"/>
            <a:ext cx="142560" cy="14256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18"/>
          <p:cNvSpPr/>
          <p:nvPr/>
        </p:nvSpPr>
        <p:spPr>
          <a:xfrm>
            <a:off x="2592000" y="4536000"/>
            <a:ext cx="142560" cy="14256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19"/>
          <p:cNvSpPr/>
          <p:nvPr/>
        </p:nvSpPr>
        <p:spPr>
          <a:xfrm>
            <a:off x="5616360" y="2484360"/>
            <a:ext cx="214560" cy="21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3333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0"/>
          <p:cNvSpPr/>
          <p:nvPr/>
        </p:nvSpPr>
        <p:spPr>
          <a:xfrm>
            <a:off x="7107120" y="3528000"/>
            <a:ext cx="214560" cy="21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3333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1"/>
          <p:cNvSpPr/>
          <p:nvPr/>
        </p:nvSpPr>
        <p:spPr>
          <a:xfrm>
            <a:off x="5400000" y="4716000"/>
            <a:ext cx="214560" cy="21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3333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2"/>
          <p:cNvSpPr/>
          <p:nvPr/>
        </p:nvSpPr>
        <p:spPr>
          <a:xfrm>
            <a:off x="3816000" y="5688000"/>
            <a:ext cx="214560" cy="21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3333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3"/>
          <p:cNvSpPr/>
          <p:nvPr/>
        </p:nvSpPr>
        <p:spPr>
          <a:xfrm>
            <a:off x="1404000" y="3168000"/>
            <a:ext cx="118692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4"/>
          <p:cNvSpPr/>
          <p:nvPr/>
        </p:nvSpPr>
        <p:spPr>
          <a:xfrm flipV="1">
            <a:off x="575280" y="3166560"/>
            <a:ext cx="611640" cy="33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5"/>
          <p:cNvSpPr/>
          <p:nvPr/>
        </p:nvSpPr>
        <p:spPr>
          <a:xfrm>
            <a:off x="555120" y="2787120"/>
            <a:ext cx="631800" cy="37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6"/>
          <p:cNvSpPr/>
          <p:nvPr/>
        </p:nvSpPr>
        <p:spPr>
          <a:xfrm>
            <a:off x="576360" y="4464360"/>
            <a:ext cx="1222560" cy="39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7"/>
          <p:cNvSpPr/>
          <p:nvPr/>
        </p:nvSpPr>
        <p:spPr>
          <a:xfrm flipV="1">
            <a:off x="576000" y="4858560"/>
            <a:ext cx="1222920" cy="10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8"/>
          <p:cNvSpPr/>
          <p:nvPr/>
        </p:nvSpPr>
        <p:spPr>
          <a:xfrm flipV="1">
            <a:off x="576000" y="4858560"/>
            <a:ext cx="1222920" cy="61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9"/>
          <p:cNvSpPr/>
          <p:nvPr/>
        </p:nvSpPr>
        <p:spPr>
          <a:xfrm flipV="1">
            <a:off x="576000" y="4858560"/>
            <a:ext cx="1222920" cy="111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30"/>
          <p:cNvSpPr/>
          <p:nvPr/>
        </p:nvSpPr>
        <p:spPr>
          <a:xfrm>
            <a:off x="1584000" y="4521600"/>
            <a:ext cx="55116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Easy UI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1"/>
          <p:cNvSpPr/>
          <p:nvPr/>
        </p:nvSpPr>
        <p:spPr>
          <a:xfrm>
            <a:off x="2961360" y="3589560"/>
            <a:ext cx="67320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Tensor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REST API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2"/>
          <p:cNvSpPr/>
          <p:nvPr/>
        </p:nvSpPr>
        <p:spPr>
          <a:xfrm>
            <a:off x="2715120" y="3651120"/>
            <a:ext cx="451800" cy="41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33"/>
          <p:cNvSpPr/>
          <p:nvPr/>
        </p:nvSpPr>
        <p:spPr>
          <a:xfrm flipV="1">
            <a:off x="2736000" y="4066560"/>
            <a:ext cx="430920" cy="53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34"/>
          <p:cNvSpPr/>
          <p:nvPr/>
        </p:nvSpPr>
        <p:spPr>
          <a:xfrm flipV="1">
            <a:off x="2016000" y="4657680"/>
            <a:ext cx="595800" cy="19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35"/>
          <p:cNvSpPr/>
          <p:nvPr/>
        </p:nvSpPr>
        <p:spPr>
          <a:xfrm>
            <a:off x="4104000" y="2437920"/>
            <a:ext cx="142560" cy="14256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36"/>
          <p:cNvSpPr/>
          <p:nvPr/>
        </p:nvSpPr>
        <p:spPr>
          <a:xfrm>
            <a:off x="4464000" y="3888000"/>
            <a:ext cx="142560" cy="14256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37"/>
          <p:cNvSpPr/>
          <p:nvPr/>
        </p:nvSpPr>
        <p:spPr>
          <a:xfrm>
            <a:off x="2277360" y="3265920"/>
            <a:ext cx="77076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API 4 JAVA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8"/>
          <p:cNvSpPr/>
          <p:nvPr/>
        </p:nvSpPr>
        <p:spPr>
          <a:xfrm>
            <a:off x="2277720" y="4273920"/>
            <a:ext cx="59976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API 4 UI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9"/>
          <p:cNvSpPr/>
          <p:nvPr/>
        </p:nvSpPr>
        <p:spPr>
          <a:xfrm>
            <a:off x="3096000" y="4968000"/>
            <a:ext cx="142560" cy="14256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40"/>
          <p:cNvSpPr/>
          <p:nvPr/>
        </p:nvSpPr>
        <p:spPr>
          <a:xfrm>
            <a:off x="5517360" y="2221920"/>
            <a:ext cx="39708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Livy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41"/>
          <p:cNvSpPr/>
          <p:nvPr/>
        </p:nvSpPr>
        <p:spPr>
          <a:xfrm>
            <a:off x="6684120" y="3265200"/>
            <a:ext cx="116244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Tensor Train Module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42"/>
          <p:cNvSpPr/>
          <p:nvPr/>
        </p:nvSpPr>
        <p:spPr>
          <a:xfrm>
            <a:off x="7092000" y="2484000"/>
            <a:ext cx="214560" cy="17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3333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43"/>
          <p:cNvSpPr/>
          <p:nvPr/>
        </p:nvSpPr>
        <p:spPr>
          <a:xfrm>
            <a:off x="6993720" y="2221920"/>
            <a:ext cx="44748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Spark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44"/>
          <p:cNvSpPr/>
          <p:nvPr/>
        </p:nvSpPr>
        <p:spPr>
          <a:xfrm>
            <a:off x="8064360" y="2484360"/>
            <a:ext cx="214560" cy="21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3333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45"/>
          <p:cNvSpPr/>
          <p:nvPr/>
        </p:nvSpPr>
        <p:spPr>
          <a:xfrm>
            <a:off x="7930080" y="2221920"/>
            <a:ext cx="47196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HDFS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46"/>
          <p:cNvSpPr/>
          <p:nvPr/>
        </p:nvSpPr>
        <p:spPr>
          <a:xfrm>
            <a:off x="5184360" y="4489200"/>
            <a:ext cx="65772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Postgresql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47"/>
          <p:cNvSpPr/>
          <p:nvPr/>
        </p:nvSpPr>
        <p:spPr>
          <a:xfrm>
            <a:off x="6516360" y="2916360"/>
            <a:ext cx="142560" cy="14256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48"/>
          <p:cNvSpPr/>
          <p:nvPr/>
        </p:nvSpPr>
        <p:spPr>
          <a:xfrm>
            <a:off x="6309720" y="2689920"/>
            <a:ext cx="51156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Submit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49"/>
          <p:cNvSpPr/>
          <p:nvPr/>
        </p:nvSpPr>
        <p:spPr>
          <a:xfrm>
            <a:off x="3769560" y="2217600"/>
            <a:ext cx="69300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Spark SQL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50"/>
          <p:cNvSpPr/>
          <p:nvPr/>
        </p:nvSpPr>
        <p:spPr>
          <a:xfrm flipH="1">
            <a:off x="3382560" y="2561040"/>
            <a:ext cx="739800" cy="150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51"/>
          <p:cNvSpPr/>
          <p:nvPr/>
        </p:nvSpPr>
        <p:spPr>
          <a:xfrm flipH="1" flipV="1">
            <a:off x="4246560" y="2508480"/>
            <a:ext cx="1367280" cy="8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52"/>
          <p:cNvSpPr/>
          <p:nvPr/>
        </p:nvSpPr>
        <p:spPr>
          <a:xfrm>
            <a:off x="6192000" y="3888000"/>
            <a:ext cx="142560" cy="14256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53"/>
          <p:cNvSpPr/>
          <p:nvPr/>
        </p:nvSpPr>
        <p:spPr>
          <a:xfrm>
            <a:off x="6912000" y="4536000"/>
            <a:ext cx="142560" cy="14256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54"/>
          <p:cNvSpPr/>
          <p:nvPr/>
        </p:nvSpPr>
        <p:spPr>
          <a:xfrm>
            <a:off x="5688000" y="3625920"/>
            <a:ext cx="109080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Configuration Load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55"/>
          <p:cNvSpPr/>
          <p:nvPr/>
        </p:nvSpPr>
        <p:spPr>
          <a:xfrm>
            <a:off x="6598080" y="4273920"/>
            <a:ext cx="100080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Train Result Save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56"/>
          <p:cNvSpPr/>
          <p:nvPr/>
        </p:nvSpPr>
        <p:spPr>
          <a:xfrm flipV="1">
            <a:off x="5832360" y="2123280"/>
            <a:ext cx="683280" cy="46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57"/>
          <p:cNvSpPr/>
          <p:nvPr/>
        </p:nvSpPr>
        <p:spPr>
          <a:xfrm>
            <a:off x="6516720" y="2052720"/>
            <a:ext cx="142560" cy="14256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58"/>
          <p:cNvSpPr/>
          <p:nvPr/>
        </p:nvSpPr>
        <p:spPr>
          <a:xfrm>
            <a:off x="7668720" y="3096720"/>
            <a:ext cx="142560" cy="14256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59"/>
          <p:cNvSpPr/>
          <p:nvPr/>
        </p:nvSpPr>
        <p:spPr>
          <a:xfrm>
            <a:off x="7318080" y="2833920"/>
            <a:ext cx="93672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Train Data Load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60"/>
          <p:cNvSpPr/>
          <p:nvPr/>
        </p:nvSpPr>
        <p:spPr>
          <a:xfrm>
            <a:off x="6310080" y="1861920"/>
            <a:ext cx="54792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Request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61"/>
          <p:cNvSpPr/>
          <p:nvPr/>
        </p:nvSpPr>
        <p:spPr>
          <a:xfrm flipH="1" flipV="1">
            <a:off x="6659280" y="2123280"/>
            <a:ext cx="538200" cy="35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62"/>
          <p:cNvSpPr/>
          <p:nvPr/>
        </p:nvSpPr>
        <p:spPr>
          <a:xfrm>
            <a:off x="7308000" y="2574000"/>
            <a:ext cx="755280" cy="1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63"/>
          <p:cNvSpPr/>
          <p:nvPr/>
        </p:nvSpPr>
        <p:spPr>
          <a:xfrm flipH="1">
            <a:off x="6658920" y="2574000"/>
            <a:ext cx="430560" cy="41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64"/>
          <p:cNvSpPr/>
          <p:nvPr/>
        </p:nvSpPr>
        <p:spPr>
          <a:xfrm flipH="1" flipV="1">
            <a:off x="6586920" y="3058920"/>
            <a:ext cx="517680" cy="57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65"/>
          <p:cNvSpPr/>
          <p:nvPr/>
        </p:nvSpPr>
        <p:spPr>
          <a:xfrm flipH="1">
            <a:off x="7321680" y="3219840"/>
            <a:ext cx="365400" cy="41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66"/>
          <p:cNvSpPr/>
          <p:nvPr/>
        </p:nvSpPr>
        <p:spPr>
          <a:xfrm flipV="1">
            <a:off x="7812720" y="2698920"/>
            <a:ext cx="358560" cy="46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67"/>
          <p:cNvSpPr/>
          <p:nvPr/>
        </p:nvSpPr>
        <p:spPr>
          <a:xfrm flipV="1">
            <a:off x="6336000" y="3634560"/>
            <a:ext cx="770040" cy="32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68"/>
          <p:cNvSpPr/>
          <p:nvPr/>
        </p:nvSpPr>
        <p:spPr>
          <a:xfrm flipH="1">
            <a:off x="5614560" y="4011120"/>
            <a:ext cx="595800" cy="81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69"/>
          <p:cNvSpPr/>
          <p:nvPr/>
        </p:nvSpPr>
        <p:spPr>
          <a:xfrm flipV="1">
            <a:off x="6984000" y="3742560"/>
            <a:ext cx="230040" cy="79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70"/>
          <p:cNvSpPr/>
          <p:nvPr/>
        </p:nvSpPr>
        <p:spPr>
          <a:xfrm flipH="1">
            <a:off x="5614560" y="4608000"/>
            <a:ext cx="1294920" cy="21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71"/>
          <p:cNvSpPr/>
          <p:nvPr/>
        </p:nvSpPr>
        <p:spPr>
          <a:xfrm>
            <a:off x="4392000" y="4896000"/>
            <a:ext cx="142560" cy="14256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72"/>
          <p:cNvSpPr/>
          <p:nvPr/>
        </p:nvSpPr>
        <p:spPr>
          <a:xfrm>
            <a:off x="4536000" y="3096000"/>
            <a:ext cx="142560" cy="14256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73"/>
          <p:cNvSpPr/>
          <p:nvPr/>
        </p:nvSpPr>
        <p:spPr>
          <a:xfrm>
            <a:off x="4237920" y="2865600"/>
            <a:ext cx="80856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Spark Submit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74"/>
          <p:cNvSpPr/>
          <p:nvPr/>
        </p:nvSpPr>
        <p:spPr>
          <a:xfrm>
            <a:off x="6517080" y="2485080"/>
            <a:ext cx="142560" cy="14256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75"/>
          <p:cNvSpPr/>
          <p:nvPr/>
        </p:nvSpPr>
        <p:spPr>
          <a:xfrm flipH="1" flipV="1">
            <a:off x="6659640" y="2555640"/>
            <a:ext cx="429840" cy="1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76"/>
          <p:cNvSpPr/>
          <p:nvPr/>
        </p:nvSpPr>
        <p:spPr>
          <a:xfrm flipV="1">
            <a:off x="5832360" y="2555640"/>
            <a:ext cx="683640" cy="3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77"/>
          <p:cNvSpPr/>
          <p:nvPr/>
        </p:nvSpPr>
        <p:spPr>
          <a:xfrm>
            <a:off x="6310080" y="2257920"/>
            <a:ext cx="53424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Answer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78"/>
          <p:cNvSpPr/>
          <p:nvPr/>
        </p:nvSpPr>
        <p:spPr>
          <a:xfrm flipH="1">
            <a:off x="3382560" y="3168000"/>
            <a:ext cx="1150920" cy="89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79"/>
          <p:cNvSpPr/>
          <p:nvPr/>
        </p:nvSpPr>
        <p:spPr>
          <a:xfrm flipV="1">
            <a:off x="4680000" y="2590920"/>
            <a:ext cx="935280" cy="57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80"/>
          <p:cNvSpPr/>
          <p:nvPr/>
        </p:nvSpPr>
        <p:spPr>
          <a:xfrm>
            <a:off x="3949920" y="3657600"/>
            <a:ext cx="145944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Configuration Load &amp; Save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81"/>
          <p:cNvSpPr/>
          <p:nvPr/>
        </p:nvSpPr>
        <p:spPr>
          <a:xfrm flipH="1">
            <a:off x="3382560" y="3960000"/>
            <a:ext cx="1078920" cy="10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82"/>
          <p:cNvSpPr/>
          <p:nvPr/>
        </p:nvSpPr>
        <p:spPr>
          <a:xfrm>
            <a:off x="4587120" y="4011120"/>
            <a:ext cx="811800" cy="81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83"/>
          <p:cNvSpPr/>
          <p:nvPr/>
        </p:nvSpPr>
        <p:spPr>
          <a:xfrm flipV="1">
            <a:off x="4536000" y="4822560"/>
            <a:ext cx="862920" cy="14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84"/>
          <p:cNvSpPr/>
          <p:nvPr/>
        </p:nvSpPr>
        <p:spPr>
          <a:xfrm>
            <a:off x="5112000" y="5616000"/>
            <a:ext cx="142560" cy="14256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85"/>
          <p:cNvSpPr/>
          <p:nvPr/>
        </p:nvSpPr>
        <p:spPr>
          <a:xfrm flipV="1">
            <a:off x="5184000" y="4930560"/>
            <a:ext cx="322920" cy="68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86"/>
          <p:cNvSpPr/>
          <p:nvPr/>
        </p:nvSpPr>
        <p:spPr>
          <a:xfrm>
            <a:off x="3947760" y="4665600"/>
            <a:ext cx="109080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Configuration Load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87"/>
          <p:cNvSpPr/>
          <p:nvPr/>
        </p:nvSpPr>
        <p:spPr>
          <a:xfrm>
            <a:off x="4739760" y="5313600"/>
            <a:ext cx="101448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Train Result Load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88"/>
          <p:cNvSpPr/>
          <p:nvPr/>
        </p:nvSpPr>
        <p:spPr>
          <a:xfrm flipV="1">
            <a:off x="4032000" y="5017680"/>
            <a:ext cx="379800" cy="77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89"/>
          <p:cNvSpPr/>
          <p:nvPr/>
        </p:nvSpPr>
        <p:spPr>
          <a:xfrm flipV="1">
            <a:off x="4032000" y="5686560"/>
            <a:ext cx="1078920" cy="10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90"/>
          <p:cNvSpPr/>
          <p:nvPr/>
        </p:nvSpPr>
        <p:spPr>
          <a:xfrm>
            <a:off x="4320360" y="4320360"/>
            <a:ext cx="142560" cy="14256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91"/>
          <p:cNvSpPr/>
          <p:nvPr/>
        </p:nvSpPr>
        <p:spPr>
          <a:xfrm>
            <a:off x="3949920" y="4089600"/>
            <a:ext cx="115632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NN Test Result Load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92"/>
          <p:cNvSpPr/>
          <p:nvPr/>
        </p:nvSpPr>
        <p:spPr>
          <a:xfrm flipH="1" flipV="1">
            <a:off x="3382560" y="4066560"/>
            <a:ext cx="935280" cy="32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93"/>
          <p:cNvSpPr/>
          <p:nvPr/>
        </p:nvSpPr>
        <p:spPr>
          <a:xfrm>
            <a:off x="4443480" y="4443480"/>
            <a:ext cx="955440" cy="37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94"/>
          <p:cNvSpPr/>
          <p:nvPr/>
        </p:nvSpPr>
        <p:spPr>
          <a:xfrm>
            <a:off x="3404160" y="5436000"/>
            <a:ext cx="123840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Tensor Predict Module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95"/>
          <p:cNvSpPr/>
          <p:nvPr/>
        </p:nvSpPr>
        <p:spPr>
          <a:xfrm flipH="1" flipV="1">
            <a:off x="3166560" y="5110560"/>
            <a:ext cx="646920" cy="68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96"/>
          <p:cNvSpPr/>
          <p:nvPr/>
        </p:nvSpPr>
        <p:spPr>
          <a:xfrm>
            <a:off x="2687760" y="4701600"/>
            <a:ext cx="109512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NN Predict Request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97"/>
          <p:cNvSpPr/>
          <p:nvPr/>
        </p:nvSpPr>
        <p:spPr>
          <a:xfrm flipH="1">
            <a:off x="3115440" y="4176000"/>
            <a:ext cx="158040" cy="81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98"/>
          <p:cNvSpPr/>
          <p:nvPr/>
        </p:nvSpPr>
        <p:spPr>
          <a:xfrm>
            <a:off x="255600" y="6300720"/>
            <a:ext cx="1182960" cy="3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99"/>
          <p:cNvSpPr/>
          <p:nvPr/>
        </p:nvSpPr>
        <p:spPr>
          <a:xfrm>
            <a:off x="363240" y="210600"/>
            <a:ext cx="229932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 Concept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Line 100"/>
          <p:cNvSpPr/>
          <p:nvPr/>
        </p:nvSpPr>
        <p:spPr>
          <a:xfrm>
            <a:off x="42444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Line 101"/>
          <p:cNvSpPr/>
          <p:nvPr/>
        </p:nvSpPr>
        <p:spPr>
          <a:xfrm flipV="1">
            <a:off x="241200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102"/>
          <p:cNvSpPr/>
          <p:nvPr/>
        </p:nvSpPr>
        <p:spPr>
          <a:xfrm>
            <a:off x="2406600" y="822960"/>
            <a:ext cx="6375960" cy="6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전체적으로 개발해야 할 시스템에 대한 구성을 설명합니다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붉은색 노드를 중심으로 흰색의 노드는 붉은색 노드 사이에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필요한 기능을 표현합니다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본 시스템은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Hadoop , Python, Java, Node.js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로 시스템이 구성되며 상이한 시스템 간의 연결을 통해 전체적인 시스템을 구성하는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Micro Service Architecture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를 그 기본 사상으로 합니다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103"/>
          <p:cNvSpPr/>
          <p:nvPr/>
        </p:nvSpPr>
        <p:spPr>
          <a:xfrm>
            <a:off x="321480" y="777600"/>
            <a:ext cx="201204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ARCHITECTURE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2301480" y="816840"/>
            <a:ext cx="2590560" cy="2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8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 ExtraBold"/>
                <a:ea typeface="나눔고딕 ExtraBold"/>
              </a:rPr>
              <a:t>A) Tensor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2406600" y="1146960"/>
            <a:ext cx="5758920" cy="69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TensorFlow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의 기능을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Micro Service Architecture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개념을 적용하여 타 시스템와 연동할 수 있도록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Network Configuration , Training Data, Trained Result Data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를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Meta Data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에 기반하여 가변적으로 처리 할 수 있는 공통의 모듈을 개발합니다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Line 3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4"/>
          <p:cNvSpPr/>
          <p:nvPr/>
        </p:nvSpPr>
        <p:spPr>
          <a:xfrm>
            <a:off x="8504280" y="6337800"/>
            <a:ext cx="519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D95904F8-AF35-49B3-ACA6-33B8CEF1E773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&lt;number&gt;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Line 5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6"/>
          <p:cNvSpPr/>
          <p:nvPr/>
        </p:nvSpPr>
        <p:spPr>
          <a:xfrm>
            <a:off x="321480" y="777600"/>
            <a:ext cx="201204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TASK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DEFINITION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7"/>
          <p:cNvSpPr/>
          <p:nvPr/>
        </p:nvSpPr>
        <p:spPr>
          <a:xfrm>
            <a:off x="2301480" y="1933200"/>
            <a:ext cx="2590560" cy="2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8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 ExtraBold"/>
                <a:ea typeface="나눔고딕 ExtraBold"/>
              </a:rPr>
              <a:t>B) Data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8"/>
          <p:cNvSpPr/>
          <p:nvPr/>
        </p:nvSpPr>
        <p:spPr>
          <a:xfrm>
            <a:off x="2406600" y="2263320"/>
            <a:ext cx="575892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비지니스 데이터 수집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데이터 전처리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데이터 마트 구성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1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차 데이터 분석을 수행합니다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9"/>
          <p:cNvSpPr/>
          <p:nvPr/>
        </p:nvSpPr>
        <p:spPr>
          <a:xfrm>
            <a:off x="2301480" y="2653560"/>
            <a:ext cx="2590560" cy="2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8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 ExtraBold"/>
                <a:ea typeface="DejaVu Sans"/>
              </a:rPr>
              <a:t>C) MSA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10"/>
          <p:cNvSpPr/>
          <p:nvPr/>
        </p:nvSpPr>
        <p:spPr>
          <a:xfrm>
            <a:off x="2406600" y="2983680"/>
            <a:ext cx="5758920" cy="4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Livy – Spark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연동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TensorFlow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연동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Java API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연동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UI/UX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연동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일반 기능 연동 등  외부 연동 관련 전체 기능에 대한 개발 및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Legacy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시스템과 연동을 위한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JAVA Client API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개발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11"/>
          <p:cNvSpPr/>
          <p:nvPr/>
        </p:nvSpPr>
        <p:spPr>
          <a:xfrm>
            <a:off x="2301480" y="3589920"/>
            <a:ext cx="2590560" cy="2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8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 ExtraBold"/>
                <a:ea typeface="DejaVu Sans"/>
              </a:rPr>
              <a:t>D) UI/UX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12"/>
          <p:cNvSpPr/>
          <p:nvPr/>
        </p:nvSpPr>
        <p:spPr>
          <a:xfrm>
            <a:off x="2406600" y="3920040"/>
            <a:ext cx="5758920" cy="4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TensorFlow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의 기능을 시각적인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UI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를 통해 사용할 수 있도록 하는 것에 그 목표가 있다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네트워크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Configuration ,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네트워크 학습 데이터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학습 네트워크 관리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학습 실행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네트워크 평가 기능 개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13"/>
          <p:cNvSpPr/>
          <p:nvPr/>
        </p:nvSpPr>
        <p:spPr>
          <a:xfrm>
            <a:off x="2301480" y="4526280"/>
            <a:ext cx="2590560" cy="2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8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 ExtraBold"/>
                <a:ea typeface="DejaVu Sans"/>
              </a:rPr>
              <a:t>E) Common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14"/>
          <p:cNvSpPr/>
          <p:nvPr/>
        </p:nvSpPr>
        <p:spPr>
          <a:xfrm>
            <a:off x="2406600" y="4856400"/>
            <a:ext cx="5758920" cy="2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통신 및 데이터 저장을 위한 구조에 대한 설계 부분으로 공통적으로 협업 수행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15"/>
          <p:cNvSpPr/>
          <p:nvPr/>
        </p:nvSpPr>
        <p:spPr>
          <a:xfrm>
            <a:off x="363600" y="210960"/>
            <a:ext cx="229932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 Concept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16"/>
          <p:cNvSpPr/>
          <p:nvPr/>
        </p:nvSpPr>
        <p:spPr>
          <a:xfrm>
            <a:off x="255600" y="6300720"/>
            <a:ext cx="1182960" cy="3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406600" y="822960"/>
            <a:ext cx="6231960" cy="92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모듈 구성을 위한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python file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과 각 파일에서 구현할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Class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를 정의하였다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서비스 기능으로는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MSA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파트에서 개발이 용이하도록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Tensorflow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관련된 복잡한 로직을 우리 프로젝트에서 원하는 대로 손쉽게 사용할 수 있도록 기능을 제공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하고 데이터 기능으로는 데이터 파트에서 수집하는 각종 데이터의 구조를 이해하고 사용할 수 있도록 한다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Line 2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3"/>
          <p:cNvSpPr/>
          <p:nvPr/>
        </p:nvSpPr>
        <p:spPr>
          <a:xfrm>
            <a:off x="8639640" y="6337800"/>
            <a:ext cx="24840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91F54500-EDD2-47AF-BFB0-3B484C523086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&lt;number&gt;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Line 4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5"/>
          <p:cNvSpPr/>
          <p:nvPr/>
        </p:nvSpPr>
        <p:spPr>
          <a:xfrm>
            <a:off x="321480" y="777600"/>
            <a:ext cx="2012040" cy="66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MODULE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ARCHITECTURE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363600" y="210960"/>
            <a:ext cx="229932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2 Tensor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7"/>
          <p:cNvSpPr/>
          <p:nvPr/>
        </p:nvSpPr>
        <p:spPr>
          <a:xfrm>
            <a:off x="4248000" y="1944000"/>
            <a:ext cx="1798560" cy="790560"/>
          </a:xfrm>
          <a:custGeom>
            <a:avLst/>
            <a:gdLst/>
            <a:ahLst/>
            <a:rect l="l" t="t" r="r" b="b"/>
            <a:pathLst>
              <a:path w="5002" h="2202">
                <a:moveTo>
                  <a:pt x="366" y="0"/>
                </a:moveTo>
                <a:cubicBezTo>
                  <a:pt x="183" y="0"/>
                  <a:pt x="0" y="183"/>
                  <a:pt x="0" y="366"/>
                </a:cubicBezTo>
                <a:lnTo>
                  <a:pt x="0" y="1834"/>
                </a:lnTo>
                <a:cubicBezTo>
                  <a:pt x="0" y="2017"/>
                  <a:pt x="183" y="2201"/>
                  <a:pt x="366" y="2201"/>
                </a:cubicBezTo>
                <a:lnTo>
                  <a:pt x="4634" y="2201"/>
                </a:lnTo>
                <a:cubicBezTo>
                  <a:pt x="4817" y="2201"/>
                  <a:pt x="5001" y="2017"/>
                  <a:pt x="5001" y="1834"/>
                </a:cubicBezTo>
                <a:lnTo>
                  <a:pt x="5001" y="366"/>
                </a:lnTo>
                <a:cubicBezTo>
                  <a:pt x="5001" y="183"/>
                  <a:pt x="4817" y="0"/>
                  <a:pt x="4634" y="0"/>
                </a:cubicBezTo>
                <a:lnTo>
                  <a:pt x="36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nn_config_master.py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JsonToNNConfigConverter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NNConfigToJsonConverter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8"/>
          <p:cNvSpPr/>
          <p:nvPr/>
        </p:nvSpPr>
        <p:spPr>
          <a:xfrm>
            <a:off x="6696000" y="2304000"/>
            <a:ext cx="1726560" cy="1078560"/>
          </a:xfrm>
          <a:custGeom>
            <a:avLst/>
            <a:gdLst/>
            <a:ahLst/>
            <a:rect l="l" t="t" r="r" b="b"/>
            <a:pathLst>
              <a:path w="4802" h="3002">
                <a:moveTo>
                  <a:pt x="500" y="0"/>
                </a:moveTo>
                <a:cubicBezTo>
                  <a:pt x="250" y="0"/>
                  <a:pt x="0" y="250"/>
                  <a:pt x="0" y="500"/>
                </a:cubicBezTo>
                <a:lnTo>
                  <a:pt x="0" y="2500"/>
                </a:lnTo>
                <a:cubicBezTo>
                  <a:pt x="0" y="2750"/>
                  <a:pt x="250" y="3001"/>
                  <a:pt x="500" y="3001"/>
                </a:cubicBezTo>
                <a:lnTo>
                  <a:pt x="4300" y="3001"/>
                </a:lnTo>
                <a:cubicBezTo>
                  <a:pt x="4550" y="3001"/>
                  <a:pt x="4801" y="2750"/>
                  <a:pt x="4801" y="2500"/>
                </a:cubicBezTo>
                <a:lnTo>
                  <a:pt x="4801" y="500"/>
                </a:lnTo>
                <a:cubicBezTo>
                  <a:pt x="4801" y="250"/>
                  <a:pt x="4550" y="0"/>
                  <a:pt x="4300" y="0"/>
                </a:cubicBezTo>
                <a:lnTo>
                  <a:pt x="5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models.py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NetworkConfigModel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NetworkListModel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NetworkTrainLocsModel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NetworkTestResultModel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9"/>
          <p:cNvSpPr/>
          <p:nvPr/>
        </p:nvSpPr>
        <p:spPr>
          <a:xfrm>
            <a:off x="4248000" y="3420000"/>
            <a:ext cx="1798560" cy="790560"/>
          </a:xfrm>
          <a:custGeom>
            <a:avLst/>
            <a:gdLst/>
            <a:ahLst/>
            <a:rect l="l" t="t" r="r" b="b"/>
            <a:pathLst>
              <a:path w="5002" h="2202">
                <a:moveTo>
                  <a:pt x="366" y="0"/>
                </a:moveTo>
                <a:cubicBezTo>
                  <a:pt x="183" y="0"/>
                  <a:pt x="0" y="183"/>
                  <a:pt x="0" y="366"/>
                </a:cubicBezTo>
                <a:lnTo>
                  <a:pt x="0" y="1834"/>
                </a:lnTo>
                <a:cubicBezTo>
                  <a:pt x="0" y="2017"/>
                  <a:pt x="183" y="2201"/>
                  <a:pt x="366" y="2201"/>
                </a:cubicBezTo>
                <a:lnTo>
                  <a:pt x="4634" y="2201"/>
                </a:lnTo>
                <a:cubicBezTo>
                  <a:pt x="4817" y="2201"/>
                  <a:pt x="5001" y="2017"/>
                  <a:pt x="5001" y="1834"/>
                </a:cubicBezTo>
                <a:lnTo>
                  <a:pt x="5001" y="366"/>
                </a:lnTo>
                <a:cubicBezTo>
                  <a:pt x="5001" y="183"/>
                  <a:pt x="4817" y="0"/>
                  <a:pt x="4634" y="0"/>
                </a:cubicBezTo>
                <a:lnTo>
                  <a:pt x="36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nn_data_master.py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TrainResultSaver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TrainResultLoader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10"/>
          <p:cNvSpPr/>
          <p:nvPr/>
        </p:nvSpPr>
        <p:spPr>
          <a:xfrm>
            <a:off x="6696360" y="4284360"/>
            <a:ext cx="1726560" cy="538200"/>
          </a:xfrm>
          <a:custGeom>
            <a:avLst/>
            <a:gdLst/>
            <a:ahLst/>
            <a:rect l="l" t="t" r="r" b="b"/>
            <a:pathLst>
              <a:path w="4802" h="1501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0"/>
                  <a:pt x="250" y="1500"/>
                </a:cubicBezTo>
                <a:lnTo>
                  <a:pt x="4551" y="1500"/>
                </a:lnTo>
                <a:cubicBezTo>
                  <a:pt x="4676" y="1500"/>
                  <a:pt x="4801" y="1375"/>
                  <a:pt x="4801" y="1250"/>
                </a:cubicBezTo>
                <a:lnTo>
                  <a:pt x="4801" y="250"/>
                </a:lnTo>
                <a:cubicBezTo>
                  <a:pt x="4801" y="125"/>
                  <a:pt x="4676" y="0"/>
                  <a:pt x="4551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tensor_msa_spark.py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SparkDataLoader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11"/>
          <p:cNvSpPr/>
          <p:nvPr/>
        </p:nvSpPr>
        <p:spPr>
          <a:xfrm>
            <a:off x="1800000" y="1800000"/>
            <a:ext cx="1798560" cy="574200"/>
          </a:xfrm>
          <a:custGeom>
            <a:avLst/>
            <a:gdLst/>
            <a:ahLst/>
            <a:rect l="l" t="t" r="r" b="b"/>
            <a:pathLst>
              <a:path w="5002" h="1601">
                <a:moveTo>
                  <a:pt x="266" y="0"/>
                </a:moveTo>
                <a:cubicBezTo>
                  <a:pt x="133" y="0"/>
                  <a:pt x="0" y="133"/>
                  <a:pt x="0" y="266"/>
                </a:cubicBezTo>
                <a:lnTo>
                  <a:pt x="0" y="1333"/>
                </a:lnTo>
                <a:cubicBezTo>
                  <a:pt x="0" y="1466"/>
                  <a:pt x="133" y="1600"/>
                  <a:pt x="266" y="1600"/>
                </a:cubicBezTo>
                <a:lnTo>
                  <a:pt x="4734" y="1600"/>
                </a:lnTo>
                <a:cubicBezTo>
                  <a:pt x="4867" y="1600"/>
                  <a:pt x="5001" y="1466"/>
                  <a:pt x="5001" y="1333"/>
                </a:cubicBezTo>
                <a:lnTo>
                  <a:pt x="5001" y="266"/>
                </a:lnTo>
                <a:cubicBezTo>
                  <a:pt x="5001" y="133"/>
                  <a:pt x="4867" y="0"/>
                  <a:pt x="4734" y="0"/>
                </a:cubicBezTo>
                <a:lnTo>
                  <a:pt x="26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tensor_msa_train.py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TensorMsaTrainModule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12"/>
          <p:cNvSpPr/>
          <p:nvPr/>
        </p:nvSpPr>
        <p:spPr>
          <a:xfrm>
            <a:off x="1800360" y="3168720"/>
            <a:ext cx="1798560" cy="537840"/>
          </a:xfrm>
          <a:custGeom>
            <a:avLst/>
            <a:gdLst/>
            <a:ahLst/>
            <a:rect l="l" t="t" r="r" b="b"/>
            <a:pathLst>
              <a:path w="5001" h="1500">
                <a:moveTo>
                  <a:pt x="249" y="0"/>
                </a:moveTo>
                <a:cubicBezTo>
                  <a:pt x="124" y="0"/>
                  <a:pt x="0" y="124"/>
                  <a:pt x="0" y="249"/>
                </a:cubicBezTo>
                <a:lnTo>
                  <a:pt x="0" y="1249"/>
                </a:lnTo>
                <a:cubicBezTo>
                  <a:pt x="0" y="1374"/>
                  <a:pt x="124" y="1499"/>
                  <a:pt x="249" y="1499"/>
                </a:cubicBezTo>
                <a:lnTo>
                  <a:pt x="4751" y="1499"/>
                </a:lnTo>
                <a:cubicBezTo>
                  <a:pt x="4875" y="1499"/>
                  <a:pt x="5000" y="1374"/>
                  <a:pt x="5000" y="1249"/>
                </a:cubicBezTo>
                <a:lnTo>
                  <a:pt x="5000" y="249"/>
                </a:lnTo>
                <a:cubicBezTo>
                  <a:pt x="5000" y="124"/>
                  <a:pt x="4875" y="0"/>
                  <a:pt x="4751" y="0"/>
                </a:cubicBezTo>
                <a:lnTo>
                  <a:pt x="24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tensor_msa_predict.py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TensorMsaPredictModule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13"/>
          <p:cNvSpPr/>
          <p:nvPr/>
        </p:nvSpPr>
        <p:spPr>
          <a:xfrm>
            <a:off x="1800720" y="4537080"/>
            <a:ext cx="1798560" cy="537840"/>
          </a:xfrm>
          <a:custGeom>
            <a:avLst/>
            <a:gdLst/>
            <a:ahLst/>
            <a:rect l="l" t="t" r="r" b="b"/>
            <a:pathLst>
              <a:path w="5001" h="1500">
                <a:moveTo>
                  <a:pt x="249" y="0"/>
                </a:moveTo>
                <a:cubicBezTo>
                  <a:pt x="124" y="0"/>
                  <a:pt x="0" y="124"/>
                  <a:pt x="0" y="249"/>
                </a:cubicBezTo>
                <a:lnTo>
                  <a:pt x="0" y="1249"/>
                </a:lnTo>
                <a:cubicBezTo>
                  <a:pt x="0" y="1374"/>
                  <a:pt x="124" y="1499"/>
                  <a:pt x="249" y="1499"/>
                </a:cubicBezTo>
                <a:lnTo>
                  <a:pt x="4751" y="1499"/>
                </a:lnTo>
                <a:cubicBezTo>
                  <a:pt x="4875" y="1499"/>
                  <a:pt x="5000" y="1374"/>
                  <a:pt x="5000" y="1249"/>
                </a:cubicBezTo>
                <a:lnTo>
                  <a:pt x="5000" y="249"/>
                </a:lnTo>
                <a:cubicBezTo>
                  <a:pt x="5000" y="124"/>
                  <a:pt x="4875" y="0"/>
                  <a:pt x="4751" y="0"/>
                </a:cubicBezTo>
                <a:lnTo>
                  <a:pt x="24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tensor_msa_common.py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TensorMsaCommonModule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Line 1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Line 1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Line 1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Line 1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Line 1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Line 1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Line 2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21"/>
          <p:cNvSpPr/>
          <p:nvPr/>
        </p:nvSpPr>
        <p:spPr>
          <a:xfrm>
            <a:off x="252720" y="3168000"/>
            <a:ext cx="1185840" cy="42948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MSA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2"/>
          <p:cNvSpPr/>
          <p:nvPr/>
        </p:nvSpPr>
        <p:spPr>
          <a:xfrm>
            <a:off x="253080" y="4104000"/>
            <a:ext cx="1185840" cy="42948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UI/UX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3"/>
          <p:cNvSpPr/>
          <p:nvPr/>
        </p:nvSpPr>
        <p:spPr>
          <a:xfrm>
            <a:off x="7164720" y="5473080"/>
            <a:ext cx="1185840" cy="42948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Line 2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Line 2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Line 2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Line 2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Line 2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Line 2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Line 3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Line 3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Line 3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Line 3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Line 3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Line 3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Line 3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Line 3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Line 3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Line 3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Line 4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Line 4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Line 4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Line 43"/>
          <p:cNvSpPr/>
          <p:nvPr/>
        </p:nvSpPr>
        <p:spPr>
          <a:xfrm>
            <a:off x="1439280" y="3384000"/>
            <a:ext cx="21672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Line 44"/>
          <p:cNvSpPr/>
          <p:nvPr/>
        </p:nvSpPr>
        <p:spPr>
          <a:xfrm>
            <a:off x="1656000" y="2088000"/>
            <a:ext cx="360" cy="129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Line 45"/>
          <p:cNvSpPr/>
          <p:nvPr/>
        </p:nvSpPr>
        <p:spPr>
          <a:xfrm>
            <a:off x="1656000" y="3384000"/>
            <a:ext cx="360" cy="1440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Line 46"/>
          <p:cNvSpPr/>
          <p:nvPr/>
        </p:nvSpPr>
        <p:spPr>
          <a:xfrm flipH="1">
            <a:off x="1656000" y="4824000"/>
            <a:ext cx="14472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Line 47"/>
          <p:cNvSpPr/>
          <p:nvPr/>
        </p:nvSpPr>
        <p:spPr>
          <a:xfrm flipH="1">
            <a:off x="1656000" y="3384000"/>
            <a:ext cx="14472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Line 48"/>
          <p:cNvSpPr/>
          <p:nvPr/>
        </p:nvSpPr>
        <p:spPr>
          <a:xfrm flipH="1">
            <a:off x="1656000" y="2088000"/>
            <a:ext cx="14472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Line 49"/>
          <p:cNvSpPr/>
          <p:nvPr/>
        </p:nvSpPr>
        <p:spPr>
          <a:xfrm>
            <a:off x="3888000" y="2088000"/>
            <a:ext cx="360" cy="273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Line 50"/>
          <p:cNvSpPr/>
          <p:nvPr/>
        </p:nvSpPr>
        <p:spPr>
          <a:xfrm>
            <a:off x="3888000" y="2304000"/>
            <a:ext cx="360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Line 51"/>
          <p:cNvSpPr/>
          <p:nvPr/>
        </p:nvSpPr>
        <p:spPr>
          <a:xfrm>
            <a:off x="3888000" y="3852000"/>
            <a:ext cx="360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Line 52"/>
          <p:cNvSpPr/>
          <p:nvPr/>
        </p:nvSpPr>
        <p:spPr>
          <a:xfrm>
            <a:off x="3600000" y="4824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Line 53"/>
          <p:cNvSpPr/>
          <p:nvPr/>
        </p:nvSpPr>
        <p:spPr>
          <a:xfrm>
            <a:off x="3600000" y="3420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Line 54"/>
          <p:cNvSpPr/>
          <p:nvPr/>
        </p:nvSpPr>
        <p:spPr>
          <a:xfrm>
            <a:off x="3600000" y="2088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Line 55"/>
          <p:cNvSpPr/>
          <p:nvPr/>
        </p:nvSpPr>
        <p:spPr>
          <a:xfrm>
            <a:off x="6372000" y="2304000"/>
            <a:ext cx="360" cy="223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Line 56"/>
          <p:cNvSpPr/>
          <p:nvPr/>
        </p:nvSpPr>
        <p:spPr>
          <a:xfrm>
            <a:off x="6372000" y="4536000"/>
            <a:ext cx="32436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Line 57"/>
          <p:cNvSpPr/>
          <p:nvPr/>
        </p:nvSpPr>
        <p:spPr>
          <a:xfrm>
            <a:off x="6372360" y="2844000"/>
            <a:ext cx="32436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Line 58"/>
          <p:cNvSpPr/>
          <p:nvPr/>
        </p:nvSpPr>
        <p:spPr>
          <a:xfrm>
            <a:off x="6048720" y="2304000"/>
            <a:ext cx="32436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Line 59"/>
          <p:cNvSpPr/>
          <p:nvPr/>
        </p:nvSpPr>
        <p:spPr>
          <a:xfrm>
            <a:off x="6049080" y="3816000"/>
            <a:ext cx="32436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Line 60"/>
          <p:cNvSpPr/>
          <p:nvPr/>
        </p:nvSpPr>
        <p:spPr>
          <a:xfrm>
            <a:off x="864000" y="3598200"/>
            <a:ext cx="360" cy="5058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Line 61"/>
          <p:cNvSpPr/>
          <p:nvPr/>
        </p:nvSpPr>
        <p:spPr>
          <a:xfrm>
            <a:off x="8784000" y="2880000"/>
            <a:ext cx="360" cy="2808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Line 62"/>
          <p:cNvSpPr/>
          <p:nvPr/>
        </p:nvSpPr>
        <p:spPr>
          <a:xfrm flipH="1">
            <a:off x="8351280" y="5688000"/>
            <a:ext cx="43272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Line 63"/>
          <p:cNvSpPr/>
          <p:nvPr/>
        </p:nvSpPr>
        <p:spPr>
          <a:xfrm flipH="1">
            <a:off x="8423640" y="4536000"/>
            <a:ext cx="36036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Line 64"/>
          <p:cNvSpPr/>
          <p:nvPr/>
        </p:nvSpPr>
        <p:spPr>
          <a:xfrm flipH="1">
            <a:off x="8424000" y="2880000"/>
            <a:ext cx="36036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65"/>
          <p:cNvSpPr/>
          <p:nvPr/>
        </p:nvSpPr>
        <p:spPr>
          <a:xfrm>
            <a:off x="255600" y="6300720"/>
            <a:ext cx="1182960" cy="3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Line 1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2"/>
          <p:cNvSpPr/>
          <p:nvPr/>
        </p:nvSpPr>
        <p:spPr>
          <a:xfrm>
            <a:off x="8504280" y="6337800"/>
            <a:ext cx="519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D6AB4CBF-F44C-4DDE-AAD2-62610DEE97E0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&lt;number&gt;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Line 3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4"/>
          <p:cNvSpPr/>
          <p:nvPr/>
        </p:nvSpPr>
        <p:spPr>
          <a:xfrm>
            <a:off x="321480" y="777600"/>
            <a:ext cx="201204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FUNCTION LIST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5"/>
          <p:cNvSpPr/>
          <p:nvPr/>
        </p:nvSpPr>
        <p:spPr>
          <a:xfrm>
            <a:off x="363600" y="210960"/>
            <a:ext cx="229932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2 Tensor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6"/>
          <p:cNvSpPr/>
          <p:nvPr/>
        </p:nvSpPr>
        <p:spPr>
          <a:xfrm>
            <a:off x="2301480" y="817200"/>
            <a:ext cx="2590560" cy="2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8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 ExtraBold"/>
                <a:ea typeface="나눔고딕 ExtraBold"/>
              </a:rPr>
              <a:t>A) tensor_msa_train.py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7"/>
          <p:cNvSpPr/>
          <p:nvPr/>
        </p:nvSpPr>
        <p:spPr>
          <a:xfrm>
            <a:off x="2406600" y="1147320"/>
            <a:ext cx="5758920" cy="4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네트워크를 훈련 시키는 것과 관련된 기능 전반을 제공하는 기능으로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이 모듈은 스파크에서 수행되며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훈련된 모델 데이터와 그 정합성에 대한 테스트 결과는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RDB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로 저장되어 관리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8"/>
          <p:cNvSpPr/>
          <p:nvPr/>
        </p:nvSpPr>
        <p:spPr>
          <a:xfrm>
            <a:off x="2301480" y="1702440"/>
            <a:ext cx="2590560" cy="2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8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 ExtraBold"/>
                <a:ea typeface="나눔고딕 ExtraBold"/>
              </a:rPr>
              <a:t>B) tensor_msa_predict.py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9"/>
          <p:cNvSpPr/>
          <p:nvPr/>
        </p:nvSpPr>
        <p:spPr>
          <a:xfrm>
            <a:off x="2406600" y="2032560"/>
            <a:ext cx="5758920" cy="2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기 학습된 모델을 활용하여 결과를 예측하는 서비스를 수행하는 전반적인 기능을 제공하는 기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10"/>
          <p:cNvSpPr/>
          <p:nvPr/>
        </p:nvSpPr>
        <p:spPr>
          <a:xfrm>
            <a:off x="2301480" y="2401920"/>
            <a:ext cx="2590560" cy="2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8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 ExtraBold"/>
                <a:ea typeface="DejaVu Sans"/>
              </a:rPr>
              <a:t>C) tensor_msa_common.py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11"/>
          <p:cNvSpPr/>
          <p:nvPr/>
        </p:nvSpPr>
        <p:spPr>
          <a:xfrm>
            <a:off x="2406600" y="2732040"/>
            <a:ext cx="5758920" cy="4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UI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레벨에서 네트워크의 구조를 변경하는 경우 변경 정보를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JSON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으로 받아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Network Config DB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에 저장처리 하는 등 직접적인 네트워크 훈련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,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예측과 관련이 없지만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Network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메타화를 위한 각종 기능 제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12"/>
          <p:cNvSpPr/>
          <p:nvPr/>
        </p:nvSpPr>
        <p:spPr>
          <a:xfrm>
            <a:off x="2301480" y="3276000"/>
            <a:ext cx="2590560" cy="2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8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 ExtraBold"/>
                <a:ea typeface="DejaVu Sans"/>
              </a:rPr>
              <a:t>D) nn_config_master.py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13"/>
          <p:cNvSpPr/>
          <p:nvPr/>
        </p:nvSpPr>
        <p:spPr>
          <a:xfrm>
            <a:off x="2406600" y="3606120"/>
            <a:ext cx="5758920" cy="6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TensorFlow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를 정의하는 부분은 본래 직접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Python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코드로 정의해야 하는 부분입니다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이 부분을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UI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와 연동하기 위해서는 네트워크 구성을 데이터화하여 저장하고 그 데이터를 기반으로 네트워크 구성을 역으로 재 구성 할 수 있어야 합니다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14"/>
          <p:cNvSpPr/>
          <p:nvPr/>
        </p:nvSpPr>
        <p:spPr>
          <a:xfrm>
            <a:off x="2301480" y="4274640"/>
            <a:ext cx="2590560" cy="2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8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 ExtraBold"/>
                <a:ea typeface="DejaVu Sans"/>
              </a:rPr>
              <a:t>E) nn_data_master.py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15"/>
          <p:cNvSpPr/>
          <p:nvPr/>
        </p:nvSpPr>
        <p:spPr>
          <a:xfrm>
            <a:off x="2406600" y="4604760"/>
            <a:ext cx="5758920" cy="2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네트워크가 학습 결과인 각 노드의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Weight, Bias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등의 값을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DB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에 저장하고 불러내어 네트워크를 재구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16"/>
          <p:cNvSpPr/>
          <p:nvPr/>
        </p:nvSpPr>
        <p:spPr>
          <a:xfrm>
            <a:off x="2301480" y="4851000"/>
            <a:ext cx="2590560" cy="2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8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 ExtraBold"/>
                <a:ea typeface="DejaVu Sans"/>
              </a:rPr>
              <a:t>E) models.py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17"/>
          <p:cNvSpPr/>
          <p:nvPr/>
        </p:nvSpPr>
        <p:spPr>
          <a:xfrm>
            <a:off x="2406600" y="5181120"/>
            <a:ext cx="5758920" cy="2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RDB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에 데이터를 관리하는 요건 전반에 대한 기능을 제공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18"/>
          <p:cNvSpPr/>
          <p:nvPr/>
        </p:nvSpPr>
        <p:spPr>
          <a:xfrm>
            <a:off x="2301480" y="5427360"/>
            <a:ext cx="2590560" cy="2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8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 ExtraBold"/>
                <a:ea typeface="DejaVu Sans"/>
              </a:rPr>
              <a:t>E) spark_conn.py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19"/>
          <p:cNvSpPr/>
          <p:nvPr/>
        </p:nvSpPr>
        <p:spPr>
          <a:xfrm>
            <a:off x="2406600" y="5757480"/>
            <a:ext cx="5758920" cy="2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Spark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에서 데이터를 처리해야 하는 요건 전반에 대한 기능을 제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20"/>
          <p:cNvSpPr/>
          <p:nvPr/>
        </p:nvSpPr>
        <p:spPr>
          <a:xfrm>
            <a:off x="255600" y="6300720"/>
            <a:ext cx="1182960" cy="3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Line 1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2"/>
          <p:cNvSpPr/>
          <p:nvPr/>
        </p:nvSpPr>
        <p:spPr>
          <a:xfrm>
            <a:off x="8504280" y="6337800"/>
            <a:ext cx="519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928845E1-6437-40F5-9E98-E95E0787B577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&lt;number&gt;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Line 3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4"/>
          <p:cNvSpPr/>
          <p:nvPr/>
        </p:nvSpPr>
        <p:spPr>
          <a:xfrm>
            <a:off x="321480" y="777600"/>
            <a:ext cx="201204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FUNCTION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DETAIL DESIGN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5"/>
          <p:cNvSpPr/>
          <p:nvPr/>
        </p:nvSpPr>
        <p:spPr>
          <a:xfrm>
            <a:off x="363600" y="210960"/>
            <a:ext cx="229932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2 Tensor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6"/>
          <p:cNvSpPr/>
          <p:nvPr/>
        </p:nvSpPr>
        <p:spPr>
          <a:xfrm>
            <a:off x="255600" y="6300720"/>
            <a:ext cx="1182960" cy="3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Line 1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2"/>
          <p:cNvSpPr/>
          <p:nvPr/>
        </p:nvSpPr>
        <p:spPr>
          <a:xfrm>
            <a:off x="8639640" y="6337800"/>
            <a:ext cx="24840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A7C68BB2-D195-447A-A5CC-31BDF3AD3EB0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&lt;number&gt;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Line 3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4"/>
          <p:cNvSpPr/>
          <p:nvPr/>
        </p:nvSpPr>
        <p:spPr>
          <a:xfrm>
            <a:off x="321480" y="777600"/>
            <a:ext cx="201204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BUSINESS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DEFINITION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5"/>
          <p:cNvSpPr/>
          <p:nvPr/>
        </p:nvSpPr>
        <p:spPr>
          <a:xfrm>
            <a:off x="363600" y="210960"/>
            <a:ext cx="229932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3 Data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6"/>
          <p:cNvSpPr/>
          <p:nvPr/>
        </p:nvSpPr>
        <p:spPr>
          <a:xfrm>
            <a:off x="2406600" y="786960"/>
            <a:ext cx="5758920" cy="2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TensorFlow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의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7"/>
          <p:cNvSpPr/>
          <p:nvPr/>
        </p:nvSpPr>
        <p:spPr>
          <a:xfrm>
            <a:off x="255600" y="6300720"/>
            <a:ext cx="1182960" cy="3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Line 1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8504280" y="6337800"/>
            <a:ext cx="519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A820EA64-84BC-4776-B2BE-371B60C0CB35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&lt;number&gt;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Line 3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4"/>
          <p:cNvSpPr/>
          <p:nvPr/>
        </p:nvSpPr>
        <p:spPr>
          <a:xfrm>
            <a:off x="321480" y="777600"/>
            <a:ext cx="201204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DATA STRUCTURE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(1)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5"/>
          <p:cNvSpPr/>
          <p:nvPr/>
        </p:nvSpPr>
        <p:spPr>
          <a:xfrm>
            <a:off x="363600" y="210960"/>
            <a:ext cx="229932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3 Data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6"/>
          <p:cNvSpPr/>
          <p:nvPr/>
        </p:nvSpPr>
        <p:spPr>
          <a:xfrm>
            <a:off x="2406600" y="786960"/>
            <a:ext cx="6303960" cy="6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어떤 비지니스이던 상관없이 공통적으로 데이터 구성시 적용되는 원칙입니다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Neural Network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사용을 위한 데이터 구성을 위해서는 모든 데이터는 병렬화 되어야만 합니다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단 수치상으로 표현이 가능한 영어 점수 등은 그대로 점수로 표현 합니다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NN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에서는 모델의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Output Layer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까지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Input Layer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에서 입력한 내용이 전달되어 결과에 영향을 주도록 설계하여 각 코드의 가중치는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NN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의 학습을 통해 자동을 결정되도록 하고자 합니다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3" name="" descr=""/>
          <p:cNvPicPr/>
          <p:nvPr/>
        </p:nvPicPr>
        <p:blipFill>
          <a:blip r:embed="rId1"/>
          <a:stretch/>
        </p:blipFill>
        <p:spPr>
          <a:xfrm>
            <a:off x="360000" y="4176000"/>
            <a:ext cx="8531640" cy="1918080"/>
          </a:xfrm>
          <a:prstGeom prst="rect">
            <a:avLst/>
          </a:prstGeom>
          <a:ln>
            <a:noFill/>
          </a:ln>
        </p:spPr>
      </p:pic>
      <p:pic>
        <p:nvPicPr>
          <p:cNvPr id="284" name="" descr=""/>
          <p:cNvPicPr/>
          <p:nvPr/>
        </p:nvPicPr>
        <p:blipFill>
          <a:blip r:embed="rId2"/>
          <a:stretch/>
        </p:blipFill>
        <p:spPr>
          <a:xfrm>
            <a:off x="396000" y="1836000"/>
            <a:ext cx="2153520" cy="1967760"/>
          </a:xfrm>
          <a:prstGeom prst="rect">
            <a:avLst/>
          </a:prstGeom>
          <a:ln>
            <a:noFill/>
          </a:ln>
        </p:spPr>
      </p:pic>
      <p:sp>
        <p:nvSpPr>
          <p:cNvPr id="285" name="CustomShape 7"/>
          <p:cNvSpPr/>
          <p:nvPr/>
        </p:nvSpPr>
        <p:spPr>
          <a:xfrm rot="10800000">
            <a:off x="2052000" y="4404240"/>
            <a:ext cx="395640" cy="275760"/>
          </a:xfrm>
          <a:custGeom>
            <a:avLst/>
            <a:gdLst/>
            <a:ahLst/>
            <a:rect l="l" t="t" r="r" b="b"/>
            <a:pathLst>
              <a:path w="1102" h="769">
                <a:moveTo>
                  <a:pt x="550" y="0"/>
                </a:moveTo>
                <a:lnTo>
                  <a:pt x="1101" y="768"/>
                </a:lnTo>
                <a:lnTo>
                  <a:pt x="0" y="768"/>
                </a:lnTo>
                <a:lnTo>
                  <a:pt x="5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8"/>
          <p:cNvSpPr/>
          <p:nvPr/>
        </p:nvSpPr>
        <p:spPr>
          <a:xfrm>
            <a:off x="2658600" y="1980000"/>
            <a:ext cx="6341040" cy="5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3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함수</a:t>
            </a:r>
            <a:r>
              <a:rPr b="0" lang="en-US" sz="3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(</a:t>
            </a:r>
            <a:r>
              <a:rPr b="0" lang="en-US" sz="3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서울대</a:t>
            </a:r>
            <a:r>
              <a:rPr b="0" lang="en-US" sz="3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(0,1) * </a:t>
            </a:r>
            <a:r>
              <a:rPr b="0" lang="en-US" sz="3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가중치 </a:t>
            </a:r>
            <a:r>
              <a:rPr b="0" lang="en-US" sz="3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+ </a:t>
            </a:r>
            <a:r>
              <a:rPr b="0" lang="en-US" sz="3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보정치</a:t>
            </a:r>
            <a:r>
              <a:rPr b="0" lang="en-US" sz="3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9"/>
          <p:cNvSpPr/>
          <p:nvPr/>
        </p:nvSpPr>
        <p:spPr>
          <a:xfrm>
            <a:off x="4260600" y="2616120"/>
            <a:ext cx="324360" cy="286920"/>
          </a:xfrm>
          <a:custGeom>
            <a:avLst/>
            <a:gdLst/>
            <a:ahLst/>
            <a:rect l="l" t="t" r="r" b="b"/>
            <a:pathLst>
              <a:path w="904" h="800">
                <a:moveTo>
                  <a:pt x="451" y="0"/>
                </a:moveTo>
                <a:lnTo>
                  <a:pt x="903" y="799"/>
                </a:lnTo>
                <a:lnTo>
                  <a:pt x="0" y="799"/>
                </a:lnTo>
                <a:lnTo>
                  <a:pt x="451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10"/>
          <p:cNvSpPr/>
          <p:nvPr/>
        </p:nvSpPr>
        <p:spPr>
          <a:xfrm>
            <a:off x="6305400" y="2616480"/>
            <a:ext cx="324360" cy="286920"/>
          </a:xfrm>
          <a:custGeom>
            <a:avLst/>
            <a:gdLst/>
            <a:ahLst/>
            <a:rect l="l" t="t" r="r" b="b"/>
            <a:pathLst>
              <a:path w="904" h="800">
                <a:moveTo>
                  <a:pt x="451" y="0"/>
                </a:moveTo>
                <a:lnTo>
                  <a:pt x="903" y="799"/>
                </a:lnTo>
                <a:lnTo>
                  <a:pt x="0" y="799"/>
                </a:lnTo>
                <a:lnTo>
                  <a:pt x="451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11"/>
          <p:cNvSpPr/>
          <p:nvPr/>
        </p:nvSpPr>
        <p:spPr>
          <a:xfrm>
            <a:off x="7858080" y="2616840"/>
            <a:ext cx="324720" cy="286920"/>
          </a:xfrm>
          <a:custGeom>
            <a:avLst/>
            <a:gdLst/>
            <a:ahLst/>
            <a:rect l="l" t="t" r="r" b="b"/>
            <a:pathLst>
              <a:path w="904" h="800">
                <a:moveTo>
                  <a:pt x="451" y="0"/>
                </a:moveTo>
                <a:lnTo>
                  <a:pt x="903" y="799"/>
                </a:lnTo>
                <a:lnTo>
                  <a:pt x="0" y="799"/>
                </a:lnTo>
                <a:lnTo>
                  <a:pt x="451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12"/>
          <p:cNvSpPr/>
          <p:nvPr/>
        </p:nvSpPr>
        <p:spPr>
          <a:xfrm>
            <a:off x="5868000" y="2952000"/>
            <a:ext cx="136764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학습 대상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13"/>
          <p:cNvSpPr/>
          <p:nvPr/>
        </p:nvSpPr>
        <p:spPr>
          <a:xfrm>
            <a:off x="7488000" y="2952360"/>
            <a:ext cx="136764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학습 대상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14"/>
          <p:cNvSpPr/>
          <p:nvPr/>
        </p:nvSpPr>
        <p:spPr>
          <a:xfrm>
            <a:off x="4104000" y="2952360"/>
            <a:ext cx="136764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입력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15"/>
          <p:cNvSpPr/>
          <p:nvPr/>
        </p:nvSpPr>
        <p:spPr>
          <a:xfrm>
            <a:off x="255600" y="6300720"/>
            <a:ext cx="1182960" cy="3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5490</TotalTime>
  <Application>LibreOffice/5.2.0.4$Linux_X86_64 LibreOffice_project/066b007f5ebcc236395c7d282ba488bca6720265</Application>
  <Words>412</Words>
  <Paragraphs>157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2011-08-23T09:45:48Z</dcterms:created>
  <dc:creator>네이버 한글캠페인</dc:creator>
  <dc:description/>
  <dc:language>ko-KR</dc:language>
  <cp:lastModifiedBy/>
  <dcterms:modified xsi:type="dcterms:W3CDTF">2016-09-05T21:29:02Z</dcterms:modified>
  <cp:revision>27</cp:revision>
  <dc:subject/>
  <dc:title>슬라이드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화면 슬라이드 쇼(4:3)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