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8"/>
  </p:handoutMasterIdLst>
  <p:sldIdLst>
    <p:sldId id="805" r:id="rId3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837" r:id="rId36"/>
    <p:sldId id="838" r:id="rId37"/>
    <p:sldId id="839" r:id="rId38"/>
    <p:sldId id="840" r:id="rId39"/>
    <p:sldId id="841" r:id="rId40"/>
    <p:sldId id="842" r:id="rId41"/>
    <p:sldId id="843" r:id="rId42"/>
    <p:sldId id="844" r:id="rId43"/>
    <p:sldId id="845" r:id="rId44"/>
    <p:sldId id="846" r:id="rId45"/>
    <p:sldId id="847" r:id="rId46"/>
    <p:sldId id="848" r:id="rId47"/>
    <p:sldId id="849" r:id="rId48"/>
    <p:sldId id="850" r:id="rId49"/>
    <p:sldId id="851" r:id="rId50"/>
    <p:sldId id="852" r:id="rId51"/>
    <p:sldId id="853" r:id="rId52"/>
    <p:sldId id="854" r:id="rId53"/>
    <p:sldId id="855" r:id="rId54"/>
    <p:sldId id="856" r:id="rId55"/>
    <p:sldId id="857" r:id="rId56"/>
    <p:sldId id="858" r:id="rId57"/>
    <p:sldId id="859" r:id="rId58"/>
    <p:sldId id="860" r:id="rId59"/>
    <p:sldId id="861" r:id="rId60"/>
    <p:sldId id="862" r:id="rId61"/>
    <p:sldId id="863" r:id="rId62"/>
    <p:sldId id="864" r:id="rId63"/>
    <p:sldId id="865" r:id="rId64"/>
    <p:sldId id="866" r:id="rId65"/>
    <p:sldId id="867" r:id="rId66"/>
    <p:sldId id="868" r:id="rId67"/>
    <p:sldId id="869" r:id="rId68"/>
    <p:sldId id="870" r:id="rId69"/>
    <p:sldId id="871" r:id="rId70"/>
    <p:sldId id="872" r:id="rId71"/>
    <p:sldId id="873" r:id="rId72"/>
    <p:sldId id="874" r:id="rId73"/>
    <p:sldId id="875" r:id="rId74"/>
    <p:sldId id="876" r:id="rId75"/>
    <p:sldId id="877" r:id="rId76"/>
    <p:sldId id="878" r:id="rId77"/>
    <p:sldId id="879" r:id="rId78"/>
    <p:sldId id="880" r:id="rId79"/>
    <p:sldId id="881" r:id="rId80"/>
    <p:sldId id="882" r:id="rId81"/>
    <p:sldId id="883" r:id="rId82"/>
    <p:sldId id="884" r:id="rId83"/>
    <p:sldId id="885" r:id="rId84"/>
    <p:sldId id="886" r:id="rId85"/>
    <p:sldId id="887" r:id="rId86"/>
    <p:sldId id="888" r:id="rId87"/>
    <p:sldId id="889" r:id="rId88"/>
    <p:sldId id="890" r:id="rId89"/>
    <p:sldId id="891" r:id="rId90"/>
    <p:sldId id="892" r:id="rId91"/>
    <p:sldId id="893" r:id="rId92"/>
    <p:sldId id="894" r:id="rId93"/>
    <p:sldId id="895" r:id="rId94"/>
    <p:sldId id="896" r:id="rId95"/>
    <p:sldId id="897" r:id="rId96"/>
    <p:sldId id="898" r:id="rId97"/>
    <p:sldId id="899" r:id="rId98"/>
    <p:sldId id="900" r:id="rId99"/>
    <p:sldId id="901" r:id="rId100"/>
    <p:sldId id="902" r:id="rId101"/>
    <p:sldId id="903" r:id="rId102"/>
    <p:sldId id="904" r:id="rId103"/>
    <p:sldId id="905" r:id="rId104"/>
    <p:sldId id="906" r:id="rId105"/>
    <p:sldId id="907" r:id="rId106"/>
    <p:sldId id="908" r:id="rId107"/>
    <p:sldId id="909" r:id="rId108"/>
    <p:sldId id="910" r:id="rId109"/>
    <p:sldId id="911" r:id="rId110"/>
    <p:sldId id="912" r:id="rId111"/>
    <p:sldId id="913" r:id="rId112"/>
    <p:sldId id="914" r:id="rId113"/>
    <p:sldId id="915" r:id="rId114"/>
    <p:sldId id="916" r:id="rId115"/>
    <p:sldId id="917" r:id="rId116"/>
    <p:sldId id="918" r:id="rId117"/>
    <p:sldId id="919" r:id="rId118"/>
    <p:sldId id="920" r:id="rId119"/>
    <p:sldId id="921" r:id="rId120"/>
    <p:sldId id="922" r:id="rId121"/>
    <p:sldId id="923" r:id="rId122"/>
    <p:sldId id="924" r:id="rId123"/>
    <p:sldId id="925" r:id="rId124"/>
    <p:sldId id="926" r:id="rId125"/>
    <p:sldId id="927" r:id="rId126"/>
    <p:sldId id="928" r:id="rId127"/>
  </p:sldIdLst>
  <p:sldSz cx="12192000" cy="6858000"/>
  <p:notesSz cx="6858000" cy="9144000"/>
  <p:custDataLst>
    <p:tags r:id="rId1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Z" initials="E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497" autoAdjust="0"/>
  </p:normalViewPr>
  <p:slideViewPr>
    <p:cSldViewPr snapToGrid="0" showGuides="1">
      <p:cViewPr>
        <p:scale>
          <a:sx n="75" d="100"/>
          <a:sy n="75" d="100"/>
        </p:scale>
        <p:origin x="-950" y="-211"/>
      </p:cViewPr>
      <p:guideLst>
        <p:guide orient="horz" pos="2137"/>
        <p:guide pos="37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3" Type="http://schemas.openxmlformats.org/officeDocument/2006/relationships/tags" Target="tags/tag1.xml"/><Relationship Id="rId132" Type="http://schemas.openxmlformats.org/officeDocument/2006/relationships/commentAuthors" Target="commentAuthors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0.xml"/><Relationship Id="rId129" Type="http://schemas.openxmlformats.org/officeDocument/2006/relationships/presProps" Target="presProps.xml"/><Relationship Id="rId128" Type="http://schemas.openxmlformats.org/officeDocument/2006/relationships/handoutMaster" Target="handoutMasters/handoutMaster1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节中我们学下一下如何进行响应式布局，响应式布局是开发的网页资源适合不同屏幕的分辨率，其中伸缩盒是普遍使用的响应式布局方式，媒体查询一般用来控制初始化页面的字体大小，新增的长度单位可以设定元素的显示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本章由于还没有学习流程控制，所以没法做其他作业，以验证知识点的作业为主。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前面我们介绍了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的基本语法格式和常用的标签，但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仅仅能够显示网页的基本结构，如果想要网页的内容更合理，内容更美观，就需要对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的标签进行样式描述了，样式很简单，就是描述了标签的显示位置、颜色、大小等，通过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的配合使用，我们才能制作出更精美的网页。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在我们对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进行了简单介绍后，我们进一步来学习一下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的基本语法结构与组成。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答案：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的继承特性：特定的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属性向下传递到子孙元素。继承依据文档树的树型结构，目的是方便开发者开发。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2</a:t>
            </a:r>
            <a:r>
              <a:rPr lang="zh-CN" altLang="en-US" dirty="0" smtClean="0"/>
              <a:t>答案：</a:t>
            </a:r>
            <a:endParaRPr lang="en-US" altLang="zh-CN" dirty="0" smtClean="0"/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：声明当前元素的属性继承父容器属性。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：声明当前元素的属性为默认属性。（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中不兼容）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在我们对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的基本语法掌握之后，我们接下来学习一下选择器，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选择器是一种模式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用于选择需要添加样式的元素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在学习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的具体语法特点以及属性之前，我们先了解一下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的发展历程，这样更有助于我们对浏览器兼容性有更多的了解，我们要考虑如下几个问题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如何才能最大限度的保证浏览器的兼容性</a:t>
            </a:r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怎样定义才合理呢？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本节中我们要介绍一下网页用于布局和定位的常用属性，网页上元素的位置以及大小都是通过这些属性设定的。其中</a:t>
            </a:r>
            <a:endParaRPr lang="en-US" altLang="zh-CN" dirty="0" smtClean="0"/>
          </a:p>
          <a:p>
            <a:r>
              <a:rPr lang="en-US" altLang="zh-CN" dirty="0" smtClean="0"/>
              <a:t>      1</a:t>
            </a:r>
            <a:r>
              <a:rPr lang="zh-CN" altLang="en-US" dirty="0" smtClean="0"/>
              <a:t>尺寸属性用于声明组件与布局控件的大小</a:t>
            </a:r>
            <a:endParaRPr lang="en-US" altLang="zh-CN" dirty="0" smtClean="0"/>
          </a:p>
          <a:p>
            <a:r>
              <a:rPr lang="en-US" altLang="zh-CN" dirty="0" smtClean="0"/>
              <a:t>      2</a:t>
            </a:r>
            <a:r>
              <a:rPr lang="zh-CN" altLang="en-US" dirty="0" smtClean="0"/>
              <a:t>内外边距属性用于设定组件内组件外部的边距</a:t>
            </a:r>
            <a:endParaRPr lang="en-US" altLang="zh-CN" dirty="0" smtClean="0"/>
          </a:p>
          <a:p>
            <a:r>
              <a:rPr lang="en-US" altLang="zh-CN" dirty="0" smtClean="0"/>
              <a:t>      3</a:t>
            </a:r>
            <a:r>
              <a:rPr lang="zh-CN" altLang="en-US" dirty="0" smtClean="0"/>
              <a:t>布局属性用于声明布局模型，本章中不介绍弹性盒布局，详见之后章节。</a:t>
            </a:r>
            <a:endParaRPr lang="en-US" altLang="zh-CN" dirty="0" smtClean="0"/>
          </a:p>
          <a:p>
            <a:r>
              <a:rPr lang="en-US" altLang="zh-CN" dirty="0" smtClean="0"/>
              <a:t>      4</a:t>
            </a:r>
            <a:r>
              <a:rPr lang="zh-CN" altLang="en-US" dirty="0" smtClean="0"/>
              <a:t>定位属性用于声明组件的具体位置以及漂浮在其他组件上面的设定。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边框可以设定为内置的类型如虚线，斑马线等，也可以设定为边框图片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元素的背景可以设定背景颜色以及背景图片，还可以设定背景图片平铺德方式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阴影属性设定元素的阴影从而有</a:t>
            </a:r>
            <a:r>
              <a:rPr lang="en-US" altLang="zh-CN" dirty="0" smtClean="0"/>
              <a:t>3D</a:t>
            </a:r>
            <a:r>
              <a:rPr lang="zh-CN" altLang="en-US" dirty="0" smtClean="0"/>
              <a:t>效果的展现。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下面我们介绍一下用来修饰文本的常用样式属性</a:t>
            </a:r>
            <a:endParaRPr lang="en-US" altLang="zh-CN" dirty="0" smtClean="0"/>
          </a:p>
          <a:p>
            <a:r>
              <a:rPr lang="en-US" altLang="zh-CN" dirty="0" smtClean="0"/>
              <a:t>	1 </a:t>
            </a:r>
            <a:r>
              <a:rPr lang="zh-CN" altLang="en-US" dirty="0" smtClean="0"/>
              <a:t>字体属性主要设定文字的字体，以及在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中如何使用字体图表</a:t>
            </a:r>
            <a:endParaRPr lang="en-US" altLang="zh-CN" dirty="0" smtClean="0"/>
          </a:p>
          <a:p>
            <a:r>
              <a:rPr lang="en-US" altLang="zh-CN" dirty="0" smtClean="0"/>
              <a:t>	2 </a:t>
            </a:r>
            <a:r>
              <a:rPr lang="zh-CN" altLang="en-US" dirty="0" smtClean="0"/>
              <a:t>文本属性：用于设定文本的显示，例如换行规则裁剪规则等。</a:t>
            </a:r>
            <a:endParaRPr lang="en-US" altLang="zh-CN" dirty="0" smtClean="0"/>
          </a:p>
          <a:p>
            <a:r>
              <a:rPr lang="en-US" altLang="zh-CN" dirty="0" smtClean="0"/>
              <a:t>	3 </a:t>
            </a:r>
            <a:r>
              <a:rPr lang="zh-CN" altLang="en-US" dirty="0" smtClean="0"/>
              <a:t>颜色属性：设定文本的颜色以及透明度</a:t>
            </a:r>
            <a:endParaRPr lang="en-US" altLang="zh-CN" dirty="0" smtClean="0"/>
          </a:p>
          <a:p>
            <a:r>
              <a:rPr lang="en-US" altLang="zh-CN" dirty="0" smtClean="0"/>
              <a:t>	4 </a:t>
            </a:r>
            <a:r>
              <a:rPr lang="zh-CN" altLang="en-US" dirty="0" smtClean="0"/>
              <a:t>文本装饰属性：设定文本的阴影效果以及下划线效果。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了解了一些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的基础属性后，我们学习一下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中新增的用于制作动画特效的属性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转换属性，用于设定元素的位置偏移，角度偏移</a:t>
            </a:r>
            <a:endParaRPr lang="en-US" altLang="zh-CN" dirty="0" smtClean="0"/>
          </a:p>
          <a:p>
            <a:r>
              <a:rPr lang="en-US" altLang="zh-CN" dirty="0" smtClean="0"/>
              <a:t> 	</a:t>
            </a:r>
            <a:r>
              <a:rPr lang="zh-CN" altLang="en-US" dirty="0" smtClean="0"/>
              <a:t>过度属性，用于设定元素的样式变化动画效果</a:t>
            </a:r>
            <a:endParaRPr lang="en-US" altLang="zh-CN" dirty="0" smtClean="0"/>
          </a:p>
          <a:p>
            <a:r>
              <a:rPr lang="en-US" altLang="zh-CN" dirty="0" smtClean="0"/>
              <a:t> 	</a:t>
            </a:r>
            <a:r>
              <a:rPr lang="zh-CN" altLang="en-US" dirty="0" smtClean="0"/>
              <a:t>动画属性，代替传统的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制作网页动画效果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最后在学习一个小巧的动画组件。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css.doyoe.com/properties/animation/animation-fill-mode.htm" TargetMode="External"/><Relationship Id="rId7" Type="http://schemas.openxmlformats.org/officeDocument/2006/relationships/hyperlink" Target="http://css.doyoe.com/properties/animation/animation-direction.htm" TargetMode="External"/><Relationship Id="rId6" Type="http://schemas.openxmlformats.org/officeDocument/2006/relationships/hyperlink" Target="http://css.doyoe.com/properties/animation/animation-iteration-count.htm" TargetMode="External"/><Relationship Id="rId5" Type="http://schemas.openxmlformats.org/officeDocument/2006/relationships/hyperlink" Target="http://css.doyoe.com/properties/animation/animation-delay.htm" TargetMode="External"/><Relationship Id="rId4" Type="http://schemas.openxmlformats.org/officeDocument/2006/relationships/hyperlink" Target="http://css.doyoe.com/properties/animation/animation-timing-function.htm" TargetMode="External"/><Relationship Id="rId3" Type="http://schemas.openxmlformats.org/officeDocument/2006/relationships/hyperlink" Target="http://css.doyoe.com/properties/animation/animation-duration.htm" TargetMode="External"/><Relationship Id="rId2" Type="http://schemas.openxmlformats.org/officeDocument/2006/relationships/hyperlink" Target="http://css.doyoe.com/properties/animation/animation-name.htm" TargetMode="External"/><Relationship Id="rId10" Type="http://schemas.openxmlformats.org/officeDocument/2006/relationships/notesSlide" Target="../notesSlides/notesSlide105.xml"/><Relationship Id="rId1" Type="http://schemas.openxmlformats.org/officeDocument/2006/relationships/hyperlink" Target="http://css.doyoe.com/properties/animation/animation.htm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ss.doyoe.com/properties/flex/flex-wrap.htm" TargetMode="External"/><Relationship Id="rId2" Type="http://schemas.openxmlformats.org/officeDocument/2006/relationships/hyperlink" Target="http://css.doyoe.com/properties/flex/flex-direction.htm" TargetMode="External"/><Relationship Id="rId1" Type="http://schemas.openxmlformats.org/officeDocument/2006/relationships/hyperlink" Target="http://css.doyoe.com/properties/flex/flex-flow.htm" TargetMode="External"/></Relationships>
</file>

<file path=ppt/slides/_rels/slide1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ss.doyoe.com/properties/flex/flex-basis.htm" TargetMode="External"/><Relationship Id="rId3" Type="http://schemas.openxmlformats.org/officeDocument/2006/relationships/hyperlink" Target="http://css.doyoe.com/properties/flex/flex-shrink.htm" TargetMode="External"/><Relationship Id="rId2" Type="http://schemas.openxmlformats.org/officeDocument/2006/relationships/hyperlink" Target="http://css.doyoe.com/properties/flex/flex-grow.htm" TargetMode="External"/><Relationship Id="rId1" Type="http://schemas.openxmlformats.org/officeDocument/2006/relationships/hyperlink" Target="http://css.doyoe.com/properties/flex/flex.htm" TargetMode="External"/></Relationships>
</file>

<file path=ppt/slides/_rels/slide1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4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ss.doyoe.com/properties/flex/order.htm" TargetMode="External"/><Relationship Id="rId4" Type="http://schemas.openxmlformats.org/officeDocument/2006/relationships/hyperlink" Target="http://css.doyoe.com/properties/flex/justify-content.htm" TargetMode="External"/><Relationship Id="rId3" Type="http://schemas.openxmlformats.org/officeDocument/2006/relationships/hyperlink" Target="http://css.doyoe.com/properties/flex/align-self.htm" TargetMode="External"/><Relationship Id="rId2" Type="http://schemas.openxmlformats.org/officeDocument/2006/relationships/hyperlink" Target="http://css.doyoe.com/properties/flex/align-items.htm" TargetMode="External"/><Relationship Id="rId1" Type="http://schemas.openxmlformats.org/officeDocument/2006/relationships/hyperlink" Target="http://css.doyoe.com/properties/flex/align-content.htm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css.doyoe.com/properties/dimension/max-height.htm" TargetMode="External"/><Relationship Id="rId5" Type="http://schemas.openxmlformats.org/officeDocument/2006/relationships/hyperlink" Target="http://css.doyoe.com/properties/dimension/min-height.htm" TargetMode="External"/><Relationship Id="rId4" Type="http://schemas.openxmlformats.org/officeDocument/2006/relationships/hyperlink" Target="http://css.doyoe.com/properties/dimension/height.htm" TargetMode="External"/><Relationship Id="rId3" Type="http://schemas.openxmlformats.org/officeDocument/2006/relationships/hyperlink" Target="http://css.doyoe.com/properties/dimension/max-width.htm" TargetMode="External"/><Relationship Id="rId2" Type="http://schemas.openxmlformats.org/officeDocument/2006/relationships/hyperlink" Target="http://css.doyoe.com/properties/dimension/min-width.htm" TargetMode="External"/><Relationship Id="rId1" Type="http://schemas.openxmlformats.org/officeDocument/2006/relationships/hyperlink" Target="http://css.doyoe.com/properties/dimension/width.ht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ss.doyoe.com/properties/dimension/padding.htm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ss.doyoe.com/properties/positioning/clip.htm" TargetMode="External"/><Relationship Id="rId2" Type="http://schemas.openxmlformats.org/officeDocument/2006/relationships/hyperlink" Target="http://css.doyoe.com/properties/positioning/z-index.htm" TargetMode="External"/><Relationship Id="rId1" Type="http://schemas.openxmlformats.org/officeDocument/2006/relationships/hyperlink" Target="http://css.doyoe.com/properties/positioning/position.htm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ss.doyoe.com/properties/backgrounds/border-color.htm" TargetMode="External"/><Relationship Id="rId4" Type="http://schemas.openxmlformats.org/officeDocument/2006/relationships/hyperlink" Target="http://css.doyoe.com/properties/backgrounds/border-style.htm" TargetMode="External"/><Relationship Id="rId3" Type="http://schemas.openxmlformats.org/officeDocument/2006/relationships/hyperlink" Target="http://css.doyoe.com/properties/backgrounds/border-width.htm" TargetMode="External"/><Relationship Id="rId2" Type="http://schemas.openxmlformats.org/officeDocument/2006/relationships/hyperlink" Target="http://css.doyoe.com/properties/user-interface/outline.htm" TargetMode="External"/><Relationship Id="rId1" Type="http://schemas.openxmlformats.org/officeDocument/2006/relationships/hyperlink" Target="http://css.doyoe.com/properties/backgrounds/border.htm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7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css.doyoe.com/properties/font/font-family.htm" TargetMode="External"/><Relationship Id="rId5" Type="http://schemas.openxmlformats.org/officeDocument/2006/relationships/hyperlink" Target="http://css.doyoe.com/properties/font/font-size.htm" TargetMode="External"/><Relationship Id="rId4" Type="http://schemas.openxmlformats.org/officeDocument/2006/relationships/hyperlink" Target="http://css.doyoe.com/properties/font/font-weight.htm" TargetMode="External"/><Relationship Id="rId3" Type="http://schemas.openxmlformats.org/officeDocument/2006/relationships/hyperlink" Target="http://css.doyoe.com/properties/font/font-variant.htm" TargetMode="External"/><Relationship Id="rId2" Type="http://schemas.openxmlformats.org/officeDocument/2006/relationships/hyperlink" Target="http://css.doyoe.com/properties/font/font-style.htm" TargetMode="External"/><Relationship Id="rId1" Type="http://schemas.openxmlformats.org/officeDocument/2006/relationships/hyperlink" Target="http://css.doyoe.com/properties/font/font.htm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ontke.com/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hyperlink" Target="http://css.doyoe.com/properties/text/text-size-adjust.htm" TargetMode="External"/><Relationship Id="rId8" Type="http://schemas.openxmlformats.org/officeDocument/2006/relationships/hyperlink" Target="http://css.doyoe.com/properties/text/line-height.htm" TargetMode="External"/><Relationship Id="rId7" Type="http://schemas.openxmlformats.org/officeDocument/2006/relationships/hyperlink" Target="http://css.doyoe.com/properties/text/vertical-align.htm" TargetMode="External"/><Relationship Id="rId6" Type="http://schemas.openxmlformats.org/officeDocument/2006/relationships/hyperlink" Target="http://css.doyoe.com/properties/text/letter-spacing.htm" TargetMode="External"/><Relationship Id="rId5" Type="http://schemas.openxmlformats.org/officeDocument/2006/relationships/hyperlink" Target="http://css.doyoe.com/properties/text/word-spacing.htm" TargetMode="External"/><Relationship Id="rId4" Type="http://schemas.openxmlformats.org/officeDocument/2006/relationships/hyperlink" Target="http://css.doyoe.com/properties/text/text-justify.htm" TargetMode="External"/><Relationship Id="rId3" Type="http://schemas.openxmlformats.org/officeDocument/2006/relationships/hyperlink" Target="http://css.doyoe.com/properties/text/text-align.htm" TargetMode="External"/><Relationship Id="rId2" Type="http://schemas.openxmlformats.org/officeDocument/2006/relationships/hyperlink" Target="http://css.doyoe.com/properties/text/word-break.htm" TargetMode="External"/><Relationship Id="rId11" Type="http://schemas.openxmlformats.org/officeDocument/2006/relationships/notesSlide" Target="../notesSlides/notesSlide86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://css.doyoe.com/properties/text/white-space.htm" TargetMode="Externa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ss.doyoe.com/properties/color/opacity.htm" TargetMode="External"/><Relationship Id="rId1" Type="http://schemas.openxmlformats.org/officeDocument/2006/relationships/hyperlink" Target="http://css.doyoe.com/properties/color/color.htm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1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css.doyoe.com/properties/transform/backface-visibility.htm" TargetMode="External"/><Relationship Id="rId5" Type="http://schemas.openxmlformats.org/officeDocument/2006/relationships/hyperlink" Target="http://css.doyoe.com/properties/transform/perspective-origin.htm" TargetMode="External"/><Relationship Id="rId4" Type="http://schemas.openxmlformats.org/officeDocument/2006/relationships/hyperlink" Target="http://css.doyoe.com/properties/transform/perspective.htm" TargetMode="External"/><Relationship Id="rId3" Type="http://schemas.openxmlformats.org/officeDocument/2006/relationships/hyperlink" Target="http://css.doyoe.com/properties/transform/transform-style" TargetMode="External"/><Relationship Id="rId2" Type="http://schemas.openxmlformats.org/officeDocument/2006/relationships/hyperlink" Target="http://css.doyoe.com/properties/transform/transform-origin.htm" TargetMode="External"/><Relationship Id="rId1" Type="http://schemas.openxmlformats.org/officeDocument/2006/relationships/hyperlink" Target="http://css.doyoe.com/properties/transform/transform.htm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基础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内联式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也叫内嵌式或行内式，在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代码中嵌入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样式，只对当前标签起作用。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标签的属性，内容为一组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属性与取值，使用；分开。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的颜色属性。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:#0F0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的颜色属性的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取值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内</a:t>
            </a:r>
            <a:r>
              <a:rPr lang="zh-CN" altLang="en-US" sz="1600" dirty="0">
                <a:solidFill>
                  <a:srgbClr val="FF0000"/>
                </a:solidFill>
              </a:rPr>
              <a:t>联</a:t>
            </a:r>
            <a:r>
              <a:rPr lang="zh-CN" altLang="en-US" sz="1600" dirty="0" smtClean="0">
                <a:solidFill>
                  <a:srgbClr val="FF0000"/>
                </a:solidFill>
              </a:rPr>
              <a:t>式引入方式无法提取公用的样式，但优先级别最高，一般在</a:t>
            </a:r>
            <a:r>
              <a:rPr lang="en-US" altLang="zh-CN" sz="1600" dirty="0" smtClean="0">
                <a:solidFill>
                  <a:srgbClr val="FF0000"/>
                </a:solidFill>
              </a:rPr>
              <a:t>UI</a:t>
            </a:r>
            <a:r>
              <a:rPr lang="zh-CN" altLang="en-US" sz="1600" dirty="0" smtClean="0">
                <a:solidFill>
                  <a:srgbClr val="FF0000"/>
                </a:solidFill>
              </a:rPr>
              <a:t>的框架中可以通过内联样式替换模式样式，或在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1600" dirty="0" smtClean="0">
                <a:solidFill>
                  <a:srgbClr val="FF0000"/>
                </a:solidFill>
              </a:rPr>
              <a:t>中通过内联样式设定修改样式。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2174" y="2579316"/>
            <a:ext cx="31334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&lt;div style=“color:#0F0;”&gt;&lt;/div&gt;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取值 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translate3d/X/Y/Z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rotate3d/X/Y/Z 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旋转角度。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scale3d/X/Y/Z()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缩放。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指定透视距离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等同于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(3D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过渡（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）：可以使目标元素采用类似动画的效果完成样式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变化。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属性说明：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：以下四个属性的符合属性，顺序也如下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transition-property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设置对象中的参与过渡的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transition-duration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设置对象过渡的持续时间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transition-timing-function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设置对象中过渡的动画类型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transition-delay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设置对象延迟过渡的时间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过度属性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transition-timing-function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设置对象中过渡的动画类型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。常用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取值范围：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线性过渡。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平滑过渡。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ease-in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由慢到快。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ease-out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由快到慢。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ease-in-out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由慢到快再到慢。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过度属性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）：代替传统的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制作动画特效，本质上是声明多个动画效果（例如变大、变色、转动），在分别加载到不同的网页元素上。由不同网页元素共同完成一个视觉的动画特效。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定义动画的步骤：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声明动画：定义一组连续的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变化动作。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绑定动画：将动画效果绑定给网页元素，声明动画执行方式。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动画属性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声明动画：使用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keyframes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声明动画名称，使用百分比以及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属性声明动画的执行顺序以及执行内容。（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keyframes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新增语法规则）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动画属性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4345" y="3735345"/>
            <a:ext cx="5523862" cy="2214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80350" y="3277371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602" y="4210382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百分比控制执行阶段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3754" y="3848875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样式控制执行的内容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绑定动画：使用动画对应的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属性将动画绑定到网页元素上，从而实现动画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效果。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动画属性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3526" y="2388841"/>
          <a:ext cx="11183795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34"/>
                <a:gridCol w="949638"/>
                <a:gridCol w="1000099"/>
                <a:gridCol w="6491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版本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1"/>
                        </a:rPr>
                        <a:t>animation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复合属性。检索或设置对象所应用的动画特效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animation-name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CSS3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检索或设置对象所应用的动画名称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animation-duration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CSS3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检索或设置对象动画的持续时间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animation-timing-function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检索或设置对象动画的过渡类型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animation-delay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检索或设置对象动画延迟的时间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animation-iteration-count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检索或设置对象动画的循环次数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animation-direction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检索或设置对象动画在循环中是否反向运动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animation-fill-mode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</a:t>
                      </a:r>
                      <a:r>
                        <a:rPr lang="zh-CN" altLang="en-US" dirty="0" smtClean="0">
                          <a:effectLst/>
                        </a:rPr>
                        <a:t>设置动画结束时的状态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animate.css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是一个来自国外的 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动画库。主要包含如下内容。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样式类：规定了动画时间长度、轮播次数、延迟时间等默认配置。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动画库：使用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keyframes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多个常用的动画特效，如抖动（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shake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）、闪烁（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）、弹跳（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bounce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）、翻转（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样式类：在样式类中定义了动画库中的动画名称（使用了兼容性写法）。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动画组件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nimate.css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animate.css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在目标元素上增加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（可以自定义动画执行方式）、特殊样式类名。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元素中增加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动画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组件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a</a:t>
            </a:r>
            <a:r>
              <a:rPr lang="en-US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nimate.css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动画与变换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过度效果的使用场景是什么？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动画效果的使用包含几个步骤？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如何使用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nimate.css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/>
              <a:t>动画与变换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系列属性设定元素的转换规则，可以设定大小、位置、旋转角度的偏移，同时可以设定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2D/3D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的变换。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属性用于声明元素的过度效果，用于元素的样式发生变化时使用。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在声明动画效果时使用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keyframes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定义动画的整个运转过程，通过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系列属性设定动画的执行过程。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nimate.css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是一个来自国外的 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库，提供了常用的动画显示效果。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嵌入式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(Embedding):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也叫内页样式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在网页上使用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标签包裹样式代码。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不推荐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标签：声明样式的标签。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属性可以缺省。声明在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标签内。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：选择器，目前选择网页上所有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855" y="2487090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  <a:endParaRPr lang="en-US" altLang="zh-CN" dirty="0"/>
          </a:p>
          <a:p>
            <a:r>
              <a:rPr lang="en-US" altLang="zh-CN" dirty="0" smtClean="0"/>
              <a:t>p </a:t>
            </a:r>
            <a:r>
              <a:rPr lang="en-US" altLang="zh-CN" dirty="0"/>
              <a:t>{color:#39F}</a:t>
            </a:r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style&gt;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p&gt;</a:t>
            </a:r>
            <a:r>
              <a:rPr lang="zh-CN" altLang="en-US" dirty="0"/>
              <a:t>文字内容</a:t>
            </a:r>
            <a:r>
              <a:rPr lang="en-US" altLang="zh-CN" dirty="0"/>
              <a:t>&lt;/p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响应式布局原理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：伸缩盒布局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：媒体查询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/>
              <a:t>3</a:t>
            </a:r>
            <a:r>
              <a:rPr lang="zh-CN" altLang="en-US" dirty="0" smtClean="0"/>
              <a:t>：响应式布局编码规则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伸缩盒（又称弹性盒）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Flexible,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根据父容器大小，自动分配子元素的大小和布局方式，用于响应式布局。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历史版本：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在早期的版本实现了伸缩盒的功能（非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标准），使用的属性以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后被纳入到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标准，重新做了命名和属性扩充。请不要使用老版本的伸缩盒属性。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伸缩盒布局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58" y="4357694"/>
            <a:ext cx="3714776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71934" y="450057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00694" y="450057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29454" y="4500570"/>
            <a:ext cx="5715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143372" y="5357826"/>
            <a:ext cx="5715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9190" y="5357826"/>
            <a:ext cx="5715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643570" y="535782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0037039" y="5841932"/>
            <a:ext cx="150019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43372" y="6072206"/>
            <a:ext cx="335758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08279" y="4341734"/>
            <a:ext cx="3000396" cy="230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679717" y="441317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179915" y="441317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679717" y="5127552"/>
            <a:ext cx="92869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9751287" y="5127552"/>
            <a:ext cx="85725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0751419" y="5127552"/>
            <a:ext cx="78581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679717" y="584193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7786710" y="5000636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9058" y="378619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传统的浮动布局不同分辨率的兼容性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伸缩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盒父容器设定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伸缩盒的父容器需要使用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display:flex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声明布局方式。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于伸缩盒父容器的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属性如下，一般用于控制弹性盒的布局方式与对齐方式。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伸缩盒布局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90009" y="3622354"/>
          <a:ext cx="10376195" cy="25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48"/>
                <a:gridCol w="2063174"/>
                <a:gridCol w="1737410"/>
                <a:gridCol w="481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版本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FF6600"/>
                          </a:solidFill>
                          <a:effectLst/>
                          <a:hlinkClick r:id="rId1"/>
                        </a:rPr>
                        <a:t>flex-flow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</a:rPr>
                        <a:t>复合属性。</a:t>
                      </a:r>
                      <a:r>
                        <a:rPr lang="zh-CN" altLang="en-US" dirty="0">
                          <a:effectLst/>
                        </a:rPr>
                        <a:t>设置或检索伸缩盒对象的子元素排列方式。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flex-direction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设置或检索伸缩盒对象的子元素在父容器中的位置。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flex-wrap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设置或检索伸缩盒对象的子元素超出父容器时是否换行。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伸缩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盒元素样式设定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控制伸缩类型样式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伸缩盒布局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4437" y="2548466"/>
          <a:ext cx="8128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070344"/>
                <a:gridCol w="2993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1"/>
                        </a:rPr>
                        <a:t>flex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</a:rPr>
                        <a:t>复合属性</a:t>
                      </a:r>
                      <a:r>
                        <a:rPr lang="zh-CN" altLang="en-US" dirty="0">
                          <a:effectLst/>
                        </a:rPr>
                        <a:t>。设置或检索伸缩盒对象的子元素如何分配空间。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flex-grow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设置或检索弹性盒的扩展比率。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flex-shrink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设置或检索弹性盒的收缩比率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flex-basis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设置或检索弹性盒伸缩基准值。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其以及排序属性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伸缩盒布局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500" y="1867982"/>
          <a:ext cx="9493693" cy="406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423"/>
                <a:gridCol w="2373423"/>
                <a:gridCol w="1349540"/>
                <a:gridCol w="3397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1"/>
                        </a:rPr>
                        <a:t>align-content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设置或检索弹性盒堆叠伸缩</a:t>
                      </a:r>
                      <a:r>
                        <a:rPr lang="zh-CN" altLang="en-US" dirty="0" smtClean="0">
                          <a:effectLst/>
                        </a:rPr>
                        <a:t>行（横轴）的</a:t>
                      </a:r>
                      <a:r>
                        <a:rPr lang="zh-CN" altLang="en-US" dirty="0">
                          <a:effectLst/>
                        </a:rPr>
                        <a:t>对齐方式。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align-items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设置或检索弹性盒子元素在侧轴（纵轴）方向上的对齐方式。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align-self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设置或检索弹性盒子元素自身在侧轴（纵轴）方向上的对齐方式。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justify-content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设置或检索弹性盒子元素在主轴（横轴）方向上的对齐方式。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order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设置或检索伸缩盒对象的子元素出現的順序。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@media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：媒体查询，为</a:t>
            </a:r>
            <a:r>
              <a:rPr lang="en-US" altLang="zh-CN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css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提供了判断功能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可以判断当前客户端的设备类型、屏幕大小等条件来定义不同的样式。主要用于响应式布局。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语法规则</a:t>
            </a: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	 @media </a:t>
            </a:r>
            <a:r>
              <a:rPr lang="zh-CN" altLang="en-US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选择符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设备类型 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【and (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查询表达式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。。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】{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		</a:t>
            </a:r>
            <a:r>
              <a:rPr lang="zh-CN" altLang="en-US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样式说明</a:t>
            </a:r>
            <a:r>
              <a:rPr lang="en-US" altLang="zh-CN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只有符合设备类型和表达式的客户端，才能执行此样式。</a:t>
            </a:r>
            <a:endParaRPr lang="en-US" altLang="zh-CN" dirty="0">
              <a:solidFill>
                <a:srgbClr val="00B05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	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媒体查询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08317" y="2811656"/>
            <a:ext cx="43053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only/not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设备类型：附录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媒体设备类型 无论是手机、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端通过浏览器打开访问，设备类型都是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开发最常用的）。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泛指客户端全部设备类型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设备类型参见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http://css.doyoe.com/appendix/media-types.htm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媒体查询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查询表达式：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提供了若干属性判断当前设备的显示方式，常见的属性，可添加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判断最大最小值（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orientation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除外）。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width/height: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窗口宽度或高度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device-width/device-height: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设备高度或宽度。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orientation: portrait/ landscape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可见区域高度大于或等于宽度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其余。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aspect-ratio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：可见区域宽度与高度的比率，例如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device-aspect-ratio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：设备的可见区域宽度与高度的比率。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媒体查询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式布局的使用场景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端网站、混合开发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端全屏网站。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式布局原理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布局使用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盒属性。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布局容器的横向宽度使用百分比或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单位。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网页使用媒体查询初始化页面的基础字体大小。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作为图片、按钮等组件的长度单位。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响应式布局编码规则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响应式布局原理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响应式布局的原理是什么，有哪些使用场景？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媒体查询的主要作用是什么？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盒模型的主要作用是什么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外联式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(Linking):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也叫外部样式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声明当前网页关联外部样式文件。（</a:t>
            </a:r>
            <a:r>
              <a:rPr lang="zh-CN" altLang="en-US" sz="2400" dirty="0">
                <a:solidFill>
                  <a:srgbClr val="FF0000"/>
                </a:solidFill>
              </a:rPr>
              <a:t>建议使用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元素：连接元素，设定当前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文档引入的其他外部文件的路径，路径可以使用相对路径或网络相对路径。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设定引入外部文件的路径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：设置或获取对象的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MIME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15670" y="2458826"/>
            <a:ext cx="7326313" cy="1477328"/>
          </a:xfrm>
          <a:prstGeom prst="roundRect">
            <a:avLst>
              <a:gd name="adj" fmla="val 352"/>
            </a:avLst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&lt;head&gt;</a:t>
            </a:r>
            <a:endParaRPr lang="en-US" altLang="zh-CN" dirty="0"/>
          </a:p>
          <a:p>
            <a:pPr lvl="1"/>
            <a:r>
              <a:rPr lang="en-US" altLang="zh-CN" dirty="0"/>
              <a:t> ……</a:t>
            </a:r>
            <a:endParaRPr lang="en-US" altLang="zh-CN" dirty="0"/>
          </a:p>
          <a:p>
            <a:pPr lvl="1"/>
            <a:r>
              <a:rPr lang="en-US" altLang="zh-CN" dirty="0"/>
              <a:t>&lt;link   href="style.css"   rel="stylesheet"   type="text/css" /&gt;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/>
          </a:p>
          <a:p>
            <a:r>
              <a:rPr lang="en-US" altLang="zh-CN" dirty="0"/>
              <a:t>&lt;/head&gt;</a:t>
            </a:r>
            <a:endParaRPr lang="en-US" altLang="zh-CN" dirty="0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131194" y="1890283"/>
            <a:ext cx="1146175" cy="407987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文件路径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8" name="直接箭头连接符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20" y="2253172"/>
            <a:ext cx="3413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458858" y="1895985"/>
            <a:ext cx="1846262" cy="407987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使用外部样式表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" name="直接箭头连接符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33" y="2270635"/>
            <a:ext cx="6889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673420" y="1895985"/>
            <a:ext cx="1146175" cy="407987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文件类型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2" name="直接箭头连接符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08" y="2276985"/>
            <a:ext cx="3413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9" grpId="0" bldLvl="0" animBg="1" autoUpdateAnimBg="0"/>
      <p:bldP spid="11" grpId="0" bldLvl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/>
              <a:t>响应式布局原理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节主要介绍了响应式布局的基本原理与伸缩盒布局方式。响应式布局的一般做法如下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布局使用弹性盒属性。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布局容器的横向宽度使用百分比或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网页使用媒体查询初始化页面的基础字体大小。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作为图片、按钮等组件的长度单位。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本章主要学习了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样式的基本语法与常用的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属性；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中包含相对于绝对长度单位，相对长度单位一般用于响应式布局；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包含如下几类常用的样式属性</a:t>
            </a:r>
            <a:endParaRPr lang="en-US" altLang="zh-CN" dirty="0" smtClean="0"/>
          </a:p>
          <a:p>
            <a:pPr lvl="1"/>
            <a:r>
              <a:rPr lang="zh-CN" altLang="en-US" dirty="0"/>
              <a:t>布局与定位属性</a:t>
            </a:r>
            <a:endParaRPr lang="zh-CN" altLang="en-US" dirty="0"/>
          </a:p>
          <a:p>
            <a:pPr lvl="1"/>
            <a:r>
              <a:rPr lang="zh-CN" altLang="en-US" dirty="0"/>
              <a:t>边框与背景属性</a:t>
            </a:r>
            <a:endParaRPr lang="zh-CN" altLang="en-US" dirty="0"/>
          </a:p>
          <a:p>
            <a:pPr lvl="1"/>
            <a:r>
              <a:rPr lang="zh-CN" altLang="en-US" dirty="0"/>
              <a:t>文本相关属性</a:t>
            </a:r>
            <a:endParaRPr lang="zh-CN" altLang="en-US" dirty="0"/>
          </a:p>
          <a:p>
            <a:pPr lvl="1"/>
            <a:r>
              <a:rPr lang="zh-CN" altLang="en-US" dirty="0"/>
              <a:t>动画与变换</a:t>
            </a:r>
            <a:endParaRPr lang="zh-CN" altLang="en-US" dirty="0"/>
          </a:p>
          <a:p>
            <a:pPr lvl="1"/>
            <a:r>
              <a:rPr lang="zh-CN" altLang="en-US" dirty="0"/>
              <a:t>响应式布局原理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zh-CN" sz="2000" dirty="0"/>
              <a:t>作业</a:t>
            </a:r>
            <a:r>
              <a:rPr lang="en-US" altLang="zh-CN" sz="2000" dirty="0"/>
              <a:t>1</a:t>
            </a:r>
            <a:r>
              <a:rPr lang="zh-CN" altLang="zh-CN" sz="2000" dirty="0"/>
              <a:t>： </a:t>
            </a:r>
            <a:endParaRPr lang="zh-CN" altLang="zh-CN" sz="2000" dirty="0"/>
          </a:p>
          <a:p>
            <a:r>
              <a:rPr lang="zh-CN" altLang="zh-CN" sz="2000" dirty="0"/>
              <a:t>题目：编写代码，使用</a:t>
            </a:r>
            <a:r>
              <a:rPr lang="en-US" altLang="zh-CN" sz="2000" dirty="0" err="1"/>
              <a:t>css</a:t>
            </a:r>
            <a:r>
              <a:rPr lang="zh-CN" altLang="zh-CN" sz="2000" dirty="0"/>
              <a:t>实现如图效果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要求：</a:t>
            </a:r>
            <a:endParaRPr lang="zh-CN" altLang="zh-CN" sz="2000" dirty="0"/>
          </a:p>
          <a:p>
            <a:pPr lvl="1"/>
            <a:r>
              <a:rPr lang="zh-CN" altLang="zh-CN" sz="1600" dirty="0"/>
              <a:t>使用</a:t>
            </a:r>
            <a:r>
              <a:rPr lang="en-US" altLang="zh-CN" sz="1600" dirty="0"/>
              <a:t>float</a:t>
            </a:r>
            <a:r>
              <a:rPr lang="zh-CN" altLang="zh-CN" sz="1600" dirty="0"/>
              <a:t>布局；</a:t>
            </a:r>
            <a:endParaRPr lang="zh-CN" altLang="zh-CN" sz="1600" dirty="0"/>
          </a:p>
          <a:p>
            <a:pPr lvl="1"/>
            <a:r>
              <a:rPr lang="zh-CN" altLang="zh-CN" sz="1600" dirty="0"/>
              <a:t>背景颜色添加；</a:t>
            </a:r>
            <a:endParaRPr lang="zh-CN" altLang="zh-CN" sz="1600" dirty="0"/>
          </a:p>
          <a:p>
            <a:pPr lvl="1"/>
            <a:r>
              <a:rPr lang="zh-CN" altLang="zh-CN" sz="1600" dirty="0"/>
              <a:t>文字垂直居中；</a:t>
            </a:r>
            <a:endParaRPr lang="zh-CN" altLang="zh-CN" sz="1600" dirty="0"/>
          </a:p>
          <a:p>
            <a:pPr lvl="1"/>
            <a:r>
              <a:rPr lang="zh-CN" altLang="zh-CN" sz="1600" dirty="0"/>
              <a:t>鼠标滑过时，添加下边框且字体加粗显示</a:t>
            </a:r>
            <a:endParaRPr lang="zh-CN" altLang="zh-CN" sz="1600" dirty="0"/>
          </a:p>
          <a:p>
            <a:r>
              <a:rPr lang="zh-CN" altLang="zh-CN" sz="2000" dirty="0"/>
              <a:t>考点：</a:t>
            </a:r>
            <a:r>
              <a:rPr lang="en-US" altLang="zh-CN" sz="2000" dirty="0"/>
              <a:t>color</a:t>
            </a:r>
            <a:r>
              <a:rPr lang="zh-CN" altLang="zh-CN" sz="2000" dirty="0"/>
              <a:t>、浮动布局、</a:t>
            </a:r>
            <a:r>
              <a:rPr lang="en-US" altLang="zh-CN" sz="2000" dirty="0"/>
              <a:t>margin</a:t>
            </a:r>
            <a:r>
              <a:rPr lang="zh-CN" altLang="zh-CN" sz="2000" dirty="0"/>
              <a:t>、选择器、伪类选择器、字体样式</a:t>
            </a:r>
            <a:endParaRPr lang="zh-CN" altLang="zh-CN" sz="2000" dirty="0"/>
          </a:p>
          <a:p>
            <a:r>
              <a:rPr lang="zh-CN" altLang="zh-CN" sz="2000" dirty="0"/>
              <a:t>难度：低</a:t>
            </a:r>
            <a:endParaRPr lang="zh-CN" altLang="en-US" sz="2000" dirty="0" smtClean="0">
              <a:latin typeface="+mn-ea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5052" y="2231907"/>
            <a:ext cx="5483860" cy="33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zh-CN" sz="2000" dirty="0"/>
              <a:t> 作业</a:t>
            </a:r>
            <a:r>
              <a:rPr lang="en-US" altLang="zh-CN" sz="2000" dirty="0"/>
              <a:t>2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en-US" altLang="zh-CN" sz="2000" dirty="0"/>
              <a:t> </a:t>
            </a:r>
            <a:r>
              <a:rPr lang="zh-CN" altLang="zh-CN" sz="2000" dirty="0"/>
              <a:t>题目：编写代码，实现如图效果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要求：</a:t>
            </a:r>
            <a:endParaRPr lang="zh-CN" altLang="zh-CN" sz="2000" dirty="0"/>
          </a:p>
          <a:p>
            <a:pPr lvl="1"/>
            <a:r>
              <a:rPr lang="zh-CN" altLang="zh-CN" sz="1600" dirty="0"/>
              <a:t>使用弹性盒布局</a:t>
            </a:r>
            <a:endParaRPr lang="zh-CN" altLang="zh-CN" sz="1600" dirty="0"/>
          </a:p>
          <a:p>
            <a:pPr lvl="1"/>
            <a:r>
              <a:rPr lang="zh-CN" altLang="zh-CN" sz="1600" dirty="0"/>
              <a:t>修改字体样式为“楷体”</a:t>
            </a:r>
            <a:endParaRPr lang="zh-CN" altLang="zh-CN" sz="1600" dirty="0"/>
          </a:p>
          <a:p>
            <a:pPr lvl="1"/>
            <a:r>
              <a:rPr lang="zh-CN" altLang="zh-CN" sz="1600" dirty="0"/>
              <a:t>背景颜色渐变</a:t>
            </a:r>
            <a:endParaRPr lang="zh-CN" altLang="zh-CN" sz="1600" dirty="0"/>
          </a:p>
          <a:p>
            <a:pPr lvl="1"/>
            <a:r>
              <a:rPr lang="zh-CN" altLang="zh-CN" sz="1600" dirty="0"/>
              <a:t>鼠标悬浮时，字体变为白色</a:t>
            </a:r>
            <a:endParaRPr lang="zh-CN" altLang="zh-CN" sz="1600" dirty="0"/>
          </a:p>
          <a:p>
            <a:r>
              <a:rPr lang="zh-CN" altLang="zh-CN" sz="2000" dirty="0"/>
              <a:t>考点：弹性盒布局、背景色渐变、伪类、字体样式、选择器</a:t>
            </a:r>
            <a:endParaRPr lang="zh-CN" altLang="zh-CN" sz="2000" dirty="0"/>
          </a:p>
          <a:p>
            <a:r>
              <a:rPr lang="zh-CN" altLang="zh-CN" sz="2000" dirty="0"/>
              <a:t>难度：低</a:t>
            </a:r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3647" y="2136694"/>
            <a:ext cx="5481320" cy="30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zh-CN" sz="2000" dirty="0"/>
              <a:t>作业</a:t>
            </a:r>
            <a:r>
              <a:rPr lang="en-US" altLang="zh-CN" sz="2000" dirty="0"/>
              <a:t>3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zh-CN" altLang="zh-CN" sz="2000" dirty="0"/>
              <a:t>题目：编写代码，实现效果图：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zh-CN" altLang="zh-CN" sz="2000" dirty="0"/>
              <a:t>要求：</a:t>
            </a:r>
            <a:endParaRPr lang="zh-CN" altLang="zh-CN" sz="2000" dirty="0"/>
          </a:p>
          <a:p>
            <a:pPr lvl="0"/>
            <a:r>
              <a:rPr lang="zh-CN" altLang="zh-CN" sz="2000" dirty="0"/>
              <a:t>使用</a:t>
            </a:r>
            <a:r>
              <a:rPr lang="en-US" altLang="zh-CN" sz="2000" dirty="0"/>
              <a:t>form</a:t>
            </a:r>
            <a:r>
              <a:rPr lang="zh-CN" altLang="zh-CN" sz="2000" dirty="0"/>
              <a:t>表单元素布局；</a:t>
            </a:r>
            <a:endParaRPr lang="zh-CN" altLang="zh-CN" sz="2000" dirty="0"/>
          </a:p>
          <a:p>
            <a:pPr lvl="0"/>
            <a:r>
              <a:rPr lang="zh-CN" altLang="zh-CN" sz="2000" dirty="0"/>
              <a:t>高度还原效果图</a:t>
            </a:r>
            <a:endParaRPr lang="zh-CN" altLang="zh-CN" sz="2000" dirty="0"/>
          </a:p>
          <a:p>
            <a:r>
              <a:rPr lang="zh-CN" altLang="zh-CN" sz="2000" dirty="0"/>
              <a:t>考点：</a:t>
            </a:r>
            <a:r>
              <a:rPr lang="en-US" altLang="zh-CN" sz="2000" dirty="0"/>
              <a:t>form</a:t>
            </a:r>
            <a:r>
              <a:rPr lang="zh-CN" altLang="zh-CN" sz="2000" dirty="0"/>
              <a:t>表单；</a:t>
            </a:r>
            <a:r>
              <a:rPr lang="en-US" altLang="zh-CN" sz="2000" dirty="0"/>
              <a:t>input</a:t>
            </a:r>
            <a:r>
              <a:rPr lang="zh-CN" altLang="zh-CN" sz="2000" dirty="0"/>
              <a:t>输入框类型；</a:t>
            </a:r>
            <a:r>
              <a:rPr lang="en-US" altLang="zh-CN" sz="2000" dirty="0" err="1"/>
              <a:t>css</a:t>
            </a:r>
            <a:r>
              <a:rPr lang="zh-CN" altLang="zh-CN" sz="2000" dirty="0"/>
              <a:t>布局</a:t>
            </a:r>
            <a:endParaRPr lang="zh-CN" altLang="zh-CN" sz="2000" dirty="0"/>
          </a:p>
          <a:p>
            <a:r>
              <a:rPr lang="zh-CN" altLang="zh-CN" sz="2000" dirty="0"/>
              <a:t>难度：中 </a:t>
            </a:r>
            <a:endParaRPr lang="zh-CN" altLang="zh-CN" sz="2000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94" y="1063256"/>
            <a:ext cx="3526148" cy="341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 import ):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的样式规则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导入外部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：导入样式的规则关键字。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路径”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：导入外部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文件的路径。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64634" y="1825639"/>
            <a:ext cx="4297919" cy="2308324"/>
          </a:xfrm>
          <a:prstGeom prst="roundRect">
            <a:avLst>
              <a:gd name="adj" fmla="val 352"/>
            </a:avLst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&lt;head&gt;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r>
              <a:rPr lang="en-US" altLang="zh-CN" dirty="0"/>
              <a:t>&lt;style type="text/css"&gt;</a:t>
            </a:r>
            <a:endParaRPr lang="en-US" altLang="zh-CN" dirty="0"/>
          </a:p>
          <a:p>
            <a:r>
              <a:rPr lang="en-US" altLang="zh-CN" dirty="0"/>
              <a:t>&lt;!--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@import url("style.css");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--&gt;</a:t>
            </a:r>
            <a:endParaRPr lang="en-US" altLang="zh-CN" dirty="0"/>
          </a:p>
          <a:p>
            <a:r>
              <a:rPr lang="en-US" altLang="zh-CN" dirty="0"/>
              <a:t>&lt;/style&gt;</a:t>
            </a:r>
            <a:endParaRPr lang="en-US" altLang="zh-CN" dirty="0"/>
          </a:p>
          <a:p>
            <a:r>
              <a:rPr lang="en-US" altLang="zh-CN" dirty="0"/>
              <a:t>&lt;/head&gt;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22374" y="2065585"/>
            <a:ext cx="3030861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、小程序等模块化前端开发模式中，都采用此种方式引入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flipH="1">
            <a:off x="5255491" y="2309091"/>
            <a:ext cx="3879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链接式与导入式的区别：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&lt;link/&gt;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标签属于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是属于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CSS2.1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&lt;link/&gt;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链接的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文件先加载到网页当中，再进行编译显示。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文件，客户端显示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结构，再把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文件加载到网页当中，因此会有短时间无样式显示。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是属于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CSS2.1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特有的，对于不兼容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CSS2.1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的浏览器来说就是无效的（例如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不同引入方式的优先级别：如果不同的引入方式同时对一个标签进行样式渲染，则按照如下的优先级别。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8399" y="2394589"/>
            <a:ext cx="8047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内联式 </a:t>
            </a:r>
            <a:r>
              <a:rPr lang="en-US" altLang="zh-CN" dirty="0"/>
              <a:t>&gt; </a:t>
            </a:r>
            <a:r>
              <a:rPr lang="zh-CN" altLang="en-US" dirty="0"/>
              <a:t>嵌入式 </a:t>
            </a:r>
            <a:r>
              <a:rPr lang="en-US" altLang="zh-CN" dirty="0"/>
              <a:t>&gt; </a:t>
            </a:r>
            <a:r>
              <a:rPr lang="zh-CN" altLang="en-US" dirty="0"/>
              <a:t>外联式</a:t>
            </a:r>
            <a:r>
              <a:rPr lang="en-US" altLang="zh-CN" dirty="0"/>
              <a:t>&gt;</a:t>
            </a:r>
            <a:r>
              <a:rPr lang="zh-CN" altLang="en-US" dirty="0"/>
              <a:t>导入</a:t>
            </a:r>
            <a:r>
              <a:rPr lang="zh-CN" altLang="en-US" dirty="0" smtClean="0"/>
              <a:t>式              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简单记忆为就近原则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8399" y="336492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&lt;p style=“</a:t>
            </a:r>
            <a:r>
              <a:rPr lang="en-US" altLang="zh-CN" dirty="0" err="1"/>
              <a:t>color:red</a:t>
            </a:r>
            <a:r>
              <a:rPr lang="en-US" altLang="zh-CN" dirty="0"/>
              <a:t>”&gt;&lt;/p&gt;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smtClean="0"/>
              <a:t>&lt;style&gt;</a:t>
            </a:r>
            <a:endParaRPr lang="en-US" altLang="zh-CN" dirty="0" smtClean="0"/>
          </a:p>
          <a:p>
            <a:r>
              <a:rPr lang="en-US" altLang="zh-CN" dirty="0" smtClean="0"/>
              <a:t>p {</a:t>
            </a:r>
            <a:r>
              <a:rPr lang="en-US" altLang="zh-CN" dirty="0" err="1" smtClean="0"/>
              <a:t>color:blue</a:t>
            </a:r>
            <a:r>
              <a:rPr lang="en-US" altLang="zh-CN" dirty="0" smtClean="0"/>
              <a:t>; }    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style&gt;</a:t>
            </a:r>
            <a:endParaRPr lang="en-US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link  </a:t>
            </a:r>
            <a:r>
              <a:rPr lang="zh-CN" altLang="en-US" dirty="0"/>
              <a:t>引入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r>
              <a:rPr lang="en-US" altLang="zh-CN" dirty="0"/>
              <a:t>/&gt;              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编写方式的基本原则：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借助智能提示编写。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使用外部引入方式，元素与样式分离。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使用小写字母编写。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良好的缩进格式与注释习惯。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良好的命名规范（参见之后章节）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如何调试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部分样式无法渲染。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</a:rPr>
              <a:t>分析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文件中出现语法错误，导致浏览器中断执行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000" dirty="0" smtClean="0">
                <a:solidFill>
                  <a:srgbClr val="00B050"/>
                </a:solidFill>
              </a:rPr>
              <a:t>解决</a:t>
            </a:r>
            <a:r>
              <a:rPr lang="zh-CN" altLang="en-US" sz="2000" dirty="0">
                <a:solidFill>
                  <a:srgbClr val="00B050"/>
                </a:solidFill>
              </a:rPr>
              <a:t>方案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：通过半数删除的方式定位错误语法。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布局样式错乱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</a:rPr>
              <a:t>分析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文件某一个子元素尺寸定义错误，导致布局错乱。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2000" dirty="0">
                <a:solidFill>
                  <a:srgbClr val="00B050"/>
                </a:solidFill>
              </a:rPr>
              <a:t>解决方案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：通过开发人员选项或检查元素的方式查找出错元素。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如何调试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css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基本数据类型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哪些引入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的方式？</a:t>
            </a:r>
            <a:endParaRPr lang="en-US" altLang="zh-CN" dirty="0" smtClean="0"/>
          </a:p>
          <a:p>
            <a:r>
              <a:rPr lang="zh-CN" altLang="en-US" dirty="0" smtClean="0"/>
              <a:t>浏览器的开发人员工具的作用是什么？调试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通常使用哪个选项卡。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的最新版本是什么？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制定的样式标准，现在已经是第三个版本了。</a:t>
            </a:r>
            <a:endParaRPr lang="en-US" altLang="zh-CN" dirty="0" smtClean="0"/>
          </a:p>
          <a:p>
            <a:r>
              <a:rPr lang="zh-CN" altLang="en-US" dirty="0" smtClean="0"/>
              <a:t>主要的作用是设定网页的布局、背景、大小等样式。</a:t>
            </a:r>
            <a:endParaRPr lang="en-US" altLang="zh-CN" dirty="0" smtClean="0"/>
          </a:p>
          <a:p>
            <a:r>
              <a:rPr lang="zh-CN" altLang="en-US" dirty="0" smtClean="0"/>
              <a:t>有四种方式可以在网页中引入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的代码程序，其中在一般网页开发中使用链接式导入方式，在模块化网页或混合开发中使用导入方式。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的时候可以使用开发人员选项监控网页元素。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35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的语法规则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节：布局与定位属性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节：边框与背景属性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节：文本相关属性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节：动画与变换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响应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式布局原理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语法规则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/>
              <a:t>css</a:t>
            </a:r>
            <a:r>
              <a:rPr lang="zh-CN" altLang="en-US" dirty="0"/>
              <a:t>的取值与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r>
              <a:rPr lang="zh-CN" altLang="en-US" dirty="0" smtClean="0"/>
              <a:t>知识</a:t>
            </a:r>
            <a:r>
              <a:rPr lang="zh-CN" altLang="en-US" dirty="0"/>
              <a:t>点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err="1"/>
              <a:t>css</a:t>
            </a:r>
            <a:r>
              <a:rPr lang="zh-CN" altLang="en-US" dirty="0"/>
              <a:t>的</a:t>
            </a:r>
            <a:r>
              <a:rPr lang="zh-CN" altLang="en-US" dirty="0" smtClean="0"/>
              <a:t>语法规则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err="1"/>
              <a:t>css</a:t>
            </a:r>
            <a:r>
              <a:rPr lang="zh-CN" altLang="en-US" dirty="0"/>
              <a:t>的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err="1"/>
              <a:t>css</a:t>
            </a:r>
            <a:r>
              <a:rPr lang="zh-CN" altLang="en-US" dirty="0"/>
              <a:t>的其他特性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语法包含如下部分：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用于选择需要添加样式的元素。（参见之后章节）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样式的属性名称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代表颜色。 （参见之后章节）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取值与单位：属性对应的数值以及单位。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语法规则：用于修饰样式的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固定语法。           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注释：用户对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的程序描述，不执行。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的其他特性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的取值与单位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818909" y="2955636"/>
            <a:ext cx="822036" cy="1782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73455" y="3482109"/>
            <a:ext cx="1477818" cy="6834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本节内容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的取值与单位：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通过取值与单位对属性进行描述，由于属性的性质不同，因此取值以及单位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长度类取值单位：用于修饰长度，例如高度宽度等。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长度单位包括有：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（相对于当前标签内文本的字体尺寸）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ex, rem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（相对于根元素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字体大小），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百分比，相对于父容器的百分比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绝对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长度单位包括有：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（厘米）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（毫米）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（英寸）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1pt = 1/72in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（派卡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1pc = 12pt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（像素）。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单位的使用场景：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端网页制作时一般采用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作为精确的长度单位。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手机端开发时使用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新增单位进行响应式布局。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的取值与单位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颜色类取值单位：用于修饰字体、背景等属性。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HEX:#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ffffff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进制表示颜色，但是不能表示透明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最常用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HSL:hsl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(30%,50%,50%)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，由色调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、饱和度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、亮度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三个颜色通道，按百分比组合而成。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RGB:rgb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(128,128,128)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，由光的三原色红色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、绿色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、蓝色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，按比例组合而成。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RGBA: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rgba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(0,0,0,0.5)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，由光的三原色红色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、绿色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、蓝色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以及透明组合而成。优点是支持透明。（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color:red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，以颜色的英文名称表示颜色，但只能表示少量颜色。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颜色单位的使用场景：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在不需要透明显示时使用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作为颜色单位。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手机端或高版本浏览器中透明颜色可以使用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RGBA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的取值与单位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类特殊取值：用于修饰文本的特殊取值。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：声明当前元素的属性继承父容器属性。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：声明当前元素的属性为默认属性。（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中不兼容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其他取值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时间取值：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s,ms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例如在使用动画属性中使用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角度取值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例如在使用变换属性中使用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的取值与单位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9531" y="2875002"/>
            <a:ext cx="476348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div { position: relative; } div a { position: inherit; }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语法规则：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的特定的一组关键字，代表特定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规则。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!important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：设定样式渲染的应用优先权。该优先权大于引入方式的优先级别。</a:t>
            </a:r>
            <a:r>
              <a:rPr lang="zh-CN" altLang="en-US" sz="2000" dirty="0">
                <a:solidFill>
                  <a:srgbClr val="FF0000"/>
                </a:solidFill>
              </a:rPr>
              <a:t>但</a:t>
            </a:r>
            <a:r>
              <a:rPr lang="en-US" altLang="zh-CN" sz="2000" dirty="0">
                <a:solidFill>
                  <a:srgbClr val="FF0000"/>
                </a:solidFill>
              </a:rPr>
              <a:t>IE6</a:t>
            </a:r>
            <a:r>
              <a:rPr lang="zh-CN" altLang="en-US" sz="2000" dirty="0">
                <a:solidFill>
                  <a:srgbClr val="FF0000"/>
                </a:solidFill>
              </a:rPr>
              <a:t>以下不兼容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：引入外部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@charset: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</a:rPr>
              <a:t>外部样式表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文件内使用。指定文件字符编码。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的语法规则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07257" y="2806482"/>
            <a:ext cx="4500594" cy="71438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07257" y="4291748"/>
            <a:ext cx="4297919" cy="923330"/>
          </a:xfrm>
          <a:prstGeom prst="roundRect">
            <a:avLst>
              <a:gd name="adj" fmla="val 352"/>
            </a:avLst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style type="text/css"&gt;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>
                <a:solidFill>
                  <a:srgbClr val="FF0000"/>
                </a:solidFill>
              </a:rPr>
              <a:t>import url("style.css");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&lt;/</a:t>
            </a:r>
            <a:r>
              <a:rPr lang="en-US" altLang="zh-CN" dirty="0"/>
              <a:t>style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07257" y="5809680"/>
            <a:ext cx="19059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@charset "utf-8";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对程序的文字描述。在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中注释会被下载到客户端，从而影响打开速度，应在程序编写后使用压缩文件去掉注释、换行、空格等字符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注释的使用方式：使用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被注释的内容*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代码示例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的注释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287" y="3597564"/>
            <a:ext cx="32206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/*width: 350px;height: 660px;*/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的基本语法规则：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忽略大小写（但在定义类选择器时识别大小写），建议使用小写。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多重声明：使用多个属性以及取值同时渲染一组标签。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的其他特性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709" y="2976663"/>
            <a:ext cx="474749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p </a:t>
            </a:r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text</a:t>
            </a:r>
            <a:r>
              <a:rPr lang="zh-CN" altLang="en-US" dirty="0"/>
              <a:t>-align: center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color</a:t>
            </a:r>
            <a:r>
              <a:rPr lang="zh-CN" altLang="en-US" dirty="0"/>
              <a:t>: black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font</a:t>
            </a:r>
            <a:r>
              <a:rPr lang="zh-CN" altLang="en-US" dirty="0"/>
              <a:t>-family: arial;</a:t>
            </a:r>
            <a:endParaRPr lang="zh-CN" altLang="en-US" dirty="0"/>
          </a:p>
          <a:p>
            <a:r>
              <a:rPr lang="zh-CN" altLang="en-US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的继承特性：特定的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属性向下传递到子孙元素。继承依据文档树的树型结构，目的是方便开发者开发。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没有特殊声明，</a:t>
            </a:r>
            <a:r>
              <a:rPr lang="en-US" altLang="zh-CN" sz="2400" dirty="0">
                <a:solidFill>
                  <a:srgbClr val="FF0000"/>
                </a:solidFill>
              </a:rPr>
              <a:t>li</a:t>
            </a:r>
            <a:r>
              <a:rPr lang="zh-CN" altLang="en-US" sz="2400" dirty="0">
                <a:solidFill>
                  <a:srgbClr val="FF0000"/>
                </a:solidFill>
              </a:rPr>
              <a:t>将继承</a:t>
            </a:r>
            <a:r>
              <a:rPr lang="en-US" altLang="zh-CN" sz="2400" dirty="0" err="1">
                <a:solidFill>
                  <a:srgbClr val="FF0000"/>
                </a:solidFill>
              </a:rPr>
              <a:t>ul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body</a:t>
            </a:r>
            <a:r>
              <a:rPr lang="zh-CN" altLang="en-US" sz="2400" dirty="0">
                <a:solidFill>
                  <a:srgbClr val="FF0000"/>
                </a:solidFill>
              </a:rPr>
              <a:t>的部分</a:t>
            </a:r>
            <a:r>
              <a:rPr lang="en-US" altLang="zh-CN" sz="2400" dirty="0" err="1">
                <a:solidFill>
                  <a:srgbClr val="FF0000"/>
                </a:solidFill>
              </a:rPr>
              <a:t>css</a:t>
            </a:r>
            <a:r>
              <a:rPr lang="zh-CN" altLang="en-US" sz="2400" dirty="0">
                <a:solidFill>
                  <a:srgbClr val="FF0000"/>
                </a:solidFill>
              </a:rPr>
              <a:t>属性取值。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的其他特性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3042" y="2357430"/>
            <a:ext cx="4324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样式继承的局限性：部分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的样式属性是无法被继承的，例如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。如下所示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中可以继承的属性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的其他特性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8177" y="2356590"/>
            <a:ext cx="6105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了解 </a:t>
            </a:r>
            <a:r>
              <a:rPr lang="en-US" altLang="zh-CN" dirty="0" err="1"/>
              <a:t>css</a:t>
            </a:r>
            <a:r>
              <a:rPr lang="zh-CN" altLang="en-US" dirty="0"/>
              <a:t>的基本概念、</a:t>
            </a:r>
            <a:r>
              <a:rPr lang="en-US" altLang="zh-CN" dirty="0" err="1"/>
              <a:t>css</a:t>
            </a:r>
            <a:r>
              <a:rPr lang="zh-CN" altLang="en-US" dirty="0"/>
              <a:t>的作用、</a:t>
            </a:r>
            <a:r>
              <a:rPr lang="en-US" altLang="zh-CN" dirty="0" err="1"/>
              <a:t>css</a:t>
            </a:r>
            <a:r>
              <a:rPr lang="zh-CN" altLang="en-US" dirty="0"/>
              <a:t>的</a:t>
            </a:r>
            <a:r>
              <a:rPr lang="zh-CN" altLang="en-US" dirty="0" smtClean="0"/>
              <a:t>发展史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css</a:t>
            </a:r>
            <a:r>
              <a:rPr lang="zh-CN" altLang="en-US" dirty="0"/>
              <a:t>的三种引入方式以及优先</a:t>
            </a:r>
            <a:r>
              <a:rPr lang="zh-CN" altLang="en-US" dirty="0" smtClean="0"/>
              <a:t>级别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css</a:t>
            </a:r>
            <a:r>
              <a:rPr lang="zh-CN" altLang="en-US" dirty="0"/>
              <a:t>的基本语法以及常用</a:t>
            </a:r>
            <a:r>
              <a:rPr lang="zh-CN" altLang="en-US" dirty="0" smtClean="0"/>
              <a:t>单位</a:t>
            </a:r>
            <a:endParaRPr lang="zh-CN" altLang="en-US" dirty="0"/>
          </a:p>
          <a:p>
            <a:r>
              <a:rPr lang="zh-CN" altLang="en-US" dirty="0"/>
              <a:t>熟练使用</a:t>
            </a:r>
            <a:r>
              <a:rPr lang="en-US" altLang="zh-CN" dirty="0" err="1"/>
              <a:t>css</a:t>
            </a:r>
            <a:r>
              <a:rPr lang="zh-CN" altLang="en-US" dirty="0"/>
              <a:t>的选择</a:t>
            </a:r>
            <a:r>
              <a:rPr lang="zh-CN" altLang="en-US" dirty="0" smtClean="0"/>
              <a:t>器</a:t>
            </a:r>
            <a:endParaRPr lang="zh-CN" altLang="en-US" dirty="0"/>
          </a:p>
          <a:p>
            <a:r>
              <a:rPr lang="zh-CN" altLang="en-US" dirty="0"/>
              <a:t>熟练掌握</a:t>
            </a:r>
            <a:r>
              <a:rPr lang="en-US" altLang="zh-CN" dirty="0" err="1"/>
              <a:t>css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r>
              <a:rPr lang="zh-CN" altLang="en-US" dirty="0"/>
              <a:t>了解</a:t>
            </a:r>
            <a:r>
              <a:rPr lang="en-US" altLang="zh-CN" dirty="0" err="1"/>
              <a:t>css</a:t>
            </a:r>
            <a:r>
              <a:rPr lang="zh-CN" altLang="en-US" dirty="0"/>
              <a:t>的编写</a:t>
            </a:r>
            <a:r>
              <a:rPr lang="zh-CN" altLang="en-US" dirty="0" smtClean="0"/>
              <a:t>规范</a:t>
            </a:r>
            <a:endParaRPr lang="zh-CN" altLang="en-US" dirty="0"/>
          </a:p>
          <a:p>
            <a:r>
              <a:rPr lang="zh-CN" altLang="en-US" dirty="0"/>
              <a:t>熟练掌握基于浮动和定位的页面布局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/>
              <a:t>基本掌握</a:t>
            </a:r>
            <a:r>
              <a:rPr lang="en-US" altLang="zh-CN" dirty="0"/>
              <a:t>css3</a:t>
            </a:r>
            <a:r>
              <a:rPr lang="zh-CN" altLang="en-US" dirty="0"/>
              <a:t>中的动画与变换属性，了解常用动画组件的使用方式</a:t>
            </a:r>
            <a:endParaRPr lang="zh-CN" altLang="en-US" dirty="0"/>
          </a:p>
          <a:p>
            <a:r>
              <a:rPr lang="zh-CN" altLang="en-US" dirty="0"/>
              <a:t>掌握响应式布局的基本模式</a:t>
            </a:r>
            <a:endParaRPr lang="zh-CN" altLang="en-US" dirty="0"/>
          </a:p>
          <a:p>
            <a:r>
              <a:rPr lang="zh-CN" altLang="en-US" dirty="0"/>
              <a:t>能够熟练、精确的根据原型图制作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样式继承属性辅助记忆方式：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文本类型的属性会被继承。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列表类型的属性会被继承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颜色类型的属性会被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继承的覆盖性：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取值来强制声明继承父容器的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子元素一旦声明了与父元素同属性的继承样式，则子元素的样式覆盖父元素的样式声明。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的其他特性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5735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的继承特性？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19727" y="2222789"/>
            <a:ext cx="10515600" cy="557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initial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修饰样式时有什么作用？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的语法规则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的颜色取值有哪几种方式，使用场景是什么？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的长度单位有哪些，使用场景是什么？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的作用是什么？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的继承特性，哪些类型的属性具备继承特性？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的语法规则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的常用颜色取值是</a:t>
            </a:r>
            <a:r>
              <a:rPr lang="en-US" altLang="zh-CN" dirty="0" smtClean="0"/>
              <a:t>HEX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HSL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RGB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RGBA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在网页开发中常用的长度单位是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，百分比、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vw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在编写样式文件时建议使用小写，不同的属性之间需要使用分号分割。</a:t>
            </a:r>
            <a:endParaRPr lang="en-US" altLang="zh-CN" dirty="0" smtClean="0"/>
          </a:p>
          <a:p>
            <a:r>
              <a:rPr lang="zh-CN" altLang="en-US" dirty="0" smtClean="0"/>
              <a:t>部分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的属性具备继承特性，也可以使用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关键字声明继承特性。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：标签选择器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：类选择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r>
              <a:rPr lang="zh-CN" altLang="en-US" dirty="0" smtClean="0"/>
              <a:t>知识</a:t>
            </a:r>
            <a:r>
              <a:rPr lang="zh-CN" altLang="en-US" dirty="0"/>
              <a:t>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：选择器分组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 smtClean="0"/>
              <a:t>派生与子元素选择</a:t>
            </a:r>
            <a:r>
              <a:rPr lang="zh-CN" altLang="en-US" dirty="0"/>
              <a:t>器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：属性选择器</a:t>
            </a:r>
            <a:endParaRPr lang="zh-CN" altLang="en-US" dirty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伪类选择符</a:t>
            </a:r>
            <a:endParaRPr lang="zh-CN" altLang="en-US" dirty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伪对象选择符</a:t>
            </a:r>
            <a:endParaRPr lang="zh-CN" altLang="en-US" dirty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/>
              <a:t>9</a:t>
            </a:r>
            <a:r>
              <a:rPr lang="zh-CN" altLang="en-US" dirty="0" smtClean="0"/>
              <a:t>：</a:t>
            </a:r>
            <a:r>
              <a:rPr lang="zh-CN" altLang="en-US" dirty="0"/>
              <a:t>选择器的优先级别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1804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在标签选择器：使用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标签筛选需要渲染的网页元素。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使用场景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修改标签的默认样式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标签的默认展示方式。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标签进行默认字体设定等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标签选择器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223" y="4824120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 { font-size:16px;}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当前</a:t>
            </a:r>
            <a:r>
              <a:rPr lang="zh-CN" altLang="en-US" dirty="0"/>
              <a:t>网页所有</a:t>
            </a:r>
            <a:r>
              <a:rPr lang="en-US" altLang="zh-CN" dirty="0"/>
              <a:t>p</a:t>
            </a:r>
            <a:r>
              <a:rPr lang="zh-CN" altLang="en-US" dirty="0"/>
              <a:t>标签被渲染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5094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定义的样式由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声明，标签需要样式类渲染时，使用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属性选择样式类。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使用场景：用户自定义样式时通常的编写方式。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类选择器的特点：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多个标签可以引用同一个样式类，提高程序的公用性。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通过语义化的类名定义增加了程序可读性。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标签可以通过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引入多个样式类名，用空格分开。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类名区分大小写。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类选择器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4307" y="3753869"/>
            <a:ext cx="453301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	</a:t>
            </a:r>
            <a:r>
              <a:rPr lang="zh-CN" altLang="en-US" dirty="0"/>
              <a:t>样式类的声明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rgbClr val="C00000"/>
                </a:solidFill>
              </a:rPr>
              <a:t>.name1  { font-size:16px;}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/>
              <a:t>样式类的引用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rgbClr val="C00000"/>
                </a:solidFill>
              </a:rPr>
              <a:t>&lt;p class= “name1 </a:t>
            </a:r>
            <a:r>
              <a:rPr lang="en-US" altLang="zh-CN" dirty="0" err="1">
                <a:solidFill>
                  <a:srgbClr val="C00000"/>
                </a:solidFill>
              </a:rPr>
              <a:t>otherClass</a:t>
            </a:r>
            <a:r>
              <a:rPr lang="en-US" altLang="zh-CN" dirty="0" smtClean="0">
                <a:solidFill>
                  <a:srgbClr val="C00000"/>
                </a:solidFill>
              </a:rPr>
              <a:t>"&gt;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标签内容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 &lt;/</a:t>
            </a:r>
            <a:r>
              <a:rPr lang="en-US" altLang="zh-CN" dirty="0">
                <a:solidFill>
                  <a:srgbClr val="C00000"/>
                </a:solidFill>
              </a:rPr>
              <a:t>p&gt;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根据标签的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属性筛选要被渲染的标签。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选择器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676400" y="2889279"/>
            <a:ext cx="2857500" cy="507831"/>
          </a:xfrm>
          <a:prstGeom prst="roundRect">
            <a:avLst>
              <a:gd name="adj" fmla="val 0"/>
            </a:avLst>
          </a:prstGeom>
          <a:noFill/>
          <a:ln w="50800">
            <a:noFill/>
            <a:round/>
          </a:ln>
          <a:effectLst>
            <a:outerShdw sx="100999" sy="100999" algn="ctr" rotWithShape="0">
              <a:srgbClr val="000000">
                <a:alpha val="0"/>
              </a:srgbClr>
            </a:outerShdw>
          </a:effec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alibri" panose="020F0502020204030204" charset="0"/>
              </a:rPr>
              <a:t>#</a:t>
            </a:r>
            <a:r>
              <a:rPr lang="en-US" altLang="zh-CN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charset="0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</a:rPr>
              <a:t>{ font-size:16px;}</a:t>
            </a:r>
            <a:endParaRPr lang="zh-CN" altLang="en-US" sz="1800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1604963" y="3909163"/>
            <a:ext cx="1146175" cy="407988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类选择器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7" name="直接箭头连接符 1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3232888"/>
            <a:ext cx="2444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117850" y="3888526"/>
            <a:ext cx="915988" cy="407987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9" name="直接连接符 19"/>
          <p:cNvCxnSpPr>
            <a:cxnSpLocks noChangeShapeType="1"/>
          </p:cNvCxnSpPr>
          <p:nvPr/>
        </p:nvCxnSpPr>
        <p:spPr bwMode="auto">
          <a:xfrm>
            <a:off x="2676525" y="3317026"/>
            <a:ext cx="1500188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直接箭头连接符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05913"/>
            <a:ext cx="24288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774950" y="1959713"/>
            <a:ext cx="687388" cy="407988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2" name="直接箭头连接符 2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335951"/>
            <a:ext cx="2444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3651250" y="1959713"/>
            <a:ext cx="454025" cy="407988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4" name="直接箭头连接符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2335951"/>
            <a:ext cx="2444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71"/>
          <p:cNvGrpSpPr/>
          <p:nvPr/>
        </p:nvGrpSpPr>
        <p:grpSpPr bwMode="auto">
          <a:xfrm>
            <a:off x="390525" y="2316901"/>
            <a:ext cx="1000125" cy="400050"/>
            <a:chOff x="0" y="0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07"/>
              <a:ext cx="422603" cy="3900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3"/>
            <p:cNvSpPr txBox="1">
              <a:spLocks noChangeArrowheads="1"/>
            </p:cNvSpPr>
            <p:nvPr/>
          </p:nvSpPr>
          <p:spPr bwMode="auto">
            <a:xfrm>
              <a:off x="300040" y="0"/>
              <a:ext cx="700092" cy="40011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000000">
                  <a:alpha val="2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  <a:endParaRPr lang="zh-CN" altLang="en-US" sz="2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644650" y="2102588"/>
            <a:ext cx="915988" cy="407988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noFill/>
          <a:ln w="9525">
            <a:solidFill>
              <a:srgbClr val="9D9D9D"/>
            </a:solidFill>
            <a:miter lim="800000"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b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类名称</a:t>
            </a:r>
            <a:endParaRPr lang="zh-CN" alt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9" name="直接箭头连接符 2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483588"/>
            <a:ext cx="24447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732834" y="5166526"/>
            <a:ext cx="3887381" cy="36933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&lt;p id= "</a:t>
            </a:r>
            <a:r>
              <a:rPr lang="zh-CN" altLang="en-US" dirty="0">
                <a:solidFill>
                  <a:srgbClr val="C00000"/>
                </a:solidFill>
              </a:rPr>
              <a:t>name2</a:t>
            </a:r>
            <a:r>
              <a:rPr lang="en-US" altLang="zh-CN" dirty="0">
                <a:solidFill>
                  <a:srgbClr val="C00000"/>
                </a:solidFill>
              </a:rPr>
              <a:t>"&gt;</a:t>
            </a:r>
            <a:r>
              <a:rPr lang="zh-CN" altLang="en-US" dirty="0">
                <a:solidFill>
                  <a:srgbClr val="C00000"/>
                </a:solidFill>
              </a:rPr>
              <a:t>标签内容</a:t>
            </a:r>
            <a:r>
              <a:rPr lang="en-US" altLang="zh-CN" dirty="0">
                <a:solidFill>
                  <a:srgbClr val="C00000"/>
                </a:solidFill>
              </a:rPr>
              <a:t>&lt;/p&gt;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300288" y="4582633"/>
            <a:ext cx="450850" cy="48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2102" y="23245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注意事项：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ID</a:t>
            </a:r>
            <a:r>
              <a:rPr lang="zh-CN" altLang="en-US" dirty="0"/>
              <a:t>不能重复，因此每个元素都要编写一个</a:t>
            </a:r>
            <a:r>
              <a:rPr lang="en-US" altLang="zh-CN" dirty="0"/>
              <a:t>id</a:t>
            </a:r>
            <a:r>
              <a:rPr lang="zh-CN" altLang="en-US" dirty="0"/>
              <a:t>选择器，无法提炼公用样式。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文档内元素的</a:t>
            </a:r>
            <a:r>
              <a:rPr lang="en-US" altLang="zh-CN" dirty="0"/>
              <a:t>ID</a:t>
            </a:r>
            <a:r>
              <a:rPr lang="zh-CN" altLang="en-US" dirty="0"/>
              <a:t>是区分大小写的。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id</a:t>
            </a:r>
            <a:r>
              <a:rPr lang="zh-CN" altLang="en-US" dirty="0"/>
              <a:t>命名规则是由字母、数字和下划线组成。但是数字不能开头。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 autoUpdateAnimBg="0"/>
      <p:bldP spid="8" grpId="0" bldLvl="0" animBg="1" autoUpdateAnimBg="0"/>
      <p:bldP spid="11" grpId="0" bldLvl="0" animBg="1" autoUpdateAnimBg="0"/>
      <p:bldP spid="13" grpId="0" bldLvl="0" animBg="1" autoUpdateAnimBg="0"/>
      <p:bldP spid="18" grpId="0" bldLvl="0" animBg="1" autoUpdateAnimBg="0"/>
      <p:bldP spid="2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62431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选择器的分组：对一组选择器赋予同样的样式属性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。一般用于对一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组公用标签的相同属性进行赋值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代码示例：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选择器分组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428" y="3307302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h1,h2,h3,h4,h5,h6 {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color: green;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}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/>
              <a:t>声明当前所有标题标签的字体颜色为绿色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派生选择器：由多个选择器组合而成，按照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标签的层级关系（全部后代子孙）筛选要被渲染的标签。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渲染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的标签具备如下规则：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标签的祖辈容器必须为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的祖辈容器必须为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标签必须引用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派生与子元素选择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795" y="3073385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ul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li .name2 {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font-style: italic;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font-weight: normal;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}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的发展历程</a:t>
            </a:r>
            <a:endParaRPr lang="en-US" altLang="zh-CN" dirty="0" smtClean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 smtClean="0"/>
              <a:t>：入门程序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的引入方式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如何调试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子元素选择器：由多个选择器组合而成，按照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标签的层级关系（直接后代），筛选要被渲染的标签。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渲染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的标签具备如下规则：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标签的父容器必须为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的父容器必须为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标签必须引用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子元素选择器与派生选择器的区别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元素选择器筛选的是直接子元素，而派生选择器筛选全部后代。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派生与子元素选择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674" y="5290848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ul</a:t>
            </a:r>
            <a:r>
              <a:rPr lang="en-US" altLang="zh-CN" dirty="0" smtClean="0">
                <a:solidFill>
                  <a:srgbClr val="C00000"/>
                </a:solidFill>
              </a:rPr>
              <a:t>&gt;li</a:t>
            </a:r>
            <a:r>
              <a:rPr lang="en-US" altLang="zh-CN" dirty="0">
                <a:solidFill>
                  <a:srgbClr val="C00000"/>
                </a:solidFill>
              </a:rPr>
              <a:t>&gt;.name2 {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font-style: italic;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font-weight: normal;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}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属性选择器：根据元素的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属性或属性值筛选要被渲染的元素。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代码示例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：筛选全部具有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属性的标签。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：筛选全部具有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属性的超链接元素。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：筛选指定取值的超链接标签。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属性选择器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8460" y="2446892"/>
            <a:ext cx="22535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] {color:#000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9741" y="3712166"/>
            <a:ext cx="36957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a[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][title] {background-color:#CFF}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740" y="4750244"/>
            <a:ext cx="44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a[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="http://www.baidu.com"] {color: red;}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伪类选择符：按照用户操作状态筛选需要渲染的元素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E:link: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筛选未被访问的链接。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E:visited 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筛选已经被被访问的链接。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E:hover: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筛选当前鼠标悬停时的任何元素。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E:active: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筛选被用户激活（鼠标点击）时的任何元素。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E:focus: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筛选获取焦点的任何元素。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E:lang: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筛选使用特殊语言的任何元素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E:first-child: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筛选父元素的第一个子元素。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伪类选择符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986" y="1722237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伪类选择符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内容占位符 4" descr="5－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806" y="2121778"/>
            <a:ext cx="2857500" cy="3444875"/>
          </a:xfrm>
          <a:prstGeom prst="rect">
            <a:avLst/>
          </a:prstGeom>
          <a:noFill/>
        </p:spPr>
      </p:pic>
      <p:sp>
        <p:nvSpPr>
          <p:cNvPr id="6" name="线形标注 1 5"/>
          <p:cNvSpPr/>
          <p:nvPr/>
        </p:nvSpPr>
        <p:spPr bwMode="auto">
          <a:xfrm flipH="1">
            <a:off x="1145608" y="1454433"/>
            <a:ext cx="1643062" cy="642937"/>
          </a:xfrm>
          <a:prstGeom prst="borderCallout1">
            <a:avLst>
              <a:gd name="adj1" fmla="val 99491"/>
              <a:gd name="adj2" fmla="val 51940"/>
              <a:gd name="adj3" fmla="val 241494"/>
              <a:gd name="adj4" fmla="val 74719"/>
            </a:avLst>
          </a:prstGeom>
          <a:noFill/>
          <a:ln w="19050">
            <a:solidFill>
              <a:schemeClr val="accent1"/>
            </a:solidFill>
            <a:miter lim="800000"/>
          </a:ln>
          <a:effectLst>
            <a:outerShdw dist="12700" dir="5400000" algn="ctr" rotWithShape="0">
              <a:srgbClr val="000000">
                <a:alpha val="34998"/>
              </a:srgbClr>
            </a:outerShdw>
          </a:effectLst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访问前，蓝色</a:t>
            </a:r>
            <a:endParaRPr 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3106369" y="2097370"/>
            <a:ext cx="1643062" cy="642937"/>
          </a:xfrm>
          <a:prstGeom prst="borderCallout1">
            <a:avLst>
              <a:gd name="adj1" fmla="val 99491"/>
              <a:gd name="adj2" fmla="val 51940"/>
              <a:gd name="adj3" fmla="val 144352"/>
              <a:gd name="adj4" fmla="val 94384"/>
            </a:avLst>
          </a:prstGeom>
          <a:noFill/>
          <a:ln w="19050">
            <a:solidFill>
              <a:schemeClr val="accent1"/>
            </a:solidFill>
            <a:miter lim="800000"/>
          </a:ln>
          <a:effectLst>
            <a:outerShdw dist="12700" dir="5400000" algn="ctr" rotWithShape="0">
              <a:srgbClr val="000000">
                <a:alpha val="34998"/>
              </a:srgbClr>
            </a:outerShdw>
          </a:effectLst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访问后，紫色</a:t>
            </a:r>
            <a:endParaRPr 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3177806" y="3454682"/>
            <a:ext cx="1643063" cy="642938"/>
          </a:xfrm>
          <a:prstGeom prst="borderCallout1">
            <a:avLst>
              <a:gd name="adj1" fmla="val 55046"/>
              <a:gd name="adj2" fmla="val 98898"/>
              <a:gd name="adj3" fmla="val 57685"/>
              <a:gd name="adj4" fmla="val 130907"/>
            </a:avLst>
          </a:prstGeom>
          <a:noFill/>
          <a:ln w="19050">
            <a:solidFill>
              <a:schemeClr val="accent1"/>
            </a:solidFill>
            <a:miter lim="800000"/>
          </a:ln>
          <a:effectLst>
            <a:outerShdw dist="12700" dir="5400000" algn="ctr" rotWithShape="0">
              <a:srgbClr val="000000">
                <a:alpha val="34998"/>
              </a:srgbClr>
            </a:outerShdw>
          </a:effectLst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图片边超链接后出现边框</a:t>
            </a:r>
            <a:endParaRPr 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3320681" y="4454807"/>
            <a:ext cx="1428750" cy="571500"/>
          </a:xfrm>
          <a:prstGeom prst="borderCallout1">
            <a:avLst>
              <a:gd name="adj1" fmla="val 55046"/>
              <a:gd name="adj2" fmla="val 98898"/>
              <a:gd name="adj3" fmla="val 105185"/>
              <a:gd name="adj4" fmla="val 118907"/>
            </a:avLst>
          </a:prstGeom>
          <a:noFill/>
          <a:ln w="19050">
            <a:solidFill>
              <a:schemeClr val="accent1"/>
            </a:solidFill>
            <a:miter lim="800000"/>
          </a:ln>
          <a:effectLst>
            <a:outerShdw dist="12700" dir="5400000" algn="ctr" rotWithShape="0">
              <a:srgbClr val="000000">
                <a:alpha val="34998"/>
              </a:srgbClr>
            </a:outerShdw>
          </a:effectLst>
        </p:spPr>
        <p:txBody>
          <a:bodyPr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无超链接</a:t>
            </a:r>
            <a:endParaRPr lang="en-US" sz="1800" b="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4855794" y="2029701"/>
            <a:ext cx="27876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伪类样式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71"/>
          <p:cNvGrpSpPr/>
          <p:nvPr/>
        </p:nvGrpSpPr>
        <p:grpSpPr bwMode="auto">
          <a:xfrm>
            <a:off x="4963744" y="2883182"/>
            <a:ext cx="1000125" cy="400050"/>
            <a:chOff x="0" y="0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07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00039" y="0"/>
              <a:ext cx="700093" cy="40011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8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b="1">
                  <a:solidFill>
                    <a:srgbClr val="0051A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  <a:endParaRPr lang="zh-CN" altLang="en-US" sz="2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249619" y="2883182"/>
            <a:ext cx="2643187" cy="452438"/>
          </a:xfrm>
          <a:prstGeom prst="roundRect">
            <a:avLst>
              <a:gd name="adj" fmla="val 509"/>
            </a:avLst>
          </a:prstGeom>
          <a:noFill/>
          <a:ln w="31750">
            <a:solidFill>
              <a:schemeClr val="accent1"/>
            </a:solidFill>
            <a:round/>
          </a:ln>
          <a:effectLst>
            <a:outerShdw sx="100999" sy="100999" algn="ctr" rotWithShape="0">
              <a:srgbClr val="000000">
                <a:alpha val="4999"/>
              </a:srgbClr>
            </a:outerShdw>
          </a:effectLst>
        </p:spPr>
        <p:txBody>
          <a:bodyPr>
            <a:spAutoFit/>
          </a:bodyPr>
          <a:lstStyle>
            <a:lvl1pPr defTabSz="723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A131F"/>
                </a:solidFill>
                <a:latin typeface="Calibri" panose="020F0502020204030204" charset="0"/>
              </a:rPr>
              <a:t>标签名</a:t>
            </a:r>
            <a:r>
              <a:rPr lang="en-US" altLang="zh-CN" sz="1800" dirty="0">
                <a:solidFill>
                  <a:srgbClr val="0A131F"/>
                </a:solidFill>
                <a:latin typeface="Calibri" panose="020F0502020204030204" charset="0"/>
              </a:rPr>
              <a:t>:</a:t>
            </a:r>
            <a:r>
              <a:rPr lang="zh-CN" altLang="en-US" sz="1800" dirty="0">
                <a:solidFill>
                  <a:srgbClr val="0A131F"/>
                </a:solidFill>
                <a:latin typeface="Calibri" panose="020F0502020204030204" charset="0"/>
              </a:rPr>
              <a:t>伪类名</a:t>
            </a:r>
            <a:r>
              <a:rPr lang="en-US" altLang="zh-CN" sz="1800" dirty="0">
                <a:solidFill>
                  <a:srgbClr val="0A131F"/>
                </a:solidFill>
                <a:latin typeface="Calibri" panose="020F0502020204030204" charset="0"/>
              </a:rPr>
              <a:t>{</a:t>
            </a:r>
            <a:r>
              <a:rPr lang="zh-CN" altLang="en-US" sz="1800" dirty="0">
                <a:solidFill>
                  <a:srgbClr val="0A131F"/>
                </a:solidFill>
                <a:latin typeface="Calibri" panose="020F0502020204030204" charset="0"/>
              </a:rPr>
              <a:t>声明</a:t>
            </a:r>
            <a:r>
              <a:rPr lang="en-US" altLang="zh-CN" sz="1800" dirty="0">
                <a:solidFill>
                  <a:srgbClr val="0A131F"/>
                </a:solidFill>
                <a:latin typeface="Calibri" panose="020F0502020204030204" charset="0"/>
              </a:rPr>
              <a:t>;}</a:t>
            </a:r>
            <a:endParaRPr lang="en-US" altLang="zh-CN" sz="1800" dirty="0">
              <a:solidFill>
                <a:srgbClr val="0A131F"/>
              </a:solidFill>
              <a:latin typeface="Calibri" panose="020F050202020403020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084121" y="3546615"/>
            <a:ext cx="3786187" cy="2733056"/>
          </a:xfrm>
          <a:prstGeom prst="roundRect">
            <a:avLst>
              <a:gd name="adj" fmla="val 509"/>
            </a:avLst>
          </a:prstGeom>
          <a:noFill/>
          <a:ln w="31750">
            <a:solidFill>
              <a:schemeClr val="accent1"/>
            </a:solidFill>
            <a:round/>
          </a:ln>
          <a:effectLst>
            <a:outerShdw sx="100999" sy="100999" algn="ctr" rotWithShape="0">
              <a:srgbClr val="000000">
                <a:alpha val="4999"/>
              </a:srgbClr>
            </a:outerShdw>
          </a:effectLst>
        </p:spPr>
        <p:txBody>
          <a:bodyPr>
            <a:spAutoFit/>
          </a:bodyPr>
          <a:lstStyle>
            <a:lvl1pPr defTabSz="723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1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8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500" b="1">
                <a:solidFill>
                  <a:srgbClr val="0051A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239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239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A1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 {</a:t>
            </a:r>
            <a:endParaRPr lang="en-US" altLang="zh-CN" sz="2200" b="0" dirty="0">
              <a:solidFill>
                <a:srgbClr val="0A1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A1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color:#B46210;</a:t>
            </a:r>
            <a:endParaRPr lang="en-US" altLang="zh-CN" sz="2200" b="0" dirty="0">
              <a:solidFill>
                <a:srgbClr val="0A1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zh-CN" altLang="en-US" sz="2200" b="0" dirty="0">
                <a:solidFill>
                  <a:srgbClr val="0A1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font-size:18px;</a:t>
            </a:r>
            <a:endParaRPr lang="en-US" altLang="zh-CN" sz="2200" b="0" dirty="0">
              <a:solidFill>
                <a:srgbClr val="0A1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A1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text-decoration:underline;</a:t>
            </a:r>
            <a:endParaRPr lang="en-US" altLang="zh-CN" sz="2200" b="0" dirty="0">
              <a:solidFill>
                <a:srgbClr val="0A1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200" b="0" dirty="0">
                <a:solidFill>
                  <a:srgbClr val="0A1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b="0" dirty="0">
              <a:solidFill>
                <a:srgbClr val="0A1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autoUpdateAnimBg="0"/>
      <p:bldP spid="14" grpId="0" bldLvl="0" animBg="1" autoUpdateAnimBg="0"/>
      <p:bldP spid="15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伪对象选择符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E::first-letter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筛选条件的第一个字符的样式。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E::first-line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筛选条件内的第一行的样式。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E::before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筛选条件的前一个元素的样式。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E::after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筛选条件的后一个元素的样式。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E::selection: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设置符合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筛选条件的元素被选择时的样式。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伪对象选择符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当同一个元素被多个选择符筛选，并且继承父元素的样式时，优先级别如下：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!important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的优先级别最高。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继承的优先级别最低，一旦元素定义了与父元素一样的属性，将会以自己定义的样式渲染。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同一个元素被不同选择器筛选，并且对同一个属性赋值时原则如下：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属性个数，权重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属性个数，权重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标记名个数，权重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按照</a:t>
            </a:r>
            <a:r>
              <a:rPr lang="zh-CN" altLang="en-US" sz="2400" dirty="0">
                <a:solidFill>
                  <a:srgbClr val="FF0000"/>
                </a:solidFill>
              </a:rPr>
              <a:t>权重最大优先级别最高进行样式渲染。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选择器的优先级别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选择器的优先级别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050" name="Picture 2" descr="C:\Users\iahuo\Desktop\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4" y="1794601"/>
            <a:ext cx="9377769" cy="33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/>
              <a:t>选择器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哪些常用的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选择器？使用特点是什么？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样式加载的优先级别是怎样的？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/>
              <a:t>选择器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css</a:t>
            </a:r>
            <a:r>
              <a:rPr lang="zh-CN" altLang="en-US" dirty="0" smtClean="0"/>
              <a:t>的选择器用于筛选需要样式渲染的元素。</a:t>
            </a:r>
            <a:endParaRPr lang="en-US" altLang="zh-CN" dirty="0" smtClean="0"/>
          </a:p>
          <a:p>
            <a:r>
              <a:rPr lang="zh-CN" altLang="en-US" dirty="0" smtClean="0"/>
              <a:t>常用的选择器为类选择器，标签选择器两种，但其他选择器也具备特定的使用场景</a:t>
            </a:r>
            <a:endParaRPr lang="en-US" altLang="zh-CN" dirty="0" smtClean="0"/>
          </a:p>
          <a:p>
            <a:r>
              <a:rPr lang="zh-CN" altLang="en-US" dirty="0"/>
              <a:t>伪</a:t>
            </a:r>
            <a:r>
              <a:rPr lang="zh-CN" altLang="en-US" dirty="0" smtClean="0"/>
              <a:t>类选择器一般应用与对用户操作状态进行样式设定。</a:t>
            </a:r>
            <a:endParaRPr lang="en-US" altLang="zh-CN" dirty="0" smtClean="0"/>
          </a:p>
          <a:p>
            <a:r>
              <a:rPr lang="zh-CN" altLang="en-US" dirty="0"/>
              <a:t>伪</a:t>
            </a:r>
            <a:r>
              <a:rPr lang="zh-CN" altLang="en-US" dirty="0" smtClean="0"/>
              <a:t>元素选择器可以渲染第一个字符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行等样式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布局与定位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：尺寸属性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：内外边距属性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：布局属性</a:t>
            </a:r>
            <a:endParaRPr lang="en-US" altLang="zh-CN" dirty="0" smtClean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：定位属性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：层叠样式表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(Cascading Style Sheets)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，用来渲染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标签的外观样式。例如设定元素的位置、颜色、大小等。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是由万维网联盟（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）制定的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标准。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的目的是控制网页元素的外观与位置。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目前最新的版本是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标准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的发展历程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82" y="4398972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lvl="1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style="background-color:#3FC"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77128" y="4512148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通过样式修改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标签的背景颜色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1">
            <a:off x="7185892" y="4556051"/>
            <a:ext cx="526472" cy="28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尺寸属性列表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尺寸属性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0481" y="1804187"/>
          <a:ext cx="10802680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70"/>
                <a:gridCol w="1988291"/>
                <a:gridCol w="1573618"/>
                <a:gridCol w="4540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定义了元素内容区（</a:t>
                      </a:r>
                      <a:r>
                        <a:rPr lang="en-US">
                          <a:effectLst/>
                        </a:rPr>
                        <a:t>Content Area）</a:t>
                      </a:r>
                      <a:r>
                        <a:rPr lang="zh-CN" altLang="en-US">
                          <a:effectLst/>
                        </a:rPr>
                        <a:t>的宽度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min-width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定义了元素内容区（</a:t>
                      </a:r>
                      <a:r>
                        <a:rPr lang="en-US">
                          <a:effectLst/>
                        </a:rPr>
                        <a:t>Content Area）</a:t>
                      </a:r>
                      <a:r>
                        <a:rPr lang="zh-CN" altLang="en-US">
                          <a:effectLst/>
                        </a:rPr>
                        <a:t>的最小宽度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max-width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定义了元素内容区（</a:t>
                      </a:r>
                      <a:r>
                        <a:rPr lang="en-US">
                          <a:effectLst/>
                        </a:rPr>
                        <a:t>Content Area）</a:t>
                      </a:r>
                      <a:r>
                        <a:rPr lang="zh-CN" altLang="en-US">
                          <a:effectLst/>
                        </a:rPr>
                        <a:t>的最大宽度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height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定义了元素内容区（</a:t>
                      </a:r>
                      <a:r>
                        <a:rPr lang="en-US">
                          <a:effectLst/>
                        </a:rPr>
                        <a:t>Content Area）</a:t>
                      </a:r>
                      <a:r>
                        <a:rPr lang="zh-CN" altLang="en-US">
                          <a:effectLst/>
                        </a:rPr>
                        <a:t>的高度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min-height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定义了元素内容区（</a:t>
                      </a:r>
                      <a:r>
                        <a:rPr lang="en-US">
                          <a:effectLst/>
                        </a:rPr>
                        <a:t>Content Area）</a:t>
                      </a:r>
                      <a:r>
                        <a:rPr lang="zh-CN" altLang="en-US">
                          <a:effectLst/>
                        </a:rPr>
                        <a:t>的最小高度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max-height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定义了元素内容区（</a:t>
                      </a:r>
                      <a:r>
                        <a:rPr lang="en-US" dirty="0">
                          <a:effectLst/>
                        </a:rPr>
                        <a:t>Content Area）</a:t>
                      </a:r>
                      <a:r>
                        <a:rPr lang="zh-CN" altLang="en-US" dirty="0">
                          <a:effectLst/>
                        </a:rPr>
                        <a:t>的最大高度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尺寸属性取值范围说明：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无特定宽度值，由内容决定大小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&lt;length&gt;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：用长度值来设定宽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高度。不允许负值。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&lt;percentage&gt;: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用百分比来设定宽度。不允许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负值。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尺寸属性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999" y="4157906"/>
            <a:ext cx="8254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高度为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zh-CN" altLang="en-US" dirty="0">
                <a:solidFill>
                  <a:srgbClr val="FF0000"/>
                </a:solidFill>
              </a:rPr>
              <a:t>是由内容的大小决定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所以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zh-CN" altLang="en-US" dirty="0">
                <a:solidFill>
                  <a:srgbClr val="FF0000"/>
                </a:solidFill>
              </a:rPr>
              <a:t>的高度是无效的。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1:</a:t>
            </a:r>
            <a:r>
              <a:rPr lang="zh-CN" altLang="en-US" dirty="0"/>
              <a:t>设置当前容器的父元素的高度为</a:t>
            </a:r>
            <a:r>
              <a:rPr lang="en-US" altLang="zh-CN" dirty="0"/>
              <a:t>100%</a:t>
            </a:r>
            <a:r>
              <a:rPr lang="zh-CN" altLang="en-US" dirty="0"/>
              <a:t>或设置当前容器为</a:t>
            </a:r>
            <a:r>
              <a:rPr lang="en-US" altLang="zh-CN" dirty="0"/>
              <a:t>position: absolute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vh</a:t>
            </a:r>
            <a:r>
              <a:rPr lang="zh-CN" altLang="en-US" dirty="0" smtClean="0"/>
              <a:t>单位。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盒子模型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元素可以看作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盒子模型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model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设计和布局时使用。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盒模型本质上是一个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盒子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周围的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它包括：边距，边框，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填充和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实际内容。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内外边距属性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3" y="3717422"/>
            <a:ext cx="4752528" cy="2898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内外边距属性：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内外边距都是复合属性，都可以独立为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四个方向的属性设定。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内外边距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属性接受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参数值。如果提供四个参数值，将按上、右、下、左的顺序作用于四边；提供三个，第一个用于上，第二个用于左、右，第三个用于下；提供两个，第一个用于上、下，第二个用于左、右；只提供一个，同时用于四边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内外边距属性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5461" y="2133796"/>
          <a:ext cx="10089116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986"/>
                <a:gridCol w="1286539"/>
                <a:gridCol w="1339703"/>
                <a:gridCol w="5645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描述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margin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为元素设置所有四个方向（上右下左）的外边距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padding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为元素设置所有四个方向（上右下左）的内边距，即内容和元素边界之间的空间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内外边距的取值说明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默认值，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margin-top/margin-bottom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margin-left/margin-right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取决于可用空间。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&lt;length&gt;: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用长度值来定义外补白。可以为负值。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&lt;percentage&gt;: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用百分比来定义外补白。可以为负值。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内外边距属性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825" y="4477710"/>
            <a:ext cx="433235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如下方式可以设定元素自动居中</a:t>
            </a:r>
            <a:endParaRPr lang="en-US" altLang="zh-CN" dirty="0" smtClean="0"/>
          </a:p>
          <a:p>
            <a:r>
              <a:rPr lang="en-US" altLang="zh-CN" dirty="0" smtClean="0"/>
              <a:t>&lt;div style=“</a:t>
            </a:r>
            <a:r>
              <a:rPr lang="en-US" altLang="zh-CN" dirty="0">
                <a:solidFill>
                  <a:srgbClr val="C00000"/>
                </a:solidFill>
              </a:rPr>
              <a:t>margin 0 </a:t>
            </a:r>
            <a:r>
              <a:rPr lang="en-US" altLang="zh-CN" dirty="0" smtClean="0">
                <a:solidFill>
                  <a:srgbClr val="C00000"/>
                </a:solidFill>
              </a:rPr>
              <a:t>auto</a:t>
            </a:r>
            <a:r>
              <a:rPr lang="en-US" altLang="zh-CN" dirty="0" smtClean="0"/>
              <a:t>”&gt;</a:t>
            </a:r>
            <a:endParaRPr lang="en-US" altLang="zh-CN" dirty="0" smtClean="0"/>
          </a:p>
          <a:p>
            <a:r>
              <a:rPr lang="en-US" altLang="zh-CN" dirty="0" smtClean="0"/>
              <a:t>&lt;/div&gt;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有如下三种基本的布局模式：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普通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是按照文档顺序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布局，默认是从上到下，从左到右。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浮动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元素按照向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某一个方向倾斜浮动的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方式进行布局。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绝对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固定定位：直接定位元素在文档或在父元素中的位置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详见定位属性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布局属性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普通流：根据块级元素的标签在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里的顺序。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水平（内间距、边框、外边距）方向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上横向布局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行内元素无法设定高度宽度等。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可通过设置行内元素的行高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line-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调整元素高度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将行内元素的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属性里设置一个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display:inline-block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，可将其转化成内联块元素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块级元素按照从上到下的方式进行布局，高度宽度边距等属性都生效。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布局属性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浮动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流：按照设定向某一个方向倾斜从而实现网页布局。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布局属性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0169" y="4253463"/>
            <a:ext cx="5013431" cy="227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169" y="1869857"/>
            <a:ext cx="2282995" cy="2126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6158" y="1912755"/>
            <a:ext cx="2304256" cy="20979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常用布局属性说明。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布局属性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6725" y="1984940"/>
          <a:ext cx="10386827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029"/>
                <a:gridCol w="2038113"/>
                <a:gridCol w="1612547"/>
                <a:gridCol w="494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none" strike="noStrike" dirty="0" smtClean="0">
                          <a:solidFill>
                            <a:srgbClr val="6A5ACD"/>
                          </a:solidFill>
                          <a:effectLst/>
                        </a:rPr>
                        <a:t>d</a:t>
                      </a:r>
                      <a:r>
                        <a:rPr lang="en-US" u="none" strike="noStrike" dirty="0" smtClean="0">
                          <a:solidFill>
                            <a:srgbClr val="6A5ACD"/>
                          </a:solidFill>
                          <a:effectLst/>
                        </a:rPr>
                        <a:t>isplay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定义了元素是否显示，及生成哪种盒用于显示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float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定义了元素向左或者向右浮动放置。请参阅</a:t>
                      </a:r>
                      <a:r>
                        <a:rPr lang="en-US" altLang="zh-CN" u="none" strike="noStrike" dirty="0">
                          <a:solidFill>
                            <a:srgbClr val="008000"/>
                          </a:solidFill>
                          <a:effectLst/>
                        </a:rPr>
                        <a:t>clear</a:t>
                      </a:r>
                      <a:r>
                        <a:rPr lang="zh-CN" altLang="en-US" dirty="0">
                          <a:effectLst/>
                        </a:rPr>
                        <a:t>属性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clear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定义了一个元素是否可以放置在它之前的浮动元素旁边，或者必须向下移动在新行中放置。请参阅</a:t>
                      </a:r>
                      <a:r>
                        <a:rPr lang="en-US" altLang="zh-CN" u="none" strike="noStrike" dirty="0">
                          <a:solidFill>
                            <a:srgbClr val="008000"/>
                          </a:solidFill>
                          <a:effectLst/>
                        </a:rPr>
                        <a:t>float</a:t>
                      </a:r>
                      <a:r>
                        <a:rPr lang="zh-CN" altLang="en-US" dirty="0">
                          <a:effectLst/>
                        </a:rPr>
                        <a:t>属性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</a:rPr>
                        <a:t>visibility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定义了元素是否可见。与</a:t>
                      </a:r>
                      <a:r>
                        <a:rPr lang="en-US" altLang="zh-CN" u="none" strike="noStrike" dirty="0">
                          <a:solidFill>
                            <a:srgbClr val="008000"/>
                          </a:solidFill>
                          <a:effectLst/>
                        </a:rPr>
                        <a:t>display</a:t>
                      </a:r>
                      <a:r>
                        <a:rPr lang="zh-CN" altLang="en-US" dirty="0">
                          <a:effectLst/>
                        </a:rPr>
                        <a:t>属性不同，此属性为隐藏的对象保留其占据的物理空间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常用取值范围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允许左侧和右侧有浮动效果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清除左右两侧的浮动效果。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eft/right: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清除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左边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右边的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浮动效果。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常用取值范围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不浮动（默认值）。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eft/right: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向左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右浮动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布局属性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的主要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元素的外观。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对网页元素进行布局、以及定位。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元素进行响应式布局。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实现动画效果以及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完成网页特效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在小程序、手机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混合开发 、网站开发中都使用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作为样式描述的方式。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的发展历程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26" name="Picture 2" descr="C:\Users\iahuo\Desktop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10" y="1573063"/>
            <a:ext cx="4033982" cy="26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云形 7"/>
          <p:cNvSpPr/>
          <p:nvPr/>
        </p:nvSpPr>
        <p:spPr>
          <a:xfrm>
            <a:off x="6954982" y="1136073"/>
            <a:ext cx="2475345" cy="9513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r>
              <a:rPr lang="zh-CN" altLang="en-US" dirty="0" smtClean="0"/>
              <a:t>在</a:t>
            </a:r>
            <a:r>
              <a:rPr lang="zh-CN" altLang="en-US" dirty="0"/>
              <a:t>小程序中同样生效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定位属性：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元素是否脱离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正常的文档流，“漂浮”在指定的位置上的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定位属性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1665" y="2707955"/>
          <a:ext cx="9865832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366"/>
                <a:gridCol w="1522895"/>
                <a:gridCol w="1194581"/>
                <a:gridCol w="5613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6A5ACD"/>
                          </a:solidFill>
                          <a:effectLst/>
                          <a:hlinkClick r:id="rId1"/>
                        </a:rPr>
                        <a:t>position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用于指定一个元素在文档中的定位方式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z-index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定义一个元素在文档中的层叠顺序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08000"/>
                          </a:solidFill>
                          <a:effectLst/>
                        </a:rPr>
                        <a:t>top/right/bottom/left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定义了元素</a:t>
                      </a:r>
                      <a:r>
                        <a:rPr lang="zh-CN" altLang="en-US" dirty="0" smtClean="0">
                          <a:effectLst/>
                        </a:rPr>
                        <a:t>的偏移距离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6A5ACD"/>
                          </a:solidFill>
                          <a:effectLst/>
                          <a:hlinkClick r:id="rId3"/>
                        </a:rPr>
                        <a:t>clip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定义了元素的哪一部分是可见的。区域外的部分是透明的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设置对象的定位方式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对象遵循普通流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相对定位，对象遵循普通流，当前元素参照父元素的左上角进行位置偏移。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绝对定位，对象脱离普通流，当前元素偏移属性参照的是离自身最近的相对定位元素，如果没有相对定位的元素，则一直追溯到文档。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fixed: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一致，但偏移位置是以窗口为参考。当出现滚动条时，对象不会随着滚动。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定位属性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z-index: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检索或设置对象的层叠顺序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设定当前元素的层叠顺序为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&lt;integer&gt;: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用整数值来定义堆叠级别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top/right/bottom/left: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设置当前元素距离父容器或网页顶边界向下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右偏移位置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默认值，根据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定位规则在文档流中分配。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&lt;length&gt;: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用长度值来定义距离顶部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左边的偏移量，可以为负值。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&lt;percentage&gt;: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用百分比来定义距离顶部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左边的偏移量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定位属性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布局与定位属性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用于设定元素尺寸的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属性有哪些？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min-width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max-width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的作用是什么？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什么是元素的盒子模型，都包含哪些组成部分？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相对定位与绝对定位的区别是什么？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布局与定位属性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控制组件的尺寸大小的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样式包含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width/height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等。</a:t>
            </a:r>
            <a:r>
              <a:rPr lang="zh-CN" altLang="en-US" dirty="0" smtClean="0"/>
              <a:t>一般使用</a:t>
            </a:r>
            <a:r>
              <a:rPr lang="en-US" altLang="zh-CN" dirty="0" smtClean="0"/>
              <a:t>min-XXXX</a:t>
            </a:r>
            <a:r>
              <a:rPr lang="zh-CN" altLang="en-US" dirty="0" smtClean="0"/>
              <a:t>设定最小尺寸，以便在不同分辨率中做兼容。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使用浮动布局的时候使用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设定浮动方向，可以使用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属性清除浮动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默认的文档流为块级元素从上到下，从左到右布局，行内元素按照当前行横向布局，可以通过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属性修改元素的类别。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相对定位遵循文档流，绝对定位脱离文档流，可以通过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z-index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属性设定显示的覆盖级别。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边框与背景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：边框属性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：背景属性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：阴影属性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：复合属性。设置元素边框的特性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。复合属性说明如下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边框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09256" y="1974308"/>
          <a:ext cx="9631916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979"/>
                <a:gridCol w="2407979"/>
                <a:gridCol w="1360377"/>
                <a:gridCol w="3455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border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简写属性。定义元素边框的外观特性。参阅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outline</a:t>
                      </a:r>
                      <a:r>
                        <a:rPr lang="zh-CN" altLang="en-US">
                          <a:effectLst/>
                        </a:rPr>
                        <a:t>属性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简写属性。定义元素的边框厚度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border-style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简写属性。定义元素的边框样式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简写属性。定义元素的边框颜色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2501" y="4853486"/>
            <a:ext cx="3157871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border: 1px dashed red</a:t>
            </a:r>
            <a:r>
              <a:rPr lang="zh-CN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等同于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b</a:t>
            </a:r>
            <a:r>
              <a:rPr lang="en-US" altLang="zh-CN" dirty="0" smtClean="0"/>
              <a:t>order-width:1px;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order-style:dashed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order-color:red</a:t>
            </a:r>
            <a:endParaRPr lang="en-US" altLang="zh-CN" dirty="0"/>
          </a:p>
          <a:p>
            <a:r>
              <a:rPr lang="zh-CN" altLang="zh-CN" dirty="0" smtClean="0"/>
              <a:t> 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提供了分别设定元素上下左右四个边框的属性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border-top/right/bottom/left: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复合属性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设置对象顶边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左边的特性。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border-top/right/bottom/left-width: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设置对象顶边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左边宽度。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border-top/right/bottom/left-style: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设置对象顶边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左边样式。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border-top/right/bottom/left-color: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设置对象顶边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左边颜色。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边框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复合属性，设置对象的背景特性。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background-color: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设置对象的背景颜色。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background-image: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background-repeat: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设置对象的背景图像如何铺排填充。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background-attachment: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设置对象的背景图像是随对象内容滚动还是固定的。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background-position: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设置对象的背景图像位置。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背景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background-repeat: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设置对象的背景图像如何铺排填充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repeat-x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背景图像在横向上平铺 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repeat-y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背景图像在纵向上平铺 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背景图像在横向和纵向平铺 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no-repeat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背景图像不平铺。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背景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的发展历史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：发布于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1999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日，此推荐被重新修订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制定了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的就基本显示样式标准，如字体颜色等。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：发布于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添加了对媒介（打印机和听觉设备）和可下载字体的支持。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基础上增加了更多的属性，比如定义圆角、背景颜色渐变、背景图片大小控制和定义多个背景图片等很多。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现在</a:t>
            </a:r>
            <a:r>
              <a:rPr lang="zh-CN" altLang="en-US" sz="2400" dirty="0">
                <a:solidFill>
                  <a:srgbClr val="FF0000"/>
                </a:solidFill>
              </a:rPr>
              <a:t>新版本的浏览器基本都支持</a:t>
            </a:r>
            <a:r>
              <a:rPr lang="en-US" altLang="zh-CN" sz="2400" dirty="0">
                <a:solidFill>
                  <a:srgbClr val="FF0000"/>
                </a:solidFill>
              </a:rPr>
              <a:t>CSS3</a:t>
            </a:r>
            <a:r>
              <a:rPr lang="zh-CN" altLang="en-US" sz="2400" dirty="0">
                <a:solidFill>
                  <a:srgbClr val="FF0000"/>
                </a:solidFill>
              </a:rPr>
              <a:t>，比如</a:t>
            </a:r>
            <a:r>
              <a:rPr lang="en-US" altLang="zh-CN" sz="2400" dirty="0">
                <a:solidFill>
                  <a:srgbClr val="FF0000"/>
                </a:solidFill>
              </a:rPr>
              <a:t>IE9+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chrome11+</a:t>
            </a:r>
            <a:r>
              <a:rPr lang="zh-CN" altLang="en-US" sz="2400" dirty="0">
                <a:solidFill>
                  <a:srgbClr val="FF0000"/>
                </a:solidFill>
              </a:rPr>
              <a:t>等但低版本的浏览器无法兼容</a:t>
            </a:r>
            <a:r>
              <a:rPr lang="en-US" altLang="zh-CN" sz="2400" dirty="0" smtClean="0">
                <a:solidFill>
                  <a:srgbClr val="FF0000"/>
                </a:solidFill>
              </a:rPr>
              <a:t>css3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1【css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的发展历程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background-position: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设置对象的背景图像位置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&lt;percentage&gt;: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用百分比指定背景图像填充的位置。可以为负值。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&lt;length&gt;: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用长度值指定背景图像填充的位置。可以为负值。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center: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背景图像横向和纵向居中。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背景图像在横向上填充从左边开始。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背景图像在横向上填充从右边开始。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背景图像在纵向上填充从顶部开始。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背景图像在纵向上填充从底部开始。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背景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背景渐变：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通过设定背景图片实现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css3</a:t>
            </a:r>
            <a:r>
              <a:rPr lang="zh-CN" altLang="en-US" dirty="0" smtClean="0">
                <a:solidFill>
                  <a:srgbClr val="FF0000"/>
                </a:solidFill>
              </a:rPr>
              <a:t>中新增的渐变属性实现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中新增的渐变类型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latinLnBrk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线性渐变（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Gradients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从两点之间颜色变换。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latinLnBrk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径向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渐变（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Gradients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从中心点向外围颜色变换。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背景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线性渐变的基本语法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：方向，默认是从上到下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color-stop: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颜色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背景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572" y="1836371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background-image: linear-gradient(</a:t>
            </a:r>
            <a:endParaRPr lang="en-US" altLang="zh-CN" dirty="0"/>
          </a:p>
          <a:p>
            <a:r>
              <a:rPr lang="en-US" altLang="zh-CN" dirty="0"/>
              <a:t>direction, color-stop1, color-stop2, ...);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572" y="4753882"/>
            <a:ext cx="457554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#grad { height: 200px; </a:t>
            </a:r>
            <a:endParaRPr lang="en-US" altLang="zh-CN" dirty="0" smtClean="0"/>
          </a:p>
          <a:p>
            <a:r>
              <a:rPr lang="en-US" altLang="zh-CN" dirty="0" smtClean="0"/>
              <a:t>background-image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linear-gradient(to </a:t>
            </a:r>
            <a:r>
              <a:rPr lang="en-US" altLang="zh-CN" dirty="0">
                <a:solidFill>
                  <a:srgbClr val="FF0000"/>
                </a:solidFill>
              </a:rPr>
              <a:t>right, red , yellow);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888" y="4221125"/>
            <a:ext cx="18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左到右渐变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7851" y="4199859"/>
            <a:ext cx="18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对角线渐变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86623" y="4753882"/>
            <a:ext cx="457554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#grad { height: 200px; </a:t>
            </a:r>
            <a:endParaRPr lang="en-US" altLang="zh-CN" dirty="0" smtClean="0"/>
          </a:p>
          <a:p>
            <a:r>
              <a:rPr lang="en-US" altLang="zh-CN" dirty="0" smtClean="0"/>
              <a:t>background-image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linear-gradient(to </a:t>
            </a:r>
            <a:r>
              <a:rPr lang="en-US" altLang="zh-CN" dirty="0">
                <a:solidFill>
                  <a:srgbClr val="FF0000"/>
                </a:solidFill>
              </a:rPr>
              <a:t>bottom right, red, yellow);</a:t>
            </a:r>
            <a:r>
              <a:rPr lang="en-US" altLang="zh-CN" dirty="0"/>
              <a:t> }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box-shadow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可以设定多组阴影效果，每组参数值以逗号分隔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：连续四个长度单位设定阴影在不同方向上的阴影宽度。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阴影颜色：，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阴影颜色将默认取当前最近的文本颜色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元素的阴影类型为内阴影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阴影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693" y="4142233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.test .inset {</a:t>
            </a:r>
            <a:endParaRPr lang="en-US" altLang="zh-CN" dirty="0"/>
          </a:p>
          <a:p>
            <a:r>
              <a:rPr lang="en-US" altLang="zh-CN" dirty="0" smtClean="0"/>
              <a:t>    box-shadow</a:t>
            </a:r>
            <a:r>
              <a:rPr lang="en-US" altLang="zh-CN" dirty="0"/>
              <a:t>: 2px </a:t>
            </a:r>
            <a:r>
              <a:rPr lang="en-US" altLang="zh-CN" dirty="0" err="1"/>
              <a:t>2px</a:t>
            </a:r>
            <a:r>
              <a:rPr lang="en-US" altLang="zh-CN" dirty="0"/>
              <a:t> 5px 1px </a:t>
            </a:r>
            <a:r>
              <a:rPr lang="en-US" altLang="zh-CN" dirty="0" err="1"/>
              <a:t>rgba</a:t>
            </a:r>
            <a:r>
              <a:rPr lang="en-US" altLang="zh-CN" dirty="0"/>
              <a:t>(0, 0, 0, .6) inset;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边框与背景属性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用于设定边框与背景的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样式有哪些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实现背景渐变的方式由哪些？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实现阴影效果的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样式是什么？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边框与背景属性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属性设定边框样式，可以设定边框的宽度、类型与颜色，在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中可以使用图片作为边框。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属性可以设定元素的背景，可以设定背景颜色以及背景图片。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box-shadow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可以设定阴影的样式，包含定义阴影的偏移量与颜色等。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文本相关属性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：字体属性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：文本属性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：颜色属性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字体属性列表：其中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是下面属性的复合属性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85972" y="2171405"/>
          <a:ext cx="10408092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23"/>
                <a:gridCol w="1894367"/>
                <a:gridCol w="2126512"/>
                <a:gridCol w="3785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版本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font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CSS1/2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简写属性。定义元素的文本特性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font-style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指定元素的文本是否为斜体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font-variant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CSS1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定义元素的文本是否</a:t>
                      </a:r>
                      <a:r>
                        <a:rPr lang="zh-CN" altLang="en-US" dirty="0" smtClean="0">
                          <a:effectLst/>
                        </a:rPr>
                        <a:t>为大写字母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font-weight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定义元素文本字体的粗细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font-size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定义元素的字体大小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font-family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定义元素文本的字体名称序列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font-style: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设置元素中的文本字体样式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指定文本字体样式为正常的字体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italic: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指定文本字体样式为斜体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。对于设定了斜体属性的文字生效。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oblique: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浏览器以倾斜的文字进行显示，忽略字体设定的斜体显示方式。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2997" y="4255601"/>
            <a:ext cx="774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在定义字体时需要声明文字内容的粗</a:t>
            </a:r>
            <a:r>
              <a:rPr lang="zh-CN" altLang="en-US" dirty="0">
                <a:solidFill>
                  <a:srgbClr val="FF0000"/>
                </a:solidFill>
              </a:rPr>
              <a:t>体、斜体、下划线、</a:t>
            </a:r>
            <a:r>
              <a:rPr lang="zh-CN" altLang="en-US" dirty="0" smtClean="0">
                <a:solidFill>
                  <a:srgbClr val="FF0000"/>
                </a:solidFill>
              </a:rPr>
              <a:t>删除线等字体的显示样式，但对于生僻字则部分字体只声明了正常字体样式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font-weight: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设置元素中的文本字体的粗细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normal/: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正常的字体。相当于数字值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bold: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粗体。相当于数字值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bolder: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定义比继承值更重的值。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lighter: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定义比继承值更轻的值。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&lt;integer&gt;: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用数字表示文本字体粗细。取值范围：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| 200 | 300 | 400 | 500 | 600 | 700 | 800 | 900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样式设定文字的大小、字体。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入门程序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256565" y="2449349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为当前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标签引入样式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100945" y="390760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样式的内容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99592" y="3098773"/>
            <a:ext cx="7285714" cy="457143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1797038" y="2715904"/>
            <a:ext cx="2037983" cy="7071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349417" y="3411281"/>
            <a:ext cx="531520" cy="580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设置元素中的字体尺寸。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常用的取值如下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绝对长度单位：一般使用像素单位，默认浏览器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标签内的文本大小为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16px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相对长度单位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等相对长度单位。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响应式布局的实现方案：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通过媒体查询对设定浏览器的字体基准。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文字、图片、表单元素采用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单位设定大小。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font-family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：设定文字的字体类型。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安装字体默认目录：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C:\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Windows\Fonts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字体下载的网址：</a:t>
            </a:r>
            <a:r>
              <a:rPr lang="en-US" altLang="zh-CN" dirty="0">
                <a:hlinkClick r:id="rId1"/>
              </a:rPr>
              <a:t>https://www.fontke.com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图标类型的字体：例如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iconfont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轻量级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：减少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的请求数量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，比图片的字节数小很多，适合离线缓存。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灵活性：通过字体属性控制大小颜色。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兼容性：可兼容最低版本浏览器，字体图标不会失真。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引入默认字体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如果没有引入外部字体库，则浏览器只识别安装字体。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为了保证兼容性，可以声明多个字体名称。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672" y="2850929"/>
            <a:ext cx="27973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P{</a:t>
            </a:r>
            <a:endParaRPr lang="en-US" altLang="zh-CN" dirty="0"/>
          </a:p>
          <a:p>
            <a:r>
              <a:rPr lang="en-US" altLang="zh-CN" dirty="0"/>
              <a:t>    font-family: </a:t>
            </a:r>
            <a:r>
              <a:rPr lang="en-US" altLang="zh-CN" dirty="0" err="1"/>
              <a:t>arial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font-family: "</a:t>
            </a:r>
            <a:r>
              <a:rPr lang="zh-CN" altLang="en-US" dirty="0"/>
              <a:t>微软雅黑</a:t>
            </a:r>
            <a:r>
              <a:rPr lang="en-US" altLang="zh-CN" dirty="0"/>
              <a:t>";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外部字体格式：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WOFF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Open Font Format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个词的首字母简写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WOFF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字体通常比其它字体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加载快，还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可以加入元信息和授权信息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。这种字体格式有君临天下的趋势，因为所有的现代浏览器都开始支持这种字体格式。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 Vector Graphics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一种用矢量图格式改进的字体格式，体积上比矢量图更小，适合在手机设备上使用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Open Type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是微软创造的字体格式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。早期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OTF /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TTF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OpenType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Font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TrueType Font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浏览器对字体的兼容性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1" y="1882517"/>
            <a:ext cx="72755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182986" y="2548776"/>
            <a:ext cx="201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因此为了保证浏览器的全面兼容性，应该保证具备四种类型的字体格式。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引入外部字体：需要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@font-face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指定外部字体的存放位置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/>
              <a:t>font-family</a:t>
            </a:r>
            <a:r>
              <a:rPr lang="zh-CN" altLang="en-US" dirty="0" smtClean="0"/>
              <a:t>声明字体名称，使用其他属性修饰字体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字体属性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571" y="1840008"/>
            <a:ext cx="1081685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@font-face {</a:t>
            </a:r>
            <a:endParaRPr lang="en-US" altLang="zh-CN" dirty="0"/>
          </a:p>
          <a:p>
            <a:r>
              <a:rPr lang="en-US" altLang="zh-CN" dirty="0"/>
              <a:t>  font-family: "</a:t>
            </a:r>
            <a:r>
              <a:rPr lang="en-US" altLang="zh-CN" dirty="0" err="1">
                <a:solidFill>
                  <a:srgbClr val="FF0000"/>
                </a:solidFill>
              </a:rPr>
              <a:t>iconfont</a:t>
            </a:r>
            <a:r>
              <a:rPr lang="en-US" altLang="zh-CN" dirty="0">
                <a:solidFill>
                  <a:srgbClr val="FF0000"/>
                </a:solidFill>
              </a:rPr>
              <a:t> logo</a:t>
            </a:r>
            <a:r>
              <a:rPr lang="en-US" altLang="zh-CN" dirty="0"/>
              <a:t>";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src</a:t>
            </a:r>
            <a:r>
              <a:rPr lang="en-US" altLang="zh-CN" dirty="0"/>
              <a:t>: </a:t>
            </a:r>
            <a:r>
              <a:rPr lang="en-US" altLang="zh-CN" dirty="0" err="1"/>
              <a:t>url</a:t>
            </a:r>
            <a:r>
              <a:rPr lang="en-US" altLang="zh-CN" dirty="0"/>
              <a:t>('https://at.alicdn.com/t/font_985780_km7mi63cihi.eot?t=1545807318834');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src</a:t>
            </a:r>
            <a:r>
              <a:rPr lang="en-US" altLang="zh-CN" dirty="0"/>
              <a:t>: </a:t>
            </a:r>
            <a:r>
              <a:rPr lang="en-US" altLang="zh-CN" dirty="0" err="1"/>
              <a:t>url</a:t>
            </a:r>
            <a:r>
              <a:rPr lang="en-US" altLang="zh-CN" dirty="0"/>
              <a:t>('https://at.alicdn.com/t/font_985780_km7mi63cihi.eot?t=1545807318834#iefix') format('embedded-</a:t>
            </a:r>
            <a:r>
              <a:rPr lang="en-US" altLang="zh-CN" dirty="0" err="1"/>
              <a:t>opentype</a:t>
            </a:r>
            <a:r>
              <a:rPr lang="en-US" altLang="zh-CN" dirty="0" smtClean="0"/>
              <a:t>'),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其他字体文件地址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571" y="4826675"/>
            <a:ext cx="1081685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.logo { </a:t>
            </a:r>
            <a:endParaRPr lang="en-US" altLang="zh-CN" dirty="0" smtClean="0"/>
          </a:p>
          <a:p>
            <a:r>
              <a:rPr lang="en-US" altLang="zh-CN" dirty="0" smtClean="0"/>
              <a:t>    font-family</a:t>
            </a:r>
            <a:r>
              <a:rPr lang="en-US" altLang="zh-CN" dirty="0"/>
              <a:t>: "</a:t>
            </a:r>
            <a:r>
              <a:rPr lang="en-US" altLang="zh-CN" dirty="0" err="1"/>
              <a:t>iconfont</a:t>
            </a:r>
            <a:r>
              <a:rPr lang="en-US" altLang="zh-CN" dirty="0"/>
              <a:t> logo"; </a:t>
            </a:r>
            <a:endParaRPr lang="en-US" altLang="zh-CN" dirty="0" smtClean="0"/>
          </a:p>
          <a:p>
            <a:r>
              <a:rPr lang="en-US" altLang="zh-CN" dirty="0" smtClean="0"/>
              <a:t>    font-size</a:t>
            </a:r>
            <a:r>
              <a:rPr lang="en-US" altLang="zh-CN" dirty="0"/>
              <a:t>: 160px; font-style: normal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常用的文本属性列表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文本属性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0993" y="1756410"/>
          <a:ext cx="11056620" cy="482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55"/>
                <a:gridCol w="2764051"/>
                <a:gridCol w="649415"/>
                <a:gridCol w="48786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white-space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CSS1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指定元素是否保留文本间的空格、换行</a:t>
                      </a:r>
                      <a:r>
                        <a:rPr lang="zh-CN" altLang="en-US" dirty="0" smtClean="0">
                          <a:effectLst/>
                        </a:rPr>
                        <a:t>；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word-break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定义元素内容文本的字间与字符间的换行行为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6A5ACD"/>
                          </a:solidFill>
                          <a:effectLst/>
                          <a:hlinkClick r:id="rId3"/>
                        </a:rPr>
                        <a:t>text-align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定义元素内容的水平对齐方式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text-justify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定义使用什么方式实现文本内容两端对齐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6A5ACD"/>
                          </a:solidFill>
                          <a:effectLst/>
                          <a:hlinkClick r:id="rId5"/>
                        </a:rPr>
                        <a:t>word-spacing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指定单词之间的额外间隙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letter-spacing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CSS1/3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有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指定字符之间的额外间隙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vertical-align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CSS1/2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定义行内元素在行框内的垂直对齐方式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hlinkClick r:id="rId8"/>
                        </a:rPr>
                        <a:t>line-height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定义元素中行框的最小高度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text-size-adjust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有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定义移动端页面中元素文本的大小如何调整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颜色属性列表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颜色的取值范围可以参见之前章节。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opacity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使用浮点数指定对象的不透明度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。取值范围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0.0-1.0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颜色属性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34828" y="2080634"/>
          <a:ext cx="9504324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81"/>
                <a:gridCol w="2376081"/>
                <a:gridCol w="2376081"/>
                <a:gridCol w="23760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描述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1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指定颜色</a:t>
                      </a:r>
                      <a:r>
                        <a:rPr lang="zh-CN" altLang="en-US" dirty="0" smtClean="0">
                          <a:effectLst/>
                        </a:rPr>
                        <a:t>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定义元素的不透明度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文本相关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使用字体定义图标有哪些优点？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引入外部字体时为什么需要至少四种字体类型才能保证兼容性？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常用的修饰文字的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属性有哪些？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有几种方式可以实现透明。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文本相关属性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属性来设定字体，可以设定字体类型、大小、粗细等。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保证浏览器的兼容性，至少要引入四种外部字体文件，并且在样式中使用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@font-face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文本类型的样式可设定文本居中方式、对其方式、换行方式、溢出方式等。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颜色属性可是定文字颜色以及透明度。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标签引入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样式有如下方式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内联样式表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嵌入样式表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外联样式表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导入样式表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3【css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的引入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动画与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变换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：转换属性（</a:t>
            </a:r>
            <a:r>
              <a:rPr lang="en-US" altLang="zh-CN" dirty="0" smtClean="0"/>
              <a:t>2D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转换属性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/>
              <a:t>3</a:t>
            </a:r>
            <a:r>
              <a:rPr lang="zh-CN" altLang="en-US" dirty="0" smtClean="0"/>
              <a:t>：过度属性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/>
              <a:t>4</a:t>
            </a:r>
            <a:r>
              <a:rPr lang="zh-CN" altLang="en-US" dirty="0" smtClean="0"/>
              <a:t>：动画属性</a:t>
            </a:r>
            <a:endParaRPr lang="en-US" altLang="zh-CN" dirty="0" smtClean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/>
              <a:t>5</a:t>
            </a:r>
            <a:r>
              <a:rPr lang="zh-CN" altLang="en-US" dirty="0" smtClean="0"/>
              <a:t>：动画组件</a:t>
            </a:r>
            <a:r>
              <a:rPr lang="en-US" altLang="en-US" dirty="0" smtClean="0"/>
              <a:t>animation.css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）：设定目标区域的转换方式（大小、旋转、位移等）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。转换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5461" y="2559099"/>
          <a:ext cx="9823304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826"/>
                <a:gridCol w="1721588"/>
                <a:gridCol w="1584251"/>
                <a:gridCol w="40616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属性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版本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>
                          <a:effectLst/>
                        </a:rPr>
                        <a:t>继承性</a:t>
                      </a:r>
                      <a:endParaRPr lang="zh-CN" altLang="en-US" i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0" dirty="0">
                          <a:effectLst/>
                        </a:rPr>
                        <a:t>描述</a:t>
                      </a:r>
                      <a:endParaRPr lang="zh-CN" altLang="en-US" i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1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检索或设置对象的变换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检索或设置对象中的变换所参照的原点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transform-style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指定某元素的子元素是否位于三维空间内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perspective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指定观察者与「</a:t>
                      </a:r>
                      <a:r>
                        <a:rPr lang="en-US" altLang="zh-CN">
                          <a:effectLst/>
                        </a:rPr>
                        <a:t>z=0</a:t>
                      </a:r>
                      <a:r>
                        <a:rPr lang="zh-CN" altLang="en-US">
                          <a:effectLst/>
                        </a:rPr>
                        <a:t>」平面的距离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perspective-origin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指定透视点的位置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backface-visibility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  <a:endParaRPr 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指定元素背面面向用户时是否可见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>
            <a:off x="10749516" y="4104167"/>
            <a:ext cx="308344" cy="1881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74819" y="4635795"/>
            <a:ext cx="839972" cy="691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转换：在一个平面内进行元素的转换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。核心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位置转换。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大小转换。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逆时针转动。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扭曲转动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6812" y="2357430"/>
            <a:ext cx="2143140" cy="1714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88118" y="3286124"/>
            <a:ext cx="43577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202498" y="3429000"/>
            <a:ext cx="257176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/>
          <p:cNvSpPr/>
          <p:nvPr/>
        </p:nvSpPr>
        <p:spPr>
          <a:xfrm>
            <a:off x="4345374" y="2357430"/>
            <a:ext cx="2143140" cy="1643074"/>
          </a:xfrm>
          <a:prstGeom prst="parallelogram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31258" y="4214818"/>
            <a:ext cx="50414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转换的中心点：设定逆时针转动、扭曲转动的中心点。默认为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，中心点的设定以当前元素的左上角为基准的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范围：百分比（常用）、长度。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转换属性设定：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的全部转换功能都通过设定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属性完成，但取值不同。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4010" y="3151448"/>
            <a:ext cx="36743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transform-origin: 50% 50%;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转换的大小转换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number,number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指定元素的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缩放（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轴）比例。如果第二个参数未提供，则默认取第一个参数的值 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轴的（水平方向）缩放比例。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轴的（垂直方向）缩放比例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将当前元素在水平与垂直方向上放大两倍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6091" y="4595923"/>
            <a:ext cx="3263103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转换的位置转换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translate(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percetange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/length,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percetange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/length)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轴），如果第二个参数未提供，则默认值为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(p/l)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轴（水平方向）的平移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(p/l)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轴（垂直方向）的平移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将当前元素在水平与垂直方向上平移</a:t>
            </a:r>
            <a:r>
              <a:rPr lang="en-US" altLang="zh-CN" dirty="0" smtClean="0">
                <a:solidFill>
                  <a:srgbClr val="FF0000"/>
                </a:solidFill>
              </a:rPr>
              <a:t>20px;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99373" y="4711239"/>
            <a:ext cx="4561041" cy="357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的旋转设定包含顺时针转动和扭曲转动角度设定。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rotate(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指定元素相对中心点的旋转角度，单位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kew(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指定元素相对中心点在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轴方向扭曲旋转，也可以使用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skewX,skewY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函数设定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(2D)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5775" y="2857496"/>
            <a:ext cx="4290637" cy="6406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775" y="4893479"/>
            <a:ext cx="5041482" cy="928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转换：多个平面在一个三维空间内转换，支持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转换的浏览器在网页中内置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显示引擎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转换的核心要素：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设定目标区域为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显示模式。（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transform-style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观察者面对物体的距离。（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观察者视线与物体的角度。（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perspective-origin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物体的透明度。 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backface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-visibility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物体的沿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维坐标转动的角度。（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(3D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43149" y="3486156"/>
            <a:ext cx="25717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8334" y="3629032"/>
            <a:ext cx="9525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flipH="1">
            <a:off x="9129024" y="4032414"/>
            <a:ext cx="1889310" cy="46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transform-style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：指定目标元素的子元素是否为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显示模式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指定子元素位于此元素所在平面内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显示模式 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preserve-3d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指定子元素定位在三维空间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perspective-origin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：指定观察者视线在目标平面焦点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转换由一组平面组成，可以在父容器上定义此属性。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取值范围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lengtgh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、百分比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（默认值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50%,50%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center\left\right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(3D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1161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：指定观察者与目标区域在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轴上（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z=0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）的距离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转换由一组平面组成，可以在父容器上定义此属性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不指定透视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指定观察者距离平面的距离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backface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-visibility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：指定是否透明显示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。取值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指定元素背面可见，允许显示正面的镜像。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hidden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指定元素背面不可见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转换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属性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(3D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mQyOTMxODBhZTU3MDk0NDMzYjlmM2NiOTdmMjkxN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19990</Words>
  <Application>WPS 演示</Application>
  <PresentationFormat>自定义</PresentationFormat>
  <Paragraphs>1876</Paragraphs>
  <Slides>124</Slides>
  <Notes>91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6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楷体_GB2312</vt:lpstr>
      <vt:lpstr>新宋体</vt:lpstr>
      <vt:lpstr>黑体</vt:lpstr>
      <vt:lpstr>等线</vt:lpstr>
      <vt:lpstr>Office 主题</vt:lpstr>
      <vt:lpstr>CSS基础</vt:lpstr>
      <vt:lpstr>本章内容：共8小节，35个知识点</vt:lpstr>
      <vt:lpstr>本章目标</vt:lpstr>
      <vt:lpstr>第1节【css简介】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本节总结提问【基本数据类型】</vt:lpstr>
      <vt:lpstr>本节总结【css简介】</vt:lpstr>
      <vt:lpstr>第2节【css的语法规则】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本节总结提问【 css的语法规则】</vt:lpstr>
      <vt:lpstr>本节总结【 css的语法规则】</vt:lpstr>
      <vt:lpstr>第3节【选择器】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本节总结提问【选择器】</vt:lpstr>
      <vt:lpstr>本节总结【选择器】</vt:lpstr>
      <vt:lpstr>第4节【布局与定位属性】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本节总结提问【布局与定位属性】</vt:lpstr>
      <vt:lpstr>本节总结【布局与定位属性】</vt:lpstr>
      <vt:lpstr>第5节【边框与背景属性】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本节总结提问【边框与背景属性】</vt:lpstr>
      <vt:lpstr>本节总结【边框与背景属性】</vt:lpstr>
      <vt:lpstr>第6节【文本相关属性】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本节总结提问【文本相关属性】</vt:lpstr>
      <vt:lpstr>本节总结【文本相关属性】</vt:lpstr>
      <vt:lpstr>第7节【动画与变换】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本节总结提问【动画与变换】</vt:lpstr>
      <vt:lpstr>本节总结【动画与变换】</vt:lpstr>
      <vt:lpstr>第8节【响应式布局原理】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本节总结提问【响应式布局原理】</vt:lpstr>
      <vt:lpstr>本节总结【响应式布局原理】</vt:lpstr>
      <vt:lpstr>本章总结</vt:lpstr>
      <vt:lpstr>本章作业</vt:lpstr>
      <vt:lpstr>本章作业</vt:lpstr>
      <vt:lpstr>本章作业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woody</cp:lastModifiedBy>
  <cp:revision>1197</cp:revision>
  <dcterms:created xsi:type="dcterms:W3CDTF">2014-03-19T14:07:00Z</dcterms:created>
  <dcterms:modified xsi:type="dcterms:W3CDTF">2024-03-04T03:11:50Z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B94CDE3BDEFA4A479B35B1653A4B6308_12</vt:lpwstr>
  </property>
</Properties>
</file>