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1"/>
  </p:handoutMasterIdLst>
  <p:sldIdLst>
    <p:sldId id="805" r:id="rId3"/>
    <p:sldId id="806" r:id="rId5"/>
    <p:sldId id="807" r:id="rId6"/>
    <p:sldId id="808" r:id="rId7"/>
    <p:sldId id="809" r:id="rId8"/>
    <p:sldId id="810" r:id="rId9"/>
    <p:sldId id="811" r:id="rId10"/>
    <p:sldId id="812" r:id="rId11"/>
    <p:sldId id="813" r:id="rId12"/>
    <p:sldId id="814" r:id="rId13"/>
    <p:sldId id="815" r:id="rId14"/>
    <p:sldId id="816" r:id="rId15"/>
    <p:sldId id="817" r:id="rId16"/>
    <p:sldId id="818" r:id="rId17"/>
    <p:sldId id="819" r:id="rId18"/>
    <p:sldId id="820" r:id="rId19"/>
    <p:sldId id="821" r:id="rId20"/>
    <p:sldId id="822" r:id="rId21"/>
    <p:sldId id="823" r:id="rId22"/>
    <p:sldId id="824" r:id="rId23"/>
    <p:sldId id="825" r:id="rId24"/>
    <p:sldId id="826" r:id="rId25"/>
    <p:sldId id="827" r:id="rId26"/>
    <p:sldId id="828" r:id="rId27"/>
    <p:sldId id="829" r:id="rId28"/>
    <p:sldId id="830" r:id="rId29"/>
    <p:sldId id="831" r:id="rId30"/>
    <p:sldId id="832" r:id="rId31"/>
    <p:sldId id="833" r:id="rId32"/>
    <p:sldId id="834" r:id="rId33"/>
    <p:sldId id="835" r:id="rId34"/>
    <p:sldId id="836" r:id="rId35"/>
    <p:sldId id="837" r:id="rId36"/>
    <p:sldId id="838" r:id="rId37"/>
    <p:sldId id="839" r:id="rId38"/>
    <p:sldId id="840" r:id="rId39"/>
    <p:sldId id="841" r:id="rId40"/>
    <p:sldId id="842" r:id="rId41"/>
    <p:sldId id="843" r:id="rId42"/>
    <p:sldId id="844" r:id="rId43"/>
    <p:sldId id="845" r:id="rId44"/>
    <p:sldId id="846" r:id="rId45"/>
    <p:sldId id="847" r:id="rId46"/>
    <p:sldId id="848" r:id="rId47"/>
    <p:sldId id="849" r:id="rId48"/>
    <p:sldId id="850" r:id="rId49"/>
    <p:sldId id="851" r:id="rId50"/>
    <p:sldId id="852" r:id="rId51"/>
    <p:sldId id="853" r:id="rId52"/>
    <p:sldId id="854" r:id="rId53"/>
    <p:sldId id="855" r:id="rId54"/>
    <p:sldId id="856" r:id="rId55"/>
    <p:sldId id="857" r:id="rId56"/>
    <p:sldId id="858" r:id="rId57"/>
    <p:sldId id="859" r:id="rId58"/>
    <p:sldId id="860" r:id="rId59"/>
    <p:sldId id="861" r:id="rId60"/>
    <p:sldId id="862" r:id="rId61"/>
    <p:sldId id="863" r:id="rId62"/>
    <p:sldId id="864" r:id="rId63"/>
    <p:sldId id="865" r:id="rId64"/>
    <p:sldId id="866" r:id="rId65"/>
    <p:sldId id="867" r:id="rId66"/>
    <p:sldId id="868" r:id="rId67"/>
    <p:sldId id="869" r:id="rId68"/>
    <p:sldId id="870" r:id="rId69"/>
    <p:sldId id="871" r:id="rId70"/>
    <p:sldId id="872" r:id="rId71"/>
    <p:sldId id="873" r:id="rId72"/>
    <p:sldId id="874" r:id="rId73"/>
    <p:sldId id="875" r:id="rId74"/>
    <p:sldId id="876" r:id="rId75"/>
    <p:sldId id="877" r:id="rId76"/>
    <p:sldId id="878" r:id="rId77"/>
    <p:sldId id="879" r:id="rId78"/>
    <p:sldId id="880" r:id="rId79"/>
    <p:sldId id="881" r:id="rId80"/>
  </p:sldIdLst>
  <p:sldSz cx="12192000" cy="6858000"/>
  <p:notesSz cx="6858000" cy="9144000"/>
  <p:custDataLst>
    <p:tags r:id="rId8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75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Z" initials="E"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000066"/>
    <a:srgbClr val="3B9D3B"/>
    <a:srgbClr val="AE0B0B"/>
    <a:srgbClr val="CC3300"/>
    <a:srgbClr val="CC6600"/>
    <a:srgbClr val="393939"/>
    <a:srgbClr val="CC0000"/>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497" autoAdjust="0"/>
  </p:normalViewPr>
  <p:slideViewPr>
    <p:cSldViewPr snapToGrid="0" showGuides="1">
      <p:cViewPr>
        <p:scale>
          <a:sx n="75" d="100"/>
          <a:sy n="75" d="100"/>
        </p:scale>
        <p:origin x="-950" y="-211"/>
      </p:cViewPr>
      <p:guideLst>
        <p:guide orient="horz" pos="2137"/>
        <p:guide pos="3754"/>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gs" Target="tags/tag3.xml"/><Relationship Id="rId85" Type="http://schemas.openxmlformats.org/officeDocument/2006/relationships/commentAuthors" Target="commentAuthors.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上一节中我们了解了一下</a:t>
            </a:r>
            <a:r>
              <a:rPr lang="en-US" altLang="zh-CN" dirty="0" smtClean="0"/>
              <a:t>html</a:t>
            </a:r>
            <a:r>
              <a:rPr lang="zh-CN" altLang="en-US" dirty="0" smtClean="0"/>
              <a:t>的基本语法格式以及公有的属性，</a:t>
            </a:r>
            <a:r>
              <a:rPr lang="en-US" altLang="zh-CN" dirty="0" smtClean="0"/>
              <a:t>html</a:t>
            </a:r>
            <a:r>
              <a:rPr lang="zh-CN" altLang="en-US" dirty="0" smtClean="0"/>
              <a:t>提供了若干中类型的标签，例如处理表单类的，包裹文字类，用于布局类的，图表等标签，这一小节，我们就来介绍这些标签的使用方法。</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本章由于还没有学习流程控制，所以没法做其他作业，以验证知识点的作业为主。</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en-US" altLang="zh-CN" baseline="0" dirty="0" smtClean="0"/>
              <a:t>	HTML</a:t>
            </a:r>
            <a:r>
              <a:rPr lang="zh-CN" altLang="en-US" baseline="0" dirty="0" smtClean="0"/>
              <a:t>的英文全称是 </a:t>
            </a:r>
            <a:r>
              <a:rPr lang="en-US" altLang="zh-CN" baseline="0" dirty="0" smtClean="0"/>
              <a:t>Hypertext Marked Language</a:t>
            </a:r>
            <a:r>
              <a:rPr lang="zh-CN" altLang="en-US" baseline="0" dirty="0" smtClean="0"/>
              <a:t>，即超文本标记语言。用</a:t>
            </a:r>
            <a:r>
              <a:rPr lang="en-US" altLang="zh-CN" baseline="0" dirty="0" smtClean="0"/>
              <a:t>HTML</a:t>
            </a:r>
            <a:r>
              <a:rPr lang="zh-CN" altLang="en-US" baseline="0" dirty="0" smtClean="0"/>
              <a:t>编写的超文本文档称为</a:t>
            </a:r>
            <a:r>
              <a:rPr lang="en-US" altLang="zh-CN" baseline="0" dirty="0" smtClean="0"/>
              <a:t>HTML</a:t>
            </a:r>
            <a:r>
              <a:rPr lang="zh-CN" altLang="en-US" baseline="0" dirty="0" smtClean="0"/>
              <a:t>文档，它能独立于各种操作系统平台</a:t>
            </a:r>
            <a:r>
              <a:rPr lang="en-US" altLang="zh-CN" baseline="0" dirty="0" smtClean="0"/>
              <a:t>(</a:t>
            </a:r>
            <a:r>
              <a:rPr lang="zh-CN" altLang="en-US" baseline="0" dirty="0" smtClean="0"/>
              <a:t>如</a:t>
            </a:r>
            <a:r>
              <a:rPr lang="en-US" altLang="zh-CN" baseline="0" dirty="0" smtClean="0"/>
              <a:t>UNIX</a:t>
            </a:r>
            <a:r>
              <a:rPr lang="zh-CN" altLang="en-US" baseline="0" dirty="0" smtClean="0"/>
              <a:t>， </a:t>
            </a:r>
            <a:r>
              <a:rPr lang="en-US" altLang="zh-CN" baseline="0" dirty="0" smtClean="0"/>
              <a:t>Windows</a:t>
            </a:r>
            <a:r>
              <a:rPr lang="zh-CN" altLang="en-US" baseline="0" dirty="0" smtClean="0"/>
              <a:t>等</a:t>
            </a:r>
            <a:r>
              <a:rPr lang="en-US" altLang="zh-CN" baseline="0" dirty="0" smtClean="0"/>
              <a:t>)</a:t>
            </a:r>
            <a:r>
              <a:rPr lang="zh-CN" altLang="en-US" baseline="0" dirty="0" smtClean="0"/>
              <a:t>。使用</a:t>
            </a:r>
            <a:r>
              <a:rPr lang="en-US" altLang="zh-CN" baseline="0" dirty="0" smtClean="0"/>
              <a:t>HTML</a:t>
            </a:r>
            <a:r>
              <a:rPr lang="zh-CN" altLang="en-US" baseline="0" dirty="0" smtClean="0"/>
              <a:t>语言，将所需要表达的信息按某种规则写成</a:t>
            </a:r>
            <a:r>
              <a:rPr lang="en-US" altLang="zh-CN" baseline="0" dirty="0" smtClean="0"/>
              <a:t>HTML</a:t>
            </a:r>
            <a:r>
              <a:rPr lang="zh-CN" altLang="en-US" baseline="0" dirty="0" smtClean="0"/>
              <a:t>文件，通过专用的浏览器来识别，并将这些</a:t>
            </a:r>
            <a:r>
              <a:rPr lang="en-US" altLang="zh-CN" baseline="0" dirty="0" smtClean="0"/>
              <a:t>HTML</a:t>
            </a:r>
            <a:r>
              <a:rPr lang="zh-CN" altLang="en-US" baseline="0" dirty="0" smtClean="0"/>
              <a:t>文件“翻译”成可以识别的信息，即现在所见到的网页。 </a:t>
            </a:r>
            <a:endParaRPr lang="zh-CN" altLang="en-US" baseline="0" dirty="0" smtClean="0"/>
          </a:p>
          <a:p>
            <a:r>
              <a:rPr lang="en-US" altLang="zh-CN" baseline="0" dirty="0" smtClean="0"/>
              <a:t>HTML</a:t>
            </a:r>
            <a:r>
              <a:rPr lang="zh-CN" altLang="en-US" baseline="0" dirty="0" smtClean="0"/>
              <a:t>到目前已经经历</a:t>
            </a:r>
            <a:r>
              <a:rPr lang="en-US" altLang="zh-CN" baseline="0" dirty="0" smtClean="0"/>
              <a:t>5</a:t>
            </a:r>
            <a:r>
              <a:rPr lang="zh-CN" altLang="en-US" baseline="0" dirty="0" smtClean="0"/>
              <a:t>个大版本的调整，在第五次调整中，</a:t>
            </a:r>
            <a:r>
              <a:rPr lang="en-US" altLang="zh-CN" baseline="0" dirty="0" smtClean="0"/>
              <a:t>html</a:t>
            </a:r>
            <a:r>
              <a:rPr lang="zh-CN" altLang="en-US" baseline="0" dirty="0" smtClean="0"/>
              <a:t>已经不单纯是</a:t>
            </a:r>
            <a:r>
              <a:rPr lang="en-US" altLang="zh-CN" baseline="0" dirty="0" smtClean="0"/>
              <a:t>html</a:t>
            </a:r>
            <a:r>
              <a:rPr lang="zh-CN" altLang="en-US" baseline="0" dirty="0" smtClean="0"/>
              <a:t>的标签语言，他是集成了标签、内置对象、文本读写、本地存储等一系列功能的集合，因此，目前阶段我们去学习一下</a:t>
            </a:r>
            <a:r>
              <a:rPr lang="en-US" altLang="zh-CN" baseline="0" dirty="0" smtClean="0"/>
              <a:t>html4</a:t>
            </a:r>
            <a:r>
              <a:rPr lang="zh-CN" altLang="en-US" baseline="0" dirty="0" smtClean="0"/>
              <a:t>版本的内容，用标记语言去实现网页的功能，之后在讲解完</a:t>
            </a:r>
            <a:r>
              <a:rPr lang="en-US" altLang="zh-CN" baseline="0" dirty="0" smtClean="0"/>
              <a:t>JS</a:t>
            </a:r>
            <a:r>
              <a:rPr lang="zh-CN" altLang="en-US" baseline="0" dirty="0" smtClean="0"/>
              <a:t>编程后我们在学习一下</a:t>
            </a:r>
            <a:r>
              <a:rPr lang="en-US" altLang="zh-CN" baseline="0" dirty="0" smtClean="0"/>
              <a:t>HTML5</a:t>
            </a:r>
            <a:r>
              <a:rPr lang="zh-CN" altLang="en-US" baseline="0" dirty="0" smtClean="0"/>
              <a:t>的升级的内容</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我们首先要了解一下</a:t>
            </a:r>
            <a:r>
              <a:rPr lang="en-US" altLang="zh-CN" dirty="0" smtClean="0"/>
              <a:t>html</a:t>
            </a:r>
            <a:r>
              <a:rPr lang="zh-CN" altLang="en-US" dirty="0" smtClean="0"/>
              <a:t>是什么？以及他的使用场景，目前的</a:t>
            </a:r>
            <a:r>
              <a:rPr lang="en-US" altLang="zh-CN" dirty="0" smtClean="0"/>
              <a:t>html</a:t>
            </a:r>
            <a:r>
              <a:rPr lang="zh-CN" altLang="en-US" dirty="0" smtClean="0"/>
              <a:t>广泛应用于</a:t>
            </a:r>
            <a:r>
              <a:rPr lang="en-US" altLang="zh-CN" dirty="0" smtClean="0"/>
              <a:t>pc</a:t>
            </a:r>
            <a:r>
              <a:rPr lang="zh-CN" altLang="en-US" dirty="0" smtClean="0"/>
              <a:t>以及手机端网站开发，同时在混合开发中</a:t>
            </a:r>
            <a:r>
              <a:rPr lang="en-US" altLang="zh-CN" dirty="0" smtClean="0"/>
              <a:t>html</a:t>
            </a:r>
            <a:r>
              <a:rPr lang="zh-CN" altLang="en-US" dirty="0" smtClean="0"/>
              <a:t>也占据很大的技术比重，另外了解</a:t>
            </a:r>
            <a:r>
              <a:rPr lang="en-US" altLang="zh-CN" dirty="0" smtClean="0"/>
              <a:t>html</a:t>
            </a:r>
            <a:r>
              <a:rPr lang="zh-CN" altLang="en-US" dirty="0" smtClean="0"/>
              <a:t>我们要大概了解一下有哪些主要的了浏览器，以及浏览器对于</a:t>
            </a:r>
            <a:r>
              <a:rPr lang="en-US" altLang="zh-CN" dirty="0" smtClean="0"/>
              <a:t>html</a:t>
            </a:r>
            <a:r>
              <a:rPr lang="zh-CN" altLang="en-US" dirty="0" smtClean="0"/>
              <a:t>的支持情况，本节我们就是来介绍以上的内容。</a:t>
            </a:r>
            <a:endParaRPr lang="en-US" altLang="zh-CN" dirty="0" smtClean="0"/>
          </a:p>
          <a:p>
            <a:r>
              <a:rPr lang="en-US" altLang="zh-CN" dirty="0" smtClean="0"/>
              <a:t>	</a:t>
            </a:r>
            <a:r>
              <a:rPr lang="zh-CN" altLang="en-US" dirty="0" smtClean="0"/>
              <a:t>本章结束后，我们将会学习到</a:t>
            </a:r>
            <a:r>
              <a:rPr lang="en-US" altLang="zh-CN" dirty="0" smtClean="0"/>
              <a:t>html</a:t>
            </a:r>
            <a:r>
              <a:rPr lang="zh-CN" altLang="en-US" dirty="0" smtClean="0"/>
              <a:t>的基本概念、</a:t>
            </a:r>
            <a:r>
              <a:rPr lang="en-US" altLang="zh-CN" dirty="0" smtClean="0"/>
              <a:t>IDE</a:t>
            </a:r>
            <a:r>
              <a:rPr lang="zh-CN" altLang="en-US" dirty="0" smtClean="0"/>
              <a:t>的使用以及浏览器内核的一些介绍。</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在上一节中我们了解了</a:t>
            </a:r>
            <a:r>
              <a:rPr lang="en-US" altLang="zh-CN" dirty="0" smtClean="0"/>
              <a:t>HTML</a:t>
            </a:r>
            <a:r>
              <a:rPr lang="zh-CN" altLang="en-US" dirty="0" smtClean="0"/>
              <a:t>的基本概念与使用场景，下面我们具体介绍一下</a:t>
            </a:r>
            <a:r>
              <a:rPr lang="en-US" altLang="zh-CN" dirty="0" smtClean="0"/>
              <a:t>html</a:t>
            </a:r>
            <a:r>
              <a:rPr lang="zh-CN" altLang="en-US" dirty="0" smtClean="0"/>
              <a:t>的语法格式，</a:t>
            </a:r>
            <a:r>
              <a:rPr lang="en-US" altLang="zh-CN" dirty="0" smtClean="0"/>
              <a:t>html</a:t>
            </a:r>
            <a:r>
              <a:rPr lang="zh-CN" altLang="en-US" dirty="0" smtClean="0"/>
              <a:t>是标记类型的语言，具备标记类型语言的基本语法格式， </a:t>
            </a:r>
            <a:r>
              <a:rPr lang="en-US" altLang="zh-CN" dirty="0" smtClean="0"/>
              <a:t>html</a:t>
            </a:r>
            <a:r>
              <a:rPr lang="zh-CN" altLang="en-US" dirty="0" smtClean="0"/>
              <a:t>有自己的私有标签以及网页头信息声明，在这一小节中我们来学习一下这些</a:t>
            </a:r>
            <a:r>
              <a:rPr lang="en-US" altLang="zh-CN" dirty="0" smtClean="0"/>
              <a:t>html</a:t>
            </a:r>
            <a:r>
              <a:rPr lang="zh-CN" altLang="en-US" dirty="0" smtClean="0"/>
              <a:t>的基本语法格式。</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abc@sina.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en-US" altLang="zh-CN" sz="6000" dirty="0" smtClean="0">
                <a:solidFill>
                  <a:schemeClr val="tx1">
                    <a:lumMod val="65000"/>
                    <a:lumOff val="35000"/>
                  </a:schemeClr>
                </a:solidFill>
              </a:rPr>
              <a:t>html</a:t>
            </a:r>
            <a:r>
              <a:rPr lang="zh-CN" altLang="en-US" sz="6000" dirty="0">
                <a:solidFill>
                  <a:schemeClr val="tx1">
                    <a:lumMod val="65000"/>
                    <a:lumOff val="35000"/>
                  </a:schemeClr>
                </a:solidFill>
              </a:rPr>
              <a:t>基础</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2</a:t>
            </a:r>
            <a:r>
              <a:rPr lang="zh-CN" altLang="en-US" dirty="0" smtClean="0"/>
              <a:t>：</a:t>
            </a:r>
            <a:r>
              <a:rPr lang="zh-CN" altLang="en-US" dirty="0"/>
              <a:t>浏览器简介</a:t>
            </a:r>
            <a:endParaRPr lang="zh-CN" altLang="en-US" dirty="0"/>
          </a:p>
        </p:txBody>
      </p:sp>
      <p:sp>
        <p:nvSpPr>
          <p:cNvPr id="3" name="内容占位符 2"/>
          <p:cNvSpPr>
            <a:spLocks noGrp="1"/>
          </p:cNvSpPr>
          <p:nvPr>
            <p:ph idx="1"/>
          </p:nvPr>
        </p:nvSpPr>
        <p:spPr/>
        <p:txBody>
          <a:bodyPr>
            <a:normAutofit/>
          </a:bodyPr>
          <a:lstStyle/>
          <a:p>
            <a:r>
              <a:rPr lang="en-US" altLang="zh-CN" dirty="0"/>
              <a:t>Blink</a:t>
            </a:r>
            <a:r>
              <a:rPr lang="zh-CN" altLang="en-US" dirty="0"/>
              <a:t>内核和</a:t>
            </a:r>
            <a:r>
              <a:rPr lang="en-US" altLang="zh-CN" dirty="0" err="1"/>
              <a:t>webkit</a:t>
            </a:r>
            <a:r>
              <a:rPr lang="zh-CN" altLang="en-US" dirty="0"/>
              <a:t>内核的区别：</a:t>
            </a:r>
            <a:endParaRPr lang="zh-CN" altLang="en-US" dirty="0"/>
          </a:p>
        </p:txBody>
      </p:sp>
      <p:graphicFrame>
        <p:nvGraphicFramePr>
          <p:cNvPr id="4" name="表格 3"/>
          <p:cNvGraphicFramePr>
            <a:graphicFrameLocks noGrp="1"/>
          </p:cNvGraphicFramePr>
          <p:nvPr>
            <p:custDataLst>
              <p:tags r:id="rId1"/>
            </p:custDataLst>
          </p:nvPr>
        </p:nvGraphicFramePr>
        <p:xfrm>
          <a:off x="556280" y="2524125"/>
          <a:ext cx="9120186" cy="1920240"/>
        </p:xfrm>
        <a:graphic>
          <a:graphicData uri="http://schemas.openxmlformats.org/drawingml/2006/table">
            <a:tbl>
              <a:tblPr firstRow="1" bandRow="1">
                <a:tableStyleId>{5C22544A-7EE6-4342-B048-85BDC9FD1C3A}</a:tableStyleId>
              </a:tblPr>
              <a:tblGrid>
                <a:gridCol w="2340008"/>
                <a:gridCol w="3740116"/>
                <a:gridCol w="3040062"/>
              </a:tblGrid>
              <a:tr h="298832">
                <a:tc>
                  <a:txBody>
                    <a:bodyPr/>
                    <a:lstStyle/>
                    <a:p>
                      <a:pPr algn="ctr"/>
                      <a:r>
                        <a:rPr lang="zh-CN" altLang="en-US" sz="1800" dirty="0" smtClean="0">
                          <a:latin typeface="微软雅黑" panose="020B0503020204020204" pitchFamily="34" charset="-122"/>
                          <a:ea typeface="微软雅黑" panose="020B0503020204020204" pitchFamily="34" charset="-122"/>
                        </a:rPr>
                        <a:t>  内核名称</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latin typeface="微软雅黑" panose="020B0503020204020204" pitchFamily="34" charset="-122"/>
                          <a:ea typeface="微软雅黑" panose="020B0503020204020204" pitchFamily="34" charset="-122"/>
                        </a:rPr>
                        <a:t>由来</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latin typeface="微软雅黑" panose="020B0503020204020204" pitchFamily="34" charset="-122"/>
                          <a:ea typeface="微软雅黑" panose="020B0503020204020204" pitchFamily="34" charset="-122"/>
                        </a:rPr>
                        <a:t>代表浏览器</a:t>
                      </a:r>
                      <a:endParaRPr lang="zh-CN" altLang="en-US" sz="18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800" dirty="0" err="1" smtClean="0">
                          <a:latin typeface="微软雅黑" panose="020B0503020204020204" pitchFamily="34" charset="-122"/>
                          <a:ea typeface="微软雅黑" panose="020B0503020204020204" pitchFamily="34" charset="-122"/>
                        </a:rPr>
                        <a:t>Webkit</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由</a:t>
                      </a:r>
                      <a:r>
                        <a:rPr lang="en-US" altLang="zh-CN" sz="1800" dirty="0" smtClean="0">
                          <a:latin typeface="微软雅黑" panose="020B0503020204020204" pitchFamily="34" charset="-122"/>
                          <a:ea typeface="微软雅黑" panose="020B0503020204020204" pitchFamily="34" charset="-122"/>
                        </a:rPr>
                        <a:t>Apple</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Google</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Adobe</a:t>
                      </a:r>
                      <a:r>
                        <a:rPr lang="zh-CN" altLang="en-US" sz="1800" dirty="0" smtClean="0">
                          <a:latin typeface="微软雅黑" panose="020B0503020204020204" pitchFamily="34" charset="-122"/>
                          <a:ea typeface="微软雅黑" panose="020B0503020204020204" pitchFamily="34" charset="-122"/>
                        </a:rPr>
                        <a:t>等公司推动的开源的排版引擎</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dirty="0" smtClean="0">
                          <a:latin typeface="微软雅黑" panose="020B0503020204020204" pitchFamily="34" charset="-122"/>
                          <a:ea typeface="微软雅黑" panose="020B0503020204020204" pitchFamily="34" charset="-122"/>
                        </a:rPr>
                        <a:t>Apple Safari</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Google Chrome </a:t>
                      </a:r>
                      <a:endParaRPr lang="zh-CN" altLang="en-US" sz="18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800" dirty="0" smtClean="0">
                          <a:latin typeface="微软雅黑" panose="020B0503020204020204" pitchFamily="34" charset="-122"/>
                          <a:ea typeface="微软雅黑" panose="020B0503020204020204" pitchFamily="34" charset="-122"/>
                        </a:rPr>
                        <a:t>Blink</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800" dirty="0" smtClean="0">
                          <a:latin typeface="微软雅黑" panose="020B0503020204020204" pitchFamily="34" charset="-122"/>
                          <a:ea typeface="微软雅黑" panose="020B0503020204020204" pitchFamily="34" charset="-122"/>
                        </a:rPr>
                        <a:t>由</a:t>
                      </a:r>
                      <a:r>
                        <a:rPr lang="en-US" altLang="zh-CN" sz="1800" dirty="0" smtClean="0">
                          <a:latin typeface="微软雅黑" panose="020B0503020204020204" pitchFamily="34" charset="-122"/>
                          <a:ea typeface="微软雅黑" panose="020B0503020204020204" pitchFamily="34" charset="-122"/>
                        </a:rPr>
                        <a:t>Google</a:t>
                      </a:r>
                      <a:r>
                        <a:rPr lang="zh-CN" altLang="en-US" sz="1800" dirty="0" smtClean="0">
                          <a:latin typeface="微软雅黑" panose="020B0503020204020204" pitchFamily="34" charset="-122"/>
                          <a:ea typeface="微软雅黑" panose="020B0503020204020204" pitchFamily="34" charset="-122"/>
                        </a:rPr>
                        <a:t>和</a:t>
                      </a:r>
                      <a:r>
                        <a:rPr lang="en-US" altLang="zh-CN" sz="1800" dirty="0" smtClean="0">
                          <a:latin typeface="微软雅黑" panose="020B0503020204020204" pitchFamily="34" charset="-122"/>
                          <a:ea typeface="微软雅黑" panose="020B0503020204020204" pitchFamily="34" charset="-122"/>
                        </a:rPr>
                        <a:t>Opera Software</a:t>
                      </a:r>
                      <a:r>
                        <a:rPr lang="zh-CN" altLang="en-US" sz="1800" dirty="0" smtClean="0">
                          <a:latin typeface="微软雅黑" panose="020B0503020204020204" pitchFamily="34" charset="-122"/>
                          <a:ea typeface="微软雅黑" panose="020B0503020204020204" pitchFamily="34" charset="-122"/>
                        </a:rPr>
                        <a:t>基于</a:t>
                      </a:r>
                      <a:r>
                        <a:rPr lang="en-US" altLang="zh-CN" sz="1800" dirty="0" err="1" smtClean="0">
                          <a:latin typeface="微软雅黑" panose="020B0503020204020204" pitchFamily="34" charset="-122"/>
                          <a:ea typeface="微软雅黑" panose="020B0503020204020204" pitchFamily="34" charset="-122"/>
                        </a:rPr>
                        <a:t>Webkit</a:t>
                      </a:r>
                      <a:r>
                        <a:rPr lang="zh-CN" altLang="en-US" sz="1800" dirty="0" smtClean="0">
                          <a:latin typeface="微软雅黑" panose="020B0503020204020204" pitchFamily="34" charset="-122"/>
                          <a:ea typeface="微软雅黑" panose="020B0503020204020204" pitchFamily="34" charset="-122"/>
                        </a:rPr>
                        <a:t>引擎研发的排版引擎，是</a:t>
                      </a:r>
                      <a:r>
                        <a:rPr lang="en-US" altLang="zh-CN" sz="1800" dirty="0" err="1" smtClean="0">
                          <a:latin typeface="微软雅黑" panose="020B0503020204020204" pitchFamily="34" charset="-122"/>
                          <a:ea typeface="微软雅黑" panose="020B0503020204020204" pitchFamily="34" charset="-122"/>
                        </a:rPr>
                        <a:t>Webkit</a:t>
                      </a:r>
                      <a:r>
                        <a:rPr lang="zh-CN" altLang="en-US" sz="1800" dirty="0" smtClean="0">
                          <a:latin typeface="微软雅黑" panose="020B0503020204020204" pitchFamily="34" charset="-122"/>
                          <a:ea typeface="微软雅黑" panose="020B0503020204020204" pitchFamily="34" charset="-122"/>
                        </a:rPr>
                        <a:t>的升级版本</a:t>
                      </a:r>
                      <a:endParaRPr lang="zh-CN" altLang="en-US" sz="1800" dirty="0" smtClean="0">
                        <a:latin typeface="微软雅黑" panose="020B0503020204020204" pitchFamily="34" charset="-122"/>
                        <a:ea typeface="微软雅黑" panose="020B0503020204020204" pitchFamily="34" charset="-122"/>
                      </a:endParaRPr>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altLang="zh-CN" sz="1800" dirty="0" smtClean="0">
                          <a:latin typeface="微软雅黑" panose="020B0503020204020204" pitchFamily="34" charset="-122"/>
                          <a:ea typeface="微软雅黑" panose="020B0503020204020204" pitchFamily="34" charset="-122"/>
                        </a:rPr>
                        <a:t>Chrome 28+</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Opera 15+</a:t>
                      </a:r>
                      <a:endParaRPr lang="zh-CN" altLang="en-US"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3</a:t>
            </a:r>
            <a:r>
              <a:rPr lang="zh-CN" altLang="en-US" dirty="0" smtClean="0"/>
              <a:t>：开发工具</a:t>
            </a:r>
            <a:endParaRPr lang="zh-CN" altLang="en-US" dirty="0"/>
          </a:p>
        </p:txBody>
      </p:sp>
      <p:sp>
        <p:nvSpPr>
          <p:cNvPr id="3" name="内容占位符 2"/>
          <p:cNvSpPr>
            <a:spLocks noGrp="1"/>
          </p:cNvSpPr>
          <p:nvPr>
            <p:ph idx="1"/>
          </p:nvPr>
        </p:nvSpPr>
        <p:spPr/>
        <p:txBody>
          <a:bodyPr>
            <a:normAutofit fontScale="92500"/>
          </a:bodyPr>
          <a:lstStyle/>
          <a:p>
            <a:r>
              <a:rPr lang="en-US" altLang="zh-CN" dirty="0"/>
              <a:t>IDE</a:t>
            </a:r>
            <a:r>
              <a:rPr lang="zh-CN" altLang="en-US" dirty="0"/>
              <a:t>（</a:t>
            </a:r>
            <a:r>
              <a:rPr lang="en-US" altLang="zh-CN" dirty="0"/>
              <a:t>Integrated Development Environment</a:t>
            </a:r>
            <a:r>
              <a:rPr lang="zh-CN" altLang="en-US" dirty="0"/>
              <a:t>）</a:t>
            </a:r>
            <a:r>
              <a:rPr lang="en-US" altLang="zh-CN" dirty="0"/>
              <a:t>-</a:t>
            </a:r>
            <a:r>
              <a:rPr lang="zh-CN" altLang="en-US" dirty="0"/>
              <a:t>集成开发</a:t>
            </a:r>
            <a:r>
              <a:rPr lang="zh-CN" altLang="en-US" dirty="0" smtClean="0"/>
              <a:t>环境，是</a:t>
            </a:r>
            <a:r>
              <a:rPr lang="zh-CN" altLang="en-US" dirty="0"/>
              <a:t>用于提供程序开发环境的应用程序，一般包括代码编辑器、编译器、调试器和图形用户界面等工具</a:t>
            </a:r>
            <a:r>
              <a:rPr lang="zh-CN" altLang="en-US" dirty="0" smtClean="0"/>
              <a:t>。</a:t>
            </a:r>
            <a:endParaRPr lang="zh-CN" altLang="en-US" dirty="0"/>
          </a:p>
          <a:p>
            <a:r>
              <a:rPr lang="zh-CN" altLang="en-US" dirty="0"/>
              <a:t>本次课程使用的</a:t>
            </a:r>
            <a:r>
              <a:rPr lang="en-US" altLang="zh-CN" dirty="0"/>
              <a:t>IDE</a:t>
            </a:r>
            <a:r>
              <a:rPr lang="zh-CN" altLang="en-US" dirty="0"/>
              <a:t>介绍</a:t>
            </a:r>
            <a:r>
              <a:rPr lang="zh-CN" altLang="en-US" dirty="0" smtClean="0"/>
              <a:t>：</a:t>
            </a:r>
            <a:endParaRPr lang="zh-CN" altLang="en-US" dirty="0"/>
          </a:p>
          <a:p>
            <a:pPr lvl="1"/>
            <a:r>
              <a:rPr lang="en-US" altLang="zh-CN" dirty="0" err="1"/>
              <a:t>Hbuilder</a:t>
            </a:r>
            <a:r>
              <a:rPr lang="zh-CN" altLang="en-US" dirty="0"/>
              <a:t>：使用</a:t>
            </a:r>
            <a:r>
              <a:rPr lang="en-US" altLang="zh-CN" dirty="0" err="1"/>
              <a:t>HBuilder</a:t>
            </a:r>
            <a:r>
              <a:rPr lang="zh-CN" altLang="en-US" dirty="0"/>
              <a:t>进行代码编写前端代码时，提示多，而且还可以使用</a:t>
            </a:r>
            <a:r>
              <a:rPr lang="en-US" altLang="zh-CN" dirty="0" err="1"/>
              <a:t>HBuilder</a:t>
            </a:r>
            <a:r>
              <a:rPr lang="zh-CN" altLang="en-US" dirty="0"/>
              <a:t>进行手机</a:t>
            </a:r>
            <a:r>
              <a:rPr lang="en-US" altLang="zh-CN" dirty="0"/>
              <a:t>app</a:t>
            </a:r>
            <a:r>
              <a:rPr lang="zh-CN" altLang="en-US" dirty="0"/>
              <a:t>的打包和真机运行</a:t>
            </a:r>
            <a:r>
              <a:rPr lang="zh-CN" altLang="en-US" dirty="0" smtClean="0"/>
              <a:t>。</a:t>
            </a:r>
            <a:endParaRPr lang="zh-CN" altLang="en-US" dirty="0"/>
          </a:p>
          <a:p>
            <a:pPr lvl="1"/>
            <a:r>
              <a:rPr lang="en-US" altLang="zh-CN" dirty="0" err="1"/>
              <a:t>Webstorm</a:t>
            </a:r>
            <a:r>
              <a:rPr lang="zh-CN" altLang="en-US" dirty="0"/>
              <a:t>： </a:t>
            </a:r>
            <a:r>
              <a:rPr lang="en-US" altLang="zh-CN" dirty="0" err="1"/>
              <a:t>WebStorm</a:t>
            </a:r>
            <a:r>
              <a:rPr lang="zh-CN" altLang="en-US" dirty="0"/>
              <a:t>虽然编写前台代码时提示量少，但是编写</a:t>
            </a:r>
            <a:r>
              <a:rPr lang="en-US" altLang="zh-CN" dirty="0" err="1"/>
              <a:t>nodejs</a:t>
            </a:r>
            <a:r>
              <a:rPr lang="zh-CN" altLang="en-US" dirty="0"/>
              <a:t>时提示比前者多。</a:t>
            </a:r>
            <a:endParaRPr lang="zh-CN" altLang="en-US"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3</a:t>
            </a:r>
            <a:r>
              <a:rPr lang="zh-CN" altLang="en-US" dirty="0" smtClean="0"/>
              <a:t>：开发工具</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Hbuilder</a:t>
            </a:r>
            <a:r>
              <a:rPr lang="zh-CN" altLang="en-US" dirty="0"/>
              <a:t>：</a:t>
            </a:r>
            <a:r>
              <a:rPr lang="en-US" altLang="zh-CN" dirty="0" err="1"/>
              <a:t>DCloud</a:t>
            </a:r>
            <a:r>
              <a:rPr lang="zh-CN" altLang="en-US" dirty="0"/>
              <a:t>（数字天堂）推出的一款支持</a:t>
            </a:r>
            <a:r>
              <a:rPr lang="en-US" altLang="zh-CN" dirty="0"/>
              <a:t>HTML5</a:t>
            </a:r>
            <a:r>
              <a:rPr lang="zh-CN" altLang="en-US" dirty="0"/>
              <a:t>的</a:t>
            </a:r>
            <a:r>
              <a:rPr lang="en-US" altLang="zh-CN" dirty="0"/>
              <a:t>Web</a:t>
            </a:r>
            <a:r>
              <a:rPr lang="zh-CN" altLang="en-US" dirty="0"/>
              <a:t>开发</a:t>
            </a:r>
            <a:r>
              <a:rPr lang="en-US" altLang="zh-CN" dirty="0"/>
              <a:t>IDE</a:t>
            </a:r>
            <a:r>
              <a:rPr lang="zh-CN" altLang="en-US" dirty="0" smtClean="0"/>
              <a:t>。具备如下优点</a:t>
            </a:r>
            <a:r>
              <a:rPr lang="zh-CN" altLang="en-US" dirty="0"/>
              <a:t>：</a:t>
            </a:r>
            <a:endParaRPr lang="zh-CN" altLang="en-US" dirty="0"/>
          </a:p>
          <a:p>
            <a:pPr lvl="1"/>
            <a:r>
              <a:rPr lang="zh-CN" altLang="en-US" dirty="0"/>
              <a:t>对原生的</a:t>
            </a:r>
            <a:r>
              <a:rPr lang="en-US" altLang="zh-CN" dirty="0" err="1"/>
              <a:t>js</a:t>
            </a:r>
            <a:r>
              <a:rPr lang="zh-CN" altLang="en-US" dirty="0"/>
              <a:t>、</a:t>
            </a:r>
            <a:r>
              <a:rPr lang="en-US" altLang="zh-CN" dirty="0" err="1"/>
              <a:t>css</a:t>
            </a:r>
            <a:r>
              <a:rPr lang="zh-CN" altLang="en-US" dirty="0"/>
              <a:t>、</a:t>
            </a:r>
            <a:r>
              <a:rPr lang="en-US" altLang="zh-CN" dirty="0"/>
              <a:t>html</a:t>
            </a:r>
            <a:r>
              <a:rPr lang="zh-CN" altLang="en-US" dirty="0"/>
              <a:t>的提供辅助编辑功能。</a:t>
            </a:r>
            <a:endParaRPr lang="zh-CN" altLang="en-US" dirty="0"/>
          </a:p>
          <a:p>
            <a:pPr lvl="1"/>
            <a:r>
              <a:rPr lang="zh-CN" altLang="en-US" dirty="0"/>
              <a:t>全中文界面，以</a:t>
            </a:r>
            <a:r>
              <a:rPr lang="en-US" altLang="zh-CN" dirty="0"/>
              <a:t>eclipse</a:t>
            </a:r>
            <a:r>
              <a:rPr lang="zh-CN" altLang="en-US" dirty="0"/>
              <a:t>为内核，上手快。</a:t>
            </a:r>
            <a:endParaRPr lang="zh-CN" altLang="en-US" dirty="0"/>
          </a:p>
          <a:p>
            <a:pPr lvl="1"/>
            <a:r>
              <a:rPr lang="zh-CN" altLang="en-US" dirty="0"/>
              <a:t>具备插件安装功能。</a:t>
            </a:r>
            <a:endParaRPr lang="zh-CN" altLang="en-US" dirty="0"/>
          </a:p>
          <a:p>
            <a:pPr lvl="1"/>
            <a:r>
              <a:rPr lang="zh-CN" altLang="en-US" dirty="0"/>
              <a:t>内置</a:t>
            </a:r>
            <a:r>
              <a:rPr lang="en-US" altLang="zh-CN" dirty="0"/>
              <a:t>html5</a:t>
            </a:r>
            <a:r>
              <a:rPr lang="zh-CN" altLang="en-US" dirty="0"/>
              <a:t>打包工具与</a:t>
            </a:r>
            <a:r>
              <a:rPr lang="en-US" altLang="zh-CN" dirty="0"/>
              <a:t>MUI</a:t>
            </a:r>
            <a:r>
              <a:rPr lang="zh-CN" altLang="en-US" dirty="0"/>
              <a:t>显示组件。</a:t>
            </a:r>
            <a:endParaRPr lang="zh-CN" altLang="en-US" dirty="0"/>
          </a:p>
          <a:p>
            <a:pPr lvl="1"/>
            <a:r>
              <a:rPr lang="zh-CN" altLang="en-US" dirty="0"/>
              <a:t>对常用的</a:t>
            </a:r>
            <a:r>
              <a:rPr lang="en-US" altLang="zh-CN" dirty="0" err="1"/>
              <a:t>js</a:t>
            </a:r>
            <a:r>
              <a:rPr lang="zh-CN" altLang="en-US" dirty="0"/>
              <a:t>库如</a:t>
            </a:r>
            <a:r>
              <a:rPr lang="en-US" altLang="zh-CN" dirty="0" err="1"/>
              <a:t>jquery</a:t>
            </a:r>
            <a:r>
              <a:rPr lang="zh-CN" altLang="en-US" dirty="0"/>
              <a:t>提供辅助编辑功能。</a:t>
            </a:r>
            <a:endParaRPr lang="zh-CN" altLang="en-US" dirty="0"/>
          </a:p>
          <a:p>
            <a:r>
              <a:rPr lang="zh-CN" altLang="en-US" dirty="0"/>
              <a:t>下载地址：</a:t>
            </a:r>
            <a:r>
              <a:rPr lang="en-US" altLang="zh-CN" dirty="0"/>
              <a:t>http://www.dcloud.io/</a:t>
            </a:r>
            <a:endParaRPr lang="en-US" altLang="zh-CN" dirty="0"/>
          </a:p>
          <a:p>
            <a:pPr marL="0" indent="0">
              <a:buNone/>
            </a:pPr>
            <a:r>
              <a:rPr lang="en-US" altLang="zh-CN" dirty="0" smtClean="0"/>
              <a:t>	</a:t>
            </a:r>
            <a:r>
              <a:rPr lang="zh-CN" altLang="en-US" dirty="0" smtClean="0">
                <a:solidFill>
                  <a:srgbClr val="FF0000"/>
                </a:solidFill>
              </a:rPr>
              <a:t>推荐</a:t>
            </a:r>
            <a:r>
              <a:rPr lang="zh-CN" altLang="en-US" dirty="0">
                <a:solidFill>
                  <a:srgbClr val="FF0000"/>
                </a:solidFill>
              </a:rPr>
              <a:t>用邮箱注册后使用</a:t>
            </a:r>
            <a:endParaRPr lang="zh-CN" altLang="en-US" dirty="0">
              <a:solidFill>
                <a:srgbClr val="FF0000"/>
              </a:solidFill>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4</a:t>
            </a:r>
            <a:r>
              <a:rPr lang="zh-CN" altLang="en-US" dirty="0" smtClean="0"/>
              <a:t>：</a:t>
            </a:r>
            <a:r>
              <a:rPr lang="en-US" altLang="zh-CN" dirty="0"/>
              <a:t>Html</a:t>
            </a:r>
            <a:r>
              <a:rPr lang="zh-CN" altLang="en-US" dirty="0"/>
              <a:t>入门程序</a:t>
            </a:r>
            <a:endParaRPr lang="en-US" altLang="zh-CN" dirty="0"/>
          </a:p>
        </p:txBody>
      </p:sp>
      <p:sp>
        <p:nvSpPr>
          <p:cNvPr id="3" name="内容占位符 2"/>
          <p:cNvSpPr>
            <a:spLocks noGrp="1"/>
          </p:cNvSpPr>
          <p:nvPr>
            <p:ph idx="1"/>
          </p:nvPr>
        </p:nvSpPr>
        <p:spPr/>
        <p:txBody>
          <a:bodyPr>
            <a:normAutofit/>
          </a:bodyPr>
          <a:lstStyle/>
          <a:p>
            <a:pPr marL="0" indent="0">
              <a:buNone/>
            </a:pPr>
            <a:r>
              <a:rPr lang="en-US" altLang="zh-CN" dirty="0" smtClean="0">
                <a:solidFill>
                  <a:srgbClr val="FF0000"/>
                </a:solidFill>
              </a:rPr>
              <a:t> </a:t>
            </a:r>
            <a:endParaRPr lang="zh-CN" altLang="en-US" dirty="0">
              <a:solidFill>
                <a:srgbClr val="FF0000"/>
              </a:solidFill>
            </a:endParaRPr>
          </a:p>
        </p:txBody>
      </p:sp>
      <p:sp>
        <p:nvSpPr>
          <p:cNvPr id="4" name="AutoShape 4"/>
          <p:cNvSpPr>
            <a:spLocks noChangeArrowheads="1"/>
          </p:cNvSpPr>
          <p:nvPr/>
        </p:nvSpPr>
        <p:spPr bwMode="auto">
          <a:xfrm>
            <a:off x="794948" y="1308100"/>
            <a:ext cx="4960938" cy="2965450"/>
          </a:xfrm>
          <a:prstGeom prst="roundRect">
            <a:avLst>
              <a:gd name="adj" fmla="val 6968"/>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algn="l" eaLnBrk="1" hangingPunct="1"/>
            <a:r>
              <a:rPr lang="en-US" altLang="zh-CN" dirty="0">
                <a:latin typeface="微软雅黑" panose="020B0503020204020204" pitchFamily="34" charset="-122"/>
                <a:ea typeface="微软雅黑" panose="020B0503020204020204" pitchFamily="34" charset="-122"/>
              </a:rPr>
              <a:t>&lt;html&gt;</a:t>
            </a:r>
            <a:endParaRPr lang="en-US" altLang="zh-CN" dirty="0">
              <a:latin typeface="微软雅黑" panose="020B0503020204020204" pitchFamily="34" charset="-122"/>
              <a:ea typeface="微软雅黑" panose="020B0503020204020204" pitchFamily="34" charset="-122"/>
            </a:endParaRPr>
          </a:p>
          <a:p>
            <a:pPr algn="l" eaLnBrk="1" hangingPunct="1"/>
            <a:r>
              <a:rPr lang="en-US" altLang="zh-CN" dirty="0">
                <a:latin typeface="微软雅黑" panose="020B0503020204020204" pitchFamily="34" charset="-122"/>
                <a:ea typeface="微软雅黑" panose="020B0503020204020204" pitchFamily="34" charset="-122"/>
              </a:rPr>
              <a:t>&lt;head&gt;</a:t>
            </a:r>
            <a:endParaRPr lang="en-US" altLang="zh-CN" dirty="0">
              <a:latin typeface="微软雅黑" panose="020B0503020204020204" pitchFamily="34" charset="-122"/>
              <a:ea typeface="微软雅黑" panose="020B0503020204020204" pitchFamily="34" charset="-122"/>
            </a:endParaRPr>
          </a:p>
          <a:p>
            <a:pPr algn="l" eaLnBrk="1" hangingPunct="1"/>
            <a:r>
              <a:rPr lang="en-US" altLang="zh-CN" dirty="0">
                <a:latin typeface="微软雅黑" panose="020B0503020204020204" pitchFamily="34" charset="-122"/>
                <a:ea typeface="微软雅黑" panose="020B0503020204020204" pitchFamily="34" charset="-122"/>
              </a:rPr>
              <a:t>&lt;title&gt;</a:t>
            </a:r>
            <a:r>
              <a:rPr lang="zh-CN" altLang="en-US" dirty="0">
                <a:latin typeface="微软雅黑" panose="020B0503020204020204" pitchFamily="34" charset="-122"/>
                <a:ea typeface="微软雅黑" panose="020B0503020204020204" pitchFamily="34" charset="-122"/>
              </a:rPr>
              <a:t>我的第一个网页 </a:t>
            </a:r>
            <a:r>
              <a:rPr lang="en-US" altLang="zh-CN" dirty="0">
                <a:latin typeface="微软雅黑" panose="020B0503020204020204" pitchFamily="34" charset="-122"/>
                <a:ea typeface="微软雅黑" panose="020B0503020204020204" pitchFamily="34" charset="-122"/>
              </a:rPr>
              <a:t>&lt;/title&gt;</a:t>
            </a:r>
            <a:endParaRPr lang="en-US" altLang="zh-CN" dirty="0">
              <a:latin typeface="微软雅黑" panose="020B0503020204020204" pitchFamily="34" charset="-122"/>
              <a:ea typeface="微软雅黑" panose="020B0503020204020204" pitchFamily="34" charset="-122"/>
            </a:endParaRPr>
          </a:p>
          <a:p>
            <a:pPr algn="l" eaLnBrk="1" hangingPunct="1"/>
            <a:r>
              <a:rPr lang="en-US" altLang="zh-CN" dirty="0">
                <a:latin typeface="微软雅黑" panose="020B0503020204020204" pitchFamily="34" charset="-122"/>
                <a:ea typeface="微软雅黑" panose="020B0503020204020204" pitchFamily="34" charset="-122"/>
              </a:rPr>
              <a:t>&lt;/head&gt;</a:t>
            </a:r>
            <a:endParaRPr lang="en-US" altLang="zh-CN" dirty="0">
              <a:latin typeface="微软雅黑" panose="020B0503020204020204" pitchFamily="34" charset="-122"/>
              <a:ea typeface="微软雅黑" panose="020B0503020204020204" pitchFamily="34" charset="-122"/>
            </a:endParaRPr>
          </a:p>
          <a:p>
            <a:pPr algn="l" eaLnBrk="1" hangingPunct="1"/>
            <a:endParaRPr lang="en-US" altLang="zh-CN" dirty="0">
              <a:latin typeface="微软雅黑" panose="020B0503020204020204" pitchFamily="34" charset="-122"/>
              <a:ea typeface="微软雅黑" panose="020B0503020204020204" pitchFamily="34" charset="-122"/>
            </a:endParaRPr>
          </a:p>
          <a:p>
            <a:pPr algn="l" eaLnBrk="1" hangingPunct="1"/>
            <a:r>
              <a:rPr lang="en-US" altLang="zh-CN" dirty="0">
                <a:latin typeface="微软雅黑" panose="020B0503020204020204" pitchFamily="34" charset="-122"/>
                <a:ea typeface="微软雅黑" panose="020B0503020204020204" pitchFamily="34" charset="-122"/>
              </a:rPr>
              <a:t>&lt;body &gt;</a:t>
            </a:r>
            <a:endParaRPr lang="en-US" altLang="zh-CN" dirty="0">
              <a:latin typeface="微软雅黑" panose="020B0503020204020204" pitchFamily="34" charset="-122"/>
              <a:ea typeface="微软雅黑" panose="020B0503020204020204" pitchFamily="34" charset="-122"/>
            </a:endParaRPr>
          </a:p>
          <a:p>
            <a:pPr algn="l" eaLnBrk="1" hangingPunct="1"/>
            <a:r>
              <a:rPr lang="en-US" altLang="zh-CN" dirty="0">
                <a:latin typeface="微软雅黑" panose="020B0503020204020204" pitchFamily="34" charset="-122"/>
                <a:ea typeface="微软雅黑" panose="020B0503020204020204" pitchFamily="34" charset="-122"/>
              </a:rPr>
              <a:t>       Hello World!</a:t>
            </a:r>
            <a:endParaRPr lang="en-US" altLang="zh-CN" dirty="0">
              <a:latin typeface="微软雅黑" panose="020B0503020204020204" pitchFamily="34" charset="-122"/>
              <a:ea typeface="微软雅黑" panose="020B0503020204020204" pitchFamily="34" charset="-122"/>
            </a:endParaRPr>
          </a:p>
          <a:p>
            <a:pPr algn="l" eaLnBrk="1" hangingPunct="1"/>
            <a:r>
              <a:rPr lang="en-US" altLang="zh-CN" dirty="0">
                <a:latin typeface="微软雅黑" panose="020B0503020204020204" pitchFamily="34" charset="-122"/>
                <a:ea typeface="微软雅黑" panose="020B0503020204020204" pitchFamily="34" charset="-122"/>
              </a:rPr>
              <a:t>&lt;/body&gt;</a:t>
            </a:r>
            <a:endParaRPr lang="en-US" altLang="zh-CN" dirty="0">
              <a:latin typeface="微软雅黑" panose="020B0503020204020204" pitchFamily="34" charset="-122"/>
              <a:ea typeface="微软雅黑" panose="020B0503020204020204" pitchFamily="34" charset="-122"/>
            </a:endParaRPr>
          </a:p>
          <a:p>
            <a:pPr algn="l" eaLnBrk="1" hangingPunct="1"/>
            <a:endParaRPr lang="en-US" altLang="zh-CN" dirty="0">
              <a:latin typeface="微软雅黑" panose="020B0503020204020204" pitchFamily="34" charset="-122"/>
              <a:ea typeface="微软雅黑" panose="020B0503020204020204" pitchFamily="34" charset="-122"/>
            </a:endParaRPr>
          </a:p>
          <a:p>
            <a:pPr algn="l" eaLnBrk="1" hangingPunct="1"/>
            <a:r>
              <a:rPr lang="en-US" altLang="zh-CN" dirty="0">
                <a:latin typeface="微软雅黑" panose="020B0503020204020204" pitchFamily="34" charset="-122"/>
                <a:ea typeface="微软雅黑" panose="020B0503020204020204" pitchFamily="34" charset="-122"/>
              </a:rPr>
              <a:t>&lt;/html&gt;</a:t>
            </a:r>
            <a:endParaRPr lang="en-US" altLang="zh-CN" dirty="0">
              <a:latin typeface="微软雅黑" panose="020B0503020204020204" pitchFamily="34" charset="-122"/>
              <a:ea typeface="微软雅黑" panose="020B0503020204020204" pitchFamily="34" charset="-122"/>
            </a:endParaRPr>
          </a:p>
        </p:txBody>
      </p:sp>
      <p:sp>
        <p:nvSpPr>
          <p:cNvPr id="5" name="AutoShape 5"/>
          <p:cNvSpPr/>
          <p:nvPr/>
        </p:nvSpPr>
        <p:spPr bwMode="auto">
          <a:xfrm>
            <a:off x="7233848" y="1304925"/>
            <a:ext cx="415925" cy="2819400"/>
          </a:xfrm>
          <a:prstGeom prst="rightBrace">
            <a:avLst>
              <a:gd name="adj1" fmla="val 56489"/>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endParaRPr lang="zh-CN" altLang="en-US"/>
          </a:p>
        </p:txBody>
      </p:sp>
      <p:sp>
        <p:nvSpPr>
          <p:cNvPr id="6" name="AutoShape 6"/>
          <p:cNvSpPr>
            <a:spLocks noChangeArrowheads="1"/>
          </p:cNvSpPr>
          <p:nvPr/>
        </p:nvSpPr>
        <p:spPr bwMode="gray">
          <a:xfrm>
            <a:off x="7694223" y="2336006"/>
            <a:ext cx="1512887" cy="603151"/>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ln>
          <a:effectLst>
            <a:outerShdw dist="35921" dir="2700000" algn="ctr" rotWithShape="0">
              <a:schemeClr val="bg2">
                <a:alpha val="50000"/>
              </a:schemeClr>
            </a:outerShdw>
          </a:effectLst>
        </p:spPr>
        <p:txBody>
          <a:bodyPr wrap="none" anchor="ctr"/>
          <a:lstStyle/>
          <a:p>
            <a:pPr eaLnBrk="0" hangingPunct="0">
              <a:defRPr/>
            </a:pP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网页</a:t>
            </a:r>
            <a:endParaRPr lang="zh-CN" altLang="en-US" dirty="0">
              <a:latin typeface="微软雅黑" panose="020B0503020204020204" pitchFamily="34" charset="-122"/>
              <a:ea typeface="微软雅黑" panose="020B0503020204020204" pitchFamily="34" charset="-122"/>
            </a:endParaRPr>
          </a:p>
        </p:txBody>
      </p:sp>
      <p:sp>
        <p:nvSpPr>
          <p:cNvPr id="7" name="AutoShape 7"/>
          <p:cNvSpPr>
            <a:spLocks noChangeArrowheads="1"/>
          </p:cNvSpPr>
          <p:nvPr/>
        </p:nvSpPr>
        <p:spPr bwMode="gray">
          <a:xfrm>
            <a:off x="5100248" y="1706563"/>
            <a:ext cx="2025650" cy="70485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ln>
          <a:effectLst>
            <a:outerShdw dist="35921" dir="2700000" algn="ctr" rotWithShape="0">
              <a:schemeClr val="bg2">
                <a:alpha val="50000"/>
              </a:schemeClr>
            </a:outerShdw>
          </a:effectLst>
        </p:spPr>
        <p:txBody>
          <a:bodyPr wrap="none" anchor="ctr"/>
          <a:lstStyle/>
          <a:p>
            <a:pPr>
              <a:defRPr/>
            </a:pP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&lt;</a:t>
            </a:r>
            <a:r>
              <a:rPr lang="en-US" altLang="zh-CN" dirty="0">
                <a:latin typeface="微软雅黑" panose="020B0503020204020204" pitchFamily="34" charset="-122"/>
                <a:ea typeface="微软雅黑" panose="020B0503020204020204" pitchFamily="34" charset="-122"/>
              </a:rPr>
              <a:t>head&gt;</a:t>
            </a:r>
            <a:r>
              <a:rPr lang="zh-CN" altLang="en-US" dirty="0">
                <a:latin typeface="微软雅黑" panose="020B0503020204020204" pitchFamily="34" charset="-122"/>
                <a:ea typeface="微软雅黑" panose="020B0503020204020204" pitchFamily="34" charset="-122"/>
              </a:rPr>
              <a:t>头部部分</a:t>
            </a:r>
            <a:endParaRPr lang="zh-CN" altLang="en-US" dirty="0">
              <a:latin typeface="微软雅黑" panose="020B0503020204020204" pitchFamily="34" charset="-122"/>
              <a:ea typeface="微软雅黑" panose="020B0503020204020204" pitchFamily="34" charset="-122"/>
            </a:endParaRPr>
          </a:p>
        </p:txBody>
      </p:sp>
      <p:sp>
        <p:nvSpPr>
          <p:cNvPr id="8" name="AutoShape 8"/>
          <p:cNvSpPr>
            <a:spLocks noChangeArrowheads="1"/>
          </p:cNvSpPr>
          <p:nvPr/>
        </p:nvSpPr>
        <p:spPr bwMode="gray">
          <a:xfrm>
            <a:off x="5144698" y="2790825"/>
            <a:ext cx="2089150" cy="70485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ln>
          <a:effectLst>
            <a:outerShdw dist="35921" dir="2700000" algn="ctr" rotWithShape="0">
              <a:schemeClr val="bg2">
                <a:alpha val="50000"/>
              </a:schemeClr>
            </a:outerShdw>
          </a:effectLst>
        </p:spPr>
        <p:txBody>
          <a:bodyPr wrap="none" anchor="ctr"/>
          <a:lstStyle/>
          <a:p>
            <a:pPr eaLnBrk="0" hangingPunct="0">
              <a:defRPr/>
            </a:pPr>
            <a:r>
              <a:rPr lang="en-US" altLang="zh-CN" dirty="0">
                <a:latin typeface="微软雅黑" panose="020B0503020204020204" pitchFamily="34" charset="-122"/>
                <a:ea typeface="微软雅黑" panose="020B0503020204020204" pitchFamily="34" charset="-122"/>
              </a:rPr>
              <a:t>&lt;body&gt;</a:t>
            </a:r>
            <a:r>
              <a:rPr lang="zh-CN" altLang="en-US" dirty="0">
                <a:latin typeface="微软雅黑" panose="020B0503020204020204" pitchFamily="34" charset="-122"/>
                <a:ea typeface="微软雅黑" panose="020B0503020204020204" pitchFamily="34" charset="-122"/>
              </a:rPr>
              <a:t>主体部分</a:t>
            </a:r>
            <a:endParaRPr lang="zh-CN" altLang="en-US" dirty="0">
              <a:latin typeface="微软雅黑" panose="020B0503020204020204" pitchFamily="34" charset="-122"/>
              <a:ea typeface="微软雅黑" panose="020B0503020204020204" pitchFamily="34" charset="-122"/>
            </a:endParaRPr>
          </a:p>
        </p:txBody>
      </p:sp>
      <p:sp>
        <p:nvSpPr>
          <p:cNvPr id="9" name="AutoShape 10"/>
          <p:cNvSpPr/>
          <p:nvPr/>
        </p:nvSpPr>
        <p:spPr bwMode="auto">
          <a:xfrm>
            <a:off x="4727186" y="2724150"/>
            <a:ext cx="288925" cy="863600"/>
          </a:xfrm>
          <a:prstGeom prst="rightBrace">
            <a:avLst>
              <a:gd name="adj1" fmla="val 24908"/>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endParaRPr lang="zh-CN" altLang="en-US"/>
          </a:p>
        </p:txBody>
      </p:sp>
      <p:sp>
        <p:nvSpPr>
          <p:cNvPr id="10" name="AutoShape 11"/>
          <p:cNvSpPr/>
          <p:nvPr/>
        </p:nvSpPr>
        <p:spPr bwMode="auto">
          <a:xfrm>
            <a:off x="4731948" y="1630363"/>
            <a:ext cx="288925" cy="863600"/>
          </a:xfrm>
          <a:prstGeom prst="rightBrace">
            <a:avLst>
              <a:gd name="adj1" fmla="val 24908"/>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黑体" panose="02010609060101010101" charset="-122"/>
              </a:defRPr>
            </a:lvl1pPr>
            <a:lvl2pPr marL="742950" indent="-285750" eaLnBrk="0" hangingPunct="0">
              <a:defRPr>
                <a:solidFill>
                  <a:schemeClr val="tx1"/>
                </a:solidFill>
                <a:latin typeface="Arial" panose="020B0604020202020204" pitchFamily="34" charset="0"/>
                <a:ea typeface="黑体" panose="02010609060101010101" charset="-122"/>
              </a:defRPr>
            </a:lvl2pPr>
            <a:lvl3pPr marL="1143000" indent="-228600" eaLnBrk="0" hangingPunct="0">
              <a:defRPr>
                <a:solidFill>
                  <a:schemeClr val="tx1"/>
                </a:solidFill>
                <a:latin typeface="Arial" panose="020B0604020202020204" pitchFamily="34" charset="0"/>
                <a:ea typeface="黑体" panose="02010609060101010101" charset="-122"/>
              </a:defRPr>
            </a:lvl3pPr>
            <a:lvl4pPr marL="1600200" indent="-228600" eaLnBrk="0" hangingPunct="0">
              <a:defRPr>
                <a:solidFill>
                  <a:schemeClr val="tx1"/>
                </a:solidFill>
                <a:latin typeface="Arial" panose="020B0604020202020204" pitchFamily="34" charset="0"/>
                <a:ea typeface="黑体" panose="02010609060101010101" charset="-122"/>
              </a:defRPr>
            </a:lvl4pPr>
            <a:lvl5pPr marL="2057400" indent="-228600" eaLnBrk="0" hangingPunct="0">
              <a:defRPr>
                <a:solidFill>
                  <a:schemeClr val="tx1"/>
                </a:solidFill>
                <a:latin typeface="Arial" panose="020B0604020202020204" pitchFamily="34" charset="0"/>
                <a:ea typeface="黑体" panose="02010609060101010101"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charset="-122"/>
              </a:defRPr>
            </a:lvl9pPr>
          </a:lstStyle>
          <a:p>
            <a:pPr eaLnBrk="1" hangingPunct="1"/>
            <a:endParaRPr lang="zh-CN" altLang="en-US"/>
          </a:p>
        </p:txBody>
      </p:sp>
      <p:sp>
        <p:nvSpPr>
          <p:cNvPr id="11" name="AutoShape 12"/>
          <p:cNvSpPr>
            <a:spLocks noChangeArrowheads="1"/>
          </p:cNvSpPr>
          <p:nvPr/>
        </p:nvSpPr>
        <p:spPr bwMode="auto">
          <a:xfrm>
            <a:off x="2976578" y="1426051"/>
            <a:ext cx="1222375" cy="408623"/>
          </a:xfrm>
          <a:prstGeom prst="wedgeRoundRectCallout">
            <a:avLst>
              <a:gd name="adj1" fmla="val -41037"/>
              <a:gd name="adj2" fmla="val 99005"/>
              <a:gd name="adj3" fmla="val 16667"/>
            </a:avLst>
          </a:prstGeom>
          <a:gradFill rotWithShape="1">
            <a:gsLst>
              <a:gs pos="0">
                <a:srgbClr val="FFFF99"/>
              </a:gs>
              <a:gs pos="100000">
                <a:srgbClr val="FFFF99">
                  <a:gamma/>
                  <a:tint val="0"/>
                  <a:invGamma/>
                </a:srgbClr>
              </a:gs>
            </a:gsLst>
            <a:lin ang="5400000" scaled="1"/>
          </a:gradFill>
          <a:ln w="9525" algn="ctr">
            <a:solidFill>
              <a:srgbClr val="FF6600"/>
            </a:solidFill>
            <a:miter lim="800000"/>
          </a:ln>
          <a:effectLst>
            <a:outerShdw dist="35921" dir="2700000" algn="ctr" rotWithShape="0">
              <a:schemeClr val="bg2">
                <a:alpha val="50000"/>
              </a:schemeClr>
            </a:outerShdw>
          </a:effectLst>
        </p:spPr>
        <p:txBody>
          <a:bodyPr anchorCtr="1">
            <a:spAutoFit/>
          </a:bodyPr>
          <a:lstStyle/>
          <a:p>
            <a:pPr>
              <a:defRPr/>
            </a:pPr>
            <a:r>
              <a:rPr lang="zh-CN" altLang="en-US" dirty="0">
                <a:latin typeface="微软雅黑" panose="020B0503020204020204" pitchFamily="34" charset="-122"/>
                <a:ea typeface="微软雅黑" panose="020B0503020204020204" pitchFamily="34" charset="-122"/>
              </a:rPr>
              <a:t>网页标题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en-US" altLang="zh-CN" dirty="0">
                <a:solidFill>
                  <a:schemeClr val="tx1">
                    <a:lumMod val="75000"/>
                    <a:lumOff val="25000"/>
                  </a:schemeClr>
                </a:solidFill>
              </a:rPr>
              <a:t> html</a:t>
            </a:r>
            <a:r>
              <a:rPr lang="zh-CN" altLang="en-US" dirty="0">
                <a:solidFill>
                  <a:schemeClr val="tx1">
                    <a:lumMod val="75000"/>
                    <a:lumOff val="25000"/>
                  </a:schemeClr>
                </a:solidFill>
              </a:rPr>
              <a:t>简介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什么是</a:t>
            </a:r>
            <a:r>
              <a:rPr lang="en-US" altLang="zh-CN" dirty="0"/>
              <a:t>HTML</a:t>
            </a:r>
            <a:r>
              <a:rPr lang="zh-CN" altLang="en-US" dirty="0"/>
              <a:t>？</a:t>
            </a:r>
            <a:endParaRPr lang="zh-CN" altLang="en-US" dirty="0"/>
          </a:p>
          <a:p>
            <a:r>
              <a:rPr lang="en-US" altLang="zh-CN" dirty="0"/>
              <a:t>Blink</a:t>
            </a:r>
            <a:r>
              <a:rPr lang="zh-CN" altLang="en-US" dirty="0"/>
              <a:t>内核和</a:t>
            </a:r>
            <a:r>
              <a:rPr lang="en-US" altLang="zh-CN" dirty="0" err="1"/>
              <a:t>webkit</a:t>
            </a:r>
            <a:r>
              <a:rPr lang="zh-CN" altLang="en-US" dirty="0"/>
              <a:t>内核的区别？</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en-US" altLang="zh-CN" dirty="0">
                <a:solidFill>
                  <a:schemeClr val="tx1">
                    <a:lumMod val="75000"/>
                    <a:lumOff val="25000"/>
                  </a:schemeClr>
                </a:solidFill>
              </a:rPr>
              <a:t> html</a:t>
            </a:r>
            <a:r>
              <a:rPr lang="zh-CN" altLang="en-US" dirty="0">
                <a:solidFill>
                  <a:schemeClr val="tx1">
                    <a:lumMod val="75000"/>
                    <a:lumOff val="25000"/>
                  </a:schemeClr>
                </a:solidFill>
              </a:rPr>
              <a:t>简介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a:t>HTML </a:t>
            </a:r>
            <a:r>
              <a:rPr lang="zh-CN" altLang="en-US" dirty="0"/>
              <a:t>：超文本标记语言 </a:t>
            </a:r>
            <a:r>
              <a:rPr lang="en-US" altLang="zh-CN" dirty="0"/>
              <a:t>(Hyper Text Markup Language)</a:t>
            </a:r>
            <a:r>
              <a:rPr lang="zh-CN" altLang="en-US" dirty="0"/>
              <a:t>，古老的</a:t>
            </a:r>
            <a:r>
              <a:rPr lang="en-US" altLang="zh-CN" dirty="0"/>
              <a:t>XML</a:t>
            </a:r>
            <a:r>
              <a:rPr lang="zh-CN" altLang="en-US" dirty="0"/>
              <a:t>语言，最初由互联网工程小组（</a:t>
            </a:r>
            <a:r>
              <a:rPr lang="en-US" altLang="zh-CN" dirty="0"/>
              <a:t>IETF</a:t>
            </a:r>
            <a:r>
              <a:rPr lang="zh-CN" altLang="en-US" dirty="0"/>
              <a:t>）制定的语法标准。浏览器都使用</a:t>
            </a:r>
            <a:r>
              <a:rPr lang="en-US" altLang="zh-CN" dirty="0"/>
              <a:t>html</a:t>
            </a:r>
            <a:r>
              <a:rPr lang="zh-CN" altLang="en-US" dirty="0"/>
              <a:t>标准来解析并显示网页。</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en-US" altLang="zh-CN" dirty="0" smtClean="0">
                <a:solidFill>
                  <a:schemeClr val="tx1">
                    <a:lumMod val="75000"/>
                    <a:lumOff val="25000"/>
                  </a:schemeClr>
                </a:solidFill>
              </a:rPr>
              <a:t> html</a:t>
            </a:r>
            <a:r>
              <a:rPr lang="zh-CN" altLang="en-US" dirty="0" smtClean="0">
                <a:solidFill>
                  <a:schemeClr val="tx1">
                    <a:lumMod val="75000"/>
                    <a:lumOff val="25000"/>
                  </a:schemeClr>
                </a:solidFill>
              </a:rPr>
              <a:t>基本结构</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pPr>
              <a:buClr>
                <a:schemeClr val="bg2">
                  <a:lumMod val="10000"/>
                </a:schemeClr>
              </a:buClr>
            </a:pPr>
            <a:r>
              <a:rPr lang="zh-CN" altLang="en-US" dirty="0"/>
              <a:t>知识点</a:t>
            </a:r>
            <a:r>
              <a:rPr lang="en-US" altLang="zh-CN" dirty="0"/>
              <a:t>1</a:t>
            </a:r>
            <a:r>
              <a:rPr lang="zh-CN" altLang="en-US" dirty="0"/>
              <a:t>：</a:t>
            </a:r>
            <a:r>
              <a:rPr lang="en-US" altLang="zh-CN" dirty="0"/>
              <a:t>HTML</a:t>
            </a:r>
            <a:r>
              <a:rPr lang="zh-CN" altLang="en-US" dirty="0"/>
              <a:t>基本结构</a:t>
            </a:r>
            <a:endParaRPr lang="en-US" altLang="zh-CN" dirty="0"/>
          </a:p>
          <a:p>
            <a:pPr>
              <a:buClr>
                <a:schemeClr val="bg2">
                  <a:lumMod val="10000"/>
                </a:schemeClr>
              </a:buClr>
            </a:pPr>
            <a:r>
              <a:rPr lang="zh-CN" altLang="en-US" dirty="0"/>
              <a:t>知识点</a:t>
            </a:r>
            <a:r>
              <a:rPr lang="en-US" altLang="zh-CN" dirty="0"/>
              <a:t>2</a:t>
            </a:r>
            <a:r>
              <a:rPr lang="zh-CN" altLang="en-US" dirty="0"/>
              <a:t>：网页头信息</a:t>
            </a:r>
            <a:endParaRPr lang="en-US" altLang="zh-CN" dirty="0"/>
          </a:p>
          <a:p>
            <a:pPr>
              <a:buClr>
                <a:schemeClr val="bg2">
                  <a:lumMod val="10000"/>
                </a:schemeClr>
              </a:buClr>
            </a:pPr>
            <a:r>
              <a:rPr lang="zh-CN" altLang="en-US" dirty="0"/>
              <a:t>知识点</a:t>
            </a:r>
            <a:r>
              <a:rPr lang="en-US" altLang="zh-CN" dirty="0"/>
              <a:t>3</a:t>
            </a:r>
            <a:r>
              <a:rPr lang="zh-CN" altLang="en-US" dirty="0"/>
              <a:t>：特殊字符</a:t>
            </a:r>
            <a:endParaRPr lang="en-US" altLang="zh-CN" dirty="0"/>
          </a:p>
          <a:p>
            <a:pPr>
              <a:buClr>
                <a:schemeClr val="bg2">
                  <a:lumMod val="10000"/>
                </a:schemeClr>
              </a:buClr>
            </a:pPr>
            <a:r>
              <a:rPr lang="zh-CN" altLang="en-US" dirty="0"/>
              <a:t>知识点</a:t>
            </a:r>
            <a:r>
              <a:rPr lang="en-US" altLang="zh-CN" dirty="0"/>
              <a:t>4</a:t>
            </a:r>
            <a:r>
              <a:rPr lang="zh-CN" altLang="en-US" dirty="0"/>
              <a:t>：注释</a:t>
            </a:r>
            <a:endParaRPr lang="en-US" altLang="zh-CN" dirty="0"/>
          </a:p>
          <a:p>
            <a:pPr>
              <a:buClr>
                <a:schemeClr val="bg2">
                  <a:lumMod val="10000"/>
                </a:schemeClr>
              </a:buClr>
            </a:pPr>
            <a:r>
              <a:rPr lang="zh-CN" altLang="en-US" dirty="0"/>
              <a:t>知识点</a:t>
            </a:r>
            <a:r>
              <a:rPr lang="en-US" altLang="zh-CN" dirty="0"/>
              <a:t>5</a:t>
            </a:r>
            <a:r>
              <a:rPr lang="zh-CN" altLang="en-US" dirty="0"/>
              <a:t>：标签格式</a:t>
            </a:r>
            <a:endParaRPr lang="en-US" altLang="zh-CN" dirty="0"/>
          </a:p>
          <a:p>
            <a:pPr>
              <a:buClr>
                <a:schemeClr val="bg2">
                  <a:lumMod val="10000"/>
                </a:schemeClr>
              </a:buClr>
            </a:pPr>
            <a:r>
              <a:rPr lang="zh-CN" altLang="en-US" dirty="0"/>
              <a:t>知识点</a:t>
            </a:r>
            <a:r>
              <a:rPr lang="en-US" altLang="zh-CN" dirty="0"/>
              <a:t>6</a:t>
            </a:r>
            <a:r>
              <a:rPr lang="zh-CN" altLang="en-US" dirty="0"/>
              <a:t>：公有属性</a:t>
            </a:r>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a:t>HTML</a:t>
            </a:r>
            <a:r>
              <a:rPr lang="zh-CN" altLang="en-US" dirty="0"/>
              <a:t>基本结构</a:t>
            </a:r>
            <a:endParaRPr lang="zh-CN" altLang="en-US" dirty="0"/>
          </a:p>
        </p:txBody>
      </p:sp>
      <p:sp>
        <p:nvSpPr>
          <p:cNvPr id="3" name="内容占位符 2"/>
          <p:cNvSpPr>
            <a:spLocks noGrp="1"/>
          </p:cNvSpPr>
          <p:nvPr>
            <p:ph idx="1"/>
          </p:nvPr>
        </p:nvSpPr>
        <p:spPr/>
        <p:txBody>
          <a:bodyPr>
            <a:normAutofit/>
          </a:bodyPr>
          <a:lstStyle/>
          <a:p>
            <a:r>
              <a:rPr lang="zh-CN" altLang="en-US" dirty="0"/>
              <a:t>标记（标签）语言：将数据、媒体、文本内容以固定的层级格式排列起来的编码技术，</a:t>
            </a:r>
            <a:r>
              <a:rPr lang="en-US" altLang="zh-CN" dirty="0"/>
              <a:t>html</a:t>
            </a:r>
            <a:r>
              <a:rPr lang="zh-CN" altLang="en-US" dirty="0"/>
              <a:t>就是标记语言</a:t>
            </a:r>
            <a:r>
              <a:rPr lang="zh-CN" altLang="en-US" dirty="0" smtClean="0"/>
              <a:t>。</a:t>
            </a:r>
            <a:endParaRPr lang="zh-CN" altLang="en-US" dirty="0"/>
          </a:p>
        </p:txBody>
      </p:sp>
      <p:sp>
        <p:nvSpPr>
          <p:cNvPr id="4" name="圆角矩形 3"/>
          <p:cNvSpPr/>
          <p:nvPr/>
        </p:nvSpPr>
        <p:spPr bwMode="auto">
          <a:xfrm>
            <a:off x="1104040" y="2936601"/>
            <a:ext cx="6459166" cy="1793204"/>
          </a:xfrm>
          <a:prstGeom prst="roundRect">
            <a:avLst/>
          </a:prstGeom>
          <a:gradFill>
            <a:gsLst>
              <a:gs pos="0">
                <a:srgbClr val="CCFFFF"/>
              </a:gs>
              <a:gs pos="100000">
                <a:schemeClr val="bg1"/>
              </a:gs>
              <a:gs pos="100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lvl="4" indent="0" eaLnBrk="0" hangingPunct="0">
              <a:buNone/>
            </a:pPr>
            <a:r>
              <a:rPr lang="en-US" altLang="zh-CN" dirty="0">
                <a:latin typeface="微软雅黑" panose="020B0503020204020204" pitchFamily="34" charset="-122"/>
                <a:ea typeface="微软雅黑" panose="020B0503020204020204" pitchFamily="34" charset="-122"/>
              </a:rPr>
              <a:t>&lt;body&gt;</a:t>
            </a:r>
            <a:endParaRPr lang="en-US" altLang="zh-CN" dirty="0">
              <a:latin typeface="微软雅黑" panose="020B0503020204020204" pitchFamily="34" charset="-122"/>
              <a:ea typeface="微软雅黑" panose="020B0503020204020204" pitchFamily="34" charset="-122"/>
            </a:endParaRPr>
          </a:p>
          <a:p>
            <a:pPr marL="0" lvl="4" indent="0" eaLnBrk="0" hangingPunct="0">
              <a:buNone/>
            </a:pPr>
            <a:r>
              <a:rPr lang="en-US" altLang="zh-CN" dirty="0">
                <a:latin typeface="微软雅黑" panose="020B0503020204020204" pitchFamily="34" charset="-122"/>
                <a:ea typeface="微软雅黑" panose="020B0503020204020204" pitchFamily="34" charset="-122"/>
              </a:rPr>
              <a:t>		&lt;div class="content"&gt;</a:t>
            </a:r>
            <a:endParaRPr lang="en-US" altLang="zh-CN" dirty="0">
              <a:latin typeface="微软雅黑" panose="020B0503020204020204" pitchFamily="34" charset="-122"/>
              <a:ea typeface="微软雅黑" panose="020B0503020204020204" pitchFamily="34" charset="-122"/>
            </a:endParaRPr>
          </a:p>
          <a:p>
            <a:pPr marL="0" lvl="4" indent="0" eaLnBrk="0" hangingPunct="0">
              <a:buNone/>
            </a:pPr>
            <a:r>
              <a:rPr lang="en-US" altLang="zh-CN" dirty="0">
                <a:latin typeface="微软雅黑" panose="020B0503020204020204" pitchFamily="34" charset="-122"/>
                <a:ea typeface="微软雅黑" panose="020B0503020204020204" pitchFamily="34" charset="-122"/>
              </a:rPr>
              <a:t>			&lt;h1&gt;</a:t>
            </a:r>
            <a:r>
              <a:rPr lang="zh-CN" altLang="en-US" dirty="0">
                <a:latin typeface="微软雅黑" panose="020B0503020204020204" pitchFamily="34" charset="-122"/>
                <a:ea typeface="微软雅黑" panose="020B0503020204020204" pitchFamily="34" charset="-122"/>
              </a:rPr>
              <a:t>中软国际欢迎您</a:t>
            </a:r>
            <a:r>
              <a:rPr lang="en-US" altLang="zh-CN" dirty="0">
                <a:latin typeface="微软雅黑" panose="020B0503020204020204" pitchFamily="34" charset="-122"/>
                <a:ea typeface="微软雅黑" panose="020B0503020204020204" pitchFamily="34" charset="-122"/>
              </a:rPr>
              <a:t>&lt;/h1&gt;</a:t>
            </a:r>
            <a:endParaRPr lang="en-US" altLang="zh-CN" dirty="0">
              <a:latin typeface="微软雅黑" panose="020B0503020204020204" pitchFamily="34" charset="-122"/>
              <a:ea typeface="微软雅黑" panose="020B0503020204020204" pitchFamily="34" charset="-122"/>
            </a:endParaRPr>
          </a:p>
          <a:p>
            <a:pPr marL="0" lvl="4" indent="0" eaLnBrk="0" hangingPunct="0">
              <a:buNone/>
            </a:pPr>
            <a:r>
              <a:rPr lang="en-US" altLang="zh-CN" dirty="0">
                <a:latin typeface="微软雅黑" panose="020B0503020204020204" pitchFamily="34" charset="-122"/>
                <a:ea typeface="微软雅黑" panose="020B0503020204020204" pitchFamily="34" charset="-122"/>
              </a:rPr>
              <a:t>		&lt;/div&gt;</a:t>
            </a:r>
            <a:endParaRPr lang="en-US" altLang="zh-CN" dirty="0">
              <a:latin typeface="微软雅黑" panose="020B0503020204020204" pitchFamily="34" charset="-122"/>
              <a:ea typeface="微软雅黑" panose="020B0503020204020204" pitchFamily="34" charset="-122"/>
            </a:endParaRPr>
          </a:p>
          <a:p>
            <a:pPr marL="0" lvl="4" indent="0" eaLnBrk="0" hangingPunct="0">
              <a:buNone/>
            </a:pPr>
            <a:r>
              <a:rPr lang="en-US" altLang="zh-CN" dirty="0">
                <a:latin typeface="微软雅黑" panose="020B0503020204020204" pitchFamily="34" charset="-122"/>
                <a:ea typeface="微软雅黑" panose="020B0503020204020204" pitchFamily="34" charset="-122"/>
              </a:rPr>
              <a:t>&lt;/body&gt;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a:t>HTML</a:t>
            </a:r>
            <a:r>
              <a:rPr lang="zh-CN" altLang="en-US" dirty="0"/>
              <a:t>基本结构</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 </a:t>
            </a:r>
            <a:endParaRPr lang="zh-CN" altLang="en-US" dirty="0"/>
          </a:p>
        </p:txBody>
      </p:sp>
      <p:sp>
        <p:nvSpPr>
          <p:cNvPr id="5" name="AutoShape 9"/>
          <p:cNvSpPr>
            <a:spLocks noChangeArrowheads="1"/>
          </p:cNvSpPr>
          <p:nvPr/>
        </p:nvSpPr>
        <p:spPr bwMode="auto">
          <a:xfrm>
            <a:off x="664546" y="4487082"/>
            <a:ext cx="7848600" cy="503238"/>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107763" dir="81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b="1" dirty="0">
                <a:solidFill>
                  <a:srgbClr val="FF0000"/>
                </a:solidFill>
                <a:latin typeface="微软雅黑" panose="020B0503020204020204" pitchFamily="34" charset="-122"/>
                <a:ea typeface="微软雅黑" panose="020B0503020204020204" pitchFamily="34" charset="-122"/>
              </a:rPr>
              <a:t>&lt;html&gt;…&lt;/html&gt;</a:t>
            </a:r>
            <a:r>
              <a:rPr lang="zh-CN" altLang="en-US" dirty="0">
                <a:latin typeface="微软雅黑" panose="020B0503020204020204" pitchFamily="34" charset="-122"/>
                <a:ea typeface="微软雅黑" panose="020B0503020204020204" pitchFamily="34" charset="-122"/>
              </a:rPr>
              <a:t>标签标记 </a:t>
            </a:r>
            <a:r>
              <a:rPr lang="en-US"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文档的开始和结束</a:t>
            </a:r>
            <a:endParaRPr lang="zh-CN" altLang="en-US" dirty="0">
              <a:latin typeface="微软雅黑" panose="020B0503020204020204" pitchFamily="34" charset="-122"/>
              <a:ea typeface="微软雅黑" panose="020B0503020204020204" pitchFamily="34" charset="-122"/>
            </a:endParaRPr>
          </a:p>
        </p:txBody>
      </p:sp>
      <p:grpSp>
        <p:nvGrpSpPr>
          <p:cNvPr id="6" name="组合 16"/>
          <p:cNvGrpSpPr/>
          <p:nvPr/>
        </p:nvGrpSpPr>
        <p:grpSpPr bwMode="auto">
          <a:xfrm>
            <a:off x="690251" y="1274613"/>
            <a:ext cx="8400745" cy="3066018"/>
            <a:chOff x="13005" y="0"/>
            <a:chExt cx="8400745" cy="3066019"/>
          </a:xfrm>
        </p:grpSpPr>
        <p:sp>
          <p:nvSpPr>
            <p:cNvPr id="7" name="AutoShape 4"/>
            <p:cNvSpPr>
              <a:spLocks noChangeArrowheads="1"/>
            </p:cNvSpPr>
            <p:nvPr/>
          </p:nvSpPr>
          <p:spPr bwMode="auto">
            <a:xfrm>
              <a:off x="13005" y="0"/>
              <a:ext cx="4960938" cy="2973051"/>
            </a:xfrm>
            <a:prstGeom prst="roundRect">
              <a:avLst>
                <a:gd name="adj" fmla="val 6968"/>
              </a:avLst>
            </a:prstGeom>
            <a:gradFill rotWithShape="1">
              <a:gsLst>
                <a:gs pos="0">
                  <a:srgbClr val="CCFFFF"/>
                </a:gs>
                <a:gs pos="100000">
                  <a:srgbClr val="FFFFFF"/>
                </a:gs>
              </a:gsLst>
              <a:lin ang="5400000" scaled="1"/>
            </a:gradFill>
            <a:ln w="9525" cmpd="sng">
              <a:solidFill>
                <a:srgbClr val="008080"/>
              </a:solidFill>
              <a:rou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sym typeface="Calibri" panose="020F0502020204030204" charset="0"/>
                </a:rPr>
                <a:t>&lt;!DOCTYPE html&gt;</a:t>
              </a:r>
              <a:endParaRPr lang="en-US" dirty="0">
                <a:latin typeface="微软雅黑" panose="020B0503020204020204" pitchFamily="34" charset="-122"/>
                <a:ea typeface="微软雅黑" panose="020B0503020204020204" pitchFamily="34" charset="-122"/>
                <a:sym typeface="Calibri" panose="020F0502020204030204" charset="0"/>
              </a:endParaRPr>
            </a:p>
            <a:p>
              <a:r>
                <a:rPr lang="en-US" dirty="0">
                  <a:latin typeface="微软雅黑" panose="020B0503020204020204" pitchFamily="34" charset="-122"/>
                  <a:ea typeface="微软雅黑" panose="020B0503020204020204" pitchFamily="34" charset="-122"/>
                  <a:sym typeface="Calibri" panose="020F0502020204030204" charset="0"/>
                </a:rPr>
                <a:t>&lt;html&gt;</a:t>
              </a:r>
              <a:endParaRPr lang="en-US" dirty="0">
                <a:latin typeface="微软雅黑" panose="020B0503020204020204" pitchFamily="34" charset="-122"/>
                <a:ea typeface="微软雅黑" panose="020B0503020204020204" pitchFamily="34" charset="-122"/>
                <a:sym typeface="Calibri" panose="020F0502020204030204" charset="0"/>
              </a:endParaRPr>
            </a:p>
            <a:p>
              <a:r>
                <a:rPr lang="en-US" dirty="0">
                  <a:latin typeface="微软雅黑" panose="020B0503020204020204" pitchFamily="34" charset="-122"/>
                  <a:ea typeface="微软雅黑" panose="020B0503020204020204" pitchFamily="34" charset="-122"/>
                  <a:sym typeface="Calibri" panose="020F0502020204030204" charset="0"/>
                </a:rPr>
                <a:t>&lt;head&gt;</a:t>
              </a:r>
              <a:endParaRPr lang="en-US" dirty="0">
                <a:latin typeface="微软雅黑" panose="020B0503020204020204" pitchFamily="34" charset="-122"/>
                <a:ea typeface="微软雅黑" panose="020B0503020204020204" pitchFamily="34" charset="-122"/>
                <a:sym typeface="Calibri" panose="020F0502020204030204" charset="0"/>
              </a:endParaRPr>
            </a:p>
            <a:p>
              <a:r>
                <a:rPr lang="en-US" dirty="0">
                  <a:latin typeface="微软雅黑" panose="020B0503020204020204" pitchFamily="34" charset="-122"/>
                  <a:ea typeface="微软雅黑" panose="020B0503020204020204" pitchFamily="34" charset="-122"/>
                  <a:sym typeface="Calibri" panose="020F0502020204030204" charset="0"/>
                </a:rPr>
                <a:t>&lt;title&gt;</a:t>
              </a:r>
              <a:r>
                <a:rPr lang="zh-CN" altLang="en-US" dirty="0">
                  <a:latin typeface="微软雅黑" panose="020B0503020204020204" pitchFamily="34" charset="-122"/>
                  <a:ea typeface="微软雅黑" panose="020B0503020204020204" pitchFamily="34" charset="-122"/>
                  <a:sym typeface="Calibri" panose="020F0502020204030204" charset="0"/>
                </a:rPr>
                <a:t>我的第一个网页 </a:t>
              </a:r>
              <a:r>
                <a:rPr lang="en-US" dirty="0">
                  <a:latin typeface="微软雅黑" panose="020B0503020204020204" pitchFamily="34" charset="-122"/>
                  <a:ea typeface="微软雅黑" panose="020B0503020204020204" pitchFamily="34" charset="-122"/>
                  <a:sym typeface="Calibri" panose="020F0502020204030204" charset="0"/>
                </a:rPr>
                <a:t>&lt;/title&gt;</a:t>
              </a:r>
              <a:endParaRPr lang="en-US" dirty="0">
                <a:latin typeface="微软雅黑" panose="020B0503020204020204" pitchFamily="34" charset="-122"/>
                <a:ea typeface="微软雅黑" panose="020B0503020204020204" pitchFamily="34" charset="-122"/>
                <a:sym typeface="Calibri" panose="020F0502020204030204" charset="0"/>
              </a:endParaRPr>
            </a:p>
            <a:p>
              <a:r>
                <a:rPr lang="en-US" dirty="0">
                  <a:latin typeface="微软雅黑" panose="020B0503020204020204" pitchFamily="34" charset="-122"/>
                  <a:ea typeface="微软雅黑" panose="020B0503020204020204" pitchFamily="34" charset="-122"/>
                  <a:sym typeface="Calibri" panose="020F0502020204030204" charset="0"/>
                </a:rPr>
                <a:t>&lt;/head</a:t>
              </a:r>
              <a:r>
                <a:rPr lang="en-US" dirty="0" smtClean="0">
                  <a:latin typeface="微软雅黑" panose="020B0503020204020204" pitchFamily="34" charset="-122"/>
                  <a:ea typeface="微软雅黑" panose="020B0503020204020204" pitchFamily="34" charset="-122"/>
                  <a:sym typeface="Calibri" panose="020F0502020204030204" charset="0"/>
                </a:rPr>
                <a:t>&gt;</a:t>
              </a:r>
              <a:endParaRPr lang="en-US" dirty="0">
                <a:latin typeface="微软雅黑" panose="020B0503020204020204" pitchFamily="34" charset="-122"/>
                <a:ea typeface="微软雅黑" panose="020B0503020204020204" pitchFamily="34" charset="-122"/>
                <a:sym typeface="Calibri" panose="020F0502020204030204" charset="0"/>
              </a:endParaRPr>
            </a:p>
            <a:p>
              <a:r>
                <a:rPr lang="en-US" dirty="0">
                  <a:latin typeface="微软雅黑" panose="020B0503020204020204" pitchFamily="34" charset="-122"/>
                  <a:ea typeface="微软雅黑" panose="020B0503020204020204" pitchFamily="34" charset="-122"/>
                  <a:sym typeface="Calibri" panose="020F0502020204030204" charset="0"/>
                </a:rPr>
                <a:t>&lt;body &gt;</a:t>
              </a:r>
              <a:endParaRPr lang="en-US" dirty="0">
                <a:latin typeface="微软雅黑" panose="020B0503020204020204" pitchFamily="34" charset="-122"/>
                <a:ea typeface="微软雅黑" panose="020B0503020204020204" pitchFamily="34" charset="-122"/>
                <a:sym typeface="Calibri" panose="020F0502020204030204" charset="0"/>
              </a:endParaRPr>
            </a:p>
            <a:p>
              <a:r>
                <a:rPr lang="en-US" dirty="0">
                  <a:latin typeface="微软雅黑" panose="020B0503020204020204" pitchFamily="34" charset="-122"/>
                  <a:ea typeface="微软雅黑" panose="020B0503020204020204" pitchFamily="34" charset="-122"/>
                  <a:sym typeface="Calibri" panose="020F0502020204030204" charset="0"/>
                </a:rPr>
                <a:t>       Hello World!</a:t>
              </a:r>
              <a:endParaRPr lang="en-US" dirty="0">
                <a:latin typeface="微软雅黑" panose="020B0503020204020204" pitchFamily="34" charset="-122"/>
                <a:ea typeface="微软雅黑" panose="020B0503020204020204" pitchFamily="34" charset="-122"/>
                <a:sym typeface="Calibri" panose="020F0502020204030204" charset="0"/>
              </a:endParaRPr>
            </a:p>
            <a:p>
              <a:r>
                <a:rPr lang="en-US" dirty="0">
                  <a:latin typeface="微软雅黑" panose="020B0503020204020204" pitchFamily="34" charset="-122"/>
                  <a:ea typeface="微软雅黑" panose="020B0503020204020204" pitchFamily="34" charset="-122"/>
                  <a:sym typeface="Calibri" panose="020F0502020204030204" charset="0"/>
                </a:rPr>
                <a:t>&lt;/body&gt;</a:t>
              </a:r>
              <a:endParaRPr lang="en-US" dirty="0">
                <a:latin typeface="微软雅黑" panose="020B0503020204020204" pitchFamily="34" charset="-122"/>
                <a:ea typeface="微软雅黑" panose="020B0503020204020204" pitchFamily="34" charset="-122"/>
                <a:sym typeface="Calibri" panose="020F0502020204030204" charset="0"/>
              </a:endParaRPr>
            </a:p>
            <a:p>
              <a:endParaRPr lang="en-US" dirty="0">
                <a:latin typeface="微软雅黑" panose="020B0503020204020204" pitchFamily="34" charset="-122"/>
                <a:ea typeface="微软雅黑" panose="020B0503020204020204" pitchFamily="34" charset="-122"/>
                <a:sym typeface="Calibri" panose="020F0502020204030204" charset="0"/>
              </a:endParaRPr>
            </a:p>
            <a:p>
              <a:r>
                <a:rPr lang="en-US" dirty="0">
                  <a:latin typeface="微软雅黑" panose="020B0503020204020204" pitchFamily="34" charset="-122"/>
                  <a:ea typeface="微软雅黑" panose="020B0503020204020204" pitchFamily="34" charset="-122"/>
                  <a:sym typeface="Calibri" panose="020F0502020204030204" charset="0"/>
                </a:rPr>
                <a:t>&lt;/html&gt;</a:t>
              </a:r>
              <a:endParaRPr lang="en-US" dirty="0">
                <a:latin typeface="微软雅黑" panose="020B0503020204020204" pitchFamily="34" charset="-122"/>
                <a:ea typeface="微软雅黑" panose="020B0503020204020204" pitchFamily="34" charset="-122"/>
                <a:sym typeface="Calibri" panose="020F0502020204030204" charset="0"/>
              </a:endParaRPr>
            </a:p>
          </p:txBody>
        </p:sp>
        <p:sp>
          <p:nvSpPr>
            <p:cNvPr id="8" name="AutoShape 5"/>
            <p:cNvSpPr/>
            <p:nvPr/>
          </p:nvSpPr>
          <p:spPr bwMode="auto">
            <a:xfrm>
              <a:off x="6438900" y="0"/>
              <a:ext cx="415925" cy="2819400"/>
            </a:xfrm>
            <a:prstGeom prst="rightBrace">
              <a:avLst>
                <a:gd name="adj1" fmla="val 56426"/>
                <a:gd name="adj2" fmla="val 50000"/>
              </a:avLst>
            </a:prstGeom>
            <a:noFill/>
            <a:ln w="25400" cmpd="sng">
              <a:solidFill>
                <a:srgbClr val="FF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Calibri" panose="020F0502020204030204" charset="0"/>
              </a:endParaRPr>
            </a:p>
          </p:txBody>
        </p:sp>
        <p:sp>
          <p:nvSpPr>
            <p:cNvPr id="9" name="AutoShape 6"/>
            <p:cNvSpPr>
              <a:spLocks noChangeArrowheads="1"/>
            </p:cNvSpPr>
            <p:nvPr/>
          </p:nvSpPr>
          <p:spPr bwMode="auto">
            <a:xfrm>
              <a:off x="6900862" y="1033462"/>
              <a:ext cx="1512888" cy="757238"/>
            </a:xfrm>
            <a:prstGeom prst="roundRect">
              <a:avLst>
                <a:gd name="adj" fmla="val 16667"/>
              </a:avLst>
            </a:prstGeom>
            <a:gradFill rotWithShape="1">
              <a:gsLst>
                <a:gs pos="0">
                  <a:srgbClr val="CC99FF"/>
                </a:gs>
                <a:gs pos="100000">
                  <a:srgbClr val="FFFFFF"/>
                </a:gs>
              </a:gsLst>
              <a:lin ang="5400000" scaled="1"/>
            </a:gradFill>
            <a:ln w="9525" cmpd="sng">
              <a:solidFill>
                <a:srgbClr val="B563CF"/>
              </a:solidFill>
              <a:round/>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000" dirty="0">
                  <a:latin typeface="微软雅黑" panose="020B0503020204020204" pitchFamily="34" charset="-122"/>
                  <a:ea typeface="微软雅黑" panose="020B0503020204020204" pitchFamily="34" charset="-122"/>
                </a:rPr>
                <a:t>HTML </a:t>
              </a:r>
              <a:r>
                <a:rPr lang="zh-CN" altLang="en-US" sz="2000" dirty="0">
                  <a:latin typeface="微软雅黑" panose="020B0503020204020204" pitchFamily="34" charset="-122"/>
                  <a:ea typeface="微软雅黑" panose="020B0503020204020204" pitchFamily="34" charset="-122"/>
                </a:rPr>
                <a:t>网页</a:t>
              </a:r>
              <a:endParaRPr lang="zh-CN" altLang="en-US" sz="2000" dirty="0">
                <a:latin typeface="微软雅黑" panose="020B0503020204020204" pitchFamily="34" charset="-122"/>
                <a:ea typeface="微软雅黑" panose="020B0503020204020204" pitchFamily="34" charset="-122"/>
              </a:endParaRPr>
            </a:p>
          </p:txBody>
        </p:sp>
        <p:sp>
          <p:nvSpPr>
            <p:cNvPr id="10" name="AutoShape 7"/>
            <p:cNvSpPr>
              <a:spLocks noChangeArrowheads="1"/>
            </p:cNvSpPr>
            <p:nvPr/>
          </p:nvSpPr>
          <p:spPr bwMode="auto">
            <a:xfrm>
              <a:off x="4305300" y="588671"/>
              <a:ext cx="2025650" cy="517816"/>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sz="2000" dirty="0">
                  <a:latin typeface="微软雅黑" panose="020B0503020204020204" pitchFamily="34" charset="-122"/>
                  <a:ea typeface="微软雅黑" panose="020B0503020204020204" pitchFamily="34" charset="-122"/>
                </a:rPr>
                <a:t>&lt;head&gt;</a:t>
              </a:r>
              <a:r>
                <a:rPr lang="zh-CN" altLang="en-US" sz="2000" dirty="0">
                  <a:latin typeface="微软雅黑" panose="020B0503020204020204" pitchFamily="34" charset="-122"/>
                  <a:ea typeface="微软雅黑" panose="020B0503020204020204" pitchFamily="34" charset="-122"/>
                </a:rPr>
                <a:t>头部部分</a:t>
              </a:r>
              <a:endParaRPr lang="zh-CN" altLang="en-US" sz="2000" dirty="0">
                <a:latin typeface="微软雅黑" panose="020B0503020204020204" pitchFamily="34" charset="-122"/>
                <a:ea typeface="微软雅黑" panose="020B0503020204020204" pitchFamily="34" charset="-122"/>
              </a:endParaRPr>
            </a:p>
          </p:txBody>
        </p:sp>
        <p:sp>
          <p:nvSpPr>
            <p:cNvPr id="11" name="AutoShape 8"/>
            <p:cNvSpPr>
              <a:spLocks noChangeArrowheads="1"/>
            </p:cNvSpPr>
            <p:nvPr/>
          </p:nvSpPr>
          <p:spPr bwMode="auto">
            <a:xfrm>
              <a:off x="4305300" y="1455737"/>
              <a:ext cx="2089150" cy="704850"/>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2000" dirty="0">
                  <a:latin typeface="微软雅黑" panose="020B0503020204020204" pitchFamily="34" charset="-122"/>
                  <a:ea typeface="微软雅黑" panose="020B0503020204020204" pitchFamily="34" charset="-122"/>
                </a:rPr>
                <a:t>&lt;body&gt;</a:t>
              </a:r>
              <a:r>
                <a:rPr lang="zh-CN" altLang="en-US" sz="2000" dirty="0">
                  <a:latin typeface="微软雅黑" panose="020B0503020204020204" pitchFamily="34" charset="-122"/>
                  <a:ea typeface="微软雅黑" panose="020B0503020204020204" pitchFamily="34" charset="-122"/>
                </a:rPr>
                <a:t>主体部分</a:t>
              </a:r>
              <a:endParaRPr lang="zh-CN" altLang="en-US" sz="2000" dirty="0">
                <a:latin typeface="微软雅黑" panose="020B0503020204020204" pitchFamily="34" charset="-122"/>
                <a:ea typeface="微软雅黑" panose="020B0503020204020204" pitchFamily="34" charset="-122"/>
              </a:endParaRPr>
            </a:p>
          </p:txBody>
        </p:sp>
        <p:sp>
          <p:nvSpPr>
            <p:cNvPr id="12" name="AutoShape 10"/>
            <p:cNvSpPr/>
            <p:nvPr/>
          </p:nvSpPr>
          <p:spPr bwMode="auto">
            <a:xfrm>
              <a:off x="3932238" y="1419225"/>
              <a:ext cx="288925" cy="863600"/>
            </a:xfrm>
            <a:prstGeom prst="rightBrace">
              <a:avLst>
                <a:gd name="adj1" fmla="val 24881"/>
                <a:gd name="adj2" fmla="val 50000"/>
              </a:avLst>
            </a:prstGeom>
            <a:noFill/>
            <a:ln w="25400"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Calibri" panose="020F0502020204030204" charset="0"/>
              </a:endParaRPr>
            </a:p>
          </p:txBody>
        </p:sp>
        <p:sp>
          <p:nvSpPr>
            <p:cNvPr id="13" name="AutoShape 11"/>
            <p:cNvSpPr/>
            <p:nvPr/>
          </p:nvSpPr>
          <p:spPr bwMode="auto">
            <a:xfrm>
              <a:off x="3937000" y="325438"/>
              <a:ext cx="288925" cy="863600"/>
            </a:xfrm>
            <a:prstGeom prst="rightBrace">
              <a:avLst>
                <a:gd name="adj1" fmla="val 24881"/>
                <a:gd name="adj2" fmla="val 50000"/>
              </a:avLst>
            </a:prstGeom>
            <a:noFill/>
            <a:ln w="25400"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Calibri" panose="020F0502020204030204" charset="0"/>
              </a:endParaRPr>
            </a:p>
          </p:txBody>
        </p:sp>
        <p:sp>
          <p:nvSpPr>
            <p:cNvPr id="14" name="AutoShape 13"/>
            <p:cNvSpPr>
              <a:spLocks noChangeArrowheads="1"/>
            </p:cNvSpPr>
            <p:nvPr/>
          </p:nvSpPr>
          <p:spPr bwMode="auto">
            <a:xfrm>
              <a:off x="1352550" y="2282826"/>
              <a:ext cx="2868613" cy="783193"/>
            </a:xfrm>
            <a:prstGeom prst="wedgeRoundRectCallout">
              <a:avLst>
                <a:gd name="adj1" fmla="val -43389"/>
                <a:gd name="adj2" fmla="val -93250"/>
                <a:gd name="adj3" fmla="val 16667"/>
              </a:avLst>
            </a:prstGeom>
            <a:gradFill rotWithShape="1">
              <a:gsLst>
                <a:gs pos="0">
                  <a:srgbClr val="FFFF99"/>
                </a:gs>
                <a:gs pos="100000">
                  <a:srgbClr val="FFFFFF"/>
                </a:gs>
              </a:gsLst>
              <a:lin ang="5400000" scaled="1"/>
            </a:gradFill>
            <a:ln w="9525" cmpd="sng">
              <a:solidFill>
                <a:srgbClr val="FF6600"/>
              </a:solidFill>
              <a:miter lim="800000"/>
            </a:ln>
            <a:effectLst>
              <a:outerShdw dist="35921" dir="2700000" algn="ctr" rotWithShape="0">
                <a:schemeClr val="bg2">
                  <a:alpha val="50000"/>
                </a:schemeClr>
              </a:outerShdw>
            </a:effectLst>
          </p:spPr>
          <p:txBody>
            <a:bodyPr wrap="square"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000" dirty="0">
                  <a:latin typeface="微软雅黑" panose="020B0503020204020204" pitchFamily="34" charset="-122"/>
                  <a:ea typeface="微软雅黑" panose="020B0503020204020204" pitchFamily="34" charset="-122"/>
                </a:rPr>
                <a:t>网页内容，可以是文本、图像等</a:t>
              </a:r>
              <a:endParaRPr lang="zh-CN" altLang="en-US" sz="2000" dirty="0">
                <a:latin typeface="微软雅黑" panose="020B0503020204020204" pitchFamily="34" charset="-122"/>
                <a:ea typeface="微软雅黑" panose="020B0503020204020204" pitchFamily="34" charset="-122"/>
              </a:endParaRPr>
            </a:p>
          </p:txBody>
        </p:sp>
      </p:grpSp>
      <p:sp>
        <p:nvSpPr>
          <p:cNvPr id="15" name="AutoShape 17"/>
          <p:cNvSpPr>
            <a:spLocks noChangeArrowheads="1"/>
          </p:cNvSpPr>
          <p:nvPr/>
        </p:nvSpPr>
        <p:spPr bwMode="auto">
          <a:xfrm>
            <a:off x="640733" y="5080807"/>
            <a:ext cx="7886700" cy="503238"/>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117088" dir="8363922"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b="1" dirty="0" smtClean="0">
                <a:solidFill>
                  <a:srgbClr val="FF0000"/>
                </a:solidFill>
                <a:latin typeface="微软雅黑" panose="020B0503020204020204" pitchFamily="34" charset="-122"/>
                <a:ea typeface="微软雅黑" panose="020B0503020204020204" pitchFamily="34" charset="-122"/>
              </a:rPr>
              <a:t>&lt;head&gt;…&lt;/head&gt;</a:t>
            </a:r>
            <a:r>
              <a:rPr lang="zh-CN" altLang="en-US" b="1" dirty="0" smtClean="0">
                <a:solidFill>
                  <a:srgbClr val="FF0000"/>
                </a:solidFill>
                <a:latin typeface="微软雅黑" panose="020B0503020204020204" pitchFamily="34" charset="-122"/>
                <a:ea typeface="微软雅黑" panose="020B0503020204020204" pitchFamily="34" charset="-122"/>
              </a:rPr>
              <a:t>标签</a:t>
            </a:r>
            <a:r>
              <a:rPr lang="zh-CN" altLang="en-US" dirty="0">
                <a:latin typeface="微软雅黑" panose="020B0503020204020204" pitchFamily="34" charset="-122"/>
                <a:ea typeface="微软雅黑" panose="020B0503020204020204" pitchFamily="34" charset="-122"/>
              </a:rPr>
              <a:t>包括标题和其他说明信息</a:t>
            </a:r>
            <a:endParaRPr lang="zh-CN" altLang="en-US" dirty="0">
              <a:latin typeface="微软雅黑" panose="020B0503020204020204" pitchFamily="34" charset="-122"/>
              <a:ea typeface="微软雅黑" panose="020B0503020204020204" pitchFamily="34" charset="-122"/>
            </a:endParaRPr>
          </a:p>
        </p:txBody>
      </p:sp>
      <p:sp>
        <p:nvSpPr>
          <p:cNvPr id="16" name="AutoShape 15"/>
          <p:cNvSpPr>
            <a:spLocks noChangeArrowheads="1"/>
          </p:cNvSpPr>
          <p:nvPr/>
        </p:nvSpPr>
        <p:spPr bwMode="auto">
          <a:xfrm>
            <a:off x="677246" y="5672945"/>
            <a:ext cx="7942262" cy="759837"/>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117088" dir="8363922"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smtClean="0">
                <a:latin typeface="Calibri" panose="020F0502020204030204" charset="0"/>
                <a:ea typeface="黑体" panose="02010609060101010101" charset="-122"/>
              </a:rPr>
              <a:t> </a:t>
            </a:r>
            <a:r>
              <a:rPr lang="en-US" b="1" dirty="0">
                <a:solidFill>
                  <a:srgbClr val="FF0000"/>
                </a:solidFill>
                <a:latin typeface="微软雅黑" panose="020B0503020204020204" pitchFamily="34" charset="-122"/>
                <a:ea typeface="微软雅黑" panose="020B0503020204020204" pitchFamily="34" charset="-122"/>
              </a:rPr>
              <a:t>&lt;body&gt;…&lt;/body&gt; </a:t>
            </a:r>
            <a:r>
              <a:rPr lang="zh-CN" altLang="en-US" dirty="0">
                <a:latin typeface="微软雅黑" panose="020B0503020204020204" pitchFamily="34" charset="-122"/>
                <a:ea typeface="微软雅黑" panose="020B0503020204020204" pitchFamily="34" charset="-122"/>
              </a:rPr>
              <a:t>标签包含整个网页全部标签。</a:t>
            </a:r>
            <a:endParaRPr lang="zh-CN" altLang="en-US" dirty="0">
              <a:latin typeface="微软雅黑" panose="020B0503020204020204" pitchFamily="34" charset="-122"/>
              <a:ea typeface="微软雅黑" panose="020B0503020204020204" pitchFamily="34" charset="-122"/>
            </a:endParaRPr>
          </a:p>
        </p:txBody>
      </p:sp>
      <p:sp>
        <p:nvSpPr>
          <p:cNvPr id="17" name="AutoShape 12"/>
          <p:cNvSpPr>
            <a:spLocks noChangeArrowheads="1"/>
          </p:cNvSpPr>
          <p:nvPr/>
        </p:nvSpPr>
        <p:spPr bwMode="auto">
          <a:xfrm>
            <a:off x="1101096" y="946555"/>
            <a:ext cx="2327136" cy="408623"/>
          </a:xfrm>
          <a:prstGeom prst="wedgeRoundRectCallout">
            <a:avLst>
              <a:gd name="adj1" fmla="val -47490"/>
              <a:gd name="adj2" fmla="val 80442"/>
              <a:gd name="adj3" fmla="val 16667"/>
            </a:avLst>
          </a:prstGeom>
          <a:gradFill rotWithShape="1">
            <a:gsLst>
              <a:gs pos="0">
                <a:srgbClr val="FFFF99"/>
              </a:gs>
              <a:gs pos="100000">
                <a:srgbClr val="FFFFFF"/>
              </a:gs>
            </a:gsLst>
            <a:lin ang="5400000" scaled="1"/>
          </a:gradFill>
          <a:ln w="9525">
            <a:solidFill>
              <a:srgbClr val="FF6600"/>
            </a:solidFill>
            <a:miter lim="800000"/>
          </a:ln>
          <a:effectLst>
            <a:outerShdw dist="35921" dir="2700000" algn="ctr" rotWithShape="0">
              <a:schemeClr val="bg2">
                <a:alpha val="50000"/>
              </a:schemeClr>
            </a:outerShdw>
          </a:effectLst>
        </p:spPr>
        <p:txBody>
          <a:bodyPr wrap="square" anchorCtr="1">
            <a:spAutoFit/>
          </a:bodyPr>
          <a:lstStyle>
            <a:lvl1pPr>
              <a:lnSpc>
                <a:spcPct val="90000"/>
              </a:lnSpc>
              <a:spcBef>
                <a:spcPts val="750"/>
              </a:spcBef>
              <a:buFont typeface="Arial" panose="020B0604020202020204" pitchFamily="34" charset="0"/>
              <a:buChar char="•"/>
              <a:defRPr sz="2100" b="1">
                <a:solidFill>
                  <a:srgbClr val="0051A3"/>
                </a:solidFill>
                <a:latin typeface="Arial" panose="020B060402020202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sz="2800" b="1">
                <a:solidFill>
                  <a:srgbClr val="0051A3"/>
                </a:solidFill>
                <a:latin typeface="Arial" panose="020B060402020202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b="1">
                <a:solidFill>
                  <a:srgbClr val="0051A3"/>
                </a:solidFill>
                <a:latin typeface="Arial" panose="020B060402020202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Arial" panose="020B060402020202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b="0" dirty="0">
                <a:solidFill>
                  <a:schemeClr val="tx1"/>
                </a:solidFill>
                <a:latin typeface="微软雅黑" panose="020B0503020204020204" pitchFamily="34" charset="-122"/>
                <a:ea typeface="微软雅黑" panose="020B0503020204020204" pitchFamily="34" charset="-122"/>
                <a:sym typeface="Calibri" panose="020F0502020204030204" charset="0"/>
              </a:rPr>
              <a:t>声明文档类型</a:t>
            </a:r>
            <a:endParaRPr lang="zh-CN" altLang="en-US" sz="1800" b="0" dirty="0">
              <a:solidFill>
                <a:schemeClr val="tx1"/>
              </a:solidFill>
              <a:latin typeface="微软雅黑" panose="020B0503020204020204" pitchFamily="34" charset="-122"/>
              <a:ea typeface="微软雅黑" panose="020B0503020204020204" pitchFamily="34" charset="-122"/>
              <a:sym typeface="Calibri" panose="020F050202020403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autoUpdateAnimBg="0"/>
      <p:bldP spid="16" grpId="0" bldLvl="0" animBg="1" autoUpdateAnimBg="0"/>
      <p:bldP spid="17"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smtClean="0"/>
              <a:t>：</a:t>
            </a:r>
            <a:r>
              <a:rPr lang="en-US" altLang="zh-CN" dirty="0"/>
              <a:t>HTML</a:t>
            </a:r>
            <a:r>
              <a:rPr lang="zh-CN" altLang="en-US" dirty="0"/>
              <a:t>基本结构</a:t>
            </a:r>
            <a:endParaRPr lang="en-US" altLang="zh-CN" dirty="0"/>
          </a:p>
        </p:txBody>
      </p:sp>
      <p:sp>
        <p:nvSpPr>
          <p:cNvPr id="3" name="内容占位符 2"/>
          <p:cNvSpPr>
            <a:spLocks noGrp="1"/>
          </p:cNvSpPr>
          <p:nvPr>
            <p:ph idx="1"/>
          </p:nvPr>
        </p:nvSpPr>
        <p:spPr>
          <a:xfrm>
            <a:off x="773545" y="948170"/>
            <a:ext cx="10515600" cy="4770438"/>
          </a:xfrm>
        </p:spPr>
        <p:txBody>
          <a:bodyPr>
            <a:normAutofit/>
          </a:bodyPr>
          <a:lstStyle/>
          <a:p>
            <a:r>
              <a:rPr lang="en-US" altLang="zh-CN" dirty="0"/>
              <a:t>Html</a:t>
            </a:r>
            <a:r>
              <a:rPr lang="zh-CN" altLang="en-US" dirty="0"/>
              <a:t>文档模式：</a:t>
            </a:r>
            <a:endParaRPr lang="en-US" altLang="zh-CN" dirty="0"/>
          </a:p>
          <a:p>
            <a:pPr lvl="1"/>
            <a:r>
              <a:rPr lang="zh-CN" altLang="en-US" dirty="0">
                <a:latin typeface="微软雅黑" panose="020B0503020204020204" pitchFamily="34" charset="-122"/>
                <a:ea typeface="微软雅黑" panose="020B0503020204020204" pitchFamily="34" charset="-122"/>
              </a:rPr>
              <a:t>严格模式：按照当前浏览器的能支持的最高版本进行元素的</a:t>
            </a:r>
            <a:r>
              <a:rPr lang="zh-CN" altLang="en-US" dirty="0" smtClean="0">
                <a:latin typeface="微软雅黑" panose="020B0503020204020204" pitchFamily="34" charset="-122"/>
                <a:ea typeface="微软雅黑" panose="020B0503020204020204" pitchFamily="34" charset="-122"/>
              </a:rPr>
              <a:t>渲染。</a:t>
            </a:r>
            <a:endParaRPr lang="en-US" altLang="zh-CN" dirty="0" smtClean="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混杂模式：使用</a:t>
            </a:r>
            <a:r>
              <a:rPr lang="en-US" altLang="zh-CN" dirty="0">
                <a:latin typeface="微软雅黑" panose="020B0503020204020204" pitchFamily="34" charset="-122"/>
                <a:ea typeface="微软雅黑" panose="020B0503020204020204" pitchFamily="34" charset="-122"/>
              </a:rPr>
              <a:t>DTD</a:t>
            </a:r>
            <a:r>
              <a:rPr lang="zh-CN" altLang="en-US" dirty="0">
                <a:latin typeface="微软雅黑" panose="020B0503020204020204" pitchFamily="34" charset="-122"/>
                <a:ea typeface="微软雅黑" panose="020B0503020204020204" pitchFamily="34" charset="-122"/>
              </a:rPr>
              <a:t>限制当前浏览器按照当前某一个版本进行元素</a:t>
            </a:r>
            <a:r>
              <a:rPr lang="zh-CN" altLang="en-US" dirty="0" smtClean="0">
                <a:latin typeface="微软雅黑" panose="020B0503020204020204" pitchFamily="34" charset="-122"/>
                <a:ea typeface="微软雅黑" panose="020B0503020204020204" pitchFamily="34" charset="-122"/>
              </a:rPr>
              <a:t>渲染。</a:t>
            </a:r>
            <a:endParaRPr lang="en-US" altLang="zh-CN" dirty="0" smtClean="0">
              <a:latin typeface="微软雅黑" panose="020B0503020204020204" pitchFamily="34" charset="-122"/>
              <a:ea typeface="微软雅黑" panose="020B0503020204020204" pitchFamily="34" charset="-122"/>
            </a:endParaRPr>
          </a:p>
          <a:p>
            <a:r>
              <a:rPr lang="zh-CN" altLang="en-US" dirty="0"/>
              <a:t>模式的</a:t>
            </a:r>
            <a:r>
              <a:rPr lang="zh-CN" altLang="en-US" dirty="0" smtClean="0"/>
              <a:t>声明方式：</a:t>
            </a:r>
            <a:endParaRPr lang="en-US" altLang="zh-CN" dirty="0" smtClean="0"/>
          </a:p>
          <a:p>
            <a:pPr lvl="1"/>
            <a:r>
              <a:rPr lang="en-US" altLang="zh-CN" dirty="0" smtClean="0"/>
              <a:t>Html5</a:t>
            </a:r>
            <a:r>
              <a:rPr lang="zh-CN" altLang="en-US" dirty="0" smtClean="0"/>
              <a:t>中的声明方式如下，严格模式。</a:t>
            </a:r>
            <a:endParaRPr lang="en-US" altLang="zh-CN" dirty="0" smtClean="0"/>
          </a:p>
          <a:p>
            <a:pPr marL="457200" lvl="1" indent="0">
              <a:buNone/>
            </a:pPr>
            <a:endParaRPr lang="en-US" altLang="zh-CN" dirty="0"/>
          </a:p>
          <a:p>
            <a:pPr lvl="1"/>
            <a:r>
              <a:rPr lang="en-US" altLang="zh-CN" dirty="0" smtClean="0"/>
              <a:t>Html4</a:t>
            </a:r>
            <a:r>
              <a:rPr lang="zh-CN" altLang="en-US" dirty="0" smtClean="0"/>
              <a:t>的声明方式：依照定义的</a:t>
            </a:r>
            <a:r>
              <a:rPr lang="en-US" altLang="zh-CN" dirty="0" err="1" smtClean="0"/>
              <a:t>dtd</a:t>
            </a:r>
            <a:r>
              <a:rPr lang="zh-CN" altLang="en-US" dirty="0" smtClean="0"/>
              <a:t>文件格式进行</a:t>
            </a:r>
            <a:r>
              <a:rPr lang="en-US" altLang="zh-CN" dirty="0" smtClean="0"/>
              <a:t>html</a:t>
            </a:r>
            <a:r>
              <a:rPr lang="zh-CN" altLang="en-US" dirty="0" smtClean="0"/>
              <a:t>渲染，混杂模式。</a:t>
            </a:r>
            <a:endParaRPr lang="zh-CN" altLang="en-US" dirty="0"/>
          </a:p>
        </p:txBody>
      </p:sp>
      <p:sp>
        <p:nvSpPr>
          <p:cNvPr id="4" name="矩形 3"/>
          <p:cNvSpPr/>
          <p:nvPr/>
        </p:nvSpPr>
        <p:spPr>
          <a:xfrm>
            <a:off x="1492460" y="4303667"/>
            <a:ext cx="2236766" cy="369332"/>
          </a:xfrm>
          <a:prstGeom prst="rect">
            <a:avLst/>
          </a:prstGeom>
        </p:spPr>
        <p:txBody>
          <a:bodyPr wrap="none">
            <a:spAutoFit/>
          </a:bodyPr>
          <a:lstStyle/>
          <a:p>
            <a:pPr>
              <a:buClr>
                <a:schemeClr val="tx2">
                  <a:lumMod val="60000"/>
                  <a:lumOff val="40000"/>
                </a:schemeClr>
              </a:buClr>
            </a:pPr>
            <a:r>
              <a:rPr lang="en-US" altLang="zh-CN" dirty="0">
                <a:solidFill>
                  <a:srgbClr val="FF0000"/>
                </a:solidFill>
                <a:latin typeface="微软雅黑" panose="020B0503020204020204" pitchFamily="34" charset="-122"/>
                <a:ea typeface="微软雅黑" panose="020B0503020204020204" pitchFamily="34" charset="-122"/>
              </a:rPr>
              <a:t>&lt;!DOCTYPE html&gt;</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492460" y="5463020"/>
            <a:ext cx="6096000" cy="923330"/>
          </a:xfrm>
          <a:prstGeom prst="rect">
            <a:avLst/>
          </a:prstGeom>
        </p:spPr>
        <p:txBody>
          <a:bodyPr>
            <a:spAutoFit/>
          </a:bodyPr>
          <a:lstStyle/>
          <a:p>
            <a:pPr>
              <a:buClr>
                <a:schemeClr val="tx1"/>
              </a:buClr>
            </a:pPr>
            <a:r>
              <a:rPr lang="en-US" altLang="zh-CN" dirty="0">
                <a:solidFill>
                  <a:srgbClr val="FF0000"/>
                </a:solidFill>
                <a:latin typeface="微软雅黑" panose="020B0503020204020204" pitchFamily="34" charset="-122"/>
                <a:ea typeface="微软雅黑" panose="020B0503020204020204" pitchFamily="34" charset="-122"/>
              </a:rPr>
              <a:t>&lt;!DOCTYPE html PUBLIC "-//W3C//DTD XHTML 1.0 </a:t>
            </a:r>
            <a:endParaRPr lang="en-US" altLang="zh-CN" dirty="0">
              <a:solidFill>
                <a:srgbClr val="FF0000"/>
              </a:solidFill>
              <a:latin typeface="微软雅黑" panose="020B0503020204020204" pitchFamily="34" charset="-122"/>
              <a:ea typeface="微软雅黑" panose="020B0503020204020204" pitchFamily="34" charset="-122"/>
            </a:endParaRPr>
          </a:p>
          <a:p>
            <a:pPr>
              <a:buClr>
                <a:schemeClr val="tx1"/>
              </a:buClr>
            </a:pPr>
            <a:r>
              <a:rPr lang="en-US" altLang="zh-CN" dirty="0">
                <a:solidFill>
                  <a:srgbClr val="FF0000"/>
                </a:solidFill>
                <a:latin typeface="微软雅黑" panose="020B0503020204020204" pitchFamily="34" charset="-122"/>
                <a:ea typeface="微软雅黑" panose="020B0503020204020204" pitchFamily="34" charset="-122"/>
              </a:rPr>
              <a:t>Transitional//</a:t>
            </a:r>
            <a:r>
              <a:rPr lang="en-US" altLang="zh-CN" dirty="0" err="1">
                <a:solidFill>
                  <a:srgbClr val="FF0000"/>
                </a:solidFill>
                <a:latin typeface="微软雅黑" panose="020B0503020204020204" pitchFamily="34" charset="-122"/>
                <a:ea typeface="微软雅黑" panose="020B0503020204020204" pitchFamily="34" charset="-122"/>
              </a:rPr>
              <a:t>EN""http</a:t>
            </a:r>
            <a:r>
              <a:rPr lang="en-US" altLang="zh-CN" dirty="0">
                <a:solidFill>
                  <a:srgbClr val="FF0000"/>
                </a:solidFill>
                <a:latin typeface="微软雅黑" panose="020B0503020204020204" pitchFamily="34" charset="-122"/>
                <a:ea typeface="微软雅黑" panose="020B0503020204020204" pitchFamily="34" charset="-122"/>
              </a:rPr>
              <a:t>://www.w3.org/TR/xhtml1/DTD/xhtml1-transitional.dtd"&gt;</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a:t>
            </a:r>
            <a:r>
              <a:rPr lang="zh-CN" altLang="en-US" dirty="0" smtClean="0"/>
              <a:t>共</a:t>
            </a:r>
            <a:r>
              <a:rPr lang="en-US" altLang="zh-CN" dirty="0" smtClean="0"/>
              <a:t>3</a:t>
            </a:r>
            <a:r>
              <a:rPr lang="zh-CN" altLang="en-US" dirty="0" smtClean="0"/>
              <a:t>小节，</a:t>
            </a:r>
            <a:r>
              <a:rPr lang="en-US" altLang="zh-CN" dirty="0" smtClean="0"/>
              <a:t>18</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a:t>
            </a:r>
            <a:r>
              <a:rPr lang="en-US" altLang="zh-CN" dirty="0">
                <a:solidFill>
                  <a:schemeClr val="tx1">
                    <a:lumMod val="75000"/>
                    <a:lumOff val="25000"/>
                  </a:schemeClr>
                </a:solidFill>
              </a:rPr>
              <a:t>html</a:t>
            </a:r>
            <a:r>
              <a:rPr lang="zh-CN" altLang="en-US" dirty="0" smtClean="0">
                <a:solidFill>
                  <a:schemeClr val="tx1">
                    <a:lumMod val="75000"/>
                    <a:lumOff val="25000"/>
                  </a:schemeClr>
                </a:solidFill>
              </a:rPr>
              <a:t>简介</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a:t>
            </a:r>
            <a:r>
              <a:rPr lang="en-US" altLang="zh-CN" dirty="0" smtClean="0">
                <a:solidFill>
                  <a:schemeClr val="tx1">
                    <a:lumMod val="75000"/>
                    <a:lumOff val="25000"/>
                  </a:schemeClr>
                </a:solidFill>
              </a:rPr>
              <a:t>html</a:t>
            </a:r>
            <a:r>
              <a:rPr lang="zh-CN" altLang="en-US" dirty="0">
                <a:solidFill>
                  <a:schemeClr val="tx1">
                    <a:lumMod val="75000"/>
                    <a:lumOff val="25000"/>
                  </a:schemeClr>
                </a:solidFill>
              </a:rPr>
              <a:t>基本</a:t>
            </a:r>
            <a:r>
              <a:rPr lang="zh-CN" altLang="en-US" dirty="0" smtClean="0">
                <a:solidFill>
                  <a:schemeClr val="tx1">
                    <a:lumMod val="75000"/>
                    <a:lumOff val="25000"/>
                  </a:schemeClr>
                </a:solidFill>
              </a:rPr>
              <a:t>结构</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a:t>
            </a:r>
            <a:r>
              <a:rPr lang="en-US" altLang="zh-CN" dirty="0" smtClean="0">
                <a:solidFill>
                  <a:schemeClr val="tx1">
                    <a:lumMod val="75000"/>
                    <a:lumOff val="25000"/>
                  </a:schemeClr>
                </a:solidFill>
              </a:rPr>
              <a:t>html</a:t>
            </a:r>
            <a:r>
              <a:rPr lang="zh-CN" altLang="en-US" dirty="0" smtClean="0">
                <a:solidFill>
                  <a:schemeClr val="tx1">
                    <a:lumMod val="75000"/>
                    <a:lumOff val="25000"/>
                  </a:schemeClr>
                </a:solidFill>
              </a:rPr>
              <a:t>标签</a:t>
            </a:r>
            <a:endParaRPr lang="en-US" altLang="zh-CN" dirty="0" smtClean="0">
              <a:solidFill>
                <a:schemeClr val="tx1">
                  <a:lumMod val="75000"/>
                  <a:lumOff val="25000"/>
                </a:schemeClr>
              </a:solidFill>
            </a:endParaRPr>
          </a:p>
          <a:p>
            <a:endParaRPr lang="en-US" altLang="zh-CN"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：网页头信息</a:t>
            </a:r>
            <a:endParaRPr lang="en-US" altLang="zh-CN" dirty="0"/>
          </a:p>
        </p:txBody>
      </p:sp>
      <p:sp>
        <p:nvSpPr>
          <p:cNvPr id="3" name="内容占位符 2"/>
          <p:cNvSpPr>
            <a:spLocks noGrp="1"/>
          </p:cNvSpPr>
          <p:nvPr>
            <p:ph idx="1"/>
          </p:nvPr>
        </p:nvSpPr>
        <p:spPr/>
        <p:txBody>
          <a:bodyPr>
            <a:normAutofit/>
          </a:bodyPr>
          <a:lstStyle/>
          <a:p>
            <a:r>
              <a:rPr lang="zh-CN" altLang="en-US" dirty="0" smtClean="0"/>
              <a:t>网页头信息使用</a:t>
            </a:r>
            <a:r>
              <a:rPr lang="en-US" altLang="zh-CN" dirty="0" smtClean="0"/>
              <a:t>head</a:t>
            </a:r>
            <a:r>
              <a:rPr lang="zh-CN" altLang="en-US" dirty="0" smtClean="0"/>
              <a:t>标签声明，标签内包含如下子标签：</a:t>
            </a:r>
            <a:endParaRPr lang="en-US" altLang="zh-CN" dirty="0" smtClean="0"/>
          </a:p>
          <a:p>
            <a:pPr marL="800100" lvl="2" indent="-342900">
              <a:spcBef>
                <a:spcPct val="20000"/>
              </a:spcBef>
              <a:buClr>
                <a:schemeClr val="tx1">
                  <a:lumMod val="95000"/>
                  <a:lumOff val="5000"/>
                </a:schemeClr>
              </a:buClr>
            </a:pPr>
            <a:r>
              <a:rPr lang="en-US" altLang="zh-CN" dirty="0"/>
              <a:t>title</a:t>
            </a:r>
            <a:r>
              <a:rPr lang="zh-CN" altLang="en-US" dirty="0"/>
              <a:t>标签：用来声明网页的标题</a:t>
            </a:r>
            <a:endParaRPr lang="en-US" altLang="zh-CN" dirty="0"/>
          </a:p>
          <a:p>
            <a:pPr marL="800100" lvl="2" indent="-342900">
              <a:spcBef>
                <a:spcPct val="20000"/>
              </a:spcBef>
              <a:buClr>
                <a:schemeClr val="tx1">
                  <a:lumMod val="95000"/>
                  <a:lumOff val="5000"/>
                </a:schemeClr>
              </a:buClr>
            </a:pPr>
            <a:r>
              <a:rPr lang="en-US" altLang="zh-CN" dirty="0"/>
              <a:t>meta</a:t>
            </a:r>
            <a:r>
              <a:rPr lang="zh-CN" altLang="en-US" dirty="0"/>
              <a:t>标签：用来描述一个</a:t>
            </a:r>
            <a:r>
              <a:rPr lang="en-US" altLang="zh-CN" dirty="0"/>
              <a:t>HTML</a:t>
            </a:r>
            <a:r>
              <a:rPr lang="zh-CN" altLang="en-US" dirty="0"/>
              <a:t>网页文档的属性，例如作者、日期和时间、网页描述、关键词等。</a:t>
            </a:r>
            <a:endParaRPr lang="en-US" altLang="zh-CN" dirty="0"/>
          </a:p>
          <a:p>
            <a:pPr marL="800100" lvl="2" indent="-342900">
              <a:spcBef>
                <a:spcPct val="20000"/>
              </a:spcBef>
              <a:buClr>
                <a:schemeClr val="tx1">
                  <a:lumMod val="95000"/>
                  <a:lumOff val="5000"/>
                </a:schemeClr>
              </a:buClr>
            </a:pPr>
            <a:r>
              <a:rPr lang="en-US" altLang="zh-CN" dirty="0"/>
              <a:t>style</a:t>
            </a:r>
            <a:r>
              <a:rPr lang="zh-CN" altLang="en-US" dirty="0"/>
              <a:t>标签：用来内嵌</a:t>
            </a:r>
            <a:r>
              <a:rPr lang="en-US" altLang="zh-CN" dirty="0" err="1"/>
              <a:t>css</a:t>
            </a:r>
            <a:r>
              <a:rPr lang="zh-CN" altLang="en-US" dirty="0"/>
              <a:t>样式</a:t>
            </a:r>
            <a:endParaRPr lang="en-US" altLang="zh-CN" dirty="0"/>
          </a:p>
          <a:p>
            <a:pPr marL="800100" lvl="2" indent="-342900">
              <a:spcBef>
                <a:spcPct val="20000"/>
              </a:spcBef>
              <a:buClr>
                <a:schemeClr val="tx1">
                  <a:lumMod val="95000"/>
                  <a:lumOff val="5000"/>
                </a:schemeClr>
              </a:buClr>
            </a:pPr>
            <a:r>
              <a:rPr lang="en-US" altLang="zh-CN" dirty="0"/>
              <a:t>link</a:t>
            </a:r>
            <a:r>
              <a:rPr lang="zh-CN" altLang="en-US" dirty="0"/>
              <a:t>标签：用来引入</a:t>
            </a:r>
            <a:r>
              <a:rPr lang="en-US" altLang="zh-CN" dirty="0" err="1"/>
              <a:t>css</a:t>
            </a:r>
            <a:r>
              <a:rPr lang="zh-CN" altLang="en-US" dirty="0"/>
              <a:t>样式文件</a:t>
            </a:r>
            <a:endParaRPr lang="en-US" altLang="zh-CN" dirty="0"/>
          </a:p>
          <a:p>
            <a:pPr marL="800100" lvl="2" indent="-342900">
              <a:spcBef>
                <a:spcPct val="20000"/>
              </a:spcBef>
              <a:buClr>
                <a:schemeClr val="tx1">
                  <a:lumMod val="95000"/>
                  <a:lumOff val="5000"/>
                </a:schemeClr>
              </a:buClr>
            </a:pPr>
            <a:r>
              <a:rPr lang="en-US" altLang="zh-CN" dirty="0"/>
              <a:t>script</a:t>
            </a:r>
            <a:r>
              <a:rPr lang="zh-CN" altLang="en-US" dirty="0"/>
              <a:t>标签：用来引入</a:t>
            </a:r>
            <a:r>
              <a:rPr lang="en-US" altLang="zh-CN" dirty="0" err="1"/>
              <a:t>javascript</a:t>
            </a:r>
            <a:r>
              <a:rPr lang="zh-CN" altLang="en-US" dirty="0"/>
              <a:t>程序。</a:t>
            </a:r>
            <a:endParaRPr lang="en-US" altLang="zh-CN" dirty="0"/>
          </a:p>
          <a:p>
            <a:pPr lvl="1"/>
            <a:endParaRPr lang="zh-CN" altLang="en-US" b="1" dirty="0">
              <a:solidFill>
                <a:srgbClr val="C00000"/>
              </a:solidFill>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：网页头信息</a:t>
            </a:r>
            <a:endParaRPr lang="en-US" altLang="zh-CN" dirty="0"/>
          </a:p>
        </p:txBody>
      </p:sp>
      <p:sp>
        <p:nvSpPr>
          <p:cNvPr id="3" name="内容占位符 2"/>
          <p:cNvSpPr>
            <a:spLocks noGrp="1"/>
          </p:cNvSpPr>
          <p:nvPr>
            <p:ph idx="1"/>
          </p:nvPr>
        </p:nvSpPr>
        <p:spPr/>
        <p:txBody>
          <a:bodyPr>
            <a:normAutofit/>
          </a:bodyPr>
          <a:lstStyle/>
          <a:p>
            <a:r>
              <a:rPr lang="en-US" altLang="zh-CN" dirty="0"/>
              <a:t>title</a:t>
            </a:r>
            <a:r>
              <a:rPr lang="zh-CN" altLang="en-US" dirty="0"/>
              <a:t>标签：用来声明当前网页的标题</a:t>
            </a:r>
            <a:endParaRPr lang="en-US" altLang="zh-CN" dirty="0"/>
          </a:p>
          <a:p>
            <a:endParaRPr lang="zh-CN" altLang="en-US" b="1" dirty="0">
              <a:solidFill>
                <a:srgbClr val="C00000"/>
              </a:solidFill>
            </a:endParaRPr>
          </a:p>
        </p:txBody>
      </p:sp>
      <p:sp>
        <p:nvSpPr>
          <p:cNvPr id="4" name="AutoShape 12"/>
          <p:cNvSpPr>
            <a:spLocks noChangeArrowheads="1"/>
          </p:cNvSpPr>
          <p:nvPr/>
        </p:nvSpPr>
        <p:spPr bwMode="auto">
          <a:xfrm>
            <a:off x="667408" y="1786343"/>
            <a:ext cx="7712406" cy="1021556"/>
          </a:xfrm>
          <a:prstGeom prst="roundRect">
            <a:avLst>
              <a:gd name="adj" fmla="val 16667"/>
            </a:avLst>
          </a:prstGeom>
          <a:gradFill rotWithShape="1">
            <a:gsLst>
              <a:gs pos="0">
                <a:srgbClr val="CCFFFF"/>
              </a:gs>
              <a:gs pos="100000">
                <a:srgbClr val="FFFFFF"/>
              </a:gs>
            </a:gsLst>
            <a:lin ang="5400000" scaled="1"/>
          </a:gradFill>
          <a:ln w="9525" cmpd="sng">
            <a:solidFill>
              <a:srgbClr val="008080"/>
            </a:solidFill>
            <a:rou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dirty="0">
                <a:solidFill>
                  <a:srgbClr val="000000"/>
                </a:solidFill>
                <a:latin typeface="微软雅黑" panose="020B0503020204020204" pitchFamily="34" charset="-122"/>
                <a:ea typeface="微软雅黑" panose="020B0503020204020204" pitchFamily="34" charset="-122"/>
              </a:rPr>
              <a:t>&lt;head&gt;</a:t>
            </a:r>
            <a:endParaRPr lang="zh-CN" altLang="en-US" dirty="0">
              <a:solidFill>
                <a:srgbClr val="000000"/>
              </a:solidFill>
              <a:latin typeface="微软雅黑" panose="020B0503020204020204" pitchFamily="34" charset="-122"/>
              <a:ea typeface="微软雅黑" panose="020B0503020204020204" pitchFamily="34" charset="-122"/>
            </a:endParaRPr>
          </a:p>
          <a:p>
            <a:r>
              <a:rPr lang="en-US" dirty="0">
                <a:solidFill>
                  <a:srgbClr val="0000FF"/>
                </a:solidFill>
                <a:latin typeface="微软雅黑" panose="020B0503020204020204" pitchFamily="34" charset="-122"/>
                <a:ea typeface="微软雅黑" panose="020B0503020204020204" pitchFamily="34" charset="-122"/>
                <a:sym typeface="Courier New" panose="02070309020205020404" pitchFamily="49" charset="0"/>
              </a:rPr>
              <a:t> 	 </a:t>
            </a:r>
            <a:r>
              <a:rPr lang="en-US" dirty="0">
                <a:solidFill>
                  <a:srgbClr val="0000FF"/>
                </a:solidFill>
                <a:latin typeface="微软雅黑" panose="020B0503020204020204" pitchFamily="34" charset="-122"/>
                <a:ea typeface="微软雅黑" panose="020B0503020204020204" pitchFamily="34" charset="-122"/>
              </a:rPr>
              <a:t>&lt;title&gt;</a:t>
            </a:r>
            <a:r>
              <a:rPr lang="zh-CN" altLang="en-US" dirty="0">
                <a:solidFill>
                  <a:srgbClr val="000000"/>
                </a:solidFill>
                <a:latin typeface="微软雅黑" panose="020B0503020204020204" pitchFamily="34" charset="-122"/>
                <a:ea typeface="微软雅黑" panose="020B0503020204020204" pitchFamily="34" charset="-122"/>
              </a:rPr>
              <a:t>中国最大的门户网站</a:t>
            </a:r>
            <a:r>
              <a:rPr lang="en-US" dirty="0">
                <a:solidFill>
                  <a:srgbClr val="0000FF"/>
                </a:solidFill>
                <a:latin typeface="微软雅黑" panose="020B0503020204020204" pitchFamily="34" charset="-122"/>
                <a:ea typeface="微软雅黑" panose="020B0503020204020204" pitchFamily="34" charset="-122"/>
              </a:rPr>
              <a:t>&lt;/title</a:t>
            </a:r>
            <a:r>
              <a:rPr lang="en-US" dirty="0" smtClean="0">
                <a:solidFill>
                  <a:srgbClr val="0000FF"/>
                </a:solidFill>
                <a:latin typeface="微软雅黑" panose="020B0503020204020204" pitchFamily="34" charset="-122"/>
                <a:ea typeface="微软雅黑" panose="020B0503020204020204" pitchFamily="34" charset="-122"/>
              </a:rPr>
              <a:t>&gt;</a:t>
            </a:r>
            <a:endParaRPr lang="zh-CN" altLang="en-US" dirty="0">
              <a:solidFill>
                <a:srgbClr val="0000FF"/>
              </a:solidFill>
              <a:latin typeface="微软雅黑" panose="020B0503020204020204" pitchFamily="34" charset="-122"/>
              <a:ea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rPr>
              <a:t>&lt;/head&gt;</a:t>
            </a:r>
            <a:endParaRPr lang="zh-CN" altLang="en-US" dirty="0">
              <a:latin typeface="微软雅黑" panose="020B0503020204020204" pitchFamily="34" charset="-122"/>
              <a:ea typeface="微软雅黑" panose="020B0503020204020204" pitchFamily="34" charset="-122"/>
            </a:endParaRPr>
          </a:p>
        </p:txBody>
      </p:sp>
      <p:pic>
        <p:nvPicPr>
          <p:cNvPr id="5" name="图片 5" descr="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408" y="3357226"/>
            <a:ext cx="731043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：网页头信息</a:t>
            </a:r>
            <a:endParaRPr lang="en-US" altLang="zh-CN" dirty="0"/>
          </a:p>
        </p:txBody>
      </p:sp>
      <p:sp>
        <p:nvSpPr>
          <p:cNvPr id="3" name="内容占位符 2"/>
          <p:cNvSpPr>
            <a:spLocks noGrp="1"/>
          </p:cNvSpPr>
          <p:nvPr>
            <p:ph idx="1"/>
          </p:nvPr>
        </p:nvSpPr>
        <p:spPr/>
        <p:txBody>
          <a:bodyPr>
            <a:normAutofit/>
          </a:bodyPr>
          <a:lstStyle/>
          <a:p>
            <a:r>
              <a:rPr lang="en-US" altLang="zh-CN" dirty="0"/>
              <a:t>title</a:t>
            </a:r>
            <a:r>
              <a:rPr lang="zh-CN" altLang="en-US" dirty="0"/>
              <a:t>标签：用来声明当前网页的标题</a:t>
            </a:r>
            <a:endParaRPr lang="en-US" altLang="zh-CN" dirty="0"/>
          </a:p>
          <a:p>
            <a:endParaRPr lang="zh-CN" altLang="en-US" b="1" dirty="0">
              <a:solidFill>
                <a:srgbClr val="C00000"/>
              </a:solidFill>
            </a:endParaRPr>
          </a:p>
        </p:txBody>
      </p:sp>
      <p:sp>
        <p:nvSpPr>
          <p:cNvPr id="4" name="AutoShape 12"/>
          <p:cNvSpPr>
            <a:spLocks noChangeArrowheads="1"/>
          </p:cNvSpPr>
          <p:nvPr/>
        </p:nvSpPr>
        <p:spPr bwMode="auto">
          <a:xfrm>
            <a:off x="759771" y="2229689"/>
            <a:ext cx="7712406" cy="1021556"/>
          </a:xfrm>
          <a:prstGeom prst="roundRect">
            <a:avLst>
              <a:gd name="adj" fmla="val 16667"/>
            </a:avLst>
          </a:prstGeom>
          <a:gradFill rotWithShape="1">
            <a:gsLst>
              <a:gs pos="0">
                <a:srgbClr val="CCFFFF"/>
              </a:gs>
              <a:gs pos="100000">
                <a:srgbClr val="FFFFFF"/>
              </a:gs>
            </a:gsLst>
            <a:lin ang="5400000" scaled="1"/>
          </a:gradFill>
          <a:ln w="9525" cmpd="sng">
            <a:solidFill>
              <a:srgbClr val="008080"/>
            </a:solidFill>
            <a:rou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dirty="0">
                <a:solidFill>
                  <a:srgbClr val="000000"/>
                </a:solidFill>
                <a:latin typeface="微软雅黑" panose="020B0503020204020204" pitchFamily="34" charset="-122"/>
                <a:ea typeface="微软雅黑" panose="020B0503020204020204" pitchFamily="34" charset="-122"/>
              </a:rPr>
              <a:t>&lt;head&gt;</a:t>
            </a:r>
            <a:endParaRPr lang="zh-CN" altLang="en-US" dirty="0">
              <a:solidFill>
                <a:srgbClr val="000000"/>
              </a:solidFill>
              <a:latin typeface="微软雅黑" panose="020B0503020204020204" pitchFamily="34" charset="-122"/>
              <a:ea typeface="微软雅黑" panose="020B0503020204020204" pitchFamily="34" charset="-122"/>
            </a:endParaRPr>
          </a:p>
          <a:p>
            <a:r>
              <a:rPr lang="en-US" dirty="0">
                <a:solidFill>
                  <a:srgbClr val="0000FF"/>
                </a:solidFill>
                <a:latin typeface="微软雅黑" panose="020B0503020204020204" pitchFamily="34" charset="-122"/>
                <a:ea typeface="微软雅黑" panose="020B0503020204020204" pitchFamily="34" charset="-122"/>
                <a:sym typeface="Courier New" panose="02070309020205020404" pitchFamily="49" charset="0"/>
              </a:rPr>
              <a:t> 	 </a:t>
            </a:r>
            <a:r>
              <a:rPr lang="en-US" dirty="0">
                <a:solidFill>
                  <a:srgbClr val="0000FF"/>
                </a:solidFill>
                <a:latin typeface="微软雅黑" panose="020B0503020204020204" pitchFamily="34" charset="-122"/>
                <a:ea typeface="微软雅黑" panose="020B0503020204020204" pitchFamily="34" charset="-122"/>
              </a:rPr>
              <a:t>&lt;title&gt;</a:t>
            </a:r>
            <a:r>
              <a:rPr lang="zh-CN" altLang="en-US" dirty="0">
                <a:solidFill>
                  <a:srgbClr val="000000"/>
                </a:solidFill>
                <a:latin typeface="微软雅黑" panose="020B0503020204020204" pitchFamily="34" charset="-122"/>
                <a:ea typeface="微软雅黑" panose="020B0503020204020204" pitchFamily="34" charset="-122"/>
              </a:rPr>
              <a:t>中国最大的门户网站</a:t>
            </a:r>
            <a:r>
              <a:rPr lang="en-US" dirty="0">
                <a:solidFill>
                  <a:srgbClr val="0000FF"/>
                </a:solidFill>
                <a:latin typeface="微软雅黑" panose="020B0503020204020204" pitchFamily="34" charset="-122"/>
                <a:ea typeface="微软雅黑" panose="020B0503020204020204" pitchFamily="34" charset="-122"/>
              </a:rPr>
              <a:t>&lt;/title</a:t>
            </a:r>
            <a:r>
              <a:rPr lang="en-US" dirty="0" smtClean="0">
                <a:solidFill>
                  <a:srgbClr val="0000FF"/>
                </a:solidFill>
                <a:latin typeface="微软雅黑" panose="020B0503020204020204" pitchFamily="34" charset="-122"/>
                <a:ea typeface="微软雅黑" panose="020B0503020204020204" pitchFamily="34" charset="-122"/>
              </a:rPr>
              <a:t>&gt;</a:t>
            </a:r>
            <a:endParaRPr lang="zh-CN" altLang="en-US" dirty="0">
              <a:solidFill>
                <a:srgbClr val="0000FF"/>
              </a:solidFill>
              <a:latin typeface="微软雅黑" panose="020B0503020204020204" pitchFamily="34" charset="-122"/>
              <a:ea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rPr>
              <a:t>&lt;/head&gt;</a:t>
            </a:r>
            <a:endParaRPr lang="zh-CN" altLang="en-US" dirty="0">
              <a:latin typeface="微软雅黑" panose="020B0503020204020204" pitchFamily="34" charset="-122"/>
              <a:ea typeface="微软雅黑" panose="020B0503020204020204" pitchFamily="34" charset="-122"/>
            </a:endParaRPr>
          </a:p>
        </p:txBody>
      </p:sp>
      <p:pic>
        <p:nvPicPr>
          <p:cNvPr id="5" name="图片 5" descr="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9771" y="3680499"/>
            <a:ext cx="731043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：网页头信息</a:t>
            </a:r>
            <a:endParaRPr lang="en-US" altLang="zh-CN" dirty="0"/>
          </a:p>
        </p:txBody>
      </p:sp>
      <p:sp>
        <p:nvSpPr>
          <p:cNvPr id="3" name="内容占位符 2"/>
          <p:cNvSpPr>
            <a:spLocks noGrp="1"/>
          </p:cNvSpPr>
          <p:nvPr>
            <p:ph idx="1"/>
          </p:nvPr>
        </p:nvSpPr>
        <p:spPr/>
        <p:txBody>
          <a:bodyPr>
            <a:normAutofit/>
          </a:bodyPr>
          <a:lstStyle/>
          <a:p>
            <a:r>
              <a:rPr lang="en-US" altLang="zh-CN" dirty="0"/>
              <a:t>meta</a:t>
            </a:r>
            <a:r>
              <a:rPr lang="zh-CN" altLang="en-US" dirty="0"/>
              <a:t>标签</a:t>
            </a:r>
            <a:r>
              <a:rPr lang="en-US" altLang="zh-CN" dirty="0"/>
              <a:t>:</a:t>
            </a:r>
            <a:r>
              <a:rPr lang="zh-CN" altLang="en-US" dirty="0"/>
              <a:t>用来描述一个</a:t>
            </a:r>
            <a:r>
              <a:rPr lang="en-US" altLang="zh-CN" dirty="0"/>
              <a:t>HTML</a:t>
            </a:r>
            <a:r>
              <a:rPr lang="zh-CN" altLang="en-US" dirty="0"/>
              <a:t>网页文档的属性，例如作者、日期和时间、网页描述、关键词等</a:t>
            </a:r>
            <a:r>
              <a:rPr lang="zh-CN" altLang="en-US" dirty="0" smtClean="0"/>
              <a:t>。</a:t>
            </a:r>
            <a:r>
              <a:rPr lang="en-US" altLang="zh-CN" dirty="0" smtClean="0"/>
              <a:t>meta</a:t>
            </a:r>
            <a:r>
              <a:rPr lang="zh-CN" altLang="en-US" dirty="0"/>
              <a:t>标签主要属性说明：</a:t>
            </a:r>
            <a:endParaRPr lang="zh-CN" altLang="en-US" dirty="0"/>
          </a:p>
          <a:p>
            <a:pPr lvl="1"/>
            <a:r>
              <a:rPr lang="en-US" altLang="zh-CN" dirty="0"/>
              <a:t>name</a:t>
            </a:r>
            <a:r>
              <a:rPr lang="zh-CN" altLang="en-US" dirty="0"/>
              <a:t>： 定义页面描述信息基本信息。</a:t>
            </a:r>
            <a:endParaRPr lang="zh-CN" altLang="en-US" dirty="0"/>
          </a:p>
          <a:p>
            <a:pPr lvl="1"/>
            <a:r>
              <a:rPr lang="en-US" altLang="zh-CN" dirty="0"/>
              <a:t>http-</a:t>
            </a:r>
            <a:r>
              <a:rPr lang="en-US" altLang="zh-CN" dirty="0" err="1"/>
              <a:t>equiv</a:t>
            </a:r>
            <a:r>
              <a:rPr lang="zh-CN" altLang="en-US" dirty="0"/>
              <a:t>：向服务器发送文档的方式</a:t>
            </a:r>
            <a:r>
              <a:rPr lang="zh-CN" altLang="en-US" dirty="0" smtClean="0"/>
              <a:t>。</a:t>
            </a:r>
            <a:endParaRPr lang="en-US" altLang="zh-CN" dirty="0" smtClean="0"/>
          </a:p>
          <a:p>
            <a:pPr lvl="1"/>
            <a:endParaRPr lang="en-US" altLang="zh-CN" b="1" dirty="0" smtClean="0">
              <a:solidFill>
                <a:srgbClr val="C00000"/>
              </a:solidFill>
            </a:endParaRPr>
          </a:p>
          <a:p>
            <a:pPr marL="457200" lvl="1" indent="0">
              <a:buNone/>
            </a:pPr>
            <a:r>
              <a:rPr lang="zh-CN" altLang="en-US" b="1" dirty="0" smtClean="0">
                <a:solidFill>
                  <a:srgbClr val="C00000"/>
                </a:solidFill>
              </a:rPr>
              <a:t>当前网页声明的关键字，将更容易被搜索引擎搜索到。</a:t>
            </a:r>
            <a:endParaRPr lang="zh-CN" altLang="en-US" b="1" dirty="0">
              <a:solidFill>
                <a:srgbClr val="C00000"/>
              </a:solidFill>
            </a:endParaRPr>
          </a:p>
        </p:txBody>
      </p:sp>
      <p:sp>
        <p:nvSpPr>
          <p:cNvPr id="6" name="矩形 5"/>
          <p:cNvSpPr/>
          <p:nvPr/>
        </p:nvSpPr>
        <p:spPr>
          <a:xfrm>
            <a:off x="1281691" y="5395822"/>
            <a:ext cx="8362545" cy="369332"/>
          </a:xfrm>
          <a:prstGeom prst="rect">
            <a:avLst/>
          </a:prstGeom>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&lt;meta name=“Keywords” Content="</a:t>
            </a:r>
            <a:r>
              <a:rPr lang="en-US" altLang="zh-CN" dirty="0" err="1">
                <a:solidFill>
                  <a:srgbClr val="FF0000"/>
                </a:solidFill>
                <a:latin typeface="微软雅黑" panose="020B0503020204020204" pitchFamily="34" charset="-122"/>
                <a:ea typeface="微软雅黑" panose="020B0503020204020204" pitchFamily="34" charset="-122"/>
              </a:rPr>
              <a:t>vacation,greece</a:t>
            </a:r>
            <a:r>
              <a:rPr lang="en-US" altLang="zh-CN" dirty="0">
                <a:solidFill>
                  <a:srgbClr val="FF0000"/>
                </a:solidFill>
                <a:latin typeface="微软雅黑" panose="020B0503020204020204" pitchFamily="34" charset="-122"/>
                <a:ea typeface="微软雅黑" panose="020B0503020204020204" pitchFamily="34" charset="-122"/>
              </a:rPr>
              <a:t>"&gt;</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：网页头信息</a:t>
            </a:r>
            <a:endParaRPr lang="en-US" altLang="zh-CN" dirty="0"/>
          </a:p>
        </p:txBody>
      </p:sp>
      <p:sp>
        <p:nvSpPr>
          <p:cNvPr id="3" name="内容占位符 2"/>
          <p:cNvSpPr>
            <a:spLocks noGrp="1"/>
          </p:cNvSpPr>
          <p:nvPr>
            <p:ph idx="1"/>
          </p:nvPr>
        </p:nvSpPr>
        <p:spPr/>
        <p:txBody>
          <a:bodyPr>
            <a:normAutofit fontScale="47500" lnSpcReduction="20000"/>
          </a:bodyPr>
          <a:lstStyle/>
          <a:p>
            <a:r>
              <a:rPr lang="en-US" altLang="zh-CN" dirty="0" smtClean="0"/>
              <a:t>Meta</a:t>
            </a:r>
            <a:r>
              <a:rPr lang="zh-CN" altLang="en-US" dirty="0" smtClean="0"/>
              <a:t>标签常用实例</a:t>
            </a:r>
            <a:endParaRPr lang="en-US" altLang="zh-CN" dirty="0" smtClean="0"/>
          </a:p>
          <a:p>
            <a:pPr lvl="1">
              <a:buClr>
                <a:schemeClr val="tx1">
                  <a:lumMod val="95000"/>
                  <a:lumOff val="5000"/>
                </a:schemeClr>
              </a:buClr>
            </a:pPr>
            <a:r>
              <a:rPr lang="en-US" altLang="zh-CN" dirty="0" err="1">
                <a:latin typeface="微软雅黑" panose="020B0503020204020204" pitchFamily="34" charset="-122"/>
                <a:ea typeface="微软雅黑" panose="020B0503020204020204" pitchFamily="34" charset="-122"/>
              </a:rPr>
              <a:t>keywords－关键字</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&lt;</a:t>
            </a:r>
            <a:r>
              <a:rPr lang="en-US" altLang="zh-CN" dirty="0">
                <a:solidFill>
                  <a:srgbClr val="FF0000"/>
                </a:solidFill>
                <a:latin typeface="微软雅黑" panose="020B0503020204020204" pitchFamily="34" charset="-122"/>
                <a:ea typeface="微软雅黑" panose="020B0503020204020204" pitchFamily="34" charset="-122"/>
              </a:rPr>
              <a:t>meta name=“Keywords” Content="</a:t>
            </a:r>
            <a:r>
              <a:rPr lang="en-US" altLang="zh-CN" dirty="0" err="1">
                <a:solidFill>
                  <a:srgbClr val="FF0000"/>
                </a:solidFill>
                <a:latin typeface="微软雅黑" panose="020B0503020204020204" pitchFamily="34" charset="-122"/>
                <a:ea typeface="微软雅黑" panose="020B0503020204020204" pitchFamily="34" charset="-122"/>
              </a:rPr>
              <a:t>vacation,greece</a:t>
            </a:r>
            <a:r>
              <a:rPr lang="en-US" altLang="zh-CN" dirty="0">
                <a:solidFill>
                  <a:srgbClr val="FF0000"/>
                </a:solidFill>
                <a:latin typeface="微软雅黑" panose="020B0503020204020204" pitchFamily="34" charset="-122"/>
                <a:ea typeface="微软雅黑" panose="020B0503020204020204" pitchFamily="34" charset="-122"/>
              </a:rPr>
              <a:t>"&gt;</a:t>
            </a:r>
            <a:endParaRPr lang="en-US" altLang="zh-CN" dirty="0">
              <a:solidFill>
                <a:srgbClr val="FF0000"/>
              </a:solidFill>
              <a:latin typeface="微软雅黑" panose="020B0503020204020204" pitchFamily="34" charset="-122"/>
              <a:ea typeface="微软雅黑" panose="020B0503020204020204" pitchFamily="34" charset="-122"/>
            </a:endParaRPr>
          </a:p>
          <a:p>
            <a:pPr lvl="1">
              <a:buClr>
                <a:schemeClr val="tx1"/>
              </a:buClr>
            </a:pPr>
            <a:r>
              <a:rPr lang="en-US" altLang="zh-CN" dirty="0" err="1">
                <a:latin typeface="微软雅黑" panose="020B0503020204020204" pitchFamily="34" charset="-122"/>
                <a:ea typeface="微软雅黑" panose="020B0503020204020204" pitchFamily="34" charset="-122"/>
              </a:rPr>
              <a:t>Description－简介</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&lt;</a:t>
            </a:r>
            <a:r>
              <a:rPr lang="en-US" altLang="zh-CN" dirty="0">
                <a:solidFill>
                  <a:srgbClr val="FF0000"/>
                </a:solidFill>
                <a:latin typeface="微软雅黑" panose="020B0503020204020204" pitchFamily="34" charset="-122"/>
                <a:ea typeface="微软雅黑" panose="020B0503020204020204" pitchFamily="34" charset="-122"/>
              </a:rPr>
              <a:t>meta name="Description" Content="</a:t>
            </a:r>
            <a:r>
              <a:rPr lang="en-US" altLang="zh-CN" dirty="0" err="1">
                <a:solidFill>
                  <a:srgbClr val="FF0000"/>
                </a:solidFill>
                <a:latin typeface="微软雅黑" panose="020B0503020204020204" pitchFamily="34" charset="-122"/>
                <a:ea typeface="微软雅黑" panose="020B0503020204020204" pitchFamily="34" charset="-122"/>
              </a:rPr>
              <a:t>你网页的简述</a:t>
            </a:r>
            <a:r>
              <a:rPr lang="en-US" altLang="zh-CN" dirty="0">
                <a:solidFill>
                  <a:srgbClr val="FF0000"/>
                </a:solidFill>
                <a:latin typeface="微软雅黑" panose="020B0503020204020204" pitchFamily="34" charset="-122"/>
                <a:ea typeface="微软雅黑" panose="020B0503020204020204" pitchFamily="34" charset="-122"/>
              </a:rPr>
              <a:t>"&gt; </a:t>
            </a:r>
            <a:endParaRPr lang="en-US" altLang="zh-CN" dirty="0">
              <a:solidFill>
                <a:srgbClr val="FF0000"/>
              </a:solidFill>
              <a:latin typeface="微软雅黑" panose="020B0503020204020204" pitchFamily="34" charset="-122"/>
              <a:ea typeface="微软雅黑" panose="020B0503020204020204" pitchFamily="34" charset="-122"/>
            </a:endParaRPr>
          </a:p>
          <a:p>
            <a:pPr lvl="1">
              <a:buClr>
                <a:schemeClr val="tx1">
                  <a:lumMod val="95000"/>
                  <a:lumOff val="5000"/>
                </a:schemeClr>
              </a:buClr>
            </a:pP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Author－作者</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&lt;</a:t>
            </a:r>
            <a:r>
              <a:rPr lang="en-US" altLang="zh-CN" dirty="0">
                <a:solidFill>
                  <a:srgbClr val="FF0000"/>
                </a:solidFill>
                <a:latin typeface="微软雅黑" panose="020B0503020204020204" pitchFamily="34" charset="-122"/>
                <a:ea typeface="微软雅黑" panose="020B0503020204020204" pitchFamily="34" charset="-122"/>
              </a:rPr>
              <a:t>meta name="Author" Content="张三，</a:t>
            </a:r>
            <a:r>
              <a:rPr lang="en-US" altLang="zh-CN" dirty="0">
                <a:solidFill>
                  <a:srgbClr val="FF0000"/>
                </a:solidFill>
                <a:latin typeface="微软雅黑" panose="020B0503020204020204" pitchFamily="34" charset="-122"/>
                <a:ea typeface="微软雅黑" panose="020B0503020204020204" pitchFamily="34" charset="-122"/>
                <a:hlinkClick r:id="rId1"/>
              </a:rPr>
              <a:t>abc@sina.com</a:t>
            </a:r>
            <a:r>
              <a:rPr lang="en-US" altLang="zh-CN" dirty="0">
                <a:solidFill>
                  <a:srgbClr val="FF0000"/>
                </a:solidFill>
                <a:latin typeface="微软雅黑" panose="020B0503020204020204" pitchFamily="34" charset="-122"/>
                <a:ea typeface="微软雅黑" panose="020B0503020204020204" pitchFamily="34" charset="-122"/>
              </a:rPr>
              <a:t>"&gt; </a:t>
            </a:r>
            <a:endParaRPr lang="en-US" altLang="zh-CN" dirty="0">
              <a:solidFill>
                <a:srgbClr val="FF0000"/>
              </a:solidFill>
              <a:latin typeface="微软雅黑" panose="020B0503020204020204" pitchFamily="34" charset="-122"/>
              <a:ea typeface="微软雅黑" panose="020B0503020204020204" pitchFamily="34" charset="-122"/>
            </a:endParaRPr>
          </a:p>
          <a:p>
            <a:pPr lvl="1">
              <a:buClr>
                <a:schemeClr val="tx1">
                  <a:lumMod val="95000"/>
                  <a:lumOff val="5000"/>
                </a:schemeClr>
              </a:buClr>
            </a:pPr>
            <a:r>
              <a:rPr lang="en-US" altLang="zh-CN" dirty="0">
                <a:latin typeface="微软雅黑" panose="020B0503020204020204" pitchFamily="34" charset="-122"/>
                <a:ea typeface="微软雅黑" panose="020B0503020204020204" pitchFamily="34" charset="-122"/>
              </a:rPr>
              <a:t>Copyright -</a:t>
            </a:r>
            <a:r>
              <a:rPr lang="en-US" altLang="zh-CN" dirty="0" err="1">
                <a:latin typeface="微软雅黑" panose="020B0503020204020204" pitchFamily="34" charset="-122"/>
                <a:ea typeface="微软雅黑" panose="020B0503020204020204" pitchFamily="34" charset="-122"/>
              </a:rPr>
              <a:t>版权</a:t>
            </a:r>
            <a:endParaRPr lang="en-US" altLang="zh-CN" dirty="0">
              <a:latin typeface="微软雅黑" panose="020B0503020204020204" pitchFamily="34" charset="-122"/>
              <a:ea typeface="微软雅黑" panose="020B0503020204020204" pitchFamily="34" charset="-122"/>
            </a:endParaRPr>
          </a:p>
          <a:p>
            <a:pPr>
              <a:buNone/>
            </a:pP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	&lt;</a:t>
            </a:r>
            <a:r>
              <a:rPr lang="en-US" altLang="zh-CN" dirty="0">
                <a:solidFill>
                  <a:srgbClr val="FF0000"/>
                </a:solidFill>
                <a:latin typeface="微软雅黑" panose="020B0503020204020204" pitchFamily="34" charset="-122"/>
                <a:ea typeface="微软雅黑" panose="020B0503020204020204" pitchFamily="34" charset="-122"/>
              </a:rPr>
              <a:t>meta name=“Copyright” Content=“XX</a:t>
            </a:r>
            <a:r>
              <a:rPr lang="zh-CN" altLang="en-US" dirty="0">
                <a:solidFill>
                  <a:srgbClr val="FF0000"/>
                </a:solidFill>
                <a:latin typeface="微软雅黑" panose="020B0503020204020204" pitchFamily="34" charset="-122"/>
                <a:ea typeface="微软雅黑" panose="020B0503020204020204" pitchFamily="34" charset="-122"/>
              </a:rPr>
              <a:t>公司</a:t>
            </a:r>
            <a:r>
              <a:rPr lang="en-US" altLang="zh-CN" dirty="0" smtClean="0">
                <a:solidFill>
                  <a:srgbClr val="FF0000"/>
                </a:solidFill>
                <a:latin typeface="微软雅黑" panose="020B0503020204020204" pitchFamily="34" charset="-122"/>
                <a:ea typeface="微软雅黑" panose="020B0503020204020204" pitchFamily="34" charset="-122"/>
              </a:rPr>
              <a:t>"&gt;</a:t>
            </a:r>
            <a:endParaRPr lang="en-US" altLang="zh-CN" dirty="0" smtClean="0">
              <a:solidFill>
                <a:srgbClr val="FF0000"/>
              </a:solidFill>
              <a:latin typeface="微软雅黑" panose="020B0503020204020204" pitchFamily="34" charset="-122"/>
              <a:ea typeface="微软雅黑" panose="020B0503020204020204" pitchFamily="34" charset="-122"/>
            </a:endParaRPr>
          </a:p>
          <a:p>
            <a:pPr lvl="1">
              <a:buClr>
                <a:schemeClr val="tx1">
                  <a:lumMod val="95000"/>
                  <a:lumOff val="5000"/>
                </a:schemeClr>
              </a:buClr>
            </a:pPr>
            <a:r>
              <a:rPr lang="en-US" altLang="zh-CN" dirty="0">
                <a:latin typeface="微软雅黑" panose="020B0503020204020204" pitchFamily="34" charset="-122"/>
                <a:ea typeface="微软雅黑" panose="020B0503020204020204" pitchFamily="34" charset="-122"/>
              </a:rPr>
              <a:t>content-Language -</a:t>
            </a:r>
            <a:r>
              <a:rPr lang="en-US" altLang="zh-CN" dirty="0" err="1">
                <a:latin typeface="微软雅黑" panose="020B0503020204020204" pitchFamily="34" charset="-122"/>
                <a:ea typeface="微软雅黑" panose="020B0503020204020204" pitchFamily="34" charset="-122"/>
              </a:rPr>
              <a:t>显示字符集的设定</a:t>
            </a:r>
            <a:endParaRPr lang="en-US" altLang="zh-CN" dirty="0">
              <a:latin typeface="微软雅黑" panose="020B0503020204020204" pitchFamily="34" charset="-122"/>
              <a:ea typeface="微软雅黑" panose="020B0503020204020204" pitchFamily="34" charset="-122"/>
            </a:endParaRPr>
          </a:p>
          <a:p>
            <a:pPr>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&lt;</a:t>
            </a:r>
            <a:r>
              <a:rPr lang="en-US" altLang="zh-CN" dirty="0">
                <a:solidFill>
                  <a:srgbClr val="FF0000"/>
                </a:solidFill>
                <a:latin typeface="微软雅黑" panose="020B0503020204020204" pitchFamily="34" charset="-122"/>
                <a:ea typeface="微软雅黑" panose="020B0503020204020204" pitchFamily="34" charset="-122"/>
              </a:rPr>
              <a:t>meta http-</a:t>
            </a:r>
            <a:r>
              <a:rPr lang="en-US" altLang="zh-CN" dirty="0" err="1">
                <a:solidFill>
                  <a:srgbClr val="FF0000"/>
                </a:solidFill>
                <a:latin typeface="微软雅黑" panose="020B0503020204020204" pitchFamily="34" charset="-122"/>
                <a:ea typeface="微软雅黑" panose="020B0503020204020204" pitchFamily="34" charset="-122"/>
              </a:rPr>
              <a:t>equiv</a:t>
            </a:r>
            <a:r>
              <a:rPr lang="en-US" altLang="zh-CN" dirty="0">
                <a:solidFill>
                  <a:srgbClr val="FF0000"/>
                </a:solidFill>
                <a:latin typeface="微软雅黑" panose="020B0503020204020204" pitchFamily="34" charset="-122"/>
                <a:ea typeface="微软雅黑" panose="020B0503020204020204" pitchFamily="34" charset="-122"/>
              </a:rPr>
              <a:t>="Content-Language" Content="</a:t>
            </a:r>
            <a:r>
              <a:rPr lang="en-US" altLang="zh-CN" dirty="0" err="1">
                <a:solidFill>
                  <a:srgbClr val="FF0000"/>
                </a:solidFill>
                <a:latin typeface="微软雅黑" panose="020B0503020204020204" pitchFamily="34" charset="-122"/>
                <a:ea typeface="微软雅黑" panose="020B0503020204020204" pitchFamily="34" charset="-122"/>
              </a:rPr>
              <a:t>zh</a:t>
            </a:r>
            <a:r>
              <a:rPr lang="en-US" altLang="zh-CN" dirty="0">
                <a:solidFill>
                  <a:srgbClr val="FF0000"/>
                </a:solidFill>
                <a:latin typeface="微软雅黑" panose="020B0503020204020204" pitchFamily="34" charset="-122"/>
                <a:ea typeface="微软雅黑" panose="020B0503020204020204" pitchFamily="34" charset="-122"/>
              </a:rPr>
              <a:t>-CN</a:t>
            </a:r>
            <a:r>
              <a:rPr lang="en-US" altLang="zh-CN" dirty="0" smtClean="0">
                <a:solidFill>
                  <a:srgbClr val="FF0000"/>
                </a:solidFill>
                <a:latin typeface="微软雅黑" panose="020B0503020204020204" pitchFamily="34" charset="-122"/>
                <a:ea typeface="微软雅黑" panose="020B0503020204020204" pitchFamily="34" charset="-122"/>
              </a:rPr>
              <a:t>"&gt;</a:t>
            </a:r>
            <a:endParaRPr lang="en-US" altLang="zh-CN" dirty="0" smtClean="0">
              <a:solidFill>
                <a:srgbClr val="FF0000"/>
              </a:solidFill>
              <a:latin typeface="微软雅黑" panose="020B0503020204020204" pitchFamily="34" charset="-122"/>
              <a:ea typeface="微软雅黑" panose="020B0503020204020204" pitchFamily="34" charset="-122"/>
            </a:endParaRPr>
          </a:p>
          <a:p>
            <a:pPr lvl="1">
              <a:buClr>
                <a:schemeClr val="tx1">
                  <a:lumMod val="95000"/>
                  <a:lumOff val="5000"/>
                </a:schemeClr>
              </a:buClr>
            </a:pPr>
            <a:r>
              <a:rPr lang="en-US" altLang="zh-CN" dirty="0">
                <a:latin typeface="微软雅黑" panose="020B0503020204020204" pitchFamily="34" charset="-122"/>
                <a:ea typeface="微软雅黑" panose="020B0503020204020204" pitchFamily="34" charset="-122"/>
              </a:rPr>
              <a:t> content-Type-</a:t>
            </a:r>
            <a:r>
              <a:rPr lang="zh-CN" altLang="en-US" dirty="0">
                <a:latin typeface="微软雅黑" panose="020B0503020204020204" pitchFamily="34" charset="-122"/>
                <a:ea typeface="微软雅黑" panose="020B0503020204020204" pitchFamily="34" charset="-122"/>
              </a:rPr>
              <a:t>定义网络文件的类型和网页的编码</a:t>
            </a:r>
            <a:endParaRPr lang="en-US" altLang="zh-CN" dirty="0">
              <a:latin typeface="微软雅黑" panose="020B0503020204020204" pitchFamily="34" charset="-122"/>
              <a:ea typeface="微软雅黑" panose="020B0503020204020204" pitchFamily="34" charset="-122"/>
            </a:endParaRPr>
          </a:p>
          <a:p>
            <a:pPr>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&lt;</a:t>
            </a:r>
            <a:r>
              <a:rPr lang="en-US" altLang="zh-CN" dirty="0">
                <a:solidFill>
                  <a:srgbClr val="FF0000"/>
                </a:solidFill>
                <a:latin typeface="微软雅黑" panose="020B0503020204020204" pitchFamily="34" charset="-122"/>
                <a:ea typeface="微软雅黑" panose="020B0503020204020204" pitchFamily="34" charset="-122"/>
              </a:rPr>
              <a:t>meta http-</a:t>
            </a:r>
            <a:r>
              <a:rPr lang="en-US" altLang="zh-CN" dirty="0" err="1">
                <a:solidFill>
                  <a:srgbClr val="FF0000"/>
                </a:solidFill>
                <a:latin typeface="微软雅黑" panose="020B0503020204020204" pitchFamily="34" charset="-122"/>
                <a:ea typeface="微软雅黑" panose="020B0503020204020204" pitchFamily="34" charset="-122"/>
              </a:rPr>
              <a:t>equiv</a:t>
            </a:r>
            <a:r>
              <a:rPr lang="en-US" altLang="zh-CN" dirty="0">
                <a:solidFill>
                  <a:srgbClr val="FF0000"/>
                </a:solidFill>
                <a:latin typeface="微软雅黑" panose="020B0503020204020204" pitchFamily="34" charset="-122"/>
                <a:ea typeface="微软雅黑" panose="020B0503020204020204" pitchFamily="34" charset="-122"/>
              </a:rPr>
              <a:t>="Content-Type" Content="text/html; Charset=utf-8"&gt;</a:t>
            </a:r>
            <a:endParaRPr lang="en-US" altLang="zh-CN" dirty="0">
              <a:solidFill>
                <a:srgbClr val="FF0000"/>
              </a:solidFill>
              <a:latin typeface="微软雅黑" panose="020B0503020204020204" pitchFamily="34" charset="-122"/>
              <a:ea typeface="微软雅黑" panose="020B0503020204020204" pitchFamily="34" charset="-122"/>
            </a:endParaRPr>
          </a:p>
          <a:p>
            <a:pPr>
              <a:buNone/>
            </a:pPr>
            <a:endParaRPr lang="en-US" altLang="zh-CN" dirty="0">
              <a:solidFill>
                <a:srgbClr val="FF0000"/>
              </a:solidFill>
              <a:latin typeface="微软雅黑" panose="020B0503020204020204" pitchFamily="34" charset="-122"/>
              <a:ea typeface="微软雅黑" panose="020B0503020204020204" pitchFamily="34" charset="-122"/>
            </a:endParaRPr>
          </a:p>
          <a:p>
            <a:endParaRPr lang="zh-CN" altLang="en-US" b="1" dirty="0">
              <a:solidFill>
                <a:srgbClr val="C00000"/>
              </a:solidFill>
            </a:endParaRP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：网页头信息</a:t>
            </a:r>
            <a:endParaRPr lang="en-US" altLang="zh-CN" dirty="0"/>
          </a:p>
        </p:txBody>
      </p:sp>
      <p:sp>
        <p:nvSpPr>
          <p:cNvPr id="3" name="内容占位符 2"/>
          <p:cNvSpPr>
            <a:spLocks noGrp="1"/>
          </p:cNvSpPr>
          <p:nvPr>
            <p:ph idx="1"/>
          </p:nvPr>
        </p:nvSpPr>
        <p:spPr/>
        <p:txBody>
          <a:bodyPr>
            <a:normAutofit/>
          </a:bodyPr>
          <a:lstStyle/>
          <a:p>
            <a:pPr marL="228600" lvl="1">
              <a:spcBef>
                <a:spcPts val="1000"/>
              </a:spcBef>
            </a:pPr>
            <a:r>
              <a:rPr lang="en-US" altLang="zh-CN" dirty="0"/>
              <a:t>s</a:t>
            </a:r>
            <a:r>
              <a:rPr lang="en-US" altLang="zh-CN" dirty="0" smtClean="0"/>
              <a:t>tyle</a:t>
            </a:r>
            <a:r>
              <a:rPr lang="zh-CN" altLang="en-US" dirty="0" smtClean="0"/>
              <a:t>标签：在网页中迁入</a:t>
            </a:r>
            <a:r>
              <a:rPr lang="en-US" altLang="zh-CN" dirty="0" err="1" smtClean="0"/>
              <a:t>css</a:t>
            </a:r>
            <a:r>
              <a:rPr lang="zh-CN" altLang="en-US" dirty="0" smtClean="0"/>
              <a:t>样式程序。</a:t>
            </a:r>
            <a:endParaRPr lang="zh-CN" altLang="en-US" b="1" dirty="0">
              <a:solidFill>
                <a:srgbClr val="C00000"/>
              </a:solidFill>
            </a:endParaRPr>
          </a:p>
        </p:txBody>
      </p:sp>
      <p:sp>
        <p:nvSpPr>
          <p:cNvPr id="4" name="矩形 3"/>
          <p:cNvSpPr/>
          <p:nvPr/>
        </p:nvSpPr>
        <p:spPr>
          <a:xfrm>
            <a:off x="1053830" y="2343620"/>
            <a:ext cx="6096000" cy="2308324"/>
          </a:xfrm>
          <a:prstGeom prst="rect">
            <a:avLst/>
          </a:prstGeom>
          <a:gradFill rotWithShape="1">
            <a:gsLst>
              <a:gs pos="0">
                <a:srgbClr val="CCFFFF"/>
              </a:gs>
              <a:gs pos="100000">
                <a:srgbClr val="FFFFFF"/>
              </a:gs>
            </a:gsLst>
            <a:lin ang="5400000" scaled="1"/>
          </a:gradFill>
          <a:ln w="9525" cmpd="sng">
            <a:solidFill>
              <a:srgbClr val="008080"/>
            </a:solidFill>
            <a:round/>
          </a:ln>
        </p:spPr>
        <p:txBody>
          <a:bodyPr wrap="square">
            <a:spAutoFit/>
          </a:bodyPr>
          <a:lstStyle/>
          <a:p>
            <a:pPr eaLnBrk="0" hangingPunct="0"/>
            <a:r>
              <a:rPr lang="en-US" altLang="zh-CN" dirty="0">
                <a:solidFill>
                  <a:srgbClr val="000000"/>
                </a:solidFill>
                <a:latin typeface="微软雅黑" panose="020B0503020204020204" pitchFamily="34" charset="-122"/>
                <a:ea typeface="微软雅黑" panose="020B0503020204020204" pitchFamily="34" charset="-122"/>
              </a:rPr>
              <a:t>&lt;head&gt;</a:t>
            </a:r>
            <a:endParaRPr lang="zh-CN" altLang="en-US" dirty="0">
              <a:solidFill>
                <a:srgbClr val="000000"/>
              </a:solidFill>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sym typeface="Courier New" panose="02070309020205020404" pitchFamily="49" charset="0"/>
              </a:rPr>
              <a:t> 	</a:t>
            </a:r>
            <a:r>
              <a:rPr lang="en-US" altLang="zh-CN" dirty="0">
                <a:solidFill>
                  <a:srgbClr val="000000"/>
                </a:solidFill>
                <a:latin typeface="微软雅黑" panose="020B0503020204020204" pitchFamily="34" charset="-122"/>
                <a:ea typeface="微软雅黑" panose="020B0503020204020204" pitchFamily="34" charset="-122"/>
              </a:rPr>
              <a:t>&lt;style type="text/</a:t>
            </a:r>
            <a:r>
              <a:rPr lang="en-US" altLang="zh-CN" dirty="0" err="1">
                <a:solidFill>
                  <a:srgbClr val="000000"/>
                </a:solidFill>
                <a:latin typeface="微软雅黑" panose="020B0503020204020204" pitchFamily="34" charset="-122"/>
                <a:ea typeface="微软雅黑" panose="020B0503020204020204" pitchFamily="34" charset="-122"/>
              </a:rPr>
              <a:t>css</a:t>
            </a:r>
            <a:r>
              <a:rPr lang="en-US" altLang="zh-CN" dirty="0">
                <a:solidFill>
                  <a:srgbClr val="000000"/>
                </a:solidFill>
                <a:latin typeface="微软雅黑" panose="020B0503020204020204" pitchFamily="34" charset="-122"/>
                <a:ea typeface="微软雅黑" panose="020B0503020204020204" pitchFamily="34" charset="-122"/>
              </a:rPr>
              <a:t>"&gt;</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body{</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font-family: '</a:t>
            </a:r>
            <a:r>
              <a:rPr lang="zh-CN" altLang="en-US" dirty="0">
                <a:solidFill>
                  <a:srgbClr val="000000"/>
                </a:solidFill>
                <a:latin typeface="微软雅黑" panose="020B0503020204020204" pitchFamily="34" charset="-122"/>
                <a:ea typeface="微软雅黑" panose="020B0503020204020204" pitchFamily="34" charset="-122"/>
              </a:rPr>
              <a:t>楷体</a:t>
            </a:r>
            <a:r>
              <a:rPr lang="en-US" altLang="zh-CN" dirty="0">
                <a:solidFill>
                  <a:srgbClr val="000000"/>
                </a:solidFill>
                <a:latin typeface="微软雅黑" panose="020B0503020204020204" pitchFamily="34" charset="-122"/>
                <a:ea typeface="微软雅黑" panose="020B0503020204020204" pitchFamily="34" charset="-122"/>
              </a:rPr>
              <a:t>_GB2312';</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font-size: 14px;</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	&lt;/style&gt;</a:t>
            </a:r>
            <a:endParaRPr lang="en-US" altLang="zh-CN" dirty="0">
              <a:solidFill>
                <a:srgbClr val="000000"/>
              </a:solidFill>
              <a:latin typeface="微软雅黑" panose="020B0503020204020204" pitchFamily="34" charset="-122"/>
              <a:ea typeface="微软雅黑" panose="020B0503020204020204" pitchFamily="34" charset="-122"/>
            </a:endParaRPr>
          </a:p>
          <a:p>
            <a:pPr eaLnBrk="0" hangingPunct="0"/>
            <a:r>
              <a:rPr lang="en-US" altLang="zh-CN" dirty="0">
                <a:solidFill>
                  <a:srgbClr val="000000"/>
                </a:solidFill>
                <a:latin typeface="微软雅黑" panose="020B0503020204020204" pitchFamily="34" charset="-122"/>
                <a:ea typeface="微软雅黑" panose="020B0503020204020204" pitchFamily="34" charset="-122"/>
              </a:rPr>
              <a:t>&lt;/head&gt;</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：网页头信息</a:t>
            </a:r>
            <a:endParaRPr lang="en-US" altLang="zh-CN" dirty="0"/>
          </a:p>
        </p:txBody>
      </p:sp>
      <p:sp>
        <p:nvSpPr>
          <p:cNvPr id="3" name="内容占位符 2"/>
          <p:cNvSpPr>
            <a:spLocks noGrp="1"/>
          </p:cNvSpPr>
          <p:nvPr>
            <p:ph idx="1"/>
          </p:nvPr>
        </p:nvSpPr>
        <p:spPr/>
        <p:txBody>
          <a:bodyPr>
            <a:normAutofit/>
          </a:bodyPr>
          <a:lstStyle/>
          <a:p>
            <a:pPr marL="228600" lvl="1">
              <a:spcBef>
                <a:spcPts val="1000"/>
              </a:spcBef>
            </a:pPr>
            <a:r>
              <a:rPr lang="en-US" altLang="zh-CN" dirty="0"/>
              <a:t>link</a:t>
            </a:r>
            <a:r>
              <a:rPr lang="zh-CN" altLang="en-US" dirty="0"/>
              <a:t>标签：一般用来引入</a:t>
            </a:r>
            <a:r>
              <a:rPr lang="en-US" altLang="zh-CN" dirty="0" err="1"/>
              <a:t>css</a:t>
            </a:r>
            <a:r>
              <a:rPr lang="zh-CN" altLang="en-US" dirty="0"/>
              <a:t>样式文件，还可以增加标题图标</a:t>
            </a:r>
            <a:r>
              <a:rPr lang="zh-CN" altLang="en-US" dirty="0" smtClean="0"/>
              <a:t>。</a:t>
            </a:r>
            <a:endParaRPr lang="zh-CN" altLang="en-US" dirty="0"/>
          </a:p>
          <a:p>
            <a:pPr marL="685800" lvl="2">
              <a:spcBef>
                <a:spcPts val="1000"/>
              </a:spcBef>
            </a:pPr>
            <a:r>
              <a:rPr lang="en-US" altLang="zh-CN" dirty="0" err="1"/>
              <a:t>rel</a:t>
            </a:r>
            <a:r>
              <a:rPr lang="zh-CN" altLang="en-US" dirty="0"/>
              <a:t>：规定了当前文档与被链接文档之间的关系，取值范围如下。</a:t>
            </a:r>
            <a:endParaRPr lang="zh-CN" altLang="en-US" dirty="0"/>
          </a:p>
          <a:p>
            <a:pPr marL="1143000" lvl="3">
              <a:spcBef>
                <a:spcPts val="1000"/>
              </a:spcBef>
            </a:pPr>
            <a:r>
              <a:rPr lang="en-US" altLang="zh-CN" dirty="0"/>
              <a:t>--</a:t>
            </a:r>
            <a:r>
              <a:rPr lang="en-US" altLang="zh-CN" dirty="0" err="1"/>
              <a:t>stylesheet</a:t>
            </a:r>
            <a:r>
              <a:rPr lang="en-US" altLang="zh-CN" dirty="0"/>
              <a:t> </a:t>
            </a:r>
            <a:r>
              <a:rPr lang="zh-CN" altLang="en-US" dirty="0"/>
              <a:t>：指向要导入的样式表的 </a:t>
            </a:r>
            <a:r>
              <a:rPr lang="en-US" altLang="zh-CN" dirty="0"/>
              <a:t>URL</a:t>
            </a:r>
            <a:r>
              <a:rPr lang="zh-CN" altLang="en-US" dirty="0"/>
              <a:t>。</a:t>
            </a:r>
            <a:endParaRPr lang="zh-CN" altLang="en-US" dirty="0"/>
          </a:p>
          <a:p>
            <a:pPr marL="1143000" lvl="3">
              <a:spcBef>
                <a:spcPts val="1000"/>
              </a:spcBef>
            </a:pPr>
            <a:r>
              <a:rPr lang="en-US" altLang="zh-CN" dirty="0"/>
              <a:t>--</a:t>
            </a:r>
            <a:r>
              <a:rPr lang="en-US" altLang="zh-CN" dirty="0" err="1"/>
              <a:t>rel</a:t>
            </a:r>
            <a:r>
              <a:rPr lang="en-US" altLang="zh-CN" dirty="0"/>
              <a:t>=icon </a:t>
            </a:r>
            <a:r>
              <a:rPr lang="zh-CN" altLang="en-US" dirty="0"/>
              <a:t>：表示该文档的图标。</a:t>
            </a:r>
            <a:endParaRPr lang="zh-CN" altLang="en-US" dirty="0"/>
          </a:p>
          <a:p>
            <a:pPr marL="685800" lvl="2">
              <a:spcBef>
                <a:spcPts val="1000"/>
              </a:spcBef>
            </a:pPr>
            <a:r>
              <a:rPr lang="en-US" altLang="zh-CN" dirty="0" err="1"/>
              <a:t>href</a:t>
            </a:r>
            <a:r>
              <a:rPr lang="zh-CN" altLang="en-US" dirty="0"/>
              <a:t>属性：规定了被链接文档的位置（</a:t>
            </a:r>
            <a:r>
              <a:rPr lang="en-US" altLang="zh-CN" dirty="0"/>
              <a:t>URL</a:t>
            </a:r>
            <a:r>
              <a:rPr lang="zh-CN" altLang="en-US" dirty="0"/>
              <a:t>）。</a:t>
            </a:r>
            <a:endParaRPr lang="zh-CN" altLang="en-US" dirty="0"/>
          </a:p>
          <a:p>
            <a:pPr marL="685800" lvl="2">
              <a:spcBef>
                <a:spcPts val="1000"/>
              </a:spcBef>
            </a:pPr>
            <a:r>
              <a:rPr lang="en-US" altLang="zh-CN" dirty="0"/>
              <a:t>type</a:t>
            </a:r>
            <a:r>
              <a:rPr lang="zh-CN" altLang="en-US" dirty="0"/>
              <a:t>属性：规定被链接文档的 </a:t>
            </a:r>
            <a:r>
              <a:rPr lang="en-US" altLang="zh-CN" dirty="0"/>
              <a:t>MIME </a:t>
            </a:r>
            <a:r>
              <a:rPr lang="zh-CN" altLang="en-US" dirty="0"/>
              <a:t>类型为</a:t>
            </a:r>
            <a:r>
              <a:rPr lang="en-US" altLang="zh-CN" dirty="0"/>
              <a:t>text/</a:t>
            </a:r>
            <a:r>
              <a:rPr lang="en-US" altLang="zh-CN" dirty="0" err="1"/>
              <a:t>css</a:t>
            </a:r>
            <a:r>
              <a:rPr lang="en-US" altLang="zh-CN" dirty="0"/>
              <a:t> </a:t>
            </a:r>
            <a:r>
              <a:rPr lang="zh-CN" altLang="en-US" dirty="0"/>
              <a:t>。</a:t>
            </a:r>
            <a:endParaRPr lang="zh-CN" altLang="en-US" b="1" dirty="0">
              <a:solidFill>
                <a:srgbClr val="C00000"/>
              </a:solidFill>
            </a:endParaRPr>
          </a:p>
        </p:txBody>
      </p:sp>
      <p:sp>
        <p:nvSpPr>
          <p:cNvPr id="5" name="AutoShape 12"/>
          <p:cNvSpPr>
            <a:spLocks noChangeArrowheads="1"/>
          </p:cNvSpPr>
          <p:nvPr/>
        </p:nvSpPr>
        <p:spPr bwMode="auto">
          <a:xfrm>
            <a:off x="862355" y="4509457"/>
            <a:ext cx="7650166" cy="1940957"/>
          </a:xfrm>
          <a:prstGeom prst="roundRect">
            <a:avLst>
              <a:gd name="adj" fmla="val 16667"/>
            </a:avLst>
          </a:prstGeom>
          <a:gradFill rotWithShape="1">
            <a:gsLst>
              <a:gs pos="0">
                <a:srgbClr val="CCFFFF"/>
              </a:gs>
              <a:gs pos="100000">
                <a:srgbClr val="FFFFFF"/>
              </a:gs>
            </a:gsLst>
            <a:lin ang="5400000" scaled="1"/>
          </a:gradFill>
          <a:ln w="9525" cmpd="sng">
            <a:solidFill>
              <a:srgbClr val="008080"/>
            </a:solidFill>
            <a:rou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b="1" dirty="0">
                <a:solidFill>
                  <a:srgbClr val="000000"/>
                </a:solidFill>
                <a:latin typeface="微软雅黑" panose="020B0503020204020204" pitchFamily="34" charset="-122"/>
                <a:ea typeface="微软雅黑" panose="020B0503020204020204" pitchFamily="34" charset="-122"/>
              </a:rPr>
              <a:t>&lt;</a:t>
            </a:r>
            <a:r>
              <a:rPr lang="en-US" dirty="0">
                <a:solidFill>
                  <a:srgbClr val="000000"/>
                </a:solidFill>
                <a:latin typeface="微软雅黑" panose="020B0503020204020204" pitchFamily="34" charset="-122"/>
                <a:ea typeface="微软雅黑" panose="020B0503020204020204" pitchFamily="34" charset="-122"/>
              </a:rPr>
              <a:t>head&gt;</a:t>
            </a:r>
            <a:endParaRPr lang="zh-CN" altLang="en-US" dirty="0">
              <a:solidFill>
                <a:srgbClr val="000000"/>
              </a:solidFill>
              <a:latin typeface="微软雅黑" panose="020B0503020204020204" pitchFamily="34" charset="-122"/>
              <a:ea typeface="微软雅黑" panose="020B0503020204020204" pitchFamily="34" charset="-122"/>
            </a:endParaRPr>
          </a:p>
          <a:p>
            <a:r>
              <a:rPr lang="en-US" dirty="0" smtClean="0">
                <a:solidFill>
                  <a:srgbClr val="0000FF"/>
                </a:solidFill>
                <a:latin typeface="微软雅黑" panose="020B0503020204020204" pitchFamily="34" charset="-122"/>
                <a:ea typeface="微软雅黑" panose="020B0503020204020204" pitchFamily="34" charset="-122"/>
                <a:sym typeface="Courier New" panose="02070309020205020404" pitchFamily="49" charset="0"/>
              </a:rPr>
              <a:t> </a:t>
            </a:r>
            <a:r>
              <a:rPr lang="en-US" dirty="0">
                <a:solidFill>
                  <a:srgbClr val="0000FF"/>
                </a:solidFill>
                <a:latin typeface="微软雅黑" panose="020B0503020204020204" pitchFamily="34" charset="-122"/>
                <a:ea typeface="微软雅黑" panose="020B0503020204020204" pitchFamily="34" charset="-122"/>
                <a:sym typeface="Courier New" panose="02070309020205020404" pitchFamily="49" charset="0"/>
              </a:rPr>
              <a:t> </a:t>
            </a:r>
            <a:r>
              <a:rPr lang="en-US" dirty="0" smtClean="0">
                <a:solidFill>
                  <a:srgbClr val="0000FF"/>
                </a:solidFill>
                <a:latin typeface="微软雅黑" panose="020B0503020204020204" pitchFamily="34" charset="-122"/>
                <a:ea typeface="微软雅黑" panose="020B0503020204020204" pitchFamily="34" charset="-122"/>
                <a:sym typeface="Courier New" panose="02070309020205020404" pitchFamily="49" charset="0"/>
              </a:rPr>
              <a:t>     </a:t>
            </a:r>
            <a:r>
              <a:rPr lang="en-US" altLang="zh-CN" dirty="0" smtClean="0">
                <a:solidFill>
                  <a:srgbClr val="0000FF"/>
                </a:solidFill>
                <a:latin typeface="微软雅黑" panose="020B0503020204020204" pitchFamily="34" charset="-122"/>
                <a:ea typeface="微软雅黑" panose="020B0503020204020204" pitchFamily="34" charset="-122"/>
              </a:rPr>
              <a:t>&lt;</a:t>
            </a:r>
            <a:r>
              <a:rPr lang="en-US" altLang="zh-CN" dirty="0">
                <a:solidFill>
                  <a:srgbClr val="0000FF"/>
                </a:solidFill>
                <a:latin typeface="微软雅黑" panose="020B0503020204020204" pitchFamily="34" charset="-122"/>
                <a:ea typeface="微软雅黑" panose="020B0503020204020204" pitchFamily="34" charset="-122"/>
              </a:rPr>
              <a:t>link rel</a:t>
            </a:r>
            <a:r>
              <a:rPr lang="en-US" altLang="zh-CN" dirty="0" smtClean="0">
                <a:solidFill>
                  <a:srgbClr val="0000FF"/>
                </a:solidFill>
                <a:latin typeface="微软雅黑" panose="020B0503020204020204" pitchFamily="34" charset="-122"/>
                <a:ea typeface="微软雅黑" panose="020B0503020204020204" pitchFamily="34" charset="-122"/>
              </a:rPr>
              <a:t>=“stylesheet” </a:t>
            </a:r>
            <a:r>
              <a:rPr lang="en-US" altLang="zh-CN" dirty="0">
                <a:solidFill>
                  <a:srgbClr val="0000FF"/>
                </a:solidFill>
                <a:latin typeface="微软雅黑" panose="020B0503020204020204" pitchFamily="34" charset="-122"/>
                <a:ea typeface="微软雅黑" panose="020B0503020204020204" pitchFamily="34" charset="-122"/>
              </a:rPr>
              <a:t>type</a:t>
            </a:r>
            <a:r>
              <a:rPr lang="en-US" altLang="zh-CN" dirty="0" smtClean="0">
                <a:solidFill>
                  <a:srgbClr val="0000FF"/>
                </a:solidFill>
                <a:latin typeface="微软雅黑" panose="020B0503020204020204" pitchFamily="34" charset="-122"/>
                <a:ea typeface="微软雅黑" panose="020B0503020204020204" pitchFamily="34" charset="-122"/>
              </a:rPr>
              <a:t>=“text/css” </a:t>
            </a:r>
            <a:r>
              <a:rPr lang="en-US" altLang="zh-CN" dirty="0">
                <a:solidFill>
                  <a:srgbClr val="0000FF"/>
                </a:solidFill>
                <a:latin typeface="微软雅黑" panose="020B0503020204020204" pitchFamily="34" charset="-122"/>
                <a:ea typeface="微软雅黑" panose="020B0503020204020204" pitchFamily="34" charset="-122"/>
              </a:rPr>
              <a:t>href</a:t>
            </a:r>
            <a:r>
              <a:rPr lang="en-US" altLang="zh-CN" dirty="0" smtClean="0">
                <a:solidFill>
                  <a:srgbClr val="0000FF"/>
                </a:solidFill>
                <a:latin typeface="微软雅黑" panose="020B0503020204020204" pitchFamily="34" charset="-122"/>
                <a:ea typeface="微软雅黑" panose="020B0503020204020204" pitchFamily="34" charset="-122"/>
              </a:rPr>
              <a:t>=“css/index.css”/&gt;   </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       &lt;!--</a:t>
            </a:r>
            <a:r>
              <a:rPr lang="zh-CN" altLang="en-US" dirty="0">
                <a:solidFill>
                  <a:srgbClr val="0000FF"/>
                </a:solidFill>
                <a:latin typeface="微软雅黑" panose="020B0503020204020204" pitchFamily="34" charset="-122"/>
                <a:ea typeface="微软雅黑" panose="020B0503020204020204" pitchFamily="34" charset="-122"/>
              </a:rPr>
              <a:t>设置</a:t>
            </a:r>
            <a:r>
              <a:rPr lang="zh-CN" altLang="en-US" dirty="0" smtClean="0">
                <a:solidFill>
                  <a:srgbClr val="0000FF"/>
                </a:solidFill>
                <a:latin typeface="微软雅黑" panose="020B0503020204020204" pitchFamily="34" charset="-122"/>
                <a:ea typeface="微软雅黑" panose="020B0503020204020204" pitchFamily="34" charset="-122"/>
              </a:rPr>
              <a:t>浏览器卡片</a:t>
            </a:r>
            <a:r>
              <a:rPr lang="zh-CN" altLang="en-US" dirty="0">
                <a:solidFill>
                  <a:srgbClr val="0000FF"/>
                </a:solidFill>
                <a:latin typeface="微软雅黑" panose="020B0503020204020204" pitchFamily="34" charset="-122"/>
                <a:ea typeface="微软雅黑" panose="020B0503020204020204" pitchFamily="34" charset="-122"/>
              </a:rPr>
              <a:t>图标 </a:t>
            </a:r>
            <a:r>
              <a:rPr lang="en-US" altLang="zh-CN" dirty="0" smtClean="0">
                <a:solidFill>
                  <a:srgbClr val="0000FF"/>
                </a:solidFill>
                <a:latin typeface="微软雅黑" panose="020B0503020204020204" pitchFamily="34" charset="-122"/>
                <a:ea typeface="微软雅黑" panose="020B0503020204020204" pitchFamily="34" charset="-122"/>
              </a:rPr>
              <a:t>--&gt;</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      &lt;</a:t>
            </a:r>
            <a:r>
              <a:rPr lang="en-US" altLang="zh-CN" dirty="0">
                <a:solidFill>
                  <a:srgbClr val="0000FF"/>
                </a:solidFill>
                <a:latin typeface="微软雅黑" panose="020B0503020204020204" pitchFamily="34" charset="-122"/>
                <a:ea typeface="微软雅黑" panose="020B0503020204020204" pitchFamily="34" charset="-122"/>
              </a:rPr>
              <a:t>link </a:t>
            </a:r>
            <a:r>
              <a:rPr lang="en-US" altLang="zh-CN" dirty="0" err="1">
                <a:solidFill>
                  <a:srgbClr val="0000FF"/>
                </a:solidFill>
                <a:latin typeface="微软雅黑" panose="020B0503020204020204" pitchFamily="34" charset="-122"/>
                <a:ea typeface="微软雅黑" panose="020B0503020204020204" pitchFamily="34" charset="-122"/>
              </a:rPr>
              <a:t>rel</a:t>
            </a:r>
            <a:r>
              <a:rPr lang="en-US" altLang="zh-CN" dirty="0">
                <a:solidFill>
                  <a:srgbClr val="0000FF"/>
                </a:solidFill>
                <a:latin typeface="微软雅黑" panose="020B0503020204020204" pitchFamily="34" charset="-122"/>
                <a:ea typeface="微软雅黑" panose="020B0503020204020204" pitchFamily="34" charset="-122"/>
              </a:rPr>
              <a:t>="icon" </a:t>
            </a:r>
            <a:r>
              <a:rPr lang="en-US" altLang="zh-CN" dirty="0" err="1">
                <a:solidFill>
                  <a:srgbClr val="0000FF"/>
                </a:solidFill>
                <a:latin typeface="微软雅黑" panose="020B0503020204020204" pitchFamily="34" charset="-122"/>
                <a:ea typeface="微软雅黑" panose="020B0503020204020204" pitchFamily="34" charset="-122"/>
              </a:rPr>
              <a:t>href</a:t>
            </a:r>
            <a:r>
              <a:rPr lang="en-US" altLang="zh-CN" dirty="0" smtClean="0">
                <a:solidFill>
                  <a:srgbClr val="0000FF"/>
                </a:solidFill>
                <a:latin typeface="微软雅黑" panose="020B0503020204020204" pitchFamily="34" charset="-122"/>
                <a:ea typeface="微软雅黑" panose="020B0503020204020204" pitchFamily="34" charset="-122"/>
              </a:rPr>
              <a:t>="</a:t>
            </a:r>
            <a:r>
              <a:rPr lang="en-US" altLang="zh-CN" dirty="0" err="1" smtClean="0">
                <a:solidFill>
                  <a:srgbClr val="0000FF"/>
                </a:solidFill>
                <a:latin typeface="微软雅黑" panose="020B0503020204020204" pitchFamily="34" charset="-122"/>
                <a:ea typeface="微软雅黑" panose="020B0503020204020204" pitchFamily="34" charset="-122"/>
              </a:rPr>
              <a:t>img</a:t>
            </a:r>
            <a:r>
              <a:rPr lang="en-US" altLang="zh-CN" dirty="0" smtClean="0">
                <a:solidFill>
                  <a:srgbClr val="0000FF"/>
                </a:solidFill>
                <a:latin typeface="微软雅黑" panose="020B0503020204020204" pitchFamily="34" charset="-122"/>
                <a:ea typeface="微软雅黑" panose="020B0503020204020204" pitchFamily="34" charset="-122"/>
              </a:rPr>
              <a:t>/favicon.ico</a:t>
            </a:r>
            <a:r>
              <a:rPr lang="en-US" altLang="zh-CN" dirty="0">
                <a:solidFill>
                  <a:srgbClr val="0000FF"/>
                </a:solidFill>
                <a:latin typeface="微软雅黑" panose="020B0503020204020204" pitchFamily="34" charset="-122"/>
                <a:ea typeface="微软雅黑" panose="020B0503020204020204" pitchFamily="34" charset="-122"/>
              </a:rPr>
              <a:t>"/&gt;</a:t>
            </a:r>
            <a:endParaRPr lang="zh-CN" altLang="en-US" dirty="0" smtClean="0">
              <a:solidFill>
                <a:srgbClr val="0000FF"/>
              </a:solidFill>
              <a:latin typeface="微软雅黑" panose="020B0503020204020204" pitchFamily="34" charset="-122"/>
              <a:ea typeface="微软雅黑" panose="020B0503020204020204" pitchFamily="34" charset="-122"/>
            </a:endParaRPr>
          </a:p>
          <a:p>
            <a:r>
              <a:rPr lang="en-US" dirty="0" smtClean="0">
                <a:solidFill>
                  <a:srgbClr val="000000"/>
                </a:solidFill>
                <a:latin typeface="微软雅黑" panose="020B0503020204020204" pitchFamily="34" charset="-122"/>
                <a:ea typeface="微软雅黑" panose="020B0503020204020204" pitchFamily="34" charset="-122"/>
              </a:rPr>
              <a:t>&lt;/head&gt;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：网页头信息</a:t>
            </a:r>
            <a:endParaRPr lang="en-US" altLang="zh-CN" dirty="0"/>
          </a:p>
        </p:txBody>
      </p:sp>
      <p:sp>
        <p:nvSpPr>
          <p:cNvPr id="3" name="内容占位符 2"/>
          <p:cNvSpPr>
            <a:spLocks noGrp="1"/>
          </p:cNvSpPr>
          <p:nvPr>
            <p:ph idx="1"/>
          </p:nvPr>
        </p:nvSpPr>
        <p:spPr/>
        <p:txBody>
          <a:bodyPr>
            <a:normAutofit/>
          </a:bodyPr>
          <a:lstStyle/>
          <a:p>
            <a:pPr marL="228600" lvl="1">
              <a:spcBef>
                <a:spcPts val="1000"/>
              </a:spcBef>
            </a:pPr>
            <a:r>
              <a:rPr lang="en-US" altLang="zh-CN" dirty="0"/>
              <a:t>script</a:t>
            </a:r>
            <a:r>
              <a:rPr lang="zh-CN" altLang="en-US" dirty="0"/>
              <a:t>标签：用来引入</a:t>
            </a:r>
            <a:r>
              <a:rPr lang="en-US" altLang="zh-CN" dirty="0" err="1"/>
              <a:t>javascript</a:t>
            </a:r>
            <a:r>
              <a:rPr lang="zh-CN" altLang="en-US" dirty="0" smtClean="0"/>
              <a:t>程序</a:t>
            </a:r>
            <a:endParaRPr lang="zh-CN" altLang="en-US" dirty="0"/>
          </a:p>
          <a:p>
            <a:pPr marL="685800" lvl="2">
              <a:spcBef>
                <a:spcPts val="1000"/>
              </a:spcBef>
            </a:pPr>
            <a:r>
              <a:rPr lang="en-US" altLang="zh-CN" dirty="0" err="1"/>
              <a:t>src</a:t>
            </a:r>
            <a:r>
              <a:rPr lang="zh-CN" altLang="en-US" dirty="0"/>
              <a:t>属性：规定了规定外部脚本文件的 </a:t>
            </a:r>
            <a:r>
              <a:rPr lang="en-US" altLang="zh-CN" dirty="0"/>
              <a:t>URL</a:t>
            </a:r>
            <a:r>
              <a:rPr lang="zh-CN" altLang="en-US" dirty="0"/>
              <a:t>，一般为</a:t>
            </a:r>
            <a:r>
              <a:rPr lang="en-US" altLang="zh-CN" dirty="0" err="1"/>
              <a:t>javascript</a:t>
            </a:r>
            <a:r>
              <a:rPr lang="zh-CN" altLang="en-US" dirty="0"/>
              <a:t>程序文件。</a:t>
            </a:r>
            <a:endParaRPr lang="zh-CN" altLang="en-US" dirty="0"/>
          </a:p>
          <a:p>
            <a:pPr marL="685800" lvl="2">
              <a:spcBef>
                <a:spcPts val="1000"/>
              </a:spcBef>
            </a:pPr>
            <a:r>
              <a:rPr lang="en-US" altLang="zh-CN" dirty="0"/>
              <a:t>type</a:t>
            </a:r>
            <a:r>
              <a:rPr lang="zh-CN" altLang="en-US" dirty="0"/>
              <a:t>属性：属性规定脚本的 </a:t>
            </a:r>
            <a:r>
              <a:rPr lang="en-US" altLang="zh-CN" dirty="0"/>
              <a:t>MIME </a:t>
            </a:r>
            <a:r>
              <a:rPr lang="zh-CN" altLang="en-US" dirty="0"/>
              <a:t>类型为</a:t>
            </a:r>
            <a:r>
              <a:rPr lang="en-US" altLang="zh-CN" dirty="0"/>
              <a:t>text/</a:t>
            </a:r>
            <a:r>
              <a:rPr lang="en-US" altLang="zh-CN" dirty="0" err="1"/>
              <a:t>javascript</a:t>
            </a:r>
            <a:r>
              <a:rPr lang="zh-CN" altLang="en-US" dirty="0"/>
              <a:t>（可以省略） 。</a:t>
            </a:r>
            <a:endParaRPr lang="zh-CN" altLang="en-US" b="1" dirty="0">
              <a:solidFill>
                <a:srgbClr val="C00000"/>
              </a:solidFill>
            </a:endParaRPr>
          </a:p>
        </p:txBody>
      </p:sp>
      <p:sp>
        <p:nvSpPr>
          <p:cNvPr id="6" name="AutoShape 12"/>
          <p:cNvSpPr>
            <a:spLocks noChangeArrowheads="1"/>
          </p:cNvSpPr>
          <p:nvPr/>
        </p:nvSpPr>
        <p:spPr bwMode="auto">
          <a:xfrm>
            <a:off x="677871" y="2940403"/>
            <a:ext cx="6721318" cy="1021556"/>
          </a:xfrm>
          <a:prstGeom prst="roundRect">
            <a:avLst>
              <a:gd name="adj" fmla="val 16667"/>
            </a:avLst>
          </a:prstGeom>
          <a:gradFill rotWithShape="1">
            <a:gsLst>
              <a:gs pos="0">
                <a:srgbClr val="CCFFFF"/>
              </a:gs>
              <a:gs pos="100000">
                <a:srgbClr val="FFFFFF"/>
              </a:gs>
            </a:gsLst>
            <a:lin ang="5400000" scaled="1"/>
          </a:gradFill>
          <a:ln w="9525" cmpd="sng">
            <a:solidFill>
              <a:srgbClr val="008080"/>
            </a:solidFill>
            <a:rou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dirty="0">
                <a:latin typeface="微软雅黑" panose="020B0503020204020204" pitchFamily="34" charset="-122"/>
                <a:ea typeface="微软雅黑" panose="020B0503020204020204" pitchFamily="34" charset="-122"/>
              </a:rPr>
              <a:t>&lt;head</a:t>
            </a:r>
            <a:r>
              <a:rPr lang="en-US" dirty="0" smtClean="0">
                <a:latin typeface="微软雅黑" panose="020B0503020204020204" pitchFamily="34" charset="-122"/>
                <a:ea typeface="微软雅黑" panose="020B0503020204020204" pitchFamily="34" charset="-122"/>
              </a:rPr>
              <a:t>&gt;</a:t>
            </a:r>
            <a:endParaRPr lang="en-US" dirty="0">
              <a:latin typeface="微软雅黑" panose="020B0503020204020204" pitchFamily="34" charset="-122"/>
              <a:ea typeface="微软雅黑" panose="020B0503020204020204" pitchFamily="34" charset="-122"/>
            </a:endParaRPr>
          </a:p>
          <a:p>
            <a:r>
              <a:rPr lang="en-US" dirty="0" smtClean="0">
                <a:latin typeface="微软雅黑" panose="020B0503020204020204" pitchFamily="34" charset="-122"/>
                <a:ea typeface="微软雅黑" panose="020B0503020204020204" pitchFamily="34" charset="-122"/>
                <a:sym typeface="Courier New" panose="02070309020205020404" pitchFamily="49" charset="0"/>
              </a:rPr>
              <a:t> </a:t>
            </a:r>
            <a:r>
              <a:rPr lang="en-US" altLang="zh-CN" dirty="0">
                <a:solidFill>
                  <a:srgbClr val="0000FF"/>
                </a:solidFill>
                <a:latin typeface="微软雅黑" panose="020B0503020204020204" pitchFamily="34" charset="-122"/>
                <a:ea typeface="微软雅黑" panose="020B0503020204020204" pitchFamily="34" charset="-122"/>
              </a:rPr>
              <a:t>&lt;</a:t>
            </a:r>
            <a:r>
              <a:rPr lang="en-US" altLang="zh-CN" dirty="0" err="1" smtClean="0">
                <a:solidFill>
                  <a:srgbClr val="0000FF"/>
                </a:solidFill>
                <a:latin typeface="微软雅黑" panose="020B0503020204020204" pitchFamily="34" charset="-122"/>
                <a:ea typeface="微软雅黑" panose="020B0503020204020204" pitchFamily="34" charset="-122"/>
              </a:rPr>
              <a:t>scriptsrc</a:t>
            </a:r>
            <a:r>
              <a:rPr lang="en-US" altLang="zh-CN" dirty="0">
                <a:solidFill>
                  <a:srgbClr val="0000FF"/>
                </a:solidFill>
                <a:latin typeface="微软雅黑" panose="020B0503020204020204" pitchFamily="34" charset="-122"/>
                <a:ea typeface="微软雅黑" panose="020B0503020204020204" pitchFamily="34" charset="-122"/>
              </a:rPr>
              <a:t>="</a:t>
            </a:r>
            <a:r>
              <a:rPr lang="en-US" altLang="zh-CN" dirty="0" err="1" smtClean="0">
                <a:solidFill>
                  <a:srgbClr val="0000FF"/>
                </a:solidFill>
                <a:latin typeface="微软雅黑" panose="020B0503020204020204" pitchFamily="34" charset="-122"/>
                <a:ea typeface="微软雅黑" panose="020B0503020204020204" pitchFamily="34" charset="-122"/>
              </a:rPr>
              <a:t>js</a:t>
            </a:r>
            <a:r>
              <a:rPr lang="en-US" altLang="zh-CN" dirty="0" smtClean="0">
                <a:solidFill>
                  <a:srgbClr val="0000FF"/>
                </a:solidFill>
                <a:latin typeface="微软雅黑" panose="020B0503020204020204" pitchFamily="34" charset="-122"/>
                <a:ea typeface="微软雅黑" panose="020B0503020204020204" pitchFamily="34" charset="-122"/>
              </a:rPr>
              <a:t>/</a:t>
            </a:r>
            <a:r>
              <a:rPr lang="en-US" altLang="zh-CN" dirty="0" err="1" smtClean="0">
                <a:solidFill>
                  <a:srgbClr val="0000FF"/>
                </a:solidFill>
                <a:latin typeface="微软雅黑" panose="020B0503020204020204" pitchFamily="34" charset="-122"/>
                <a:ea typeface="微软雅黑" panose="020B0503020204020204" pitchFamily="34" charset="-122"/>
              </a:rPr>
              <a:t>index.js"type</a:t>
            </a:r>
            <a:r>
              <a:rPr lang="en-US" altLang="zh-CN" dirty="0">
                <a:solidFill>
                  <a:srgbClr val="0000FF"/>
                </a:solidFill>
                <a:latin typeface="微软雅黑" panose="020B0503020204020204" pitchFamily="34" charset="-122"/>
                <a:ea typeface="微软雅黑" panose="020B0503020204020204" pitchFamily="34" charset="-122"/>
              </a:rPr>
              <a:t>="text/</a:t>
            </a:r>
            <a:r>
              <a:rPr lang="en-US" altLang="zh-CN" dirty="0" err="1">
                <a:solidFill>
                  <a:srgbClr val="0000FF"/>
                </a:solidFill>
                <a:latin typeface="微软雅黑" panose="020B0503020204020204" pitchFamily="34" charset="-122"/>
                <a:ea typeface="微软雅黑" panose="020B0503020204020204" pitchFamily="34" charset="-122"/>
              </a:rPr>
              <a:t>javascript</a:t>
            </a:r>
            <a:r>
              <a:rPr lang="en-US" altLang="zh-CN" dirty="0">
                <a:solidFill>
                  <a:srgbClr val="0000FF"/>
                </a:solidFill>
                <a:latin typeface="微软雅黑" panose="020B0503020204020204" pitchFamily="34" charset="-122"/>
                <a:ea typeface="微软雅黑" panose="020B0503020204020204" pitchFamily="34" charset="-122"/>
              </a:rPr>
              <a:t>"&gt;&lt;/script&gt;</a:t>
            </a:r>
            <a:endParaRPr lang="en-US" altLang="zh-CN" dirty="0">
              <a:solidFill>
                <a:srgbClr val="0000FF"/>
              </a:solidFill>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&lt;/head&gt;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：特殊字符</a:t>
            </a:r>
            <a:endParaRPr lang="en-US" altLang="zh-CN" dirty="0"/>
          </a:p>
        </p:txBody>
      </p:sp>
      <p:sp>
        <p:nvSpPr>
          <p:cNvPr id="3" name="内容占位符 2"/>
          <p:cNvSpPr>
            <a:spLocks noGrp="1"/>
          </p:cNvSpPr>
          <p:nvPr>
            <p:ph idx="1"/>
          </p:nvPr>
        </p:nvSpPr>
        <p:spPr/>
        <p:txBody>
          <a:bodyPr>
            <a:normAutofit/>
          </a:bodyPr>
          <a:lstStyle/>
          <a:p>
            <a:r>
              <a:rPr lang="zh-CN" altLang="en-US" dirty="0" smtClean="0"/>
              <a:t>特殊字符：在网页制作中需要显示的一些特殊符号需要使用特殊字符代替才能显示。</a:t>
            </a:r>
            <a:endParaRPr lang="zh-CN" altLang="en-US" b="1" dirty="0">
              <a:solidFill>
                <a:srgbClr val="C00000"/>
              </a:solidFill>
            </a:endParaRPr>
          </a:p>
        </p:txBody>
      </p:sp>
      <p:pic>
        <p:nvPicPr>
          <p:cNvPr id="4" name="Picture 2"/>
          <p:cNvPicPr>
            <a:picLocks noChangeAspect="1" noChangeArrowheads="1"/>
          </p:cNvPicPr>
          <p:nvPr/>
        </p:nvPicPr>
        <p:blipFill>
          <a:blip r:embed="rId1" cstate="print"/>
          <a:srcRect/>
          <a:stretch>
            <a:fillRect/>
          </a:stretch>
        </p:blipFill>
        <p:spPr bwMode="auto">
          <a:xfrm>
            <a:off x="2191472" y="2999822"/>
            <a:ext cx="4966710" cy="3014353"/>
          </a:xfrm>
          <a:prstGeom prst="rect">
            <a:avLst/>
          </a:prstGeom>
          <a:noFill/>
          <a:ln w="9525">
            <a:noFill/>
            <a:miter lim="800000"/>
            <a:headEnd/>
            <a:tailEnd/>
          </a:ln>
          <a:effectLst/>
        </p:spPr>
      </p:pic>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：注释</a:t>
            </a:r>
            <a:endParaRPr lang="en-US" altLang="zh-CN" dirty="0"/>
          </a:p>
        </p:txBody>
      </p:sp>
      <p:sp>
        <p:nvSpPr>
          <p:cNvPr id="3" name="内容占位符 2"/>
          <p:cNvSpPr>
            <a:spLocks noGrp="1"/>
          </p:cNvSpPr>
          <p:nvPr>
            <p:ph idx="1"/>
          </p:nvPr>
        </p:nvSpPr>
        <p:spPr/>
        <p:txBody>
          <a:bodyPr>
            <a:normAutofit fontScale="77500" lnSpcReduction="20000"/>
          </a:bodyPr>
          <a:lstStyle/>
          <a:p>
            <a:r>
              <a:rPr lang="zh-CN" altLang="en-US" dirty="0"/>
              <a:t>注释：当前程序文字描述，用于提高程序的可读性。</a:t>
            </a:r>
            <a:endParaRPr lang="zh-CN" altLang="en-US" dirty="0"/>
          </a:p>
          <a:p>
            <a:r>
              <a:rPr lang="en-US" altLang="zh-CN" dirty="0"/>
              <a:t>html</a:t>
            </a:r>
            <a:r>
              <a:rPr lang="zh-CN" altLang="en-US" dirty="0"/>
              <a:t>注释的特点：</a:t>
            </a:r>
            <a:endParaRPr lang="zh-CN" altLang="en-US" dirty="0"/>
          </a:p>
          <a:p>
            <a:pPr lvl="1"/>
            <a:r>
              <a:rPr lang="zh-CN" altLang="en-US" dirty="0"/>
              <a:t>加载到客户端，从而影响网页打开速度。</a:t>
            </a:r>
            <a:endParaRPr lang="zh-CN" altLang="en-US" dirty="0"/>
          </a:p>
          <a:p>
            <a:pPr lvl="1"/>
            <a:r>
              <a:rPr lang="zh-CN" altLang="en-US" dirty="0"/>
              <a:t>不会被执行，不会影响加载后的执行。</a:t>
            </a:r>
            <a:endParaRPr lang="zh-CN" altLang="en-US" dirty="0"/>
          </a:p>
          <a:p>
            <a:pPr lvl="1"/>
            <a:r>
              <a:rPr lang="en-US" altLang="zh-CN" dirty="0"/>
              <a:t>html</a:t>
            </a:r>
            <a:r>
              <a:rPr lang="zh-CN" altLang="en-US" dirty="0"/>
              <a:t>、</a:t>
            </a:r>
            <a:r>
              <a:rPr lang="en-US" altLang="zh-CN" dirty="0" err="1"/>
              <a:t>css</a:t>
            </a:r>
            <a:r>
              <a:rPr lang="zh-CN" altLang="en-US" dirty="0"/>
              <a:t>、</a:t>
            </a:r>
            <a:r>
              <a:rPr lang="en-US" altLang="zh-CN" dirty="0" err="1"/>
              <a:t>js</a:t>
            </a:r>
            <a:r>
              <a:rPr lang="zh-CN" altLang="en-US" dirty="0"/>
              <a:t>的注释可以被第三方工具删除。</a:t>
            </a:r>
            <a:endParaRPr lang="zh-CN" altLang="en-US" dirty="0"/>
          </a:p>
          <a:p>
            <a:r>
              <a:rPr lang="en-US" altLang="zh-CN" dirty="0"/>
              <a:t>html</a:t>
            </a:r>
            <a:r>
              <a:rPr lang="zh-CN" altLang="en-US" dirty="0"/>
              <a:t>注释的编写方式：</a:t>
            </a:r>
            <a:endParaRPr lang="zh-CN" altLang="en-US" dirty="0"/>
          </a:p>
          <a:p>
            <a:pPr marL="0" indent="0">
              <a:buNone/>
            </a:pPr>
            <a:r>
              <a:rPr lang="zh-CN" altLang="en-US" dirty="0"/>
              <a:t>	</a:t>
            </a:r>
            <a:r>
              <a:rPr lang="en-US" altLang="zh-CN" dirty="0">
                <a:solidFill>
                  <a:srgbClr val="FF0000"/>
                </a:solidFill>
              </a:rPr>
              <a:t>&lt;!—</a:t>
            </a:r>
            <a:r>
              <a:rPr lang="zh-CN" altLang="en-US" dirty="0">
                <a:solidFill>
                  <a:srgbClr val="FF0000"/>
                </a:solidFill>
              </a:rPr>
              <a:t>此处是注释 </a:t>
            </a:r>
            <a:r>
              <a:rPr lang="en-US" altLang="zh-CN" dirty="0">
                <a:solidFill>
                  <a:srgbClr val="FF0000"/>
                </a:solidFill>
              </a:rPr>
              <a:t>--&gt;</a:t>
            </a:r>
            <a:endParaRPr lang="en-US" altLang="zh-CN" dirty="0">
              <a:solidFill>
                <a:srgbClr val="FF0000"/>
              </a:solidFill>
            </a:endParaRPr>
          </a:p>
          <a:p>
            <a:endParaRPr lang="en-US" altLang="zh-CN" dirty="0"/>
          </a:p>
          <a:p>
            <a:pPr marL="0" indent="0">
              <a:buNone/>
            </a:pPr>
            <a:r>
              <a:rPr lang="en-US" altLang="zh-CN" dirty="0" smtClean="0"/>
              <a:t>	</a:t>
            </a:r>
            <a:r>
              <a:rPr lang="zh-CN" altLang="en-US" dirty="0" smtClean="0"/>
              <a:t>建议</a:t>
            </a:r>
            <a:r>
              <a:rPr lang="zh-CN" altLang="en-US" dirty="0"/>
              <a:t>在程序开发中增加注释，提高代码的质量。</a:t>
            </a:r>
            <a:endParaRPr lang="zh-CN" alt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掌握</a:t>
            </a:r>
            <a:r>
              <a:rPr lang="en-US" altLang="zh-CN" dirty="0" smtClean="0"/>
              <a:t>html</a:t>
            </a:r>
            <a:r>
              <a:rPr lang="zh-CN" altLang="en-US" dirty="0" smtClean="0"/>
              <a:t>的作用与使用场景</a:t>
            </a:r>
            <a:endParaRPr lang="en-US" altLang="zh-CN" dirty="0" smtClean="0"/>
          </a:p>
          <a:p>
            <a:r>
              <a:rPr lang="zh-CN" altLang="en-US" dirty="0" smtClean="0"/>
              <a:t>了解</a:t>
            </a:r>
            <a:r>
              <a:rPr lang="en-US" altLang="zh-CN" dirty="0" smtClean="0"/>
              <a:t>html</a:t>
            </a:r>
            <a:r>
              <a:rPr lang="zh-CN" altLang="en-US" dirty="0" smtClean="0"/>
              <a:t>的发展历程与语法特点</a:t>
            </a:r>
            <a:endParaRPr lang="en-US" altLang="zh-CN" dirty="0" smtClean="0"/>
          </a:p>
          <a:p>
            <a:r>
              <a:rPr lang="zh-CN" altLang="en-US" dirty="0" smtClean="0"/>
              <a:t>掌握</a:t>
            </a:r>
            <a:r>
              <a:rPr lang="en-US" altLang="zh-CN" dirty="0" smtClean="0"/>
              <a:t>html</a:t>
            </a:r>
            <a:r>
              <a:rPr lang="zh-CN" altLang="en-US" dirty="0" smtClean="0"/>
              <a:t>常用的布局标签、文本标签、图片标签、表格标签等</a:t>
            </a:r>
            <a:endParaRPr lang="en-US" altLang="zh-CN" dirty="0" smtClean="0"/>
          </a:p>
          <a:p>
            <a:r>
              <a:rPr lang="zh-CN" altLang="en-US" dirty="0" smtClean="0"/>
              <a:t>掌握一种前端开发工具。</a:t>
            </a:r>
            <a:endParaRPr lang="en-US" altLang="zh-CN" dirty="0" smtClean="0"/>
          </a:p>
          <a:p>
            <a:r>
              <a:rPr lang="zh-CN" altLang="en-US" dirty="0" smtClean="0"/>
              <a:t>了解</a:t>
            </a:r>
            <a:r>
              <a:rPr lang="en-US" altLang="zh-CN" dirty="0" smtClean="0"/>
              <a:t>html</a:t>
            </a:r>
            <a:r>
              <a:rPr lang="zh-CN" altLang="en-US" dirty="0" smtClean="0"/>
              <a:t>的注释、转义字符等</a:t>
            </a: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：标签格式</a:t>
            </a:r>
            <a:endParaRPr lang="en-US" altLang="zh-CN" dirty="0"/>
          </a:p>
        </p:txBody>
      </p:sp>
      <p:sp>
        <p:nvSpPr>
          <p:cNvPr id="3" name="内容占位符 2"/>
          <p:cNvSpPr>
            <a:spLocks noGrp="1"/>
          </p:cNvSpPr>
          <p:nvPr>
            <p:ph idx="1"/>
          </p:nvPr>
        </p:nvSpPr>
        <p:spPr/>
        <p:txBody>
          <a:bodyPr>
            <a:normAutofit/>
          </a:bodyPr>
          <a:lstStyle/>
          <a:p>
            <a:r>
              <a:rPr lang="zh-CN" altLang="en-US" dirty="0" smtClean="0"/>
              <a:t>标签分类：</a:t>
            </a:r>
            <a:endParaRPr lang="en-US" altLang="zh-CN" dirty="0" smtClean="0"/>
          </a:p>
          <a:p>
            <a:pPr lvl="1"/>
            <a:r>
              <a:rPr lang="zh-CN" altLang="en-US" dirty="0" smtClean="0"/>
              <a:t>闭合</a:t>
            </a:r>
            <a:r>
              <a:rPr lang="zh-CN" altLang="en-US" dirty="0"/>
              <a:t>标签：由开始标签和结束标签组成。开始标签是被括号包围的元素名， 结束标签是被括号包围的斜杠和元素名。</a:t>
            </a:r>
            <a:endParaRPr lang="zh-CN" altLang="en-US" dirty="0"/>
          </a:p>
          <a:p>
            <a:pPr marL="0" indent="0">
              <a:buNone/>
            </a:pPr>
            <a:r>
              <a:rPr lang="en-US" altLang="zh-CN" dirty="0" smtClean="0"/>
              <a:t>	</a:t>
            </a:r>
            <a:r>
              <a:rPr lang="en-US" altLang="zh-CN" dirty="0" smtClean="0">
                <a:solidFill>
                  <a:srgbClr val="FF0000"/>
                </a:solidFill>
              </a:rPr>
              <a:t>&lt;</a:t>
            </a:r>
            <a:r>
              <a:rPr lang="en-US" altLang="zh-CN" dirty="0">
                <a:solidFill>
                  <a:srgbClr val="FF0000"/>
                </a:solidFill>
              </a:rPr>
              <a:t>p&gt;&lt;/p&gt;&lt;a&gt;&lt;/a</a:t>
            </a:r>
            <a:r>
              <a:rPr lang="en-US" altLang="zh-CN" dirty="0" smtClean="0">
                <a:solidFill>
                  <a:srgbClr val="FF0000"/>
                </a:solidFill>
              </a:rPr>
              <a:t>&gt;</a:t>
            </a:r>
            <a:endParaRPr lang="en-US" altLang="zh-CN" dirty="0" smtClean="0">
              <a:solidFill>
                <a:srgbClr val="FF0000"/>
              </a:solidFill>
            </a:endParaRPr>
          </a:p>
          <a:p>
            <a:pPr marL="0" indent="0">
              <a:buNone/>
            </a:pPr>
            <a:endParaRPr lang="en-US" altLang="zh-CN" dirty="0">
              <a:solidFill>
                <a:srgbClr val="FF0000"/>
              </a:solidFill>
            </a:endParaRPr>
          </a:p>
          <a:p>
            <a:pPr lvl="1"/>
            <a:r>
              <a:rPr lang="zh-CN" altLang="en-US" dirty="0"/>
              <a:t>非闭合标签：是被括号包围的元素名和斜杠</a:t>
            </a:r>
            <a:r>
              <a:rPr lang="zh-CN" altLang="en-US" dirty="0" smtClean="0"/>
              <a:t>。</a:t>
            </a:r>
            <a:endParaRPr lang="en-US" altLang="zh-CN" dirty="0" smtClean="0"/>
          </a:p>
          <a:p>
            <a:pPr marL="457200" lvl="1" indent="0">
              <a:buNone/>
            </a:pPr>
            <a:r>
              <a:rPr lang="en-US" altLang="zh-CN" dirty="0">
                <a:solidFill>
                  <a:srgbClr val="FF0000"/>
                </a:solidFill>
              </a:rPr>
              <a:t>	</a:t>
            </a:r>
            <a:r>
              <a:rPr lang="en-US" altLang="zh-CN" dirty="0" smtClean="0">
                <a:solidFill>
                  <a:srgbClr val="FF0000"/>
                </a:solidFill>
              </a:rPr>
              <a:t>&lt;</a:t>
            </a:r>
            <a:r>
              <a:rPr lang="en-US" altLang="zh-CN" dirty="0">
                <a:solidFill>
                  <a:srgbClr val="FF0000"/>
                </a:solidFill>
              </a:rPr>
              <a:t>input/&gt;&lt;</a:t>
            </a:r>
            <a:r>
              <a:rPr lang="en-US" altLang="zh-CN" dirty="0" err="1">
                <a:solidFill>
                  <a:srgbClr val="FF0000"/>
                </a:solidFill>
              </a:rPr>
              <a:t>img</a:t>
            </a:r>
            <a:r>
              <a:rPr lang="en-US" altLang="zh-CN" dirty="0">
                <a:solidFill>
                  <a:srgbClr val="FF0000"/>
                </a:solidFill>
              </a:rPr>
              <a:t> /&gt;</a:t>
            </a:r>
            <a:endParaRPr lang="en-US" altLang="zh-CN" dirty="0">
              <a:solidFill>
                <a:srgbClr val="FF0000"/>
              </a:solidFill>
            </a:endParaRPr>
          </a:p>
        </p:txBody>
      </p:sp>
      <p:sp>
        <p:nvSpPr>
          <p:cNvPr id="4" name="圆角矩形标注 3"/>
          <p:cNvSpPr/>
          <p:nvPr/>
        </p:nvSpPr>
        <p:spPr>
          <a:xfrm>
            <a:off x="3574874" y="5544283"/>
            <a:ext cx="4311392" cy="394250"/>
          </a:xfrm>
          <a:prstGeom prst="wedgeRoundRectCallout">
            <a:avLst>
              <a:gd name="adj1" fmla="val -64828"/>
              <a:gd name="adj2" fmla="val -86464"/>
              <a:gd name="adj3" fmla="val 16667"/>
            </a:avLst>
          </a:prstGeom>
          <a:noFill/>
          <a:effectLst>
            <a:outerShdw blurRad="50800" dist="50800" dir="5400000" algn="ctr" rotWithShape="0">
              <a:schemeClr val="accent6">
                <a:lumMod val="60000"/>
                <a:lumOff val="40000"/>
              </a:schemeClr>
            </a:outerShdw>
          </a:effectLst>
          <a:scene3d>
            <a:camera prst="orthographicFront"/>
            <a:lightRig rig="threePt" dir="t"/>
          </a:scene3d>
          <a:sp3d extrusionH="76200" contourW="12700">
            <a:extrusionClr>
              <a:schemeClr val="accent6">
                <a:lumMod val="75000"/>
              </a:schemeClr>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非闭和标签</a:t>
            </a:r>
            <a:endParaRPr lang="zh-CN" altLang="en-US" b="1" dirty="0" smtClean="0">
              <a:solidFill>
                <a:schemeClr val="tx1"/>
              </a:solidFill>
            </a:endParaRPr>
          </a:p>
        </p:txBody>
      </p:sp>
      <p:sp>
        <p:nvSpPr>
          <p:cNvPr id="5" name="圆角矩形标注 4"/>
          <p:cNvSpPr/>
          <p:nvPr/>
        </p:nvSpPr>
        <p:spPr>
          <a:xfrm>
            <a:off x="3890481" y="3709548"/>
            <a:ext cx="5572164" cy="428628"/>
          </a:xfrm>
          <a:prstGeom prst="wedgeRoundRectCallout">
            <a:avLst>
              <a:gd name="adj1" fmla="val -52351"/>
              <a:gd name="adj2" fmla="val -121730"/>
              <a:gd name="adj3" fmla="val 16667"/>
            </a:avLst>
          </a:prstGeom>
          <a:noFill/>
          <a:effectLst>
            <a:outerShdw blurRad="50800" dist="50800" dir="5400000" algn="ctr" rotWithShape="0">
              <a:schemeClr val="accent6">
                <a:lumMod val="40000"/>
                <a:lumOff val="60000"/>
              </a:schemeClr>
            </a:outerShdw>
          </a:effectLst>
          <a:scene3d>
            <a:camera prst="orthographicFront"/>
            <a:lightRig rig="threePt" dir="t"/>
          </a:scene3d>
          <a:sp3d extrusionH="76200" prstMaterial="matte">
            <a:bevelT prst="relaxedInset"/>
            <a:bevelB w="139700" prst="cross"/>
            <a:extrusionClr>
              <a:schemeClr val="accent6">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闭和标签：</a:t>
            </a:r>
            <a:r>
              <a:rPr lang="en-US" altLang="zh-CN" b="1" dirty="0" smtClean="0">
                <a:solidFill>
                  <a:schemeClr val="tx1"/>
                </a:solidFill>
              </a:rPr>
              <a:t>&lt;p&gt;</a:t>
            </a:r>
            <a:r>
              <a:rPr lang="zh-CN" altLang="en-US" b="1" dirty="0" smtClean="0">
                <a:solidFill>
                  <a:schemeClr val="tx1"/>
                </a:solidFill>
              </a:rPr>
              <a:t>开始标签</a:t>
            </a:r>
            <a:r>
              <a:rPr lang="en-US" altLang="zh-CN" b="1" dirty="0" smtClean="0">
                <a:solidFill>
                  <a:schemeClr val="tx1"/>
                </a:solidFill>
              </a:rPr>
              <a:t>&lt;/p&gt;</a:t>
            </a:r>
            <a:r>
              <a:rPr lang="zh-CN" altLang="en-US" b="1" dirty="0" smtClean="0">
                <a:solidFill>
                  <a:schemeClr val="tx1"/>
                </a:solidFill>
              </a:rPr>
              <a:t>结束标签</a:t>
            </a:r>
            <a:endParaRPr lang="zh-CN" altLang="en-US" b="1" dirty="0">
              <a:solidFill>
                <a:schemeClr val="tx1"/>
              </a:solidFill>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：公有属性</a:t>
            </a:r>
            <a:endParaRPr lang="zh-CN" altLang="en-US" dirty="0"/>
          </a:p>
        </p:txBody>
      </p:sp>
      <p:sp>
        <p:nvSpPr>
          <p:cNvPr id="3" name="内容占位符 2"/>
          <p:cNvSpPr>
            <a:spLocks noGrp="1"/>
          </p:cNvSpPr>
          <p:nvPr>
            <p:ph idx="1"/>
          </p:nvPr>
        </p:nvSpPr>
        <p:spPr/>
        <p:txBody>
          <a:bodyPr>
            <a:normAutofit/>
          </a:bodyPr>
          <a:lstStyle/>
          <a:p>
            <a:r>
              <a:rPr lang="zh-CN" altLang="en-US" dirty="0"/>
              <a:t>标签公有属性：以下属性是</a:t>
            </a:r>
            <a:r>
              <a:rPr lang="en-US" altLang="zh-CN" dirty="0"/>
              <a:t>html</a:t>
            </a:r>
            <a:r>
              <a:rPr lang="zh-CN" altLang="en-US" dirty="0"/>
              <a:t>标签所具备的共有公有属性。</a:t>
            </a:r>
            <a:r>
              <a:rPr lang="zh-CN" altLang="en-US" dirty="0">
                <a:solidFill>
                  <a:srgbClr val="FF0000"/>
                </a:solidFill>
              </a:rPr>
              <a:t>每个标签仍然具备私有</a:t>
            </a:r>
            <a:r>
              <a:rPr lang="zh-CN" altLang="en-US" dirty="0" smtClean="0">
                <a:solidFill>
                  <a:srgbClr val="FF0000"/>
                </a:solidFill>
              </a:rPr>
              <a:t>属性</a:t>
            </a:r>
            <a:r>
              <a:rPr lang="zh-CN" altLang="en-US" dirty="0" smtClean="0"/>
              <a:t>。</a:t>
            </a:r>
            <a:endParaRPr lang="zh-CN" altLang="en-US" dirty="0"/>
          </a:p>
          <a:p>
            <a:pPr lvl="1"/>
            <a:r>
              <a:rPr lang="en-US" altLang="zh-CN" dirty="0"/>
              <a:t>class</a:t>
            </a:r>
            <a:r>
              <a:rPr lang="zh-CN" altLang="en-US" dirty="0"/>
              <a:t>：规定当前元素所引用的样式类名称</a:t>
            </a:r>
            <a:r>
              <a:rPr lang="zh-CN" altLang="en-US" dirty="0" smtClean="0"/>
              <a:t>。</a:t>
            </a:r>
            <a:endParaRPr lang="zh-CN" altLang="en-US" dirty="0"/>
          </a:p>
          <a:p>
            <a:pPr lvl="1"/>
            <a:r>
              <a:rPr lang="en-US" altLang="zh-CN" dirty="0"/>
              <a:t>id</a:t>
            </a:r>
            <a:r>
              <a:rPr lang="zh-CN" altLang="en-US" dirty="0"/>
              <a:t>：规定当前元素在网页上的唯一标识，一般在</a:t>
            </a:r>
            <a:r>
              <a:rPr lang="en-US" altLang="zh-CN" dirty="0" err="1"/>
              <a:t>css</a:t>
            </a:r>
            <a:r>
              <a:rPr lang="zh-CN" altLang="en-US" dirty="0"/>
              <a:t>、</a:t>
            </a:r>
            <a:r>
              <a:rPr lang="en-US" altLang="zh-CN" dirty="0" err="1"/>
              <a:t>js</a:t>
            </a:r>
            <a:r>
              <a:rPr lang="zh-CN" altLang="en-US" dirty="0"/>
              <a:t>中会根据</a:t>
            </a:r>
            <a:r>
              <a:rPr lang="en-US" altLang="zh-CN" dirty="0"/>
              <a:t>id</a:t>
            </a:r>
            <a:r>
              <a:rPr lang="zh-CN" altLang="en-US" dirty="0"/>
              <a:t>检索当前元素</a:t>
            </a:r>
            <a:r>
              <a:rPr lang="zh-CN" altLang="en-US" dirty="0" smtClean="0"/>
              <a:t>。</a:t>
            </a:r>
            <a:endParaRPr lang="zh-CN" altLang="en-US" dirty="0"/>
          </a:p>
          <a:p>
            <a:pPr lvl="1"/>
            <a:r>
              <a:rPr lang="en-US" altLang="zh-CN" dirty="0"/>
              <a:t>style</a:t>
            </a:r>
            <a:r>
              <a:rPr lang="zh-CN" altLang="en-US" dirty="0"/>
              <a:t>：规定当前元素的显示样式，取值为</a:t>
            </a:r>
            <a:r>
              <a:rPr lang="en-US" altLang="zh-CN" dirty="0" err="1"/>
              <a:t>css</a:t>
            </a:r>
            <a:r>
              <a:rPr lang="zh-CN" altLang="en-US" dirty="0"/>
              <a:t>程序</a:t>
            </a:r>
            <a:r>
              <a:rPr lang="zh-CN" altLang="en-US" dirty="0" smtClean="0"/>
              <a:t>。</a:t>
            </a:r>
            <a:endParaRPr lang="zh-CN" altLang="en-US" dirty="0"/>
          </a:p>
          <a:p>
            <a:pPr lvl="1"/>
            <a:r>
              <a:rPr lang="en-US" altLang="zh-CN" dirty="0"/>
              <a:t>title</a:t>
            </a:r>
            <a:r>
              <a:rPr lang="zh-CN" altLang="en-US" dirty="0"/>
              <a:t>：规定当前元素的标题，类型为文本，可在工具提示中显示。</a:t>
            </a:r>
            <a:endParaRPr lang="zh-CN" altLang="en-US" dirty="0"/>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en-US" altLang="zh-CN" dirty="0">
                <a:solidFill>
                  <a:schemeClr val="tx1">
                    <a:lumMod val="75000"/>
                    <a:lumOff val="25000"/>
                  </a:schemeClr>
                </a:solidFill>
              </a:rPr>
              <a:t> html</a:t>
            </a:r>
            <a:r>
              <a:rPr lang="zh-CN" altLang="en-US" dirty="0">
                <a:solidFill>
                  <a:schemeClr val="tx1">
                    <a:lumMod val="75000"/>
                    <a:lumOff val="25000"/>
                  </a:schemeClr>
                </a:solidFill>
              </a:rPr>
              <a:t>基本结构</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a:t>什么是严格模式与混杂模式？他们之间的区别是什么？</a:t>
            </a:r>
            <a:endParaRPr lang="zh-CN" altLang="en-US" dirty="0"/>
          </a:p>
          <a:p>
            <a:r>
              <a:rPr lang="en-US" altLang="zh-CN" dirty="0"/>
              <a:t>head</a:t>
            </a:r>
            <a:r>
              <a:rPr lang="zh-CN" altLang="en-US" dirty="0"/>
              <a:t>标签内一般包含哪些标签元素？作用是什么？</a:t>
            </a:r>
            <a:endParaRPr lang="zh-CN" altLang="en-US" dirty="0"/>
          </a:p>
          <a:p>
            <a:r>
              <a:rPr lang="zh-CN" altLang="en-US" dirty="0"/>
              <a:t>什么是</a:t>
            </a:r>
            <a:r>
              <a:rPr lang="en-US" altLang="zh-CN" dirty="0"/>
              <a:t>html</a:t>
            </a:r>
            <a:r>
              <a:rPr lang="zh-CN" altLang="en-US" dirty="0"/>
              <a:t>的特殊字符？作用是什么？</a:t>
            </a:r>
            <a:endParaRPr lang="zh-CN" altLang="en-US" dirty="0"/>
          </a:p>
          <a:p>
            <a:r>
              <a:rPr lang="en-US" altLang="zh-CN" dirty="0"/>
              <a:t>html</a:t>
            </a:r>
            <a:r>
              <a:rPr lang="zh-CN" altLang="en-US" dirty="0"/>
              <a:t>标签有哪些公有的属性？</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en-US" altLang="zh-CN" dirty="0">
                <a:solidFill>
                  <a:schemeClr val="tx1">
                    <a:lumMod val="75000"/>
                    <a:lumOff val="25000"/>
                  </a:schemeClr>
                </a:solidFill>
              </a:rPr>
              <a:t> html</a:t>
            </a:r>
            <a:r>
              <a:rPr lang="zh-CN" altLang="en-US" dirty="0">
                <a:solidFill>
                  <a:schemeClr val="tx1">
                    <a:lumMod val="75000"/>
                    <a:lumOff val="25000"/>
                  </a:schemeClr>
                </a:solidFill>
              </a:rPr>
              <a:t>基本结构</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85000" lnSpcReduction="20000"/>
          </a:bodyPr>
          <a:lstStyle/>
          <a:p>
            <a:r>
              <a:rPr lang="zh-CN" altLang="en-US" dirty="0"/>
              <a:t>标记（标签）语言：将数据、媒体、文本内容以固定的层级格式排列起来的编码技术，</a:t>
            </a:r>
            <a:r>
              <a:rPr lang="en-US" altLang="zh-CN" dirty="0"/>
              <a:t>html</a:t>
            </a:r>
            <a:r>
              <a:rPr lang="zh-CN" altLang="en-US" dirty="0"/>
              <a:t>就是标记语言。</a:t>
            </a:r>
            <a:endParaRPr lang="zh-CN" altLang="en-US" dirty="0"/>
          </a:p>
          <a:p>
            <a:r>
              <a:rPr lang="en-US" altLang="zh-CN" dirty="0"/>
              <a:t>Html</a:t>
            </a:r>
            <a:r>
              <a:rPr lang="zh-CN" altLang="en-US" dirty="0"/>
              <a:t>文档模式：</a:t>
            </a:r>
            <a:endParaRPr lang="zh-CN" altLang="en-US" dirty="0"/>
          </a:p>
          <a:p>
            <a:pPr lvl="1"/>
            <a:r>
              <a:rPr lang="zh-CN" altLang="en-US" dirty="0"/>
              <a:t>严格模式：按照当前浏览器的能支持的最高版本进行元素的渲染。</a:t>
            </a:r>
            <a:endParaRPr lang="zh-CN" altLang="en-US" dirty="0"/>
          </a:p>
          <a:p>
            <a:pPr lvl="1"/>
            <a:r>
              <a:rPr lang="zh-CN" altLang="en-US" dirty="0"/>
              <a:t>混杂模式：使用</a:t>
            </a:r>
            <a:r>
              <a:rPr lang="en-US" altLang="zh-CN" dirty="0"/>
              <a:t>DTD</a:t>
            </a:r>
            <a:r>
              <a:rPr lang="zh-CN" altLang="en-US" dirty="0"/>
              <a:t>限制当前浏览器按照当前某一个版本进行元素渲染。</a:t>
            </a:r>
            <a:endParaRPr lang="zh-CN" altLang="en-US" dirty="0"/>
          </a:p>
          <a:p>
            <a:r>
              <a:rPr lang="en-US" altLang="zh-CN" dirty="0"/>
              <a:t>link</a:t>
            </a:r>
            <a:r>
              <a:rPr lang="zh-CN" altLang="en-US" dirty="0"/>
              <a:t>标签：一般用来引入</a:t>
            </a:r>
            <a:r>
              <a:rPr lang="en-US" altLang="zh-CN" dirty="0" err="1"/>
              <a:t>css</a:t>
            </a:r>
            <a:r>
              <a:rPr lang="zh-CN" altLang="en-US" dirty="0"/>
              <a:t>样式文件，还可以增加标题图标</a:t>
            </a:r>
            <a:endParaRPr lang="zh-CN" altLang="en-US" dirty="0"/>
          </a:p>
          <a:p>
            <a:r>
              <a:rPr lang="en-US" altLang="zh-CN" dirty="0"/>
              <a:t>script</a:t>
            </a:r>
            <a:r>
              <a:rPr lang="zh-CN" altLang="en-US" dirty="0"/>
              <a:t>标签：用来引入</a:t>
            </a:r>
            <a:r>
              <a:rPr lang="en-US" altLang="zh-CN" dirty="0" err="1"/>
              <a:t>javascript</a:t>
            </a:r>
            <a:r>
              <a:rPr lang="zh-CN" altLang="en-US" dirty="0"/>
              <a:t>程序</a:t>
            </a:r>
            <a:endParaRPr lang="zh-CN" altLang="en-US" dirty="0"/>
          </a:p>
          <a:p>
            <a:r>
              <a:rPr lang="zh-CN" altLang="en-US" dirty="0"/>
              <a:t>特殊字符：在网页制作中需要显示的一些特殊符号需要使用特殊字符代替才能显示</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a:t>
            </a:r>
            <a:r>
              <a:rPr lang="en-US" altLang="zh-CN" dirty="0">
                <a:solidFill>
                  <a:schemeClr val="tx1">
                    <a:lumMod val="75000"/>
                    <a:lumOff val="25000"/>
                  </a:schemeClr>
                </a:solidFill>
              </a:rPr>
              <a:t> </a:t>
            </a:r>
            <a:r>
              <a:rPr lang="en-US" altLang="zh-CN" dirty="0" smtClean="0">
                <a:solidFill>
                  <a:schemeClr val="tx1">
                    <a:lumMod val="75000"/>
                    <a:lumOff val="25000"/>
                  </a:schemeClr>
                </a:solidFill>
              </a:rPr>
              <a:t>html</a:t>
            </a:r>
            <a:r>
              <a:rPr lang="zh-CN" altLang="en-US" dirty="0" smtClean="0">
                <a:solidFill>
                  <a:schemeClr val="tx1">
                    <a:lumMod val="75000"/>
                    <a:lumOff val="25000"/>
                  </a:schemeClr>
                </a:solidFill>
              </a:rPr>
              <a:t>标签</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fontScale="77500" lnSpcReduction="20000"/>
          </a:bodyPr>
          <a:lstStyle/>
          <a:p>
            <a:pPr>
              <a:buClr>
                <a:schemeClr val="bg2">
                  <a:lumMod val="10000"/>
                </a:schemeClr>
              </a:buClr>
            </a:pPr>
            <a:r>
              <a:rPr lang="zh-CN" altLang="en-US" dirty="0"/>
              <a:t>知识点</a:t>
            </a:r>
            <a:r>
              <a:rPr lang="en-US" altLang="zh-CN" dirty="0"/>
              <a:t>1</a:t>
            </a:r>
            <a:r>
              <a:rPr lang="zh-CN" altLang="en-US" dirty="0"/>
              <a:t>：显示级分类</a:t>
            </a:r>
            <a:endParaRPr lang="en-US" altLang="zh-CN" dirty="0"/>
          </a:p>
          <a:p>
            <a:pPr>
              <a:buClr>
                <a:schemeClr val="bg2">
                  <a:lumMod val="10000"/>
                </a:schemeClr>
              </a:buClr>
            </a:pPr>
            <a:r>
              <a:rPr lang="zh-CN" altLang="en-US" dirty="0"/>
              <a:t>知识点</a:t>
            </a:r>
            <a:r>
              <a:rPr lang="en-US" altLang="zh-CN" dirty="0"/>
              <a:t>2</a:t>
            </a:r>
            <a:r>
              <a:rPr lang="zh-CN" altLang="en-US" dirty="0"/>
              <a:t>：文本类型标签</a:t>
            </a:r>
            <a:endParaRPr lang="en-US" altLang="zh-CN" dirty="0"/>
          </a:p>
          <a:p>
            <a:pPr>
              <a:buClr>
                <a:schemeClr val="bg2">
                  <a:lumMod val="10000"/>
                </a:schemeClr>
              </a:buClr>
            </a:pPr>
            <a:r>
              <a:rPr lang="zh-CN" altLang="en-US" dirty="0"/>
              <a:t>知识点</a:t>
            </a:r>
            <a:r>
              <a:rPr lang="en-US" altLang="zh-CN" dirty="0"/>
              <a:t>3</a:t>
            </a:r>
            <a:r>
              <a:rPr lang="zh-CN" altLang="en-US" dirty="0"/>
              <a:t>：排版类型标签</a:t>
            </a:r>
            <a:endParaRPr lang="en-US" altLang="zh-CN" dirty="0"/>
          </a:p>
          <a:p>
            <a:pPr>
              <a:buClr>
                <a:schemeClr val="bg2">
                  <a:lumMod val="10000"/>
                </a:schemeClr>
              </a:buClr>
            </a:pPr>
            <a:r>
              <a:rPr lang="zh-CN" altLang="en-US" dirty="0"/>
              <a:t>知识点</a:t>
            </a:r>
            <a:r>
              <a:rPr lang="en-US" altLang="zh-CN" dirty="0"/>
              <a:t>4</a:t>
            </a:r>
            <a:r>
              <a:rPr lang="zh-CN" altLang="en-US" dirty="0"/>
              <a:t>：图片与图像标签</a:t>
            </a:r>
            <a:endParaRPr lang="en-US" altLang="zh-CN" dirty="0"/>
          </a:p>
          <a:p>
            <a:pPr>
              <a:buClr>
                <a:schemeClr val="bg2">
                  <a:lumMod val="10000"/>
                </a:schemeClr>
              </a:buClr>
            </a:pPr>
            <a:r>
              <a:rPr lang="zh-CN" altLang="en-US" dirty="0"/>
              <a:t>知识点</a:t>
            </a:r>
            <a:r>
              <a:rPr lang="en-US" altLang="zh-CN" dirty="0"/>
              <a:t>5</a:t>
            </a:r>
            <a:r>
              <a:rPr lang="zh-CN" altLang="en-US" dirty="0"/>
              <a:t>：表单类型标签</a:t>
            </a:r>
            <a:endParaRPr lang="en-US" altLang="zh-CN" dirty="0"/>
          </a:p>
          <a:p>
            <a:pPr>
              <a:buClr>
                <a:schemeClr val="bg2">
                  <a:lumMod val="10000"/>
                </a:schemeClr>
              </a:buClr>
            </a:pPr>
            <a:r>
              <a:rPr lang="zh-CN" altLang="en-US" dirty="0"/>
              <a:t>知识点</a:t>
            </a:r>
            <a:r>
              <a:rPr lang="en-US" altLang="zh-CN" dirty="0"/>
              <a:t>6</a:t>
            </a:r>
            <a:r>
              <a:rPr lang="zh-CN" altLang="en-US" dirty="0"/>
              <a:t>：框架标签</a:t>
            </a:r>
            <a:endParaRPr lang="en-US" altLang="zh-CN" dirty="0"/>
          </a:p>
          <a:p>
            <a:pPr>
              <a:buClr>
                <a:schemeClr val="bg2">
                  <a:lumMod val="10000"/>
                </a:schemeClr>
              </a:buClr>
            </a:pPr>
            <a:r>
              <a:rPr lang="zh-CN" altLang="en-US" dirty="0"/>
              <a:t>知识点</a:t>
            </a:r>
            <a:r>
              <a:rPr lang="en-US" altLang="zh-CN" dirty="0"/>
              <a:t>7</a:t>
            </a:r>
            <a:r>
              <a:rPr lang="zh-CN" altLang="en-US" dirty="0"/>
              <a:t>：表格标签</a:t>
            </a:r>
            <a:endParaRPr lang="en-US" altLang="zh-CN" dirty="0"/>
          </a:p>
          <a:p>
            <a:pPr>
              <a:buClr>
                <a:schemeClr val="bg2">
                  <a:lumMod val="10000"/>
                </a:schemeClr>
              </a:buClr>
            </a:pPr>
            <a:r>
              <a:rPr lang="zh-CN" altLang="en-US" dirty="0"/>
              <a:t>知识点</a:t>
            </a:r>
            <a:r>
              <a:rPr lang="en-US" altLang="zh-CN" dirty="0"/>
              <a:t>8</a:t>
            </a:r>
            <a:r>
              <a:rPr lang="zh-CN" altLang="en-US" dirty="0"/>
              <a:t>：</a:t>
            </a:r>
            <a:r>
              <a:rPr lang="en-US" altLang="zh-CN" dirty="0"/>
              <a:t>html</a:t>
            </a:r>
            <a:r>
              <a:rPr lang="zh-CN" altLang="en-US" dirty="0"/>
              <a:t>的语义化</a:t>
            </a:r>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：显示级分类</a:t>
            </a:r>
            <a:endParaRPr lang="zh-CN" altLang="en-US" dirty="0"/>
          </a:p>
        </p:txBody>
      </p:sp>
      <p:sp>
        <p:nvSpPr>
          <p:cNvPr id="3" name="内容占位符 2"/>
          <p:cNvSpPr>
            <a:spLocks noGrp="1"/>
          </p:cNvSpPr>
          <p:nvPr>
            <p:ph idx="1"/>
          </p:nvPr>
        </p:nvSpPr>
        <p:spPr>
          <a:xfrm>
            <a:off x="838200" y="840509"/>
            <a:ext cx="10515600" cy="5450754"/>
          </a:xfrm>
        </p:spPr>
        <p:txBody>
          <a:bodyPr>
            <a:normAutofit/>
          </a:bodyPr>
          <a:lstStyle/>
          <a:p>
            <a:r>
              <a:rPr lang="zh-CN" altLang="en-US" dirty="0"/>
              <a:t>标签的默认显示方式：每个标签都拥有默认的显示方式，每种显示方式呈现的效果不同，默认的显示方式如下。</a:t>
            </a:r>
            <a:endParaRPr lang="zh-CN" altLang="en-US" dirty="0"/>
          </a:p>
          <a:p>
            <a:pPr lvl="1"/>
            <a:r>
              <a:rPr lang="zh-CN" altLang="en-US" dirty="0"/>
              <a:t>块级元素（</a:t>
            </a:r>
            <a:r>
              <a:rPr lang="en-US" altLang="zh-CN" dirty="0"/>
              <a:t>block</a:t>
            </a:r>
            <a:r>
              <a:rPr lang="zh-CN" altLang="en-US" dirty="0"/>
              <a:t>）：以独占一行、大小可以调整的方式显示。</a:t>
            </a:r>
            <a:endParaRPr lang="zh-CN" altLang="en-US" dirty="0"/>
          </a:p>
          <a:p>
            <a:pPr lvl="1"/>
            <a:r>
              <a:rPr lang="zh-CN" altLang="en-US" dirty="0"/>
              <a:t>内联元素（</a:t>
            </a:r>
            <a:r>
              <a:rPr lang="en-US" altLang="zh-CN" dirty="0"/>
              <a:t>inline</a:t>
            </a:r>
            <a:r>
              <a:rPr lang="zh-CN" altLang="en-US" dirty="0"/>
              <a:t>）：不能独占一行，大小无法调整，只能依据内容进行大小设定的方式显示。</a:t>
            </a:r>
            <a:endParaRPr lang="zh-CN" altLang="en-US" dirty="0"/>
          </a:p>
          <a:p>
            <a:pPr lvl="1"/>
            <a:r>
              <a:rPr lang="zh-CN" altLang="en-US" dirty="0"/>
              <a:t>内联块（</a:t>
            </a:r>
            <a:r>
              <a:rPr lang="en-US" altLang="zh-CN" dirty="0"/>
              <a:t>inline-block</a:t>
            </a:r>
            <a:r>
              <a:rPr lang="zh-CN" altLang="en-US" dirty="0"/>
              <a:t>）：不能独占一行，但可以调整大小。</a:t>
            </a:r>
            <a:endParaRPr lang="zh-CN" altLang="en-US" dirty="0"/>
          </a:p>
          <a:p>
            <a:r>
              <a:rPr lang="zh-CN" altLang="en-US" dirty="0"/>
              <a:t>查阅默认显示方式：</a:t>
            </a:r>
            <a:endParaRPr lang="zh-CN" altLang="en-US" dirty="0"/>
          </a:p>
        </p:txBody>
      </p:sp>
      <p:pic>
        <p:nvPicPr>
          <p:cNvPr id="4" name="图片 3"/>
          <p:cNvPicPr>
            <a:picLocks noChangeAspect="1"/>
          </p:cNvPicPr>
          <p:nvPr/>
        </p:nvPicPr>
        <p:blipFill>
          <a:blip r:embed="rId1" cstate="print"/>
          <a:stretch>
            <a:fillRect/>
          </a:stretch>
        </p:blipFill>
        <p:spPr>
          <a:xfrm>
            <a:off x="4652647" y="4497133"/>
            <a:ext cx="4968552" cy="2360867"/>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：显示级分类</a:t>
            </a:r>
            <a:endParaRPr lang="zh-CN" altLang="en-US" dirty="0"/>
          </a:p>
        </p:txBody>
      </p:sp>
      <p:sp>
        <p:nvSpPr>
          <p:cNvPr id="3" name="内容占位符 2"/>
          <p:cNvSpPr>
            <a:spLocks noGrp="1"/>
          </p:cNvSpPr>
          <p:nvPr>
            <p:ph idx="1"/>
          </p:nvPr>
        </p:nvSpPr>
        <p:spPr/>
        <p:txBody>
          <a:bodyPr>
            <a:normAutofit/>
          </a:bodyPr>
          <a:lstStyle/>
          <a:p>
            <a:r>
              <a:rPr lang="zh-CN" altLang="en-US" dirty="0"/>
              <a:t>块级元素的特点：。</a:t>
            </a:r>
            <a:endParaRPr lang="zh-CN" altLang="en-US" dirty="0"/>
          </a:p>
          <a:p>
            <a:pPr lvl="1"/>
            <a:r>
              <a:rPr lang="zh-CN" altLang="en-US" dirty="0"/>
              <a:t>总是在新行上开始。</a:t>
            </a:r>
            <a:endParaRPr lang="zh-CN" altLang="en-US" dirty="0"/>
          </a:p>
          <a:p>
            <a:pPr lvl="1"/>
            <a:r>
              <a:rPr lang="zh-CN" altLang="en-US" dirty="0"/>
              <a:t>高度，宽度可以使用</a:t>
            </a:r>
            <a:r>
              <a:rPr lang="en-US" altLang="zh-CN" dirty="0" err="1"/>
              <a:t>css</a:t>
            </a:r>
            <a:r>
              <a:rPr lang="zh-CN" altLang="en-US" dirty="0"/>
              <a:t>定义（如果当前元素的子元素小于或超出父元素，默认情况下也不会影响父元素的大小）。</a:t>
            </a:r>
            <a:endParaRPr lang="zh-CN" altLang="en-US" dirty="0"/>
          </a:p>
          <a:p>
            <a:pPr lvl="1"/>
            <a:r>
              <a:rPr lang="zh-CN" altLang="en-US" dirty="0"/>
              <a:t>行高以及外边距和内边距都可使用</a:t>
            </a:r>
            <a:r>
              <a:rPr lang="en-US" altLang="zh-CN" dirty="0" err="1"/>
              <a:t>css</a:t>
            </a:r>
            <a:r>
              <a:rPr lang="zh-CN" altLang="en-US" dirty="0"/>
              <a:t>控制。</a:t>
            </a:r>
            <a:endParaRPr lang="zh-CN" altLang="en-US" dirty="0"/>
          </a:p>
          <a:p>
            <a:r>
              <a:rPr lang="zh-CN" altLang="en-US" dirty="0"/>
              <a:t>块级元素举例</a:t>
            </a:r>
            <a:r>
              <a:rPr lang="zh-CN" altLang="en-US" dirty="0" smtClean="0"/>
              <a:t>：</a:t>
            </a:r>
            <a:r>
              <a:rPr lang="en-US" altLang="zh-CN" dirty="0" smtClean="0"/>
              <a:t>div </a:t>
            </a:r>
            <a:r>
              <a:rPr lang="en-US" altLang="zh-CN" dirty="0"/>
              <a:t>p h1 h2 h3 h4 form </a:t>
            </a:r>
            <a:r>
              <a:rPr lang="en-US" altLang="zh-CN" dirty="0" err="1"/>
              <a:t>ul</a:t>
            </a:r>
            <a:r>
              <a:rPr lang="en-US" altLang="zh-CN" dirty="0"/>
              <a:t> </a:t>
            </a:r>
            <a:r>
              <a:rPr lang="en-US" altLang="zh-CN" dirty="0" err="1"/>
              <a:t>ol</a:t>
            </a:r>
            <a:r>
              <a:rPr lang="en-US" altLang="zh-CN" dirty="0"/>
              <a:t> dl</a:t>
            </a:r>
            <a:r>
              <a:rPr lang="zh-CN" altLang="en-US" dirty="0"/>
              <a:t>标签等</a:t>
            </a:r>
            <a:endParaRPr lang="zh-CN" altLang="en-US" dirty="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：显示级分类</a:t>
            </a:r>
            <a:endParaRPr lang="zh-CN" altLang="en-US" dirty="0"/>
          </a:p>
        </p:txBody>
      </p:sp>
      <p:sp>
        <p:nvSpPr>
          <p:cNvPr id="3" name="内容占位符 2"/>
          <p:cNvSpPr>
            <a:spLocks noGrp="1"/>
          </p:cNvSpPr>
          <p:nvPr>
            <p:ph idx="1"/>
          </p:nvPr>
        </p:nvSpPr>
        <p:spPr>
          <a:xfrm>
            <a:off x="635000" y="901989"/>
            <a:ext cx="10515600" cy="4770438"/>
          </a:xfrm>
        </p:spPr>
        <p:txBody>
          <a:bodyPr>
            <a:normAutofit/>
          </a:bodyPr>
          <a:lstStyle/>
          <a:p>
            <a:r>
              <a:rPr lang="zh-CN" altLang="en-US" dirty="0"/>
              <a:t>内联元素</a:t>
            </a:r>
            <a:r>
              <a:rPr lang="en-US" altLang="zh-CN" dirty="0"/>
              <a:t>(inline element)</a:t>
            </a:r>
            <a:r>
              <a:rPr lang="zh-CN" altLang="en-US" dirty="0"/>
              <a:t>：又称为“文本模式”，即一个挨着一个，都在同一行按从左至右的顺序显示。</a:t>
            </a:r>
            <a:endParaRPr lang="zh-CN" altLang="en-US" dirty="0"/>
          </a:p>
          <a:p>
            <a:pPr lvl="1"/>
            <a:r>
              <a:rPr lang="zh-CN" altLang="en-US" dirty="0"/>
              <a:t>和其他元素都在一行上。</a:t>
            </a:r>
            <a:endParaRPr lang="zh-CN" altLang="en-US" dirty="0"/>
          </a:p>
          <a:p>
            <a:pPr lvl="1"/>
            <a:r>
              <a:rPr lang="zh-CN" altLang="en-US" dirty="0"/>
              <a:t>高度、宽度无法设定，即使使用</a:t>
            </a:r>
            <a:r>
              <a:rPr lang="en-US" altLang="zh-CN" dirty="0" err="1"/>
              <a:t>css</a:t>
            </a:r>
            <a:r>
              <a:rPr lang="zh-CN" altLang="en-US" dirty="0"/>
              <a:t>设定也不生效，高度宽度取决于子元素的高度和宽度。</a:t>
            </a:r>
            <a:endParaRPr lang="zh-CN" altLang="en-US" dirty="0"/>
          </a:p>
          <a:p>
            <a:pPr lvl="1"/>
            <a:endParaRPr lang="zh-CN" altLang="en-US" dirty="0"/>
          </a:p>
          <a:p>
            <a:r>
              <a:rPr lang="zh-CN" altLang="en-US" dirty="0"/>
              <a:t>内联元素举例</a:t>
            </a:r>
            <a:r>
              <a:rPr lang="zh-CN" altLang="en-US" dirty="0" smtClean="0"/>
              <a:t>：</a:t>
            </a:r>
            <a:r>
              <a:rPr lang="en-US" altLang="zh-CN" dirty="0" smtClean="0"/>
              <a:t>a </a:t>
            </a:r>
            <a:r>
              <a:rPr lang="en-US" altLang="zh-CN" dirty="0"/>
              <a:t>b </a:t>
            </a:r>
            <a:r>
              <a:rPr lang="en-US" altLang="zh-CN" dirty="0" err="1"/>
              <a:t>br</a:t>
            </a:r>
            <a:r>
              <a:rPr lang="en-US" altLang="zh-CN" dirty="0"/>
              <a:t> i span </a:t>
            </a:r>
            <a:r>
              <a:rPr lang="zh-CN" altLang="en-US" dirty="0"/>
              <a:t>标签等 </a:t>
            </a:r>
            <a:endParaRPr lang="zh-CN" altLang="en-US" dirty="0"/>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：显示级分类</a:t>
            </a:r>
            <a:endParaRPr lang="zh-CN" altLang="en-US" dirty="0"/>
          </a:p>
        </p:txBody>
      </p:sp>
      <p:sp>
        <p:nvSpPr>
          <p:cNvPr id="3" name="内容占位符 2"/>
          <p:cNvSpPr>
            <a:spLocks noGrp="1"/>
          </p:cNvSpPr>
          <p:nvPr>
            <p:ph idx="1"/>
          </p:nvPr>
        </p:nvSpPr>
        <p:spPr/>
        <p:txBody>
          <a:bodyPr>
            <a:normAutofit/>
          </a:bodyPr>
          <a:lstStyle/>
          <a:p>
            <a:r>
              <a:rPr lang="zh-CN" altLang="en-US" dirty="0"/>
              <a:t>内联块</a:t>
            </a:r>
            <a:r>
              <a:rPr lang="en-US" altLang="zh-CN" dirty="0"/>
              <a:t>(inline-block)</a:t>
            </a:r>
            <a:r>
              <a:rPr lang="zh-CN" altLang="en-US" dirty="0"/>
              <a:t>：具备内联元素、块元素的一部分特点。</a:t>
            </a:r>
            <a:endParaRPr lang="zh-CN" altLang="en-US" dirty="0"/>
          </a:p>
          <a:p>
            <a:pPr lvl="1"/>
            <a:r>
              <a:rPr lang="zh-CN" altLang="en-US" dirty="0"/>
              <a:t>和其他元素都在一行上。</a:t>
            </a:r>
            <a:endParaRPr lang="zh-CN" altLang="en-US" dirty="0"/>
          </a:p>
          <a:p>
            <a:pPr lvl="1"/>
            <a:r>
              <a:rPr lang="zh-CN" altLang="en-US" dirty="0"/>
              <a:t>高度、宽度可以设定。</a:t>
            </a:r>
            <a:endParaRPr lang="zh-CN" altLang="en-US" dirty="0"/>
          </a:p>
          <a:p>
            <a:pPr lvl="1"/>
            <a:r>
              <a:rPr lang="zh-CN" altLang="en-US" dirty="0"/>
              <a:t> 行高以及外边距和内边距都由</a:t>
            </a:r>
            <a:r>
              <a:rPr lang="en-US" altLang="zh-CN" dirty="0" err="1"/>
              <a:t>css</a:t>
            </a:r>
            <a:r>
              <a:rPr lang="zh-CN" altLang="en-US" dirty="0"/>
              <a:t>控制。</a:t>
            </a:r>
            <a:endParaRPr lang="zh-CN" altLang="en-US" dirty="0"/>
          </a:p>
          <a:p>
            <a:r>
              <a:rPr lang="zh-CN" altLang="en-US" dirty="0"/>
              <a:t>内联元素举例</a:t>
            </a:r>
            <a:r>
              <a:rPr lang="zh-CN" altLang="en-US" dirty="0" smtClean="0"/>
              <a:t>：</a:t>
            </a:r>
            <a:r>
              <a:rPr lang="en-US" altLang="zh-CN" dirty="0" smtClean="0"/>
              <a:t>input</a:t>
            </a:r>
            <a:r>
              <a:rPr lang="zh-CN" altLang="en-US" dirty="0"/>
              <a:t>、</a:t>
            </a:r>
            <a:r>
              <a:rPr lang="en-US" altLang="zh-CN" dirty="0"/>
              <a:t>select</a:t>
            </a:r>
            <a:r>
              <a:rPr lang="zh-CN" altLang="en-US" dirty="0"/>
              <a:t>、</a:t>
            </a:r>
            <a:r>
              <a:rPr lang="en-US" altLang="zh-CN" dirty="0"/>
              <a:t>option</a:t>
            </a:r>
            <a:r>
              <a:rPr lang="zh-CN" altLang="en-US" dirty="0"/>
              <a:t>等。</a:t>
            </a:r>
            <a:endParaRPr lang="zh-CN" altLang="en-US" dirty="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：显示级分类</a:t>
            </a:r>
            <a:endParaRPr lang="zh-CN" altLang="en-US" dirty="0"/>
          </a:p>
        </p:txBody>
      </p:sp>
      <p:sp>
        <p:nvSpPr>
          <p:cNvPr id="3" name="内容占位符 2"/>
          <p:cNvSpPr>
            <a:spLocks noGrp="1"/>
          </p:cNvSpPr>
          <p:nvPr>
            <p:ph idx="1"/>
          </p:nvPr>
        </p:nvSpPr>
        <p:spPr/>
        <p:txBody>
          <a:bodyPr>
            <a:normAutofit/>
          </a:bodyPr>
          <a:lstStyle/>
          <a:p>
            <a:r>
              <a:rPr lang="zh-CN" altLang="en-US" dirty="0"/>
              <a:t>标签的默认显示方式可以通过</a:t>
            </a:r>
            <a:r>
              <a:rPr lang="en-US" altLang="zh-CN" dirty="0" err="1"/>
              <a:t>css</a:t>
            </a:r>
            <a:r>
              <a:rPr lang="zh-CN" altLang="en-US" dirty="0"/>
              <a:t>进行转换。代码示例如下：</a:t>
            </a:r>
            <a:endParaRPr lang="zh-CN" altLang="en-US" dirty="0"/>
          </a:p>
          <a:p>
            <a:pPr marL="0" indent="0">
              <a:buNone/>
            </a:pPr>
            <a:endParaRPr lang="zh-CN" altLang="en-US" dirty="0"/>
          </a:p>
        </p:txBody>
      </p:sp>
      <p:sp>
        <p:nvSpPr>
          <p:cNvPr id="4" name="矩形 3"/>
          <p:cNvSpPr/>
          <p:nvPr/>
        </p:nvSpPr>
        <p:spPr>
          <a:xfrm>
            <a:off x="1136650" y="2068830"/>
            <a:ext cx="3617595" cy="369570"/>
          </a:xfrm>
          <a:prstGeom prst="rect">
            <a:avLst/>
          </a:prstGeom>
        </p:spPr>
        <p:txBody>
          <a:bodyPr wrap="none">
            <a:noAutofit/>
          </a:bodyPr>
          <a:lstStyle/>
          <a:p>
            <a:r>
              <a:rPr lang="en-US" altLang="zh-CN" dirty="0">
                <a:solidFill>
                  <a:srgbClr val="FF0000"/>
                </a:solidFill>
              </a:rPr>
              <a:t>&lt;span style=“</a:t>
            </a:r>
            <a:r>
              <a:rPr lang="en-US" altLang="zh-CN" dirty="0" err="1">
                <a:solidFill>
                  <a:srgbClr val="FF0000"/>
                </a:solidFill>
              </a:rPr>
              <a:t>display:block</a:t>
            </a:r>
            <a:r>
              <a:rPr lang="en-US" altLang="zh-CN" dirty="0">
                <a:solidFill>
                  <a:srgbClr val="FF0000"/>
                </a:solidFill>
              </a:rPr>
              <a:t>”&gt;&lt;/span&gt;</a:t>
            </a:r>
            <a:endParaRPr lang="en-US" altLang="zh-CN" dirty="0">
              <a:solidFill>
                <a:srgbClr val="FF0000"/>
              </a:solidFill>
            </a:endParaRPr>
          </a:p>
        </p:txBody>
      </p:sp>
      <p:pic>
        <p:nvPicPr>
          <p:cNvPr id="5" name="Picture 2"/>
          <p:cNvPicPr>
            <a:picLocks noChangeAspect="1" noChangeArrowheads="1"/>
          </p:cNvPicPr>
          <p:nvPr/>
        </p:nvPicPr>
        <p:blipFill>
          <a:blip r:embed="rId1" cstate="print"/>
          <a:srcRect/>
          <a:stretch>
            <a:fillRect/>
          </a:stretch>
        </p:blipFill>
        <p:spPr bwMode="auto">
          <a:xfrm>
            <a:off x="970168" y="2437876"/>
            <a:ext cx="7143800" cy="3774520"/>
          </a:xfrm>
          <a:prstGeom prst="rect">
            <a:avLst/>
          </a:prstGeom>
          <a:noFill/>
          <a:ln w="9525">
            <a:noFill/>
            <a:miter lim="800000"/>
            <a:headEnd/>
            <a:tailEnd/>
          </a:ln>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en-US" altLang="zh-CN" dirty="0">
                <a:solidFill>
                  <a:schemeClr val="tx1">
                    <a:lumMod val="75000"/>
                    <a:lumOff val="25000"/>
                  </a:schemeClr>
                </a:solidFill>
              </a:rPr>
              <a:t> html</a:t>
            </a:r>
            <a:r>
              <a:rPr lang="zh-CN" altLang="en-US" dirty="0">
                <a:solidFill>
                  <a:schemeClr val="tx1">
                    <a:lumMod val="75000"/>
                    <a:lumOff val="25000"/>
                  </a:schemeClr>
                </a:solidFill>
              </a:rPr>
              <a:t>简介</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pPr>
              <a:buClr>
                <a:schemeClr val="bg2">
                  <a:lumMod val="10000"/>
                </a:schemeClr>
              </a:buClr>
            </a:pPr>
            <a:r>
              <a:rPr lang="zh-CN" altLang="en-US" dirty="0"/>
              <a:t>知识点</a:t>
            </a:r>
            <a:r>
              <a:rPr lang="en-US" altLang="zh-CN" dirty="0"/>
              <a:t>1</a:t>
            </a:r>
            <a:r>
              <a:rPr lang="zh-CN" altLang="en-US" dirty="0"/>
              <a:t>：</a:t>
            </a:r>
            <a:r>
              <a:rPr lang="en-US" altLang="zh-CN" dirty="0"/>
              <a:t>Html</a:t>
            </a:r>
            <a:r>
              <a:rPr lang="zh-CN" altLang="en-US" dirty="0"/>
              <a:t>概述</a:t>
            </a:r>
            <a:endParaRPr lang="en-US" altLang="zh-CN" dirty="0"/>
          </a:p>
          <a:p>
            <a:pPr>
              <a:buClr>
                <a:schemeClr val="bg2">
                  <a:lumMod val="10000"/>
                </a:schemeClr>
              </a:buClr>
            </a:pPr>
            <a:r>
              <a:rPr lang="zh-CN" altLang="en-US" dirty="0"/>
              <a:t>知识点</a:t>
            </a:r>
            <a:r>
              <a:rPr lang="en-US" altLang="zh-CN" dirty="0"/>
              <a:t>2</a:t>
            </a:r>
            <a:r>
              <a:rPr lang="zh-CN" altLang="en-US" dirty="0"/>
              <a:t>：浏览器简介</a:t>
            </a:r>
            <a:endParaRPr lang="en-US" altLang="zh-CN" dirty="0"/>
          </a:p>
          <a:p>
            <a:r>
              <a:rPr lang="zh-CN" altLang="en-US" dirty="0"/>
              <a:t>知识点</a:t>
            </a:r>
            <a:r>
              <a:rPr lang="en-US" altLang="zh-CN" dirty="0"/>
              <a:t>3</a:t>
            </a:r>
            <a:r>
              <a:rPr lang="zh-CN" altLang="en-US" dirty="0"/>
              <a:t>：开发工具</a:t>
            </a:r>
            <a:endParaRPr lang="en-US" altLang="zh-CN" dirty="0"/>
          </a:p>
          <a:p>
            <a:r>
              <a:rPr lang="zh-CN" altLang="en-US" dirty="0"/>
              <a:t>知识点</a:t>
            </a:r>
            <a:r>
              <a:rPr lang="en-US" altLang="zh-CN" dirty="0"/>
              <a:t>4</a:t>
            </a:r>
            <a:r>
              <a:rPr lang="zh-CN" altLang="en-US" dirty="0"/>
              <a:t>：</a:t>
            </a:r>
            <a:r>
              <a:rPr lang="en-US" altLang="zh-CN" dirty="0"/>
              <a:t>Html</a:t>
            </a:r>
            <a:r>
              <a:rPr lang="zh-CN" altLang="en-US" dirty="0"/>
              <a:t>入门程序</a:t>
            </a:r>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：文本类型标签</a:t>
            </a:r>
            <a:endParaRPr lang="zh-CN" altLang="en-US" dirty="0"/>
          </a:p>
        </p:txBody>
      </p:sp>
      <p:sp>
        <p:nvSpPr>
          <p:cNvPr id="3" name="内容占位符 2"/>
          <p:cNvSpPr>
            <a:spLocks noGrp="1"/>
          </p:cNvSpPr>
          <p:nvPr>
            <p:ph idx="1"/>
          </p:nvPr>
        </p:nvSpPr>
        <p:spPr>
          <a:xfrm>
            <a:off x="423573" y="966119"/>
            <a:ext cx="10515600" cy="4770438"/>
          </a:xfrm>
        </p:spPr>
        <p:txBody>
          <a:bodyPr>
            <a:normAutofit fontScale="77500" lnSpcReduction="20000"/>
          </a:bodyPr>
          <a:lstStyle/>
          <a:p>
            <a:r>
              <a:rPr lang="zh-CN" altLang="en-US" dirty="0"/>
              <a:t>内联类型文本标签：</a:t>
            </a:r>
            <a:endParaRPr lang="zh-CN" altLang="en-US" dirty="0"/>
          </a:p>
          <a:p>
            <a:pPr lvl="1"/>
            <a:r>
              <a:rPr lang="en-US" altLang="zh-CN" dirty="0"/>
              <a:t>u</a:t>
            </a:r>
            <a:r>
              <a:rPr lang="zh-CN" altLang="en-US" dirty="0"/>
              <a:t>标签：内容默认以下划线方式显示。</a:t>
            </a:r>
            <a:endParaRPr lang="zh-CN" altLang="en-US" dirty="0"/>
          </a:p>
          <a:p>
            <a:pPr lvl="1"/>
            <a:endParaRPr lang="en-US" altLang="zh-CN" dirty="0" smtClean="0"/>
          </a:p>
          <a:p>
            <a:pPr lvl="1"/>
            <a:r>
              <a:rPr lang="en-US" altLang="zh-CN" dirty="0" smtClean="0"/>
              <a:t>strong</a:t>
            </a:r>
            <a:r>
              <a:rPr lang="zh-CN" altLang="en-US" dirty="0"/>
              <a:t>标签：内容默认以强调文字方式显示</a:t>
            </a:r>
            <a:r>
              <a:rPr lang="zh-CN" altLang="en-US" dirty="0" smtClean="0"/>
              <a:t>。</a:t>
            </a:r>
            <a:endParaRPr lang="en-US" altLang="zh-CN" dirty="0" smtClean="0"/>
          </a:p>
          <a:p>
            <a:pPr lvl="1"/>
            <a:endParaRPr lang="en-US" altLang="zh-CN" dirty="0"/>
          </a:p>
          <a:p>
            <a:pPr lvl="1"/>
            <a:r>
              <a:rPr lang="en-US" altLang="zh-CN" dirty="0" err="1"/>
              <a:t>em</a:t>
            </a:r>
            <a:r>
              <a:rPr lang="zh-CN" altLang="en-US" dirty="0"/>
              <a:t>标签：内容默认以一般强调文字显示</a:t>
            </a:r>
            <a:r>
              <a:rPr lang="zh-CN" altLang="en-US" dirty="0" smtClean="0"/>
              <a:t>。</a:t>
            </a:r>
            <a:endParaRPr lang="en-US" altLang="zh-CN" dirty="0" smtClean="0"/>
          </a:p>
          <a:p>
            <a:pPr marL="457200" lvl="1" indent="0">
              <a:buNone/>
            </a:pPr>
            <a:endParaRPr lang="zh-CN" altLang="en-US" dirty="0"/>
          </a:p>
          <a:p>
            <a:r>
              <a:rPr lang="zh-CN" altLang="en-US" dirty="0" smtClean="0"/>
              <a:t>块</a:t>
            </a:r>
            <a:r>
              <a:rPr lang="zh-CN" altLang="en-US" dirty="0"/>
              <a:t>类型文本标签：</a:t>
            </a:r>
            <a:endParaRPr lang="zh-CN" altLang="en-US" dirty="0"/>
          </a:p>
          <a:p>
            <a:pPr lvl="1"/>
            <a:r>
              <a:rPr lang="en-US" altLang="zh-CN" dirty="0"/>
              <a:t>h1—h6</a:t>
            </a:r>
            <a:r>
              <a:rPr lang="zh-CN" altLang="en-US" dirty="0"/>
              <a:t>：是显示标题文字从</a:t>
            </a:r>
            <a:r>
              <a:rPr lang="en-US" altLang="zh-CN" dirty="0"/>
              <a:t>h1</a:t>
            </a:r>
            <a:r>
              <a:rPr lang="zh-CN" altLang="en-US" dirty="0"/>
              <a:t>到</a:t>
            </a:r>
            <a:r>
              <a:rPr lang="en-US" altLang="zh-CN" dirty="0"/>
              <a:t>h6,</a:t>
            </a:r>
            <a:r>
              <a:rPr lang="zh-CN" altLang="en-US" dirty="0"/>
              <a:t>默认样式依次变大。</a:t>
            </a:r>
            <a:endParaRPr lang="zh-CN" altLang="en-US" dirty="0"/>
          </a:p>
          <a:p>
            <a:pPr lvl="1"/>
            <a:r>
              <a:rPr lang="en-US" altLang="zh-CN" dirty="0"/>
              <a:t>h</a:t>
            </a:r>
            <a:r>
              <a:rPr lang="zh-CN" altLang="en-US" dirty="0"/>
              <a:t>标签在搜索爬虫搜索内容时的优先级别较高。</a:t>
            </a:r>
            <a:endParaRPr lang="zh-CN" altLang="en-US" dirty="0"/>
          </a:p>
        </p:txBody>
      </p:sp>
      <p:sp>
        <p:nvSpPr>
          <p:cNvPr id="5" name="矩形 4"/>
          <p:cNvSpPr/>
          <p:nvPr/>
        </p:nvSpPr>
        <p:spPr>
          <a:xfrm>
            <a:off x="1000834" y="1992599"/>
            <a:ext cx="2364750" cy="369332"/>
          </a:xfrm>
          <a:prstGeom prst="rect">
            <a:avLst/>
          </a:prstGeom>
        </p:spPr>
        <p:txBody>
          <a:bodyPr wrap="none">
            <a:spAutoFit/>
          </a:bodyPr>
          <a:lstStyle/>
          <a:p>
            <a:r>
              <a:rPr lang="en-US" altLang="zh-CN" dirty="0">
                <a:solidFill>
                  <a:srgbClr val="FF0000"/>
                </a:solidFill>
              </a:rPr>
              <a:t>&lt;u&gt;</a:t>
            </a:r>
            <a:r>
              <a:rPr lang="zh-CN" altLang="en-US" dirty="0">
                <a:solidFill>
                  <a:srgbClr val="FF0000"/>
                </a:solidFill>
              </a:rPr>
              <a:t>北京中软国际</a:t>
            </a:r>
            <a:r>
              <a:rPr lang="en-US" altLang="zh-CN" dirty="0">
                <a:solidFill>
                  <a:srgbClr val="FF0000"/>
                </a:solidFill>
              </a:rPr>
              <a:t>&lt;/u&gt;</a:t>
            </a:r>
            <a:endParaRPr lang="en-US" altLang="zh-CN" dirty="0">
              <a:solidFill>
                <a:srgbClr val="FF0000"/>
              </a:solidFill>
            </a:endParaRPr>
          </a:p>
        </p:txBody>
      </p:sp>
      <p:sp>
        <p:nvSpPr>
          <p:cNvPr id="6" name="矩形 5"/>
          <p:cNvSpPr/>
          <p:nvPr/>
        </p:nvSpPr>
        <p:spPr>
          <a:xfrm>
            <a:off x="1000834" y="2982006"/>
            <a:ext cx="3303148" cy="369332"/>
          </a:xfrm>
          <a:prstGeom prst="rect">
            <a:avLst/>
          </a:prstGeom>
        </p:spPr>
        <p:txBody>
          <a:bodyPr wrap="none">
            <a:spAutoFit/>
          </a:bodyPr>
          <a:lstStyle/>
          <a:p>
            <a:r>
              <a:rPr lang="en-US" altLang="zh-CN" dirty="0">
                <a:solidFill>
                  <a:srgbClr val="FF0000"/>
                </a:solidFill>
              </a:rPr>
              <a:t>&lt;strong&gt;</a:t>
            </a:r>
            <a:r>
              <a:rPr lang="zh-CN" altLang="en-US" dirty="0">
                <a:solidFill>
                  <a:srgbClr val="FF0000"/>
                </a:solidFill>
              </a:rPr>
              <a:t>北京中软国际</a:t>
            </a:r>
            <a:r>
              <a:rPr lang="en-US" altLang="zh-CN" dirty="0">
                <a:solidFill>
                  <a:srgbClr val="FF0000"/>
                </a:solidFill>
              </a:rPr>
              <a:t>&lt;/strong&gt;</a:t>
            </a:r>
            <a:endParaRPr lang="zh-CN" altLang="en-US" dirty="0">
              <a:solidFill>
                <a:srgbClr val="FF0000"/>
              </a:solidFill>
            </a:endParaRPr>
          </a:p>
        </p:txBody>
      </p:sp>
      <p:sp>
        <p:nvSpPr>
          <p:cNvPr id="7" name="矩形 6"/>
          <p:cNvSpPr/>
          <p:nvPr/>
        </p:nvSpPr>
        <p:spPr>
          <a:xfrm>
            <a:off x="1176681" y="3682397"/>
            <a:ext cx="2716449" cy="369332"/>
          </a:xfrm>
          <a:prstGeom prst="rect">
            <a:avLst/>
          </a:prstGeom>
        </p:spPr>
        <p:txBody>
          <a:bodyPr wrap="none">
            <a:spAutoFit/>
          </a:bodyPr>
          <a:lstStyle/>
          <a:p>
            <a:r>
              <a:rPr lang="en-US" altLang="zh-CN" dirty="0">
                <a:solidFill>
                  <a:srgbClr val="FF0000"/>
                </a:solidFill>
              </a:rPr>
              <a:t>&lt;</a:t>
            </a:r>
            <a:r>
              <a:rPr lang="en-US" altLang="zh-CN" dirty="0" err="1">
                <a:solidFill>
                  <a:srgbClr val="FF0000"/>
                </a:solidFill>
              </a:rPr>
              <a:t>em</a:t>
            </a:r>
            <a:r>
              <a:rPr lang="en-US" altLang="zh-CN" dirty="0">
                <a:solidFill>
                  <a:srgbClr val="FF0000"/>
                </a:solidFill>
              </a:rPr>
              <a:t>&gt;</a:t>
            </a:r>
            <a:r>
              <a:rPr lang="zh-CN" altLang="en-US" dirty="0">
                <a:solidFill>
                  <a:srgbClr val="FF0000"/>
                </a:solidFill>
              </a:rPr>
              <a:t>北京中软国际</a:t>
            </a:r>
            <a:r>
              <a:rPr lang="en-US" altLang="zh-CN" dirty="0">
                <a:solidFill>
                  <a:srgbClr val="FF0000"/>
                </a:solidFill>
              </a:rPr>
              <a:t>&lt;/</a:t>
            </a:r>
            <a:r>
              <a:rPr lang="en-US" altLang="zh-CN" dirty="0" err="1">
                <a:solidFill>
                  <a:srgbClr val="FF0000"/>
                </a:solidFill>
              </a:rPr>
              <a:t>em</a:t>
            </a:r>
            <a:r>
              <a:rPr lang="en-US" altLang="zh-CN" dirty="0">
                <a:solidFill>
                  <a:srgbClr val="FF0000"/>
                </a:solidFill>
              </a:rPr>
              <a:t>&gt;</a:t>
            </a:r>
            <a:endParaRPr lang="en-US" altLang="zh-CN" dirty="0">
              <a:solidFill>
                <a:srgbClr val="FF0000"/>
              </a:solidFill>
            </a:endParaRPr>
          </a:p>
        </p:txBody>
      </p:sp>
      <p:pic>
        <p:nvPicPr>
          <p:cNvPr id="8" name="Picture 2"/>
          <p:cNvPicPr>
            <a:picLocks noChangeAspect="1" noChangeArrowheads="1"/>
          </p:cNvPicPr>
          <p:nvPr/>
        </p:nvPicPr>
        <p:blipFill>
          <a:blip r:embed="rId1" cstate="print"/>
          <a:srcRect/>
          <a:stretch>
            <a:fillRect/>
          </a:stretch>
        </p:blipFill>
        <p:spPr bwMode="auto">
          <a:xfrm>
            <a:off x="7802392" y="3351338"/>
            <a:ext cx="2699792" cy="2328726"/>
          </a:xfrm>
          <a:prstGeom prst="rect">
            <a:avLst/>
          </a:prstGeom>
          <a:noFill/>
          <a:ln w="9525">
            <a:noFill/>
            <a:miter lim="800000"/>
            <a:headEnd/>
            <a:tailEnd/>
          </a:ln>
          <a:effectLst/>
        </p:spPr>
      </p:pic>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：文本类型标签</a:t>
            </a:r>
            <a:endParaRPr lang="zh-CN" altLang="en-US" dirty="0"/>
          </a:p>
        </p:txBody>
      </p:sp>
      <p:sp>
        <p:nvSpPr>
          <p:cNvPr id="3" name="内容占位符 2"/>
          <p:cNvSpPr>
            <a:spLocks noGrp="1"/>
          </p:cNvSpPr>
          <p:nvPr>
            <p:ph idx="1"/>
          </p:nvPr>
        </p:nvSpPr>
        <p:spPr/>
        <p:txBody>
          <a:bodyPr>
            <a:normAutofit/>
          </a:bodyPr>
          <a:lstStyle/>
          <a:p>
            <a:r>
              <a:rPr lang="zh-CN" altLang="en-US" dirty="0" smtClean="0"/>
              <a:t>超链接标签：</a:t>
            </a:r>
            <a:r>
              <a:rPr lang="en-US" altLang="zh-CN" dirty="0"/>
              <a:t>HTML </a:t>
            </a:r>
            <a:r>
              <a:rPr lang="zh-CN" altLang="en-US" dirty="0"/>
              <a:t>使用超级链接与网络上的另一个文档相连，通俗的说就是通过连接来访问其他网页资源。 （内联元素）</a:t>
            </a:r>
            <a:endParaRPr lang="en-US" altLang="zh-CN" dirty="0"/>
          </a:p>
          <a:p>
            <a:endParaRPr lang="en-US" altLang="zh-CN" dirty="0" smtClean="0"/>
          </a:p>
          <a:p>
            <a:r>
              <a:rPr lang="zh-CN" altLang="en-US" dirty="0"/>
              <a:t>私有属性说明：</a:t>
            </a:r>
            <a:endParaRPr lang="zh-CN" altLang="en-US" dirty="0"/>
          </a:p>
          <a:p>
            <a:pPr lvl="1"/>
            <a:r>
              <a:rPr lang="en-US" altLang="zh-CN" dirty="0" err="1" smtClean="0"/>
              <a:t>href</a:t>
            </a:r>
            <a:r>
              <a:rPr lang="zh-CN" altLang="en-US" dirty="0"/>
              <a:t>：规定链接指向的页面的 </a:t>
            </a:r>
            <a:r>
              <a:rPr lang="en-US" altLang="zh-CN" dirty="0"/>
              <a:t>URL</a:t>
            </a:r>
            <a:endParaRPr lang="en-US" altLang="zh-CN" dirty="0"/>
          </a:p>
          <a:p>
            <a:pPr lvl="1"/>
            <a:r>
              <a:rPr lang="en-US" altLang="zh-CN" dirty="0" smtClean="0"/>
              <a:t>target</a:t>
            </a:r>
            <a:r>
              <a:rPr lang="zh-CN" altLang="en-US" dirty="0"/>
              <a:t>：规定在何处打开链接文档</a:t>
            </a:r>
            <a:endParaRPr lang="zh-CN" altLang="en-US" dirty="0"/>
          </a:p>
          <a:p>
            <a:endParaRPr lang="zh-CN" altLang="en-US" dirty="0"/>
          </a:p>
        </p:txBody>
      </p:sp>
      <p:sp>
        <p:nvSpPr>
          <p:cNvPr id="5" name="矩形 4"/>
          <p:cNvSpPr/>
          <p:nvPr/>
        </p:nvSpPr>
        <p:spPr>
          <a:xfrm>
            <a:off x="1226177" y="2649663"/>
            <a:ext cx="7642698" cy="369332"/>
          </a:xfrm>
          <a:prstGeom prst="rect">
            <a:avLst/>
          </a:prstGeom>
        </p:spPr>
        <p:txBody>
          <a:bodyPr wrap="square">
            <a:spAutoFit/>
          </a:bodyPr>
          <a:lstStyle/>
          <a:p>
            <a:pPr>
              <a:buClr>
                <a:schemeClr val="tx1"/>
              </a:buClr>
            </a:pPr>
            <a:r>
              <a:rPr lang="en-US" altLang="zh-CN" dirty="0">
                <a:solidFill>
                  <a:srgbClr val="FF0000"/>
                </a:solidFill>
                <a:latin typeface="微软雅黑" panose="020B0503020204020204" pitchFamily="34" charset="-122"/>
                <a:ea typeface="微软雅黑" panose="020B0503020204020204" pitchFamily="34" charset="-122"/>
              </a:rPr>
              <a:t>&lt;a </a:t>
            </a:r>
            <a:r>
              <a:rPr lang="en-US" altLang="zh-CN" dirty="0" err="1">
                <a:solidFill>
                  <a:srgbClr val="FF0000"/>
                </a:solidFill>
                <a:latin typeface="微软雅黑" panose="020B0503020204020204" pitchFamily="34" charset="-122"/>
                <a:ea typeface="微软雅黑" panose="020B0503020204020204" pitchFamily="34" charset="-122"/>
              </a:rPr>
              <a:t>href</a:t>
            </a:r>
            <a:r>
              <a:rPr lang="en-US" altLang="zh-CN" dirty="0">
                <a:solidFill>
                  <a:srgbClr val="FF0000"/>
                </a:solidFill>
                <a:latin typeface="微软雅黑" panose="020B0503020204020204" pitchFamily="34" charset="-122"/>
                <a:ea typeface="微软雅黑" panose="020B0503020204020204" pitchFamily="34" charset="-122"/>
              </a:rPr>
              <a:t>="#" target="_parent" title="a</a:t>
            </a:r>
            <a:r>
              <a:rPr lang="zh-CN" altLang="en-US" dirty="0">
                <a:solidFill>
                  <a:srgbClr val="FF0000"/>
                </a:solidFill>
                <a:latin typeface="微软雅黑" panose="020B0503020204020204" pitchFamily="34" charset="-122"/>
                <a:ea typeface="微软雅黑" panose="020B0503020204020204" pitchFamily="34" charset="-122"/>
              </a:rPr>
              <a:t>链接</a:t>
            </a:r>
            <a:r>
              <a:rPr lang="en-US" altLang="zh-CN" dirty="0">
                <a:solidFill>
                  <a:srgbClr val="FF0000"/>
                </a:solidFill>
                <a:latin typeface="微软雅黑" panose="020B0503020204020204" pitchFamily="34" charset="-122"/>
                <a:ea typeface="微软雅黑" panose="020B0503020204020204" pitchFamily="34" charset="-122"/>
              </a:rPr>
              <a:t>title"&gt;a</a:t>
            </a:r>
            <a:r>
              <a:rPr lang="zh-CN" altLang="en-US" dirty="0">
                <a:solidFill>
                  <a:srgbClr val="FF0000"/>
                </a:solidFill>
                <a:latin typeface="微软雅黑" panose="020B0503020204020204" pitchFamily="34" charset="-122"/>
                <a:ea typeface="微软雅黑" panose="020B0503020204020204" pitchFamily="34" charset="-122"/>
              </a:rPr>
              <a:t>链接</a:t>
            </a:r>
            <a:r>
              <a:rPr lang="en-US" altLang="zh-CN" dirty="0">
                <a:solidFill>
                  <a:srgbClr val="FF0000"/>
                </a:solidFill>
                <a:latin typeface="微软雅黑" panose="020B0503020204020204" pitchFamily="34" charset="-122"/>
                <a:ea typeface="微软雅黑" panose="020B0503020204020204" pitchFamily="34" charset="-122"/>
              </a:rPr>
              <a:t>&lt;/a&gt;</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：文本类型标签</a:t>
            </a:r>
            <a:endParaRPr lang="zh-CN" altLang="en-US" dirty="0"/>
          </a:p>
        </p:txBody>
      </p:sp>
      <p:sp>
        <p:nvSpPr>
          <p:cNvPr id="3" name="内容占位符 2"/>
          <p:cNvSpPr>
            <a:spLocks noGrp="1"/>
          </p:cNvSpPr>
          <p:nvPr>
            <p:ph idx="1"/>
          </p:nvPr>
        </p:nvSpPr>
        <p:spPr/>
        <p:txBody>
          <a:bodyPr>
            <a:normAutofit fontScale="80000" lnSpcReduction="20000"/>
          </a:bodyPr>
          <a:lstStyle/>
          <a:p>
            <a:r>
              <a:rPr lang="en-US" altLang="zh-CN" dirty="0" err="1"/>
              <a:t>href</a:t>
            </a:r>
            <a:r>
              <a:rPr lang="zh-CN" altLang="en-US" dirty="0"/>
              <a:t>属性</a:t>
            </a:r>
            <a:r>
              <a:rPr lang="en-US" altLang="zh-CN" dirty="0"/>
              <a:t>:</a:t>
            </a:r>
            <a:r>
              <a:rPr lang="zh-CN" altLang="en-US" dirty="0"/>
              <a:t>规定链接指向的页面的 </a:t>
            </a:r>
            <a:r>
              <a:rPr lang="en-US" altLang="zh-CN" dirty="0"/>
              <a:t>URL</a:t>
            </a:r>
            <a:r>
              <a:rPr lang="zh-CN" altLang="en-US" dirty="0"/>
              <a:t>。</a:t>
            </a:r>
            <a:endParaRPr lang="zh-CN" altLang="en-US" dirty="0"/>
          </a:p>
          <a:p>
            <a:r>
              <a:rPr lang="zh-CN" altLang="en-US" dirty="0" smtClean="0"/>
              <a:t>取值</a:t>
            </a:r>
            <a:r>
              <a:rPr lang="zh-CN" altLang="en-US" dirty="0"/>
              <a:t>范围：</a:t>
            </a:r>
            <a:endParaRPr lang="zh-CN" altLang="en-US" dirty="0"/>
          </a:p>
          <a:p>
            <a:pPr lvl="1"/>
            <a:r>
              <a:rPr lang="zh-CN" altLang="en-US" dirty="0"/>
              <a:t>绝对</a:t>
            </a:r>
            <a:r>
              <a:rPr lang="en-US" altLang="zh-CN" dirty="0" err="1"/>
              <a:t>url</a:t>
            </a:r>
            <a:r>
              <a:rPr lang="zh-CN" altLang="en-US" dirty="0"/>
              <a:t>：指向网络的一个固定的链接地址。</a:t>
            </a:r>
            <a:endParaRPr lang="zh-CN" altLang="en-US" dirty="0"/>
          </a:p>
          <a:p>
            <a:pPr marL="0" indent="0">
              <a:buNone/>
            </a:pPr>
            <a:r>
              <a:rPr lang="en-US" altLang="zh-CN" dirty="0"/>
              <a:t>	</a:t>
            </a:r>
            <a:r>
              <a:rPr lang="en-US" altLang="zh-CN" dirty="0" smtClean="0">
                <a:solidFill>
                  <a:srgbClr val="FF0000"/>
                </a:solidFill>
              </a:rPr>
              <a:t>&lt;</a:t>
            </a:r>
            <a:r>
              <a:rPr lang="en-US" altLang="zh-CN" dirty="0">
                <a:solidFill>
                  <a:srgbClr val="FF0000"/>
                </a:solidFill>
              </a:rPr>
              <a:t>a </a:t>
            </a:r>
            <a:r>
              <a:rPr lang="en-US" altLang="zh-CN" dirty="0" err="1">
                <a:solidFill>
                  <a:srgbClr val="FF0000"/>
                </a:solidFill>
              </a:rPr>
              <a:t>href</a:t>
            </a:r>
            <a:r>
              <a:rPr lang="en-US" altLang="zh-CN" dirty="0">
                <a:solidFill>
                  <a:srgbClr val="FF0000"/>
                </a:solidFill>
              </a:rPr>
              <a:t>="http://baidu.com"&gt;</a:t>
            </a:r>
            <a:r>
              <a:rPr lang="zh-CN" altLang="en-US" dirty="0">
                <a:solidFill>
                  <a:srgbClr val="FF0000"/>
                </a:solidFill>
              </a:rPr>
              <a:t>百度链接</a:t>
            </a:r>
            <a:r>
              <a:rPr lang="en-US" altLang="zh-CN" dirty="0">
                <a:solidFill>
                  <a:srgbClr val="FF0000"/>
                </a:solidFill>
              </a:rPr>
              <a:t>&lt;/a&gt;</a:t>
            </a:r>
            <a:endParaRPr lang="en-US" altLang="zh-CN" dirty="0">
              <a:solidFill>
                <a:srgbClr val="FF0000"/>
              </a:solidFill>
            </a:endParaRPr>
          </a:p>
          <a:p>
            <a:pPr lvl="1"/>
            <a:r>
              <a:rPr lang="zh-CN" altLang="en-US" dirty="0"/>
              <a:t>相对</a:t>
            </a:r>
            <a:r>
              <a:rPr lang="en-US" altLang="zh-CN" dirty="0" err="1"/>
              <a:t>url</a:t>
            </a:r>
            <a:r>
              <a:rPr lang="zh-CN" altLang="en-US" dirty="0"/>
              <a:t>（相对路径的使用）：指向项目</a:t>
            </a:r>
            <a:r>
              <a:rPr lang="en-US" altLang="zh-CN" dirty="0"/>
              <a:t>(</a:t>
            </a:r>
            <a:r>
              <a:rPr lang="zh-CN" altLang="en-US" dirty="0"/>
              <a:t>站点</a:t>
            </a:r>
            <a:r>
              <a:rPr lang="en-US" altLang="zh-CN" dirty="0"/>
              <a:t>)</a:t>
            </a:r>
            <a:r>
              <a:rPr lang="zh-CN" altLang="en-US" dirty="0"/>
              <a:t>中已经存在的网页。</a:t>
            </a:r>
            <a:endParaRPr lang="zh-CN" altLang="en-US" dirty="0"/>
          </a:p>
          <a:p>
            <a:pPr marL="0" indent="0">
              <a:buNone/>
            </a:pPr>
            <a:r>
              <a:rPr lang="en-US" altLang="zh-CN" dirty="0" smtClean="0"/>
              <a:t>	</a:t>
            </a:r>
            <a:r>
              <a:rPr lang="en-US" altLang="zh-CN" dirty="0" smtClean="0">
                <a:solidFill>
                  <a:srgbClr val="FF0000"/>
                </a:solidFill>
              </a:rPr>
              <a:t>&lt;</a:t>
            </a:r>
            <a:r>
              <a:rPr lang="en-US" altLang="zh-CN" dirty="0">
                <a:solidFill>
                  <a:srgbClr val="FF0000"/>
                </a:solidFill>
              </a:rPr>
              <a:t>a </a:t>
            </a:r>
            <a:r>
              <a:rPr lang="en-US" altLang="zh-CN" dirty="0" err="1">
                <a:solidFill>
                  <a:srgbClr val="FF0000"/>
                </a:solidFill>
              </a:rPr>
              <a:t>href</a:t>
            </a:r>
            <a:r>
              <a:rPr lang="en-US" altLang="zh-CN" dirty="0">
                <a:solidFill>
                  <a:srgbClr val="FF0000"/>
                </a:solidFill>
              </a:rPr>
              <a:t>="../../index.html"&gt;</a:t>
            </a:r>
            <a:r>
              <a:rPr lang="zh-CN" altLang="en-US" dirty="0">
                <a:solidFill>
                  <a:srgbClr val="FF0000"/>
                </a:solidFill>
              </a:rPr>
              <a:t>首页</a:t>
            </a:r>
            <a:r>
              <a:rPr lang="en-US" altLang="zh-CN" dirty="0">
                <a:solidFill>
                  <a:srgbClr val="FF0000"/>
                </a:solidFill>
              </a:rPr>
              <a:t>&lt;/a&gt;</a:t>
            </a:r>
            <a:endParaRPr lang="en-US" altLang="zh-CN" dirty="0">
              <a:solidFill>
                <a:srgbClr val="FF0000"/>
              </a:solidFill>
            </a:endParaRPr>
          </a:p>
          <a:p>
            <a:r>
              <a:rPr lang="zh-CN" altLang="en-US" dirty="0" smtClean="0"/>
              <a:t>相对</a:t>
            </a:r>
            <a:r>
              <a:rPr lang="zh-CN" altLang="en-US" dirty="0"/>
              <a:t>目录的编写方式</a:t>
            </a:r>
            <a:r>
              <a:rPr lang="en-US" altLang="zh-CN" dirty="0"/>
              <a:t>(</a:t>
            </a:r>
            <a:r>
              <a:rPr lang="zh-CN" altLang="en-US" dirty="0"/>
              <a:t>开发时建议使用</a:t>
            </a:r>
            <a:r>
              <a:rPr lang="en-US" altLang="zh-CN" dirty="0"/>
              <a:t>)</a:t>
            </a:r>
            <a:r>
              <a:rPr lang="zh-CN" altLang="en-US" dirty="0"/>
              <a:t>：</a:t>
            </a:r>
            <a:endParaRPr lang="zh-CN" altLang="en-US" dirty="0"/>
          </a:p>
          <a:p>
            <a:pPr lvl="1"/>
            <a:r>
              <a:rPr lang="en-US" altLang="zh-CN" dirty="0" smtClean="0"/>
              <a:t>"."--</a:t>
            </a:r>
            <a:r>
              <a:rPr lang="zh-CN" altLang="en-US" dirty="0"/>
              <a:t>代表目前所在的</a:t>
            </a:r>
            <a:r>
              <a:rPr lang="zh-CN" altLang="en-US" dirty="0"/>
              <a:t>位置。 </a:t>
            </a:r>
            <a:endParaRPr lang="zh-CN" altLang="en-US" dirty="0"/>
          </a:p>
          <a:p>
            <a:pPr lvl="1"/>
            <a:r>
              <a:rPr lang="en-US" altLang="zh-CN" dirty="0" smtClean="0"/>
              <a:t>".."--</a:t>
            </a:r>
            <a:r>
              <a:rPr lang="zh-CN" altLang="en-US" dirty="0"/>
              <a:t>代表上一层的</a:t>
            </a:r>
            <a:r>
              <a:rPr lang="zh-CN" altLang="en-US" dirty="0"/>
              <a:t>位置。 </a:t>
            </a:r>
            <a:endParaRPr lang="zh-CN" altLang="en-US" dirty="0"/>
          </a:p>
          <a:p>
            <a:pPr lvl="1"/>
            <a:r>
              <a:rPr lang="en-US" altLang="zh-CN" dirty="0" smtClean="0"/>
              <a:t>"/"--</a:t>
            </a:r>
            <a:r>
              <a:rPr lang="zh-CN" altLang="en-US" dirty="0"/>
              <a:t>代表根目录。 </a:t>
            </a:r>
            <a:endParaRPr lang="zh-CN" altLang="en-US" dirty="0"/>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：文本类型标签</a:t>
            </a:r>
            <a:endParaRPr lang="zh-CN" altLang="en-US" dirty="0"/>
          </a:p>
        </p:txBody>
      </p:sp>
      <p:sp>
        <p:nvSpPr>
          <p:cNvPr id="3" name="内容占位符 2"/>
          <p:cNvSpPr>
            <a:spLocks noGrp="1"/>
          </p:cNvSpPr>
          <p:nvPr>
            <p:ph idx="1"/>
          </p:nvPr>
        </p:nvSpPr>
        <p:spPr/>
        <p:txBody>
          <a:bodyPr>
            <a:normAutofit/>
          </a:bodyPr>
          <a:lstStyle/>
          <a:p>
            <a:r>
              <a:rPr lang="en-US" altLang="zh-CN" dirty="0"/>
              <a:t>target</a:t>
            </a:r>
            <a:r>
              <a:rPr lang="zh-CN" altLang="en-US" dirty="0"/>
              <a:t>属性</a:t>
            </a:r>
            <a:r>
              <a:rPr lang="en-US" altLang="zh-CN" dirty="0"/>
              <a:t>:</a:t>
            </a:r>
            <a:r>
              <a:rPr lang="zh-CN" altLang="en-US" dirty="0"/>
              <a:t>规定在何处打开链接</a:t>
            </a:r>
            <a:r>
              <a:rPr lang="zh-CN" altLang="en-US" dirty="0" smtClean="0"/>
              <a:t>文档，取值</a:t>
            </a:r>
            <a:r>
              <a:rPr lang="zh-CN" altLang="en-US" dirty="0"/>
              <a:t>范围：</a:t>
            </a:r>
            <a:endParaRPr lang="zh-CN" altLang="en-US" dirty="0"/>
          </a:p>
          <a:p>
            <a:pPr lvl="1"/>
            <a:r>
              <a:rPr lang="en-US" altLang="zh-CN" dirty="0"/>
              <a:t>_blank:</a:t>
            </a:r>
            <a:r>
              <a:rPr lang="zh-CN" altLang="en-US" dirty="0"/>
              <a:t>在新窗口中打开链接文档</a:t>
            </a:r>
            <a:endParaRPr lang="zh-CN" altLang="en-US" dirty="0"/>
          </a:p>
          <a:p>
            <a:pPr lvl="1"/>
            <a:r>
              <a:rPr lang="en-US" altLang="zh-CN" dirty="0"/>
              <a:t>_self:</a:t>
            </a:r>
            <a:r>
              <a:rPr lang="zh-CN" altLang="en-US" dirty="0"/>
              <a:t>默认，在相同的框架中打开被链接文档。</a:t>
            </a:r>
            <a:endParaRPr lang="zh-CN" altLang="en-US" dirty="0"/>
          </a:p>
          <a:p>
            <a:pPr lvl="1"/>
            <a:r>
              <a:rPr lang="en-US" altLang="zh-CN" dirty="0"/>
              <a:t>_parent:</a:t>
            </a:r>
            <a:r>
              <a:rPr lang="zh-CN" altLang="en-US" dirty="0"/>
              <a:t>在父框架集中打开被链接文档。</a:t>
            </a:r>
            <a:endParaRPr lang="zh-CN" altLang="en-US" dirty="0"/>
          </a:p>
          <a:p>
            <a:pPr lvl="1"/>
            <a:r>
              <a:rPr lang="en-US" altLang="zh-CN" dirty="0"/>
              <a:t>_top:</a:t>
            </a:r>
            <a:r>
              <a:rPr lang="zh-CN" altLang="en-US" dirty="0"/>
              <a:t>在整个窗口中打开被链接文档。</a:t>
            </a:r>
            <a:endParaRPr lang="zh-CN" altLang="en-US" dirty="0"/>
          </a:p>
          <a:p>
            <a:pPr lvl="1"/>
            <a:r>
              <a:rPr lang="en-US" altLang="zh-CN" dirty="0" err="1"/>
              <a:t>framename</a:t>
            </a:r>
            <a:r>
              <a:rPr lang="zh-CN" altLang="en-US" dirty="0"/>
              <a:t>：在指定的框架中打开被链接文档</a:t>
            </a:r>
            <a:endParaRPr lang="zh-CN" altLang="en-US" dirty="0"/>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：文本类型标签</a:t>
            </a:r>
            <a:endParaRPr lang="zh-CN" altLang="en-US" dirty="0"/>
          </a:p>
        </p:txBody>
      </p:sp>
      <p:sp>
        <p:nvSpPr>
          <p:cNvPr id="3" name="内容占位符 2"/>
          <p:cNvSpPr>
            <a:spLocks noGrp="1"/>
          </p:cNvSpPr>
          <p:nvPr>
            <p:ph idx="1"/>
          </p:nvPr>
        </p:nvSpPr>
        <p:spPr/>
        <p:txBody>
          <a:bodyPr>
            <a:normAutofit/>
          </a:bodyPr>
          <a:lstStyle/>
          <a:p>
            <a:r>
              <a:rPr lang="zh-CN" altLang="en-US" dirty="0"/>
              <a:t>锚点</a:t>
            </a:r>
            <a:r>
              <a:rPr lang="en-US" altLang="zh-CN" dirty="0"/>
              <a:t>(</a:t>
            </a:r>
            <a:r>
              <a:rPr lang="zh-CN" altLang="en-US" dirty="0"/>
              <a:t>英文名</a:t>
            </a:r>
            <a:r>
              <a:rPr lang="en-US" altLang="zh-CN" dirty="0"/>
              <a:t>:anchor)</a:t>
            </a:r>
            <a:r>
              <a:rPr lang="zh-CN" altLang="en-US" dirty="0"/>
              <a:t>：又叫命名锚记，是网页内的超级链接，可以迅速定位当前网页的某一个位置。</a:t>
            </a:r>
            <a:endParaRPr lang="zh-CN" altLang="en-US" dirty="0"/>
          </a:p>
          <a:p>
            <a:pPr marL="0" indent="0">
              <a:buNone/>
            </a:pPr>
            <a:r>
              <a:rPr lang="en-US" altLang="zh-CN" dirty="0" smtClean="0"/>
              <a:t>	</a:t>
            </a:r>
            <a:r>
              <a:rPr lang="en-US" altLang="zh-CN" dirty="0" smtClean="0">
                <a:solidFill>
                  <a:srgbClr val="FF0000"/>
                </a:solidFill>
              </a:rPr>
              <a:t>&lt;</a:t>
            </a:r>
            <a:r>
              <a:rPr lang="en-US" altLang="zh-CN" dirty="0">
                <a:solidFill>
                  <a:srgbClr val="FF0000"/>
                </a:solidFill>
              </a:rPr>
              <a:t>a </a:t>
            </a:r>
            <a:r>
              <a:rPr lang="en-US" altLang="zh-CN" dirty="0" err="1">
                <a:solidFill>
                  <a:srgbClr val="FF0000"/>
                </a:solidFill>
              </a:rPr>
              <a:t>href</a:t>
            </a:r>
            <a:r>
              <a:rPr lang="en-US" altLang="zh-CN" dirty="0">
                <a:solidFill>
                  <a:srgbClr val="FF0000"/>
                </a:solidFill>
              </a:rPr>
              <a:t>="#jump"&gt;</a:t>
            </a:r>
            <a:r>
              <a:rPr lang="zh-CN" altLang="en-US" dirty="0">
                <a:solidFill>
                  <a:srgbClr val="FF0000"/>
                </a:solidFill>
              </a:rPr>
              <a:t>点我看看</a:t>
            </a:r>
            <a:r>
              <a:rPr lang="en-US" altLang="zh-CN" dirty="0">
                <a:solidFill>
                  <a:srgbClr val="FF0000"/>
                </a:solidFill>
              </a:rPr>
              <a:t>&lt;/a&gt; </a:t>
            </a:r>
            <a:endParaRPr lang="en-US" altLang="zh-CN" dirty="0">
              <a:solidFill>
                <a:srgbClr val="FF0000"/>
              </a:solidFill>
            </a:endParaRPr>
          </a:p>
          <a:p>
            <a:pPr marL="0" indent="0">
              <a:buNone/>
            </a:pPr>
            <a:endParaRPr lang="en-US" altLang="zh-CN" dirty="0" smtClean="0"/>
          </a:p>
          <a:p>
            <a:pPr marL="914400" lvl="2" indent="0">
              <a:buNone/>
            </a:pPr>
            <a:r>
              <a:rPr lang="en-US" altLang="zh-CN" sz="2800" dirty="0">
                <a:solidFill>
                  <a:srgbClr val="FF0000"/>
                </a:solidFill>
              </a:rPr>
              <a:t>&lt;p id="jump"&gt;</a:t>
            </a:r>
            <a:r>
              <a:rPr lang="zh-CN" altLang="en-US" sz="2800" dirty="0">
                <a:solidFill>
                  <a:srgbClr val="FF0000"/>
                </a:solidFill>
              </a:rPr>
              <a:t>我是该区域的相应内容</a:t>
            </a:r>
            <a:r>
              <a:rPr lang="en-US" altLang="zh-CN" sz="2800" dirty="0">
                <a:solidFill>
                  <a:srgbClr val="FF0000"/>
                </a:solidFill>
              </a:rPr>
              <a:t>&lt;/p&gt;</a:t>
            </a:r>
            <a:endParaRPr lang="en-US" altLang="zh-CN" sz="2800" dirty="0">
              <a:solidFill>
                <a:srgbClr val="FF0000"/>
              </a:solidFill>
            </a:endParaRPr>
          </a:p>
        </p:txBody>
      </p:sp>
      <p:sp>
        <p:nvSpPr>
          <p:cNvPr id="4" name="下箭头 3"/>
          <p:cNvSpPr/>
          <p:nvPr/>
        </p:nvSpPr>
        <p:spPr>
          <a:xfrm>
            <a:off x="3876915" y="3273301"/>
            <a:ext cx="612843" cy="70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：排版类型标签</a:t>
            </a:r>
            <a:endParaRPr lang="zh-CN" altLang="en-US" dirty="0"/>
          </a:p>
        </p:txBody>
      </p:sp>
      <p:sp>
        <p:nvSpPr>
          <p:cNvPr id="3" name="内容占位符 2"/>
          <p:cNvSpPr>
            <a:spLocks noGrp="1"/>
          </p:cNvSpPr>
          <p:nvPr>
            <p:ph idx="1"/>
          </p:nvPr>
        </p:nvSpPr>
        <p:spPr/>
        <p:txBody>
          <a:bodyPr>
            <a:normAutofit/>
          </a:bodyPr>
          <a:lstStyle/>
          <a:p>
            <a:r>
              <a:rPr lang="zh-CN" altLang="en-US" dirty="0"/>
              <a:t>格式排版类标签</a:t>
            </a:r>
            <a:endParaRPr lang="zh-CN" altLang="en-US" dirty="0"/>
          </a:p>
          <a:p>
            <a:pPr lvl="1"/>
            <a:r>
              <a:rPr lang="en-US" altLang="zh-CN" dirty="0"/>
              <a:t>p</a:t>
            </a:r>
            <a:r>
              <a:rPr lang="zh-CN" altLang="en-US" dirty="0"/>
              <a:t>标签</a:t>
            </a:r>
            <a:endParaRPr lang="zh-CN" altLang="en-US" dirty="0"/>
          </a:p>
          <a:p>
            <a:pPr lvl="1"/>
            <a:r>
              <a:rPr lang="en-US" altLang="zh-CN" dirty="0"/>
              <a:t>div</a:t>
            </a:r>
            <a:r>
              <a:rPr lang="zh-CN" altLang="en-US" dirty="0"/>
              <a:t>标签</a:t>
            </a:r>
            <a:endParaRPr lang="zh-CN" altLang="en-US" dirty="0"/>
          </a:p>
          <a:p>
            <a:pPr lvl="1"/>
            <a:r>
              <a:rPr lang="en-US" altLang="zh-CN" dirty="0"/>
              <a:t>span</a:t>
            </a:r>
            <a:r>
              <a:rPr lang="zh-CN" altLang="en-US" dirty="0"/>
              <a:t>标签</a:t>
            </a:r>
            <a:endParaRPr lang="zh-CN" altLang="en-US" dirty="0"/>
          </a:p>
          <a:p>
            <a:pPr lvl="1"/>
            <a:r>
              <a:rPr lang="zh-CN" altLang="en-US" dirty="0"/>
              <a:t>自定义列表</a:t>
            </a:r>
            <a:endParaRPr lang="zh-CN" altLang="en-US" dirty="0"/>
          </a:p>
          <a:p>
            <a:pPr lvl="1"/>
            <a:r>
              <a:rPr lang="zh-CN" altLang="en-US" dirty="0"/>
              <a:t>有序列表</a:t>
            </a:r>
            <a:endParaRPr lang="zh-CN" altLang="en-US" dirty="0"/>
          </a:p>
          <a:p>
            <a:pPr lvl="1"/>
            <a:r>
              <a:rPr lang="zh-CN" altLang="en-US" dirty="0"/>
              <a:t>无序列表</a:t>
            </a:r>
            <a:endParaRPr lang="zh-CN" altLang="en-US" dirty="0"/>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：排版类型标签</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a:t>
            </a:r>
            <a:r>
              <a:rPr lang="zh-CN" altLang="en-US" dirty="0"/>
              <a:t>标签：包裹的内容为文字段落，默认自带内边距，块级元素。</a:t>
            </a:r>
            <a:endParaRPr lang="zh-CN" altLang="en-US" dirty="0"/>
          </a:p>
          <a:p>
            <a:pPr lvl="1"/>
            <a:r>
              <a:rPr lang="zh-CN" altLang="en-US" dirty="0" smtClean="0"/>
              <a:t>代码</a:t>
            </a:r>
            <a:r>
              <a:rPr lang="zh-CN" altLang="en-US" dirty="0"/>
              <a:t>示例：</a:t>
            </a:r>
            <a:r>
              <a:rPr lang="en-US" altLang="zh-CN" dirty="0">
                <a:solidFill>
                  <a:srgbClr val="FF0000"/>
                </a:solidFill>
              </a:rPr>
              <a:t>&lt;p&gt;p</a:t>
            </a:r>
            <a:r>
              <a:rPr lang="zh-CN" altLang="en-US" dirty="0">
                <a:solidFill>
                  <a:srgbClr val="FF0000"/>
                </a:solidFill>
              </a:rPr>
              <a:t>标签是段落标签</a:t>
            </a:r>
            <a:r>
              <a:rPr lang="en-US" altLang="zh-CN" dirty="0">
                <a:solidFill>
                  <a:srgbClr val="FF0000"/>
                </a:solidFill>
              </a:rPr>
              <a:t>&lt;/p</a:t>
            </a:r>
            <a:r>
              <a:rPr lang="en-US" altLang="zh-CN" dirty="0" smtClean="0">
                <a:solidFill>
                  <a:srgbClr val="FF0000"/>
                </a:solidFill>
              </a:rPr>
              <a:t>&gt;</a:t>
            </a:r>
            <a:endParaRPr lang="en-US" altLang="zh-CN" dirty="0"/>
          </a:p>
          <a:p>
            <a:r>
              <a:rPr lang="en-US" altLang="zh-CN" dirty="0"/>
              <a:t>div</a:t>
            </a:r>
            <a:r>
              <a:rPr lang="zh-CN" altLang="en-US" dirty="0"/>
              <a:t>标签：一般配合</a:t>
            </a:r>
            <a:r>
              <a:rPr lang="en-US" altLang="zh-CN" dirty="0" err="1"/>
              <a:t>css</a:t>
            </a:r>
            <a:r>
              <a:rPr lang="zh-CN" altLang="en-US" dirty="0"/>
              <a:t>对网页内大块区域进行布局。块级元素。</a:t>
            </a:r>
            <a:endParaRPr lang="zh-CN" altLang="en-US" dirty="0"/>
          </a:p>
          <a:p>
            <a:pPr lvl="1"/>
            <a:r>
              <a:rPr lang="zh-CN" altLang="en-US" dirty="0" smtClean="0"/>
              <a:t>代码</a:t>
            </a:r>
            <a:r>
              <a:rPr lang="zh-CN" altLang="en-US" dirty="0"/>
              <a:t>示例：</a:t>
            </a:r>
            <a:r>
              <a:rPr lang="en-US" altLang="zh-CN" dirty="0">
                <a:solidFill>
                  <a:srgbClr val="FF0000"/>
                </a:solidFill>
              </a:rPr>
              <a:t>&lt;div&gt;div</a:t>
            </a:r>
            <a:r>
              <a:rPr lang="zh-CN" altLang="en-US" dirty="0">
                <a:solidFill>
                  <a:srgbClr val="FF0000"/>
                </a:solidFill>
              </a:rPr>
              <a:t>的主要作用是布局</a:t>
            </a:r>
            <a:r>
              <a:rPr lang="en-US" altLang="zh-CN" dirty="0">
                <a:solidFill>
                  <a:srgbClr val="FF0000"/>
                </a:solidFill>
              </a:rPr>
              <a:t>&lt;/div&gt;</a:t>
            </a:r>
            <a:endParaRPr lang="en-US" altLang="zh-CN" dirty="0">
              <a:solidFill>
                <a:srgbClr val="FF0000"/>
              </a:solidFill>
            </a:endParaRPr>
          </a:p>
          <a:p>
            <a:endParaRPr lang="en-US" altLang="zh-CN" dirty="0"/>
          </a:p>
          <a:p>
            <a:r>
              <a:rPr lang="en-US" altLang="zh-CN" dirty="0"/>
              <a:t>span</a:t>
            </a:r>
            <a:r>
              <a:rPr lang="zh-CN" altLang="en-US" dirty="0"/>
              <a:t>标签：用来对非特殊显示文本进行样式渲染，内联元素。</a:t>
            </a:r>
            <a:endParaRPr lang="zh-CN" altLang="en-US" dirty="0"/>
          </a:p>
          <a:p>
            <a:pPr lvl="1"/>
            <a:r>
              <a:rPr lang="zh-CN" altLang="en-US" dirty="0" smtClean="0"/>
              <a:t>代码</a:t>
            </a:r>
            <a:r>
              <a:rPr lang="zh-CN" altLang="en-US" dirty="0"/>
              <a:t>示例：</a:t>
            </a:r>
            <a:r>
              <a:rPr lang="en-US" altLang="zh-CN" dirty="0">
                <a:solidFill>
                  <a:srgbClr val="FF0000"/>
                </a:solidFill>
              </a:rPr>
              <a:t>&lt;span&gt;</a:t>
            </a:r>
            <a:r>
              <a:rPr lang="zh-CN" altLang="en-US" dirty="0">
                <a:solidFill>
                  <a:srgbClr val="FF0000"/>
                </a:solidFill>
              </a:rPr>
              <a:t>欢迎来到中软国际学习</a:t>
            </a:r>
            <a:r>
              <a:rPr lang="en-US" altLang="zh-CN" dirty="0">
                <a:solidFill>
                  <a:srgbClr val="FF0000"/>
                </a:solidFill>
              </a:rPr>
              <a:t>&lt;/span&gt;</a:t>
            </a:r>
            <a:endParaRPr lang="en-US" altLang="zh-CN" dirty="0">
              <a:solidFill>
                <a:srgbClr val="FF0000"/>
              </a:solidFill>
            </a:endParaRPr>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：排版类型标签</a:t>
            </a:r>
            <a:endParaRPr lang="zh-CN" altLang="en-US" dirty="0"/>
          </a:p>
        </p:txBody>
      </p:sp>
      <p:sp>
        <p:nvSpPr>
          <p:cNvPr id="3" name="内容占位符 2"/>
          <p:cNvSpPr>
            <a:spLocks noGrp="1"/>
          </p:cNvSpPr>
          <p:nvPr>
            <p:ph idx="1"/>
          </p:nvPr>
        </p:nvSpPr>
        <p:spPr/>
        <p:txBody>
          <a:bodyPr>
            <a:normAutofit/>
          </a:bodyPr>
          <a:lstStyle/>
          <a:p>
            <a:r>
              <a:rPr lang="zh-CN" altLang="en-US" dirty="0"/>
              <a:t>自定义列表系列：用来表示一组无序的、内容相似的、具备标题的数据信息。</a:t>
            </a:r>
            <a:endParaRPr lang="zh-CN" altLang="en-US" dirty="0"/>
          </a:p>
          <a:p>
            <a:pPr lvl="1"/>
            <a:r>
              <a:rPr lang="en-US" altLang="zh-CN" dirty="0"/>
              <a:t>dl</a:t>
            </a:r>
            <a:r>
              <a:rPr lang="zh-CN" altLang="en-US" dirty="0"/>
              <a:t>标签：自定义列表</a:t>
            </a:r>
            <a:endParaRPr lang="zh-CN" altLang="en-US" dirty="0"/>
          </a:p>
          <a:p>
            <a:pPr lvl="1"/>
            <a:r>
              <a:rPr lang="en-US" altLang="zh-CN" dirty="0" err="1"/>
              <a:t>dt</a:t>
            </a:r>
            <a:r>
              <a:rPr lang="zh-CN" altLang="en-US" dirty="0"/>
              <a:t>标签：自定义标题</a:t>
            </a:r>
            <a:endParaRPr lang="zh-CN" altLang="en-US" dirty="0"/>
          </a:p>
          <a:p>
            <a:pPr lvl="1"/>
            <a:r>
              <a:rPr lang="en-US" altLang="zh-CN" dirty="0" err="1"/>
              <a:t>dd</a:t>
            </a:r>
            <a:r>
              <a:rPr lang="zh-CN" altLang="en-US" dirty="0"/>
              <a:t>标签：自定义内容</a:t>
            </a:r>
            <a:endParaRPr lang="zh-CN" altLang="en-US" dirty="0"/>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：排版类型标签</a:t>
            </a:r>
            <a:endParaRPr lang="zh-CN" altLang="en-US" dirty="0"/>
          </a:p>
        </p:txBody>
      </p:sp>
      <p:sp>
        <p:nvSpPr>
          <p:cNvPr id="3" name="内容占位符 2"/>
          <p:cNvSpPr>
            <a:spLocks noGrp="1"/>
          </p:cNvSpPr>
          <p:nvPr>
            <p:ph idx="1"/>
          </p:nvPr>
        </p:nvSpPr>
        <p:spPr/>
        <p:txBody>
          <a:bodyPr>
            <a:normAutofit/>
          </a:bodyPr>
          <a:lstStyle/>
          <a:p>
            <a:r>
              <a:rPr lang="zh-CN" altLang="en-US" dirty="0"/>
              <a:t>有序列表系列：用来表示一组有序的、内容相似的的数据信息</a:t>
            </a:r>
            <a:r>
              <a:rPr lang="en-US" altLang="zh-CN" dirty="0"/>
              <a:t>,</a:t>
            </a:r>
            <a:r>
              <a:rPr lang="zh-CN" altLang="en-US" dirty="0"/>
              <a:t>自带顺序编号。</a:t>
            </a:r>
            <a:endParaRPr lang="zh-CN" altLang="en-US" dirty="0"/>
          </a:p>
          <a:p>
            <a:r>
              <a:rPr lang="en-US" altLang="zh-CN" dirty="0" err="1"/>
              <a:t>ol</a:t>
            </a:r>
            <a:r>
              <a:rPr lang="zh-CN" altLang="en-US" dirty="0"/>
              <a:t>标签：有序</a:t>
            </a:r>
            <a:r>
              <a:rPr lang="zh-CN" altLang="en-US" dirty="0" smtClean="0"/>
              <a:t>列表容器。</a:t>
            </a:r>
            <a:endParaRPr lang="zh-CN" altLang="en-US" dirty="0"/>
          </a:p>
          <a:p>
            <a:r>
              <a:rPr lang="en-US" altLang="zh-CN" dirty="0"/>
              <a:t>li</a:t>
            </a:r>
            <a:r>
              <a:rPr lang="zh-CN" altLang="en-US" dirty="0"/>
              <a:t>标签</a:t>
            </a:r>
            <a:r>
              <a:rPr lang="en-US" altLang="zh-CN" dirty="0"/>
              <a:t>:</a:t>
            </a:r>
            <a:r>
              <a:rPr lang="zh-CN" altLang="en-US" dirty="0"/>
              <a:t>有序列表项</a:t>
            </a:r>
            <a:endParaRPr lang="zh-CN" altLang="en-US" dirty="0"/>
          </a:p>
          <a:p>
            <a:pPr lvl="1"/>
            <a:r>
              <a:rPr lang="en-US" altLang="zh-CN" dirty="0"/>
              <a:t>type</a:t>
            </a:r>
            <a:r>
              <a:rPr lang="zh-CN" altLang="en-US" dirty="0"/>
              <a:t>属性：规定列表的项目符号的类型</a:t>
            </a:r>
            <a:r>
              <a:rPr lang="zh-CN" altLang="en-US" dirty="0" smtClean="0"/>
              <a:t>。取值</a:t>
            </a:r>
            <a:r>
              <a:rPr lang="zh-CN" altLang="en-US" dirty="0"/>
              <a:t>范围：</a:t>
            </a:r>
            <a:r>
              <a:rPr lang="en-US" altLang="zh-CN" dirty="0"/>
              <a:t>A</a:t>
            </a:r>
            <a:r>
              <a:rPr lang="zh-CN" altLang="en-US" dirty="0"/>
              <a:t>、</a:t>
            </a:r>
            <a:r>
              <a:rPr lang="en-US" altLang="zh-CN" dirty="0"/>
              <a:t>a</a:t>
            </a:r>
            <a:r>
              <a:rPr lang="zh-CN" altLang="en-US" dirty="0"/>
              <a:t>、</a:t>
            </a:r>
            <a:r>
              <a:rPr lang="en-US" altLang="zh-CN" dirty="0"/>
              <a:t>1</a:t>
            </a:r>
            <a:r>
              <a:rPr lang="zh-CN" altLang="en-US" dirty="0"/>
              <a:t>、</a:t>
            </a:r>
            <a:r>
              <a:rPr lang="en-US" altLang="zh-CN" dirty="0"/>
              <a:t>i</a:t>
            </a:r>
            <a:r>
              <a:rPr lang="zh-CN" altLang="en-US" dirty="0"/>
              <a:t>、</a:t>
            </a:r>
            <a:r>
              <a:rPr lang="en-US" altLang="zh-CN" dirty="0"/>
              <a:t>Ι</a:t>
            </a:r>
            <a:endParaRPr lang="en-US" altLang="zh-CN" dirty="0"/>
          </a:p>
        </p:txBody>
      </p:sp>
      <p:pic>
        <p:nvPicPr>
          <p:cNvPr id="4" name="Picture 3"/>
          <p:cNvPicPr>
            <a:picLocks noChangeAspect="1" noChangeArrowheads="1"/>
          </p:cNvPicPr>
          <p:nvPr/>
        </p:nvPicPr>
        <p:blipFill>
          <a:blip r:embed="rId1" cstate="print"/>
          <a:srcRect/>
          <a:stretch>
            <a:fillRect/>
          </a:stretch>
        </p:blipFill>
        <p:spPr bwMode="auto">
          <a:xfrm>
            <a:off x="1123973" y="4847156"/>
            <a:ext cx="2028825" cy="876300"/>
          </a:xfrm>
          <a:prstGeom prst="rect">
            <a:avLst/>
          </a:prstGeom>
          <a:noFill/>
          <a:ln w="9525">
            <a:noFill/>
            <a:miter lim="800000"/>
            <a:headEnd/>
            <a:tailEnd/>
          </a:ln>
          <a:effectLst/>
        </p:spPr>
      </p:pic>
      <p:pic>
        <p:nvPicPr>
          <p:cNvPr id="5" name="Picture 4"/>
          <p:cNvPicPr>
            <a:picLocks noChangeAspect="1" noChangeArrowheads="1"/>
          </p:cNvPicPr>
          <p:nvPr/>
        </p:nvPicPr>
        <p:blipFill>
          <a:blip r:embed="rId2" cstate="print"/>
          <a:srcRect/>
          <a:stretch>
            <a:fillRect/>
          </a:stretch>
        </p:blipFill>
        <p:spPr bwMode="auto">
          <a:xfrm>
            <a:off x="4499090" y="4658164"/>
            <a:ext cx="2286000" cy="1438275"/>
          </a:xfrm>
          <a:prstGeom prst="rect">
            <a:avLst/>
          </a:prstGeom>
          <a:noFill/>
          <a:ln w="9525">
            <a:noFill/>
            <a:miter lim="800000"/>
            <a:headEnd/>
            <a:tailEnd/>
          </a:ln>
          <a:effectLst/>
        </p:spPr>
      </p:pic>
      <p:sp>
        <p:nvSpPr>
          <p:cNvPr id="6" name="右箭头 5"/>
          <p:cNvSpPr/>
          <p:nvPr/>
        </p:nvSpPr>
        <p:spPr>
          <a:xfrm>
            <a:off x="3424136" y="5048655"/>
            <a:ext cx="398834" cy="328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6502" y="5911773"/>
            <a:ext cx="1547218" cy="369332"/>
          </a:xfrm>
          <a:prstGeom prst="rect">
            <a:avLst/>
          </a:prstGeom>
        </p:spPr>
        <p:txBody>
          <a:bodyPr wrap="none">
            <a:spAutoFit/>
          </a:bodyPr>
          <a:lstStyle/>
          <a:p>
            <a:pPr>
              <a:buClr>
                <a:schemeClr val="tx1">
                  <a:lumMod val="95000"/>
                  <a:lumOff val="5000"/>
                </a:schemeClr>
              </a:buClr>
            </a:pPr>
            <a:r>
              <a:rPr lang="en-US" altLang="zh-CN" dirty="0" err="1">
                <a:solidFill>
                  <a:srgbClr val="FF0000"/>
                </a:solidFill>
                <a:latin typeface="微软雅黑" panose="020B0503020204020204" pitchFamily="34" charset="-122"/>
                <a:ea typeface="微软雅黑" panose="020B0503020204020204" pitchFamily="34" charset="-122"/>
              </a:rPr>
              <a:t>ol</a:t>
            </a:r>
            <a:r>
              <a:rPr lang="zh-CN" altLang="en-US" dirty="0">
                <a:solidFill>
                  <a:srgbClr val="FF0000"/>
                </a:solidFill>
                <a:latin typeface="微软雅黑" panose="020B0503020204020204" pitchFamily="34" charset="-122"/>
                <a:ea typeface="微软雅黑" panose="020B0503020204020204" pitchFamily="34" charset="-122"/>
              </a:rPr>
              <a:t>是块级元素</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：排版类型标签</a:t>
            </a:r>
            <a:endParaRPr lang="zh-CN" altLang="en-US" dirty="0"/>
          </a:p>
        </p:txBody>
      </p:sp>
      <p:sp>
        <p:nvSpPr>
          <p:cNvPr id="3" name="内容占位符 2"/>
          <p:cNvSpPr>
            <a:spLocks noGrp="1"/>
          </p:cNvSpPr>
          <p:nvPr>
            <p:ph idx="1"/>
          </p:nvPr>
        </p:nvSpPr>
        <p:spPr/>
        <p:txBody>
          <a:bodyPr>
            <a:normAutofit/>
          </a:bodyPr>
          <a:lstStyle/>
          <a:p>
            <a:r>
              <a:rPr lang="zh-CN" altLang="en-US" dirty="0"/>
              <a:t>无序列表系列：用来表示一组无序的、内容相似的的数据信息，一般导航栏都是用无序列表实现。 </a:t>
            </a:r>
            <a:endParaRPr lang="zh-CN" altLang="en-US" dirty="0"/>
          </a:p>
          <a:p>
            <a:r>
              <a:rPr lang="en-US" altLang="zh-CN" dirty="0" err="1"/>
              <a:t>ul</a:t>
            </a:r>
            <a:r>
              <a:rPr lang="zh-CN" altLang="en-US" dirty="0"/>
              <a:t>标签：无序列表</a:t>
            </a:r>
            <a:endParaRPr lang="zh-CN" altLang="en-US" dirty="0"/>
          </a:p>
          <a:p>
            <a:r>
              <a:rPr lang="en-US" altLang="zh-CN" dirty="0"/>
              <a:t>li</a:t>
            </a:r>
            <a:r>
              <a:rPr lang="zh-CN" altLang="en-US" dirty="0"/>
              <a:t>标签：无序列表项</a:t>
            </a:r>
            <a:endParaRPr lang="zh-CN" altLang="en-US" dirty="0"/>
          </a:p>
          <a:p>
            <a:pPr lvl="1"/>
            <a:r>
              <a:rPr lang="en-US" altLang="zh-CN" dirty="0"/>
              <a:t>type</a:t>
            </a:r>
            <a:r>
              <a:rPr lang="zh-CN" altLang="en-US" dirty="0"/>
              <a:t>属性</a:t>
            </a:r>
            <a:r>
              <a:rPr lang="zh-CN" altLang="en-US" dirty="0" smtClean="0"/>
              <a:t>：取值</a:t>
            </a:r>
            <a:r>
              <a:rPr lang="zh-CN" altLang="en-US" dirty="0"/>
              <a:t>范围： </a:t>
            </a:r>
            <a:r>
              <a:rPr lang="en-US" altLang="zh-CN" dirty="0"/>
              <a:t>circle(</a:t>
            </a:r>
            <a:r>
              <a:rPr lang="zh-CN" altLang="en-US" dirty="0"/>
              <a:t>空心圆</a:t>
            </a:r>
            <a:r>
              <a:rPr lang="en-US" altLang="zh-CN" dirty="0"/>
              <a:t>)</a:t>
            </a:r>
            <a:r>
              <a:rPr lang="zh-CN" altLang="en-US" dirty="0"/>
              <a:t>、</a:t>
            </a:r>
            <a:r>
              <a:rPr lang="en-US" altLang="zh-CN" dirty="0"/>
              <a:t>disc(</a:t>
            </a:r>
            <a:r>
              <a:rPr lang="zh-CN" altLang="en-US" dirty="0"/>
              <a:t>实心圆</a:t>
            </a:r>
            <a:r>
              <a:rPr lang="en-US" altLang="zh-CN" dirty="0"/>
              <a:t>)</a:t>
            </a:r>
            <a:r>
              <a:rPr lang="zh-CN" altLang="en-US" dirty="0"/>
              <a:t>、</a:t>
            </a:r>
            <a:r>
              <a:rPr lang="en-US" altLang="zh-CN" dirty="0"/>
              <a:t>square(</a:t>
            </a:r>
            <a:r>
              <a:rPr lang="zh-CN" altLang="en-US" dirty="0"/>
              <a:t>正方形</a:t>
            </a:r>
            <a:r>
              <a:rPr lang="en-US" altLang="zh-CN" dirty="0"/>
              <a:t>)</a:t>
            </a:r>
            <a:endParaRPr lang="en-US" altLang="zh-CN" dirty="0"/>
          </a:p>
        </p:txBody>
      </p:sp>
      <p:pic>
        <p:nvPicPr>
          <p:cNvPr id="4" name="Picture 2"/>
          <p:cNvPicPr>
            <a:picLocks noChangeAspect="1" noChangeArrowheads="1"/>
          </p:cNvPicPr>
          <p:nvPr/>
        </p:nvPicPr>
        <p:blipFill>
          <a:blip r:embed="rId1" cstate="print"/>
          <a:srcRect/>
          <a:stretch>
            <a:fillRect/>
          </a:stretch>
        </p:blipFill>
        <p:spPr bwMode="auto">
          <a:xfrm>
            <a:off x="1605506" y="4629382"/>
            <a:ext cx="1876425" cy="2057400"/>
          </a:xfrm>
          <a:prstGeom prst="rect">
            <a:avLst/>
          </a:prstGeom>
          <a:noFill/>
          <a:ln w="9525">
            <a:noFill/>
            <a:miter lim="800000"/>
            <a:headEnd/>
            <a:tailEnd/>
          </a:ln>
          <a:effectLst/>
        </p:spPr>
      </p:pic>
      <p:pic>
        <p:nvPicPr>
          <p:cNvPr id="5" name="Picture 3"/>
          <p:cNvPicPr>
            <a:picLocks noChangeAspect="1" noChangeArrowheads="1"/>
          </p:cNvPicPr>
          <p:nvPr/>
        </p:nvPicPr>
        <p:blipFill>
          <a:blip r:embed="rId2" cstate="print"/>
          <a:srcRect/>
          <a:stretch>
            <a:fillRect/>
          </a:stretch>
        </p:blipFill>
        <p:spPr bwMode="auto">
          <a:xfrm>
            <a:off x="5419651" y="4629382"/>
            <a:ext cx="2047875" cy="1876425"/>
          </a:xfrm>
          <a:prstGeom prst="rect">
            <a:avLst/>
          </a:prstGeom>
          <a:noFill/>
          <a:ln w="9525">
            <a:noFill/>
            <a:miter lim="800000"/>
            <a:headEnd/>
            <a:tailEnd/>
          </a:ln>
          <a:effectLst/>
        </p:spPr>
      </p:pic>
      <p:sp>
        <p:nvSpPr>
          <p:cNvPr id="6" name="右箭头 5"/>
          <p:cNvSpPr/>
          <p:nvPr/>
        </p:nvSpPr>
        <p:spPr>
          <a:xfrm>
            <a:off x="4143983" y="5068111"/>
            <a:ext cx="573932" cy="589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a:t>HTML</a:t>
            </a:r>
            <a:r>
              <a:rPr lang="zh-CN" altLang="en-US" dirty="0"/>
              <a:t>概述</a:t>
            </a:r>
            <a:endParaRPr lang="zh-CN" altLang="en-US" dirty="0"/>
          </a:p>
        </p:txBody>
      </p:sp>
      <p:sp>
        <p:nvSpPr>
          <p:cNvPr id="3" name="内容占位符 2"/>
          <p:cNvSpPr>
            <a:spLocks noGrp="1"/>
          </p:cNvSpPr>
          <p:nvPr>
            <p:ph idx="1"/>
          </p:nvPr>
        </p:nvSpPr>
        <p:spPr/>
        <p:txBody>
          <a:bodyPr>
            <a:normAutofit/>
          </a:bodyPr>
          <a:lstStyle/>
          <a:p>
            <a:r>
              <a:rPr lang="en-US" altLang="zh-CN" dirty="0"/>
              <a:t>html</a:t>
            </a:r>
            <a:r>
              <a:rPr lang="zh-CN" altLang="en-US" dirty="0"/>
              <a:t>是什么？</a:t>
            </a:r>
            <a:endParaRPr lang="zh-CN" altLang="en-US" dirty="0"/>
          </a:p>
          <a:p>
            <a:pPr lvl="1"/>
            <a:r>
              <a:rPr lang="en-US" altLang="zh-CN" dirty="0"/>
              <a:t>HTML </a:t>
            </a:r>
            <a:r>
              <a:rPr lang="zh-CN" altLang="en-US" dirty="0"/>
              <a:t>：超文本标记语言 </a:t>
            </a:r>
            <a:r>
              <a:rPr lang="en-US" altLang="zh-CN" dirty="0"/>
              <a:t>(Hyper Text Markup Language)</a:t>
            </a:r>
            <a:r>
              <a:rPr lang="zh-CN" altLang="en-US" dirty="0"/>
              <a:t>，</a:t>
            </a:r>
            <a:endParaRPr lang="zh-CN" altLang="en-US" dirty="0"/>
          </a:p>
          <a:p>
            <a:pPr lvl="1"/>
            <a:r>
              <a:rPr lang="zh-CN" altLang="en-US" dirty="0"/>
              <a:t>古老的</a:t>
            </a:r>
            <a:r>
              <a:rPr lang="en-US" altLang="zh-CN" dirty="0"/>
              <a:t>XML</a:t>
            </a:r>
            <a:r>
              <a:rPr lang="zh-CN" altLang="en-US" dirty="0"/>
              <a:t>语言，最初由互联网工程小组（</a:t>
            </a:r>
            <a:r>
              <a:rPr lang="en-US" altLang="zh-CN" dirty="0"/>
              <a:t>IETF</a:t>
            </a:r>
            <a:r>
              <a:rPr lang="zh-CN" altLang="en-US" dirty="0"/>
              <a:t>）制定的语法标准。</a:t>
            </a:r>
            <a:endParaRPr lang="zh-CN" altLang="en-US" dirty="0"/>
          </a:p>
          <a:p>
            <a:pPr lvl="1"/>
            <a:r>
              <a:rPr lang="zh-CN" altLang="en-US" dirty="0"/>
              <a:t>浏览器都使用</a:t>
            </a:r>
            <a:r>
              <a:rPr lang="en-US" altLang="zh-CN" dirty="0"/>
              <a:t>html</a:t>
            </a:r>
            <a:r>
              <a:rPr lang="zh-CN" altLang="en-US" dirty="0"/>
              <a:t>标准来解析并显示网页</a:t>
            </a:r>
            <a:r>
              <a:rPr lang="zh-CN" altLang="en-US" dirty="0" smtClean="0"/>
              <a:t>。</a:t>
            </a:r>
            <a:endParaRPr lang="en-US" altLang="zh-CN" dirty="0" smtClean="0"/>
          </a:p>
          <a:p>
            <a:pPr lvl="1"/>
            <a:r>
              <a:rPr lang="zh-CN" altLang="en-US" dirty="0" smtClean="0"/>
              <a:t>目前手机端开发也经常使用</a:t>
            </a:r>
            <a:r>
              <a:rPr lang="en-US" altLang="zh-CN" dirty="0" smtClean="0"/>
              <a:t>html</a:t>
            </a:r>
            <a:r>
              <a:rPr lang="zh-CN" altLang="en-US" dirty="0" smtClean="0"/>
              <a:t>制作页面的显示功能。</a:t>
            </a:r>
            <a:endParaRPr lang="zh-CN" altLang="en-US" dirty="0"/>
          </a:p>
          <a:p>
            <a:endParaRPr lang="zh-CN" altLang="en-US" b="1" dirty="0">
              <a:solidFill>
                <a:srgbClr val="C00000"/>
              </a:solidFill>
            </a:endParaRPr>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：图片与图像标签</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图片标签（</a:t>
            </a:r>
            <a:r>
              <a:rPr lang="en-US" altLang="zh-CN" dirty="0" smtClean="0"/>
              <a:t>image</a:t>
            </a:r>
            <a:r>
              <a:rPr lang="zh-CN" altLang="en-US" dirty="0" smtClean="0"/>
              <a:t>）：</a:t>
            </a:r>
            <a:r>
              <a:rPr lang="zh-CN" altLang="en-US" dirty="0"/>
              <a:t>用来在页面</a:t>
            </a:r>
            <a:r>
              <a:rPr lang="zh-CN" altLang="en-US" dirty="0" smtClean="0"/>
              <a:t>中</a:t>
            </a:r>
            <a:r>
              <a:rPr lang="zh-CN" altLang="en-US" dirty="0"/>
              <a:t>引入</a:t>
            </a:r>
            <a:r>
              <a:rPr lang="zh-CN" altLang="en-US" dirty="0" smtClean="0"/>
              <a:t>图片资源。常用属性如下：</a:t>
            </a:r>
            <a:endParaRPr lang="en-US" altLang="zh-CN" dirty="0" smtClean="0"/>
          </a:p>
          <a:p>
            <a:pPr lvl="1"/>
            <a:r>
              <a:rPr lang="en-US" altLang="zh-CN" dirty="0" err="1"/>
              <a:t>src</a:t>
            </a:r>
            <a:r>
              <a:rPr lang="zh-CN" altLang="en-US" dirty="0"/>
              <a:t>属性：图片所在的相对或绝对位置。</a:t>
            </a:r>
            <a:endParaRPr lang="en-US" altLang="zh-CN" dirty="0"/>
          </a:p>
          <a:p>
            <a:pPr lvl="1"/>
            <a:r>
              <a:rPr lang="en-US" altLang="zh-CN" dirty="0"/>
              <a:t>align</a:t>
            </a:r>
            <a:r>
              <a:rPr lang="zh-CN" altLang="en-US" dirty="0"/>
              <a:t>属性</a:t>
            </a:r>
            <a:r>
              <a:rPr lang="en-US" altLang="zh-CN" dirty="0"/>
              <a:t>:</a:t>
            </a:r>
            <a:r>
              <a:rPr lang="zh-CN" altLang="en-US" dirty="0"/>
              <a:t>设置文本中</a:t>
            </a:r>
            <a:r>
              <a:rPr lang="zh-CN" altLang="en-US" dirty="0" smtClean="0"/>
              <a:t>的图像</a:t>
            </a:r>
            <a:r>
              <a:rPr lang="zh-CN" altLang="en-US" dirty="0"/>
              <a:t>的对齐</a:t>
            </a:r>
            <a:r>
              <a:rPr lang="zh-CN" altLang="en-US" dirty="0" smtClean="0"/>
              <a:t>方式。</a:t>
            </a:r>
            <a:endParaRPr lang="en-US" altLang="zh-CN" dirty="0" smtClean="0"/>
          </a:p>
          <a:p>
            <a:pPr lvl="1"/>
            <a:r>
              <a:rPr lang="en-US" altLang="zh-CN" dirty="0">
                <a:sym typeface="+mn-ea"/>
              </a:rPr>
              <a:t>alt</a:t>
            </a:r>
            <a:r>
              <a:rPr lang="zh-CN" altLang="en-US" dirty="0">
                <a:sym typeface="+mn-ea"/>
              </a:rPr>
              <a:t>属性：用来为</a:t>
            </a:r>
            <a:r>
              <a:rPr lang="zh-CN" altLang="en-US" dirty="0" smtClean="0">
                <a:sym typeface="+mn-ea"/>
              </a:rPr>
              <a:t>图像</a:t>
            </a:r>
            <a:r>
              <a:rPr lang="zh-CN" altLang="en-US" dirty="0">
                <a:sym typeface="+mn-ea"/>
              </a:rPr>
              <a:t>定义预备的可替换的</a:t>
            </a:r>
            <a:r>
              <a:rPr lang="zh-CN" altLang="en-US" dirty="0" smtClean="0">
                <a:sym typeface="+mn-ea"/>
              </a:rPr>
              <a:t>文本。</a:t>
            </a:r>
            <a:endParaRPr lang="en-US" altLang="zh-CN" dirty="0" smtClean="0">
              <a:sym typeface="+mn-ea"/>
            </a:endParaRPr>
          </a:p>
          <a:p>
            <a:pPr lvl="1"/>
            <a:endParaRPr lang="en-US" altLang="zh-CN" dirty="0">
              <a:sym typeface="+mn-ea"/>
            </a:endParaRPr>
          </a:p>
          <a:p>
            <a:r>
              <a:rPr lang="en-US" altLang="zh-CN" dirty="0" err="1"/>
              <a:t>src</a:t>
            </a:r>
            <a:r>
              <a:rPr lang="zh-CN" altLang="en-US" dirty="0"/>
              <a:t>与</a:t>
            </a:r>
            <a:r>
              <a:rPr lang="en-US" altLang="zh-CN" dirty="0" err="1"/>
              <a:t>href</a:t>
            </a:r>
            <a:r>
              <a:rPr lang="zh-CN" altLang="en-US" dirty="0"/>
              <a:t>的区别：</a:t>
            </a:r>
            <a:endParaRPr lang="zh-CN" altLang="en-US" dirty="0"/>
          </a:p>
          <a:p>
            <a:pPr lvl="1"/>
            <a:r>
              <a:rPr lang="en-US" altLang="zh-CN" dirty="0" err="1" smtClean="0"/>
              <a:t>src</a:t>
            </a:r>
            <a:r>
              <a:rPr lang="zh-CN" altLang="en-US" dirty="0"/>
              <a:t>是指向外部资源的位置，指向的资源在内存中加载到当前标签所在的位置。</a:t>
            </a:r>
            <a:endParaRPr lang="zh-CN" altLang="en-US" dirty="0"/>
          </a:p>
          <a:p>
            <a:pPr lvl="1"/>
            <a:r>
              <a:rPr lang="en-US" altLang="zh-CN" dirty="0" err="1" smtClean="0"/>
              <a:t>href</a:t>
            </a:r>
            <a:r>
              <a:rPr lang="zh-CN" altLang="en-US" dirty="0"/>
              <a:t>：指向当前文档的外部资源文件，浏览器会下载外部资源文件，与当前文档在内存中无关联。</a:t>
            </a:r>
            <a:endParaRPr lang="zh-CN" altLang="en-US" dirty="0"/>
          </a:p>
          <a:p>
            <a:pPr lvl="1"/>
            <a:endParaRPr lang="zh-CN" altLang="en-US" dirty="0"/>
          </a:p>
        </p:txBody>
      </p:sp>
      <p:sp>
        <p:nvSpPr>
          <p:cNvPr id="4" name="矩形 3"/>
          <p:cNvSpPr/>
          <p:nvPr/>
        </p:nvSpPr>
        <p:spPr>
          <a:xfrm>
            <a:off x="1064691" y="3192494"/>
            <a:ext cx="9831422" cy="318164"/>
          </a:xfrm>
          <a:prstGeom prst="rect">
            <a:avLst/>
          </a:prstGeom>
        </p:spPr>
        <p:txBody>
          <a:bodyPr wrap="square">
            <a:spAutoFit/>
          </a:bodyPr>
          <a:lstStyle/>
          <a:p>
            <a:pPr>
              <a:lnSpc>
                <a:spcPct val="80000"/>
              </a:lnSpc>
              <a:buClr>
                <a:schemeClr val="tx2">
                  <a:lumMod val="60000"/>
                  <a:lumOff val="40000"/>
                </a:schemeClr>
              </a:buClr>
              <a:buNone/>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&lt;</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img</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src</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=“../../xxx.png” </a:t>
            </a:r>
            <a:r>
              <a:rPr lang="en-US" altLang="zh-CN" dirty="0">
                <a:solidFill>
                  <a:srgbClr val="FF0000"/>
                </a:solidFill>
                <a:latin typeface="微软雅黑" panose="020B0503020204020204" pitchFamily="34" charset="-122"/>
                <a:ea typeface="微软雅黑" panose="020B0503020204020204" pitchFamily="34" charset="-122"/>
              </a:rPr>
              <a:t>alt=“</a:t>
            </a:r>
            <a:r>
              <a:rPr lang="zh-CN" altLang="en-US" dirty="0">
                <a:solidFill>
                  <a:srgbClr val="FF0000"/>
                </a:solidFill>
                <a:latin typeface="微软雅黑" panose="020B0503020204020204" pitchFamily="34" charset="-122"/>
                <a:ea typeface="微软雅黑" panose="020B0503020204020204" pitchFamily="34" charset="-122"/>
              </a:rPr>
              <a:t>文字</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align=“middle” title="</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雪花</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"/&gt; </a:t>
            </a:r>
            <a:endParaRPr lang="zh-CN" altLang="en-US" dirty="0"/>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：图片与图像标签</a:t>
            </a:r>
            <a:endParaRPr lang="zh-CN" altLang="en-US" dirty="0"/>
          </a:p>
        </p:txBody>
      </p:sp>
      <p:sp>
        <p:nvSpPr>
          <p:cNvPr id="3" name="内容占位符 2"/>
          <p:cNvSpPr>
            <a:spLocks noGrp="1"/>
          </p:cNvSpPr>
          <p:nvPr>
            <p:ph idx="1"/>
          </p:nvPr>
        </p:nvSpPr>
        <p:spPr>
          <a:xfrm>
            <a:off x="385619" y="1094094"/>
            <a:ext cx="10515600" cy="4770438"/>
          </a:xfrm>
        </p:spPr>
        <p:txBody>
          <a:bodyPr>
            <a:normAutofit/>
          </a:bodyPr>
          <a:lstStyle/>
          <a:p>
            <a:r>
              <a:rPr lang="zh-CN" altLang="en-US" dirty="0" smtClean="0"/>
              <a:t>图像映射：</a:t>
            </a:r>
            <a:r>
              <a:rPr lang="zh-CN" altLang="en-US" dirty="0"/>
              <a:t>将一个目标区域划分为若干个子区域，并声明每个区域的超链接位置。</a:t>
            </a:r>
            <a:endParaRPr lang="zh-CN" altLang="en-US" dirty="0"/>
          </a:p>
          <a:p>
            <a:pPr marL="0" indent="0">
              <a:buNone/>
            </a:pPr>
            <a:endParaRPr lang="zh-CN" altLang="en-US" dirty="0"/>
          </a:p>
        </p:txBody>
      </p:sp>
      <p:sp>
        <p:nvSpPr>
          <p:cNvPr id="6" name="矩形 5"/>
          <p:cNvSpPr/>
          <p:nvPr/>
        </p:nvSpPr>
        <p:spPr>
          <a:xfrm>
            <a:off x="520849" y="3048426"/>
            <a:ext cx="4399666" cy="430887"/>
          </a:xfrm>
          <a:prstGeom prst="rect">
            <a:avLst/>
          </a:prstGeom>
        </p:spPr>
        <p:txBody>
          <a:bodyPr wrap="none">
            <a:spAutoFit/>
          </a:bodyPr>
          <a:lstStyle/>
          <a:p>
            <a:r>
              <a:rPr lang="en-US" altLang="zh-CN" sz="2200" dirty="0"/>
              <a:t>&lt;</a:t>
            </a:r>
            <a:r>
              <a:rPr lang="en-US" altLang="zh-CN" sz="2200" dirty="0" err="1"/>
              <a:t>img</a:t>
            </a:r>
            <a:r>
              <a:rPr lang="en-US" altLang="zh-CN" sz="2200" dirty="0"/>
              <a:t> </a:t>
            </a:r>
            <a:r>
              <a:rPr lang="en-US" altLang="zh-CN" sz="2200" dirty="0" err="1"/>
              <a:t>src</a:t>
            </a:r>
            <a:r>
              <a:rPr lang="en-US" altLang="zh-CN" sz="2200" dirty="0"/>
              <a:t>="1.png" </a:t>
            </a:r>
            <a:r>
              <a:rPr lang="en-US" altLang="zh-CN" sz="2200" dirty="0" err="1">
                <a:solidFill>
                  <a:srgbClr val="FF0000"/>
                </a:solidFill>
              </a:rPr>
              <a:t>usemap</a:t>
            </a:r>
            <a:r>
              <a:rPr lang="en-US" altLang="zh-CN" sz="2200" dirty="0">
                <a:solidFill>
                  <a:srgbClr val="FF0000"/>
                </a:solidFill>
              </a:rPr>
              <a:t>="#Map"</a:t>
            </a:r>
            <a:r>
              <a:rPr lang="en-US" altLang="zh-CN" sz="2200" dirty="0"/>
              <a:t>/&gt;</a:t>
            </a:r>
            <a:endParaRPr lang="en-US" altLang="zh-CN" sz="2200" dirty="0"/>
          </a:p>
        </p:txBody>
      </p:sp>
      <p:sp>
        <p:nvSpPr>
          <p:cNvPr id="7" name="矩形 6"/>
          <p:cNvSpPr/>
          <p:nvPr/>
        </p:nvSpPr>
        <p:spPr>
          <a:xfrm>
            <a:off x="520849" y="4325461"/>
            <a:ext cx="6096000" cy="1754326"/>
          </a:xfrm>
          <a:prstGeom prst="rect">
            <a:avLst/>
          </a:prstGeom>
        </p:spPr>
        <p:txBody>
          <a:bodyPr>
            <a:spAutoFit/>
          </a:bodyPr>
          <a:lstStyle/>
          <a:p>
            <a:r>
              <a:rPr lang="en-US" altLang="zh-CN" dirty="0"/>
              <a:t>&lt;</a:t>
            </a:r>
            <a:r>
              <a:rPr lang="en-US" altLang="zh-CN" dirty="0">
                <a:solidFill>
                  <a:srgbClr val="FF0000"/>
                </a:solidFill>
              </a:rPr>
              <a:t>map</a:t>
            </a:r>
            <a:r>
              <a:rPr lang="en-US" altLang="zh-CN" dirty="0"/>
              <a:t> name="Map"&gt;</a:t>
            </a:r>
            <a:endParaRPr lang="en-US" altLang="zh-CN" dirty="0"/>
          </a:p>
          <a:p>
            <a:r>
              <a:rPr lang="en-US" altLang="zh-CN" dirty="0"/>
              <a:t>	&lt;</a:t>
            </a:r>
            <a:r>
              <a:rPr lang="en-US" altLang="zh-CN" dirty="0">
                <a:solidFill>
                  <a:srgbClr val="FF0000"/>
                </a:solidFill>
              </a:rPr>
              <a:t>area</a:t>
            </a:r>
            <a:r>
              <a:rPr lang="en-US" altLang="zh-CN" dirty="0"/>
              <a:t> </a:t>
            </a:r>
            <a:r>
              <a:rPr lang="en-US" altLang="zh-CN" dirty="0">
                <a:solidFill>
                  <a:srgbClr val="FF0000"/>
                </a:solidFill>
              </a:rPr>
              <a:t>shape</a:t>
            </a:r>
            <a:r>
              <a:rPr lang="en-US" altLang="zh-CN" dirty="0"/>
              <a:t>=“circle” </a:t>
            </a:r>
            <a:r>
              <a:rPr lang="en-US" altLang="zh-CN" dirty="0" err="1">
                <a:solidFill>
                  <a:srgbClr val="FF0000"/>
                </a:solidFill>
              </a:rPr>
              <a:t>coords</a:t>
            </a:r>
            <a:r>
              <a:rPr lang="en-US" altLang="zh-CN" dirty="0"/>
              <a:t>=“64,36,19” 	</a:t>
            </a:r>
            <a:r>
              <a:rPr lang="en-US" altLang="zh-CN" dirty="0" err="1">
                <a:solidFill>
                  <a:srgbClr val="FF0000"/>
                </a:solidFill>
              </a:rPr>
              <a:t>href</a:t>
            </a:r>
            <a:r>
              <a:rPr lang="en-US" altLang="zh-CN" dirty="0"/>
              <a:t>="cat.html“ </a:t>
            </a:r>
            <a:r>
              <a:rPr lang="en-US" altLang="zh-CN" dirty="0">
                <a:solidFill>
                  <a:srgbClr val="FF0000"/>
                </a:solidFill>
              </a:rPr>
              <a:t>alt</a:t>
            </a:r>
            <a:r>
              <a:rPr lang="en-US" altLang="zh-CN" dirty="0"/>
              <a:t>="</a:t>
            </a:r>
            <a:r>
              <a:rPr lang="zh-CN" altLang="en-US" dirty="0"/>
              <a:t>眼睛</a:t>
            </a:r>
            <a:r>
              <a:rPr lang="en-US" altLang="zh-CN" dirty="0"/>
              <a:t>"&gt;</a:t>
            </a:r>
            <a:endParaRPr lang="en-US" altLang="zh-CN" dirty="0"/>
          </a:p>
          <a:p>
            <a:r>
              <a:rPr lang="en-US" altLang="zh-CN" dirty="0"/>
              <a:t>	&lt;area shape="</a:t>
            </a:r>
            <a:r>
              <a:rPr lang="en-US" altLang="zh-CN" dirty="0" err="1"/>
              <a:t>rect</a:t>
            </a:r>
            <a:r>
              <a:rPr lang="en-US" altLang="zh-CN" dirty="0"/>
              <a:t>" </a:t>
            </a:r>
            <a:r>
              <a:rPr lang="en-US" altLang="zh-CN" dirty="0" err="1"/>
              <a:t>coords</a:t>
            </a:r>
            <a:r>
              <a:rPr lang="en-US" altLang="zh-CN" dirty="0"/>
              <a:t>="35,87,59,126" 	</a:t>
            </a:r>
            <a:r>
              <a:rPr lang="en-US" altLang="zh-CN" dirty="0" err="1"/>
              <a:t>href</a:t>
            </a:r>
            <a:r>
              <a:rPr lang="en-US" altLang="zh-CN" dirty="0"/>
              <a:t>=“cat1.html" alt="</a:t>
            </a:r>
            <a:r>
              <a:rPr lang="zh-CN" altLang="en-US" dirty="0"/>
              <a:t>鼻子</a:t>
            </a:r>
            <a:r>
              <a:rPr lang="en-US" altLang="zh-CN" dirty="0"/>
              <a:t>"&gt;</a:t>
            </a:r>
            <a:endParaRPr lang="en-US" altLang="zh-CN" dirty="0"/>
          </a:p>
          <a:p>
            <a:r>
              <a:rPr lang="en-US" altLang="zh-CN" dirty="0"/>
              <a:t>&lt;/map&gt;</a:t>
            </a:r>
            <a:endParaRPr lang="en-US" altLang="zh-CN" dirty="0"/>
          </a:p>
        </p:txBody>
      </p:sp>
      <p:sp>
        <p:nvSpPr>
          <p:cNvPr id="8" name="TextBox 7"/>
          <p:cNvSpPr txBox="1"/>
          <p:nvPr/>
        </p:nvSpPr>
        <p:spPr>
          <a:xfrm>
            <a:off x="520849" y="2480394"/>
            <a:ext cx="4737370" cy="369332"/>
          </a:xfrm>
          <a:prstGeom prst="rect">
            <a:avLst/>
          </a:prstGeom>
          <a:solidFill>
            <a:schemeClr val="bg2"/>
          </a:solidFill>
        </p:spPr>
        <p:txBody>
          <a:bodyPr wrap="square" rtlCol="0">
            <a:spAutoFit/>
          </a:bodyPr>
          <a:lstStyle/>
          <a:p>
            <a:r>
              <a:rPr lang="zh-CN" altLang="en-US" dirty="0" smtClean="0"/>
              <a:t>使用</a:t>
            </a:r>
            <a:r>
              <a:rPr lang="en-US" altLang="zh-CN" dirty="0" err="1" smtClean="0"/>
              <a:t>usemap</a:t>
            </a:r>
            <a:r>
              <a:rPr lang="zh-CN" altLang="en-US" dirty="0" smtClean="0"/>
              <a:t>标签声明被划分多个区域</a:t>
            </a:r>
            <a:endParaRPr lang="zh-CN" altLang="en-US" dirty="0"/>
          </a:p>
        </p:txBody>
      </p:sp>
      <p:sp>
        <p:nvSpPr>
          <p:cNvPr id="11" name="下箭头 10"/>
          <p:cNvSpPr/>
          <p:nvPr/>
        </p:nvSpPr>
        <p:spPr>
          <a:xfrm>
            <a:off x="3180945" y="2892783"/>
            <a:ext cx="291830" cy="311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20849" y="3579619"/>
            <a:ext cx="4737370" cy="369332"/>
          </a:xfrm>
          <a:prstGeom prst="rect">
            <a:avLst/>
          </a:prstGeom>
          <a:solidFill>
            <a:schemeClr val="bg2"/>
          </a:solidFill>
        </p:spPr>
        <p:txBody>
          <a:bodyPr wrap="square" rtlCol="0">
            <a:spAutoFit/>
          </a:bodyPr>
          <a:lstStyle/>
          <a:p>
            <a:r>
              <a:rPr lang="zh-CN" altLang="en-US" dirty="0" smtClean="0"/>
              <a:t>区域划分使用</a:t>
            </a:r>
            <a:r>
              <a:rPr lang="en-US" altLang="zh-CN" dirty="0" smtClean="0"/>
              <a:t>map</a:t>
            </a:r>
            <a:r>
              <a:rPr lang="zh-CN" altLang="en-US" dirty="0" smtClean="0"/>
              <a:t>标签以及</a:t>
            </a:r>
            <a:r>
              <a:rPr lang="en-US" altLang="zh-CN" dirty="0" smtClean="0"/>
              <a:t>area</a:t>
            </a:r>
            <a:r>
              <a:rPr lang="zh-CN" altLang="en-US" dirty="0" smtClean="0"/>
              <a:t>标签</a:t>
            </a:r>
            <a:endParaRPr lang="zh-CN" altLang="en-US" dirty="0"/>
          </a:p>
        </p:txBody>
      </p:sp>
      <p:sp>
        <p:nvSpPr>
          <p:cNvPr id="13" name="下箭头 12"/>
          <p:cNvSpPr/>
          <p:nvPr/>
        </p:nvSpPr>
        <p:spPr>
          <a:xfrm>
            <a:off x="2052536" y="4027571"/>
            <a:ext cx="291830" cy="311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：图片与图像标签</a:t>
            </a:r>
            <a:endParaRPr lang="zh-CN" altLang="en-US" dirty="0"/>
          </a:p>
        </p:txBody>
      </p:sp>
      <p:sp>
        <p:nvSpPr>
          <p:cNvPr id="3" name="内容占位符 2"/>
          <p:cNvSpPr>
            <a:spLocks noGrp="1"/>
          </p:cNvSpPr>
          <p:nvPr>
            <p:ph idx="1"/>
          </p:nvPr>
        </p:nvSpPr>
        <p:spPr/>
        <p:txBody>
          <a:bodyPr>
            <a:normAutofit/>
          </a:bodyPr>
          <a:lstStyle/>
          <a:p>
            <a:r>
              <a:rPr lang="zh-CN" altLang="en-US" dirty="0"/>
              <a:t> </a:t>
            </a:r>
            <a:r>
              <a:rPr lang="en-US" altLang="zh-CN" dirty="0"/>
              <a:t>area</a:t>
            </a:r>
            <a:r>
              <a:rPr lang="zh-CN" altLang="en-US" dirty="0"/>
              <a:t>的属性说明：</a:t>
            </a:r>
            <a:endParaRPr lang="zh-CN" altLang="en-US" dirty="0"/>
          </a:p>
          <a:p>
            <a:pPr lvl="1"/>
            <a:r>
              <a:rPr lang="zh-CN" altLang="en-US" dirty="0"/>
              <a:t> </a:t>
            </a:r>
            <a:r>
              <a:rPr lang="en-US" altLang="zh-CN" dirty="0"/>
              <a:t>shape</a:t>
            </a:r>
            <a:r>
              <a:rPr lang="zh-CN" altLang="en-US" dirty="0"/>
              <a:t>：用于描述区域的形状。取值（ </a:t>
            </a:r>
            <a:r>
              <a:rPr lang="en-US" altLang="zh-CN" dirty="0" err="1"/>
              <a:t>rect</a:t>
            </a:r>
            <a:r>
              <a:rPr lang="en-US" altLang="zh-CN" dirty="0"/>
              <a:t>\poly\circle\default </a:t>
            </a:r>
            <a:r>
              <a:rPr lang="zh-CN" altLang="en-US" dirty="0"/>
              <a:t>） 矩形</a:t>
            </a:r>
            <a:r>
              <a:rPr lang="en-US" altLang="zh-CN" dirty="0"/>
              <a:t>\</a:t>
            </a:r>
            <a:r>
              <a:rPr lang="zh-CN" altLang="en-US" dirty="0"/>
              <a:t>多边形</a:t>
            </a:r>
            <a:r>
              <a:rPr lang="en-US" altLang="zh-CN" dirty="0"/>
              <a:t>\</a:t>
            </a:r>
            <a:r>
              <a:rPr lang="zh-CN" altLang="en-US" dirty="0"/>
              <a:t>圆形，</a:t>
            </a:r>
            <a:r>
              <a:rPr lang="en-US" altLang="zh-CN" dirty="0"/>
              <a:t>default</a:t>
            </a:r>
            <a:r>
              <a:rPr lang="zh-CN" altLang="en-US" dirty="0"/>
              <a:t>指的是还没有被定义的区域</a:t>
            </a:r>
            <a:r>
              <a:rPr lang="zh-CN" altLang="en-US" dirty="0" smtClean="0"/>
              <a:t>。</a:t>
            </a:r>
            <a:endParaRPr lang="zh-CN" altLang="en-US" dirty="0"/>
          </a:p>
          <a:p>
            <a:pPr lvl="1"/>
            <a:r>
              <a:rPr lang="zh-CN" altLang="en-US" dirty="0"/>
              <a:t>  </a:t>
            </a:r>
            <a:r>
              <a:rPr lang="en-US" altLang="zh-CN" dirty="0" err="1"/>
              <a:t>coords</a:t>
            </a:r>
            <a:r>
              <a:rPr lang="zh-CN" altLang="en-US" dirty="0"/>
              <a:t>：子区域的坐标</a:t>
            </a:r>
            <a:r>
              <a:rPr lang="zh-CN" altLang="en-US" dirty="0" smtClean="0"/>
              <a:t>。</a:t>
            </a:r>
            <a:endParaRPr lang="zh-CN" altLang="en-US" dirty="0"/>
          </a:p>
          <a:p>
            <a:pPr lvl="1"/>
            <a:r>
              <a:rPr lang="zh-CN" altLang="en-US" dirty="0"/>
              <a:t>  </a:t>
            </a:r>
            <a:r>
              <a:rPr lang="en-US" altLang="zh-CN" dirty="0" err="1"/>
              <a:t>href</a:t>
            </a:r>
            <a:r>
              <a:rPr lang="zh-CN" altLang="en-US" dirty="0"/>
              <a:t>：规定子区域的超链接位置</a:t>
            </a:r>
            <a:r>
              <a:rPr lang="zh-CN" altLang="en-US" dirty="0" smtClean="0"/>
              <a:t>。</a:t>
            </a:r>
            <a:endParaRPr lang="zh-CN" altLang="en-US" dirty="0"/>
          </a:p>
          <a:p>
            <a:pPr lvl="1"/>
            <a:r>
              <a:rPr lang="zh-CN" altLang="en-US" dirty="0"/>
              <a:t>  </a:t>
            </a:r>
            <a:r>
              <a:rPr lang="en-US" altLang="zh-CN" dirty="0"/>
              <a:t>target</a:t>
            </a:r>
            <a:r>
              <a:rPr lang="zh-CN" altLang="en-US" dirty="0"/>
              <a:t>：规定在何处打开链接文档</a:t>
            </a:r>
            <a:r>
              <a:rPr lang="zh-CN" altLang="en-US" dirty="0" smtClean="0"/>
              <a:t>。</a:t>
            </a:r>
            <a:endParaRPr lang="zh-CN" altLang="en-US" dirty="0"/>
          </a:p>
          <a:p>
            <a:pPr lvl="1"/>
            <a:r>
              <a:rPr lang="zh-CN" altLang="en-US" dirty="0"/>
              <a:t>  </a:t>
            </a:r>
            <a:r>
              <a:rPr lang="en-US" altLang="zh-CN" dirty="0"/>
              <a:t>alt</a:t>
            </a:r>
            <a:r>
              <a:rPr lang="zh-CN" altLang="en-US" dirty="0"/>
              <a:t>：图片不显示的文字提示。</a:t>
            </a:r>
            <a:endParaRPr lang="zh-CN" altLang="en-US" dirty="0"/>
          </a:p>
          <a:p>
            <a:pPr marL="0" indent="0">
              <a:buNone/>
            </a:pPr>
            <a:endParaRPr lang="zh-CN" altLang="en-US" dirty="0"/>
          </a:p>
        </p:txBody>
      </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a:xfrm>
            <a:off x="690418" y="1118386"/>
            <a:ext cx="10515600" cy="4770438"/>
          </a:xfrm>
        </p:spPr>
        <p:txBody>
          <a:bodyPr>
            <a:normAutofit/>
          </a:bodyPr>
          <a:lstStyle/>
          <a:p>
            <a:r>
              <a:rPr lang="zh-CN" altLang="en-US" dirty="0" smtClean="0"/>
              <a:t>客户端与服务器端交互场景描述</a:t>
            </a:r>
            <a:endParaRPr lang="en-US" altLang="zh-CN" dirty="0" smtClean="0"/>
          </a:p>
        </p:txBody>
      </p:sp>
      <p:pic>
        <p:nvPicPr>
          <p:cNvPr id="4" name="Picture 5"/>
          <p:cNvPicPr>
            <a:picLocks noChangeAspect="1" noChangeArrowheads="1"/>
          </p:cNvPicPr>
          <p:nvPr/>
        </p:nvPicPr>
        <p:blipFill>
          <a:blip r:embed="rId1" cstate="print"/>
          <a:srcRect/>
          <a:stretch>
            <a:fillRect/>
          </a:stretch>
        </p:blipFill>
        <p:spPr bwMode="auto">
          <a:xfrm>
            <a:off x="3286126" y="4268890"/>
            <a:ext cx="4429125" cy="1443038"/>
          </a:xfrm>
          <a:prstGeom prst="rect">
            <a:avLst/>
          </a:prstGeom>
          <a:noFill/>
          <a:ln w="9525">
            <a:noFill/>
            <a:miter lim="800000"/>
            <a:headEnd/>
            <a:tailEnd/>
          </a:ln>
        </p:spPr>
      </p:pic>
      <p:sp>
        <p:nvSpPr>
          <p:cNvPr id="5" name="椭圆 4"/>
          <p:cNvSpPr/>
          <p:nvPr/>
        </p:nvSpPr>
        <p:spPr>
          <a:xfrm>
            <a:off x="2571751" y="2054328"/>
            <a:ext cx="1928812"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None/>
              <a:defRPr/>
            </a:pPr>
            <a:r>
              <a:rPr lang="zh-CN" altLang="en-US" dirty="0"/>
              <a:t>浏览器</a:t>
            </a:r>
            <a:endParaRPr lang="zh-CN" altLang="en-US" dirty="0"/>
          </a:p>
        </p:txBody>
      </p:sp>
      <p:sp>
        <p:nvSpPr>
          <p:cNvPr id="6" name="椭圆 5"/>
          <p:cNvSpPr/>
          <p:nvPr/>
        </p:nvSpPr>
        <p:spPr>
          <a:xfrm>
            <a:off x="6572251" y="2197203"/>
            <a:ext cx="1928812"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None/>
              <a:defRPr/>
            </a:pPr>
            <a:r>
              <a:rPr lang="zh-CN" altLang="en-US" dirty="0"/>
              <a:t>服务器</a:t>
            </a:r>
            <a:endParaRPr lang="zh-CN" altLang="en-US" dirty="0"/>
          </a:p>
        </p:txBody>
      </p:sp>
      <p:cxnSp>
        <p:nvCxnSpPr>
          <p:cNvPr id="7" name="直接箭头连接符 6"/>
          <p:cNvCxnSpPr>
            <a:stCxn id="5" idx="4"/>
          </p:cNvCxnSpPr>
          <p:nvPr/>
        </p:nvCxnSpPr>
        <p:spPr>
          <a:xfrm rot="5400000">
            <a:off x="2910682" y="3644209"/>
            <a:ext cx="1214437"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6" idx="4"/>
          </p:cNvCxnSpPr>
          <p:nvPr/>
        </p:nvCxnSpPr>
        <p:spPr>
          <a:xfrm rot="16200000" flipH="1">
            <a:off x="6911976" y="3822803"/>
            <a:ext cx="128587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714876" y="2340078"/>
            <a:ext cx="164306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None/>
              <a:defRPr/>
            </a:pPr>
            <a:r>
              <a:rPr lang="zh-CN" altLang="en-US" dirty="0"/>
              <a:t>数据（非</a:t>
            </a:r>
            <a:r>
              <a:rPr lang="en-US" altLang="zh-CN" dirty="0"/>
              <a:t>html</a:t>
            </a:r>
            <a:r>
              <a:rPr lang="zh-CN" altLang="en-US" dirty="0"/>
              <a:t>代码）</a:t>
            </a:r>
            <a:endParaRPr lang="zh-CN" altLang="en-US" dirty="0"/>
          </a:p>
        </p:txBody>
      </p:sp>
      <p:cxnSp>
        <p:nvCxnSpPr>
          <p:cNvPr id="10" name="直接箭头连接符 9"/>
          <p:cNvCxnSpPr/>
          <p:nvPr/>
        </p:nvCxnSpPr>
        <p:spPr>
          <a:xfrm rot="5400000">
            <a:off x="4320382" y="3875984"/>
            <a:ext cx="1644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22"/>
          <p:cNvSpPr txBox="1">
            <a:spLocks noChangeArrowheads="1"/>
          </p:cNvSpPr>
          <p:nvPr/>
        </p:nvSpPr>
        <p:spPr bwMode="auto">
          <a:xfrm>
            <a:off x="1214438" y="3768828"/>
            <a:ext cx="2214563" cy="1200150"/>
          </a:xfrm>
          <a:prstGeom prst="rect">
            <a:avLst/>
          </a:prstGeom>
          <a:noFill/>
          <a:ln w="9525">
            <a:noFill/>
            <a:miter lim="800000"/>
          </a:ln>
        </p:spPr>
        <p:txBody>
          <a:bodyPr>
            <a:spAutoFit/>
          </a:bodyPr>
          <a:lstStyle/>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浏览器通过非地址栏方式发送请求，并将信息封装到数据中</a:t>
            </a:r>
            <a:endParaRPr lang="zh-CN" altLang="en-US" dirty="0">
              <a:latin typeface="微软雅黑" panose="020B0503020204020204" pitchFamily="34" charset="-122"/>
              <a:ea typeface="微软雅黑" panose="020B0503020204020204" pitchFamily="34" charset="-122"/>
            </a:endParaRPr>
          </a:p>
        </p:txBody>
      </p:sp>
      <p:sp>
        <p:nvSpPr>
          <p:cNvPr id="12" name="TextBox 23"/>
          <p:cNvSpPr txBox="1">
            <a:spLocks noChangeArrowheads="1"/>
          </p:cNvSpPr>
          <p:nvPr/>
        </p:nvSpPr>
        <p:spPr bwMode="auto">
          <a:xfrm>
            <a:off x="7608887" y="3097225"/>
            <a:ext cx="1712914" cy="1754326"/>
          </a:xfrm>
          <a:prstGeom prst="rect">
            <a:avLst/>
          </a:prstGeom>
          <a:noFill/>
          <a:ln w="9525">
            <a:noFill/>
            <a:miter lim="800000"/>
          </a:ln>
        </p:spPr>
        <p:txBody>
          <a:bodyPr wrap="square">
            <a:spAutoFit/>
          </a:bodyPr>
          <a:lstStyle/>
          <a:p>
            <a:r>
              <a:rPr lang="zh-CN" altLang="en-US" dirty="0">
                <a:latin typeface="微软雅黑" panose="020B0503020204020204" pitchFamily="34" charset="-122"/>
                <a:ea typeface="微软雅黑" panose="020B0503020204020204" pitchFamily="34" charset="-122"/>
              </a:rPr>
              <a:t>服务器解析数据，并执行业务逻辑程序，将执行结果封装到数据中，返回给浏览器</a:t>
            </a:r>
            <a:endParaRPr lang="zh-CN" altLang="en-US" dirty="0">
              <a:latin typeface="微软雅黑" panose="020B0503020204020204" pitchFamily="34" charset="-122"/>
              <a:ea typeface="微软雅黑" panose="020B0503020204020204" pitchFamily="34" charset="-122"/>
            </a:endParaRPr>
          </a:p>
        </p:txBody>
      </p:sp>
      <p:sp>
        <p:nvSpPr>
          <p:cNvPr id="13" name="TextBox 24"/>
          <p:cNvSpPr txBox="1">
            <a:spLocks noChangeArrowheads="1"/>
          </p:cNvSpPr>
          <p:nvPr/>
        </p:nvSpPr>
        <p:spPr bwMode="auto">
          <a:xfrm>
            <a:off x="2390734" y="5565659"/>
            <a:ext cx="3143250" cy="646331"/>
          </a:xfrm>
          <a:prstGeom prst="rect">
            <a:avLst/>
          </a:prstGeom>
          <a:noFill/>
          <a:ln w="9525">
            <a:noFill/>
            <a:miter lim="800000"/>
          </a:ln>
        </p:spPr>
        <p:txBody>
          <a:bodyPr>
            <a:spAutoFit/>
          </a:bodyPr>
          <a:lstStyle/>
          <a:p>
            <a:r>
              <a:rPr lang="zh-CN" altLang="en-US" dirty="0">
                <a:latin typeface="微软雅黑" panose="020B0503020204020204" pitchFamily="34" charset="-122"/>
                <a:ea typeface="微软雅黑" panose="020B0503020204020204" pitchFamily="34" charset="-122"/>
              </a:rPr>
              <a:t>浏览器通过</a:t>
            </a:r>
            <a:r>
              <a:rPr lang="en-US" altLang="zh-CN" dirty="0" err="1">
                <a:latin typeface="微软雅黑" panose="020B0503020204020204" pitchFamily="34" charset="-122"/>
                <a:ea typeface="微软雅黑" panose="020B0503020204020204" pitchFamily="34" charset="-122"/>
              </a:rPr>
              <a:t>javascript</a:t>
            </a:r>
            <a:r>
              <a:rPr lang="zh-CN" altLang="en-US" dirty="0">
                <a:latin typeface="微软雅黑" panose="020B0503020204020204" pitchFamily="34" charset="-122"/>
                <a:ea typeface="微软雅黑" panose="020B0503020204020204" pitchFamily="34" charset="-122"/>
              </a:rPr>
              <a:t>对数据进行分析，并刷新局部页面</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a:xfrm>
            <a:off x="561109" y="1077480"/>
            <a:ext cx="10515600" cy="4770438"/>
          </a:xfrm>
        </p:spPr>
        <p:txBody>
          <a:bodyPr>
            <a:normAutofit/>
          </a:bodyPr>
          <a:lstStyle/>
          <a:p>
            <a:r>
              <a:rPr lang="zh-CN" altLang="en-US" dirty="0" smtClean="0"/>
              <a:t>表单标签的基本作用：封装客户端输入的数据，并通过设定以指定的模式将数据提交给服务器端。</a:t>
            </a:r>
            <a:endParaRPr lang="en-US" altLang="zh-CN" dirty="0" smtClean="0"/>
          </a:p>
          <a:p>
            <a:pPr lvl="1"/>
            <a:r>
              <a:rPr lang="en-US" altLang="zh-CN" dirty="0" smtClean="0"/>
              <a:t>form</a:t>
            </a:r>
            <a:r>
              <a:rPr lang="zh-CN" altLang="en-US" dirty="0" smtClean="0"/>
              <a:t>标签：表单标签的父容器，用于设定内部表单标签数据提交地址与提交方式。</a:t>
            </a:r>
            <a:endParaRPr lang="en-US" altLang="zh-CN" dirty="0" smtClean="0"/>
          </a:p>
          <a:p>
            <a:pPr lvl="1"/>
            <a:r>
              <a:rPr lang="zh-CN" altLang="en-US" dirty="0" smtClean="0"/>
              <a:t>输入类型标签：包含多种类型的输入标签，用户通过输入类型标签输入数据。</a:t>
            </a:r>
            <a:endParaRPr lang="en-US" altLang="zh-CN" dirty="0" smtClean="0"/>
          </a:p>
          <a:p>
            <a:pPr lvl="1"/>
            <a:r>
              <a:rPr lang="zh-CN" altLang="en-US" dirty="0" smtClean="0"/>
              <a:t>提交或重置标签。</a:t>
            </a:r>
            <a:endParaRPr lang="en-US" altLang="zh-CN" dirty="0" smtClean="0"/>
          </a:p>
          <a:p>
            <a:pPr lvl="1"/>
            <a:endParaRPr lang="en-US" altLang="zh-CN" dirty="0" smtClean="0"/>
          </a:p>
        </p:txBody>
      </p:sp>
      <p:pic>
        <p:nvPicPr>
          <p:cNvPr id="14" name="图片 13"/>
          <p:cNvPicPr>
            <a:picLocks noChangeAspect="1"/>
          </p:cNvPicPr>
          <p:nvPr/>
        </p:nvPicPr>
        <p:blipFill>
          <a:blip r:embed="rId1" cstate="print"/>
          <a:stretch>
            <a:fillRect/>
          </a:stretch>
        </p:blipFill>
        <p:spPr>
          <a:xfrm>
            <a:off x="4487643" y="4688555"/>
            <a:ext cx="4643470" cy="1857388"/>
          </a:xfrm>
          <a:prstGeom prst="rect">
            <a:avLst/>
          </a:prstGeom>
        </p:spPr>
      </p:pic>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a:xfrm>
            <a:off x="690418" y="957406"/>
            <a:ext cx="10515600" cy="4770438"/>
          </a:xfrm>
        </p:spPr>
        <p:txBody>
          <a:bodyPr>
            <a:normAutofit/>
          </a:bodyPr>
          <a:lstStyle/>
          <a:p>
            <a:r>
              <a:rPr lang="en-US" altLang="zh-CN" dirty="0"/>
              <a:t>form</a:t>
            </a:r>
            <a:r>
              <a:rPr lang="zh-CN" altLang="en-US" dirty="0"/>
              <a:t>标签私有属性说明：</a:t>
            </a:r>
            <a:endParaRPr lang="zh-CN" altLang="en-US" dirty="0"/>
          </a:p>
          <a:p>
            <a:pPr lvl="1"/>
            <a:r>
              <a:rPr lang="en-US" altLang="zh-CN" dirty="0"/>
              <a:t>action</a:t>
            </a:r>
            <a:r>
              <a:rPr lang="zh-CN" altLang="en-US" dirty="0"/>
              <a:t>属性</a:t>
            </a:r>
            <a:r>
              <a:rPr lang="en-US" altLang="zh-CN" dirty="0"/>
              <a:t>:</a:t>
            </a:r>
            <a:r>
              <a:rPr lang="zh-CN" altLang="en-US" dirty="0"/>
              <a:t>设定处理表单数据提交的服务器</a:t>
            </a:r>
            <a:r>
              <a:rPr lang="en-US" altLang="zh-CN" dirty="0" err="1"/>
              <a:t>url</a:t>
            </a:r>
            <a:r>
              <a:rPr lang="zh-CN" altLang="en-US" dirty="0"/>
              <a:t>地址</a:t>
            </a:r>
            <a:r>
              <a:rPr lang="zh-CN" altLang="en-US" dirty="0" smtClean="0"/>
              <a:t>。</a:t>
            </a:r>
            <a:endParaRPr lang="zh-CN" altLang="en-US" dirty="0"/>
          </a:p>
          <a:p>
            <a:pPr lvl="1"/>
            <a:r>
              <a:rPr lang="en-US" altLang="zh-CN" dirty="0"/>
              <a:t>method</a:t>
            </a:r>
            <a:r>
              <a:rPr lang="zh-CN" altLang="en-US" dirty="0"/>
              <a:t>属性</a:t>
            </a:r>
            <a:r>
              <a:rPr lang="en-US" altLang="zh-CN" dirty="0"/>
              <a:t>:</a:t>
            </a:r>
            <a:r>
              <a:rPr lang="zh-CN" altLang="en-US" dirty="0"/>
              <a:t>设定数据传送到服务器的方式，常用的取值</a:t>
            </a:r>
            <a:endParaRPr lang="zh-CN" altLang="en-US" dirty="0"/>
          </a:p>
          <a:p>
            <a:pPr lvl="2"/>
            <a:r>
              <a:rPr lang="en-US" altLang="zh-CN" dirty="0" smtClean="0"/>
              <a:t>get</a:t>
            </a:r>
            <a:r>
              <a:rPr lang="zh-CN" altLang="en-US" dirty="0"/>
              <a:t>请求</a:t>
            </a:r>
            <a:r>
              <a:rPr lang="en-US" altLang="zh-CN" dirty="0"/>
              <a:t>:</a:t>
            </a:r>
            <a:r>
              <a:rPr lang="zh-CN" altLang="en-US" dirty="0"/>
              <a:t>声明本次请求的目的是从服务器获取数据。</a:t>
            </a:r>
            <a:endParaRPr lang="zh-CN" altLang="en-US" dirty="0"/>
          </a:p>
          <a:p>
            <a:pPr lvl="2"/>
            <a:r>
              <a:rPr lang="en-US" altLang="zh-CN" dirty="0" smtClean="0"/>
              <a:t>post</a:t>
            </a:r>
            <a:r>
              <a:rPr lang="zh-CN" altLang="en-US" dirty="0"/>
              <a:t>请求：声明本次请求的目的是向服务器传送数据</a:t>
            </a:r>
            <a:r>
              <a:rPr lang="zh-CN" altLang="en-US" dirty="0" smtClean="0"/>
              <a:t>。</a:t>
            </a:r>
            <a:endParaRPr lang="zh-CN" altLang="en-US" dirty="0"/>
          </a:p>
          <a:p>
            <a:pPr lvl="1"/>
            <a:r>
              <a:rPr lang="en-US" altLang="zh-CN" dirty="0"/>
              <a:t>target</a:t>
            </a:r>
            <a:r>
              <a:rPr lang="zh-CN" altLang="en-US" dirty="0"/>
              <a:t>属性</a:t>
            </a:r>
            <a:r>
              <a:rPr lang="en-US" altLang="zh-CN" dirty="0"/>
              <a:t>:</a:t>
            </a:r>
            <a:r>
              <a:rPr lang="zh-CN" altLang="en-US" dirty="0"/>
              <a:t>规定在何处打开 </a:t>
            </a:r>
            <a:r>
              <a:rPr lang="en-US" altLang="zh-CN" dirty="0"/>
              <a:t>action URL</a:t>
            </a:r>
            <a:r>
              <a:rPr lang="zh-CN" altLang="en-US" dirty="0"/>
              <a:t>。</a:t>
            </a:r>
            <a:endParaRPr lang="zh-CN" altLang="en-US" dirty="0"/>
          </a:p>
          <a:p>
            <a:pPr lvl="1"/>
            <a:r>
              <a:rPr lang="en-US" altLang="zh-CN" dirty="0" err="1"/>
              <a:t>enctype</a:t>
            </a:r>
            <a:r>
              <a:rPr lang="zh-CN" altLang="en-US" dirty="0"/>
              <a:t>属性：规定在发送到服务器之前应该如何对表单数据进行编码。</a:t>
            </a:r>
            <a:endParaRPr lang="zh-CN" altLang="en-US" dirty="0"/>
          </a:p>
          <a:p>
            <a:pPr lvl="3"/>
            <a:endParaRPr lang="zh-CN" altLang="en-US" dirty="0"/>
          </a:p>
          <a:p>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935385" y="5152999"/>
            <a:ext cx="7403595" cy="1705001"/>
          </a:xfrm>
          <a:prstGeom prst="rect">
            <a:avLst/>
          </a:prstGeom>
          <a:noFill/>
          <a:ln w="9525">
            <a:noFill/>
            <a:miter lim="800000"/>
            <a:headEnd/>
            <a:tailEnd/>
          </a:ln>
          <a:effectLst/>
        </p:spPr>
      </p:pic>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m</a:t>
            </a:r>
            <a:r>
              <a:rPr lang="en-US" altLang="zh-CN" dirty="0" smtClean="0"/>
              <a:t>ethod</a:t>
            </a:r>
            <a:r>
              <a:rPr lang="zh-CN" altLang="en-US" dirty="0" smtClean="0"/>
              <a:t>属性为</a:t>
            </a:r>
            <a:r>
              <a:rPr lang="en-US" altLang="zh-CN" dirty="0" smtClean="0"/>
              <a:t>get</a:t>
            </a:r>
            <a:r>
              <a:rPr lang="zh-CN" altLang="en-US" dirty="0" smtClean="0"/>
              <a:t>或</a:t>
            </a:r>
            <a:r>
              <a:rPr lang="en-US" altLang="zh-CN" dirty="0" smtClean="0"/>
              <a:t>post</a:t>
            </a:r>
            <a:r>
              <a:rPr lang="zh-CN" altLang="en-US" dirty="0" smtClean="0"/>
              <a:t>的区别：</a:t>
            </a:r>
            <a:endParaRPr lang="en-US" altLang="zh-CN" dirty="0" smtClean="0"/>
          </a:p>
          <a:p>
            <a:pPr lvl="1"/>
            <a:r>
              <a:rPr lang="zh-CN" altLang="en-US" dirty="0"/>
              <a:t>目的不同</a:t>
            </a:r>
            <a:endParaRPr lang="zh-CN" altLang="en-US" dirty="0"/>
          </a:p>
          <a:p>
            <a:pPr lvl="1"/>
            <a:r>
              <a:rPr lang="zh-CN" altLang="en-US" dirty="0"/>
              <a:t>提交方式不同（一个在响应头，一个在响应体）</a:t>
            </a:r>
            <a:endParaRPr lang="zh-CN" altLang="en-US" dirty="0"/>
          </a:p>
          <a:p>
            <a:pPr lvl="1"/>
            <a:r>
              <a:rPr lang="zh-CN" altLang="en-US" dirty="0"/>
              <a:t>提交数据长度</a:t>
            </a:r>
            <a:r>
              <a:rPr lang="zh-CN" altLang="en-US" dirty="0" smtClean="0"/>
              <a:t>不同：</a:t>
            </a:r>
            <a:r>
              <a:rPr lang="en-US" altLang="zh-CN" dirty="0" smtClean="0"/>
              <a:t>get</a:t>
            </a:r>
            <a:r>
              <a:rPr lang="zh-CN" altLang="en-US" dirty="0"/>
              <a:t>：不超过</a:t>
            </a:r>
            <a:r>
              <a:rPr lang="en-US" altLang="zh-CN" dirty="0"/>
              <a:t>255</a:t>
            </a:r>
            <a:r>
              <a:rPr lang="zh-CN" altLang="en-US" dirty="0"/>
              <a:t>个</a:t>
            </a:r>
            <a:r>
              <a:rPr lang="zh-CN" altLang="en-US" dirty="0" smtClean="0"/>
              <a:t>字符，</a:t>
            </a:r>
            <a:r>
              <a:rPr lang="en-US" altLang="zh-CN" dirty="0" smtClean="0"/>
              <a:t>post</a:t>
            </a:r>
            <a:r>
              <a:rPr lang="zh-CN" altLang="en-US" dirty="0"/>
              <a:t>：默认为不受限制。</a:t>
            </a:r>
            <a:endParaRPr lang="zh-CN" altLang="en-US" dirty="0"/>
          </a:p>
          <a:p>
            <a:pPr lvl="1"/>
            <a:r>
              <a:rPr lang="zh-CN" altLang="en-US" dirty="0" smtClean="0"/>
              <a:t>安全性： </a:t>
            </a:r>
            <a:r>
              <a:rPr lang="en-US" altLang="zh-CN" dirty="0" smtClean="0"/>
              <a:t>get</a:t>
            </a:r>
            <a:r>
              <a:rPr lang="zh-CN" altLang="en-US" dirty="0" smtClean="0"/>
              <a:t>信息显示</a:t>
            </a:r>
            <a:r>
              <a:rPr lang="zh-CN" altLang="en-US" dirty="0"/>
              <a:t>在浏览器地址</a:t>
            </a:r>
            <a:r>
              <a:rPr lang="zh-CN" altLang="en-US" dirty="0" smtClean="0"/>
              <a:t>栏，安全性低。</a:t>
            </a:r>
            <a:r>
              <a:rPr lang="en-US" altLang="zh-CN" dirty="0" smtClean="0"/>
              <a:t>post</a:t>
            </a:r>
            <a:r>
              <a:rPr lang="zh-CN" altLang="en-US" dirty="0"/>
              <a:t>：作为请求的消息体，    不可见。安全性高。</a:t>
            </a:r>
            <a:endParaRPr lang="zh-CN" altLang="en-US" dirty="0"/>
          </a:p>
          <a:p>
            <a:pPr lvl="1"/>
            <a:r>
              <a:rPr lang="zh-CN" altLang="en-US" dirty="0"/>
              <a:t>提交数据</a:t>
            </a:r>
            <a:r>
              <a:rPr lang="zh-CN" altLang="en-US" dirty="0" smtClean="0"/>
              <a:t>缓存：</a:t>
            </a:r>
            <a:r>
              <a:rPr lang="en-US" altLang="zh-CN" dirty="0" smtClean="0"/>
              <a:t>get</a:t>
            </a:r>
            <a:r>
              <a:rPr lang="zh-CN" altLang="en-US" dirty="0"/>
              <a:t>：缓存在浏览器</a:t>
            </a:r>
            <a:r>
              <a:rPr lang="en-US" altLang="zh-CN" dirty="0"/>
              <a:t>URL</a:t>
            </a:r>
            <a:r>
              <a:rPr lang="zh-CN" altLang="en-US" dirty="0"/>
              <a:t>历史状态</a:t>
            </a:r>
            <a:r>
              <a:rPr lang="zh-CN" altLang="en-US" dirty="0" smtClean="0"/>
              <a:t>中。 </a:t>
            </a:r>
            <a:r>
              <a:rPr lang="en-US" altLang="zh-CN" dirty="0"/>
              <a:t>post</a:t>
            </a:r>
            <a:r>
              <a:rPr lang="zh-CN" altLang="en-US" dirty="0"/>
              <a:t>：不会被浏览器缓存</a:t>
            </a:r>
            <a:endParaRPr lang="zh-CN" altLang="en-US" dirty="0"/>
          </a:p>
          <a:p>
            <a:endParaRPr lang="zh-CN" altLang="en-US" dirty="0"/>
          </a:p>
          <a:p>
            <a:endParaRPr lang="zh-CN" altLang="en-US" dirty="0"/>
          </a:p>
          <a:p>
            <a:pPr lvl="3"/>
            <a:endParaRPr lang="zh-CN" altLang="en-US" dirty="0"/>
          </a:p>
          <a:p>
            <a:endParaRPr lang="zh-CN" altLang="en-US" dirty="0"/>
          </a:p>
        </p:txBody>
      </p:sp>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常用的表单标签：</a:t>
            </a:r>
            <a:endParaRPr lang="en-US" altLang="zh-CN" dirty="0" smtClean="0"/>
          </a:p>
          <a:p>
            <a:pPr lvl="1"/>
            <a:r>
              <a:rPr lang="en-US" altLang="zh-CN" dirty="0"/>
              <a:t>input</a:t>
            </a:r>
            <a:r>
              <a:rPr lang="zh-CN" altLang="en-US" dirty="0"/>
              <a:t>：输入类型标签，根据</a:t>
            </a:r>
            <a:r>
              <a:rPr lang="en-US" altLang="zh-CN" dirty="0"/>
              <a:t>type</a:t>
            </a:r>
            <a:r>
              <a:rPr lang="zh-CN" altLang="en-US" dirty="0"/>
              <a:t>输入不同展现的输入标签类型不同。</a:t>
            </a:r>
            <a:endParaRPr lang="en-US" altLang="zh-CN" dirty="0"/>
          </a:p>
          <a:p>
            <a:pPr lvl="1"/>
            <a:r>
              <a:rPr lang="en-US" altLang="zh-CN" dirty="0" err="1"/>
              <a:t>textarea</a:t>
            </a:r>
            <a:r>
              <a:rPr lang="zh-CN" altLang="en-US" dirty="0"/>
              <a:t>：文本域。</a:t>
            </a:r>
            <a:endParaRPr lang="en-US" altLang="zh-CN" dirty="0"/>
          </a:p>
          <a:p>
            <a:pPr lvl="1"/>
            <a:r>
              <a:rPr lang="en-US" altLang="zh-CN" dirty="0"/>
              <a:t>label</a:t>
            </a:r>
            <a:r>
              <a:rPr lang="zh-CN" altLang="en-US" dirty="0"/>
              <a:t>：标签的文字描述标签。</a:t>
            </a:r>
            <a:endParaRPr lang="en-US" altLang="zh-CN" dirty="0"/>
          </a:p>
          <a:p>
            <a:pPr lvl="1"/>
            <a:r>
              <a:rPr lang="en-US" altLang="zh-CN" dirty="0"/>
              <a:t>select/option:</a:t>
            </a:r>
            <a:r>
              <a:rPr lang="zh-CN" altLang="en-US" dirty="0"/>
              <a:t>下拉框标签。</a:t>
            </a:r>
            <a:endParaRPr lang="en-US" altLang="zh-CN" dirty="0"/>
          </a:p>
          <a:p>
            <a:pPr lvl="1"/>
            <a:r>
              <a:rPr lang="en-US" altLang="zh-CN" dirty="0" err="1" smtClean="0"/>
              <a:t>fieldset</a:t>
            </a:r>
            <a:r>
              <a:rPr lang="zh-CN" altLang="en-US" dirty="0"/>
              <a:t>：</a:t>
            </a:r>
            <a:r>
              <a:rPr lang="en-US" altLang="zh-CN" dirty="0"/>
              <a:t> form</a:t>
            </a:r>
            <a:r>
              <a:rPr lang="zh-CN" altLang="en-US" dirty="0"/>
              <a:t>表单内的部分表单元素的子集合。</a:t>
            </a:r>
            <a:endParaRPr lang="en-US" altLang="zh-CN" dirty="0"/>
          </a:p>
          <a:p>
            <a:pPr lvl="1"/>
            <a:r>
              <a:rPr lang="en-US" altLang="zh-CN" dirty="0"/>
              <a:t>legend</a:t>
            </a:r>
            <a:r>
              <a:rPr lang="zh-CN" altLang="en-US" dirty="0"/>
              <a:t>元素</a:t>
            </a:r>
            <a:r>
              <a:rPr lang="en-US" altLang="zh-CN" dirty="0"/>
              <a:t>:</a:t>
            </a:r>
            <a:r>
              <a:rPr lang="zh-CN" altLang="en-US" dirty="0"/>
              <a:t>子集合</a:t>
            </a:r>
            <a:r>
              <a:rPr lang="zh-CN" altLang="en-US" dirty="0" smtClean="0"/>
              <a:t>标题。</a:t>
            </a:r>
            <a:endParaRPr lang="en-US" altLang="zh-CN" dirty="0" smtClean="0"/>
          </a:p>
          <a:p>
            <a:pPr lvl="1"/>
            <a:r>
              <a:rPr lang="en-US" altLang="zh-CN" dirty="0"/>
              <a:t>b</a:t>
            </a:r>
            <a:r>
              <a:rPr lang="en-US" altLang="zh-CN" dirty="0" smtClean="0"/>
              <a:t>utton</a:t>
            </a:r>
            <a:r>
              <a:rPr lang="zh-CN" altLang="en-US" dirty="0" smtClean="0"/>
              <a:t>：按钮标签。</a:t>
            </a:r>
            <a:endParaRPr lang="zh-CN" altLang="en-US" dirty="0"/>
          </a:p>
          <a:p>
            <a:endParaRPr lang="zh-CN" altLang="en-US" dirty="0"/>
          </a:p>
          <a:p>
            <a:pPr lvl="3"/>
            <a:endParaRPr lang="zh-CN" altLang="en-US" dirty="0"/>
          </a:p>
          <a:p>
            <a:endParaRPr lang="zh-CN" altLang="en-US" dirty="0"/>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表单标签的通用属性：除具备标签属性之外还具备如下通用属性，同时每个表单标签还有私有属性。</a:t>
            </a:r>
            <a:endParaRPr lang="en-US" altLang="zh-CN" dirty="0" smtClean="0"/>
          </a:p>
          <a:p>
            <a:pPr lvl="1"/>
            <a:r>
              <a:rPr lang="en-US" altLang="zh-CN" dirty="0"/>
              <a:t>name</a:t>
            </a:r>
            <a:r>
              <a:rPr lang="zh-CN" altLang="en-US" dirty="0"/>
              <a:t>：规定表单标签的名称，在提交数据时，以</a:t>
            </a:r>
            <a:r>
              <a:rPr lang="en-US" altLang="zh-CN" dirty="0"/>
              <a:t>name</a:t>
            </a:r>
            <a:r>
              <a:rPr lang="zh-CN" altLang="en-US" dirty="0"/>
              <a:t>属性作为检索值。</a:t>
            </a:r>
            <a:endParaRPr lang="zh-CN" altLang="en-US" dirty="0"/>
          </a:p>
          <a:p>
            <a:pPr lvl="1"/>
            <a:r>
              <a:rPr lang="en-US" altLang="zh-CN" dirty="0"/>
              <a:t>disabled:</a:t>
            </a:r>
            <a:r>
              <a:rPr lang="zh-CN" altLang="en-US" dirty="0"/>
              <a:t>规定禁用当前表单元素。</a:t>
            </a:r>
            <a:endParaRPr lang="zh-CN" altLang="en-US" dirty="0"/>
          </a:p>
          <a:p>
            <a:pPr lvl="1"/>
            <a:r>
              <a:rPr lang="en-US" altLang="zh-CN" dirty="0" err="1"/>
              <a:t>readonly</a:t>
            </a:r>
            <a:r>
              <a:rPr lang="zh-CN" altLang="en-US" dirty="0"/>
              <a:t>：规定表当前表单元素为只读元素。</a:t>
            </a:r>
            <a:endParaRPr lang="zh-CN" altLang="en-US" dirty="0"/>
          </a:p>
          <a:p>
            <a:pPr lvl="1"/>
            <a:r>
              <a:rPr lang="en-US" altLang="zh-CN" dirty="0"/>
              <a:t>value</a:t>
            </a:r>
            <a:r>
              <a:rPr lang="zh-CN" altLang="en-US" dirty="0"/>
              <a:t>：设定或获取当前表单元素的输入值</a:t>
            </a:r>
            <a:r>
              <a:rPr lang="zh-CN" altLang="en-US" dirty="0" smtClean="0"/>
              <a:t>。</a:t>
            </a:r>
            <a:endParaRPr lang="en-US" altLang="zh-CN" dirty="0" smtClean="0"/>
          </a:p>
          <a:p>
            <a:r>
              <a:rPr lang="en-US" altLang="zh-CN" dirty="0" err="1"/>
              <a:t>readonly</a:t>
            </a:r>
            <a:r>
              <a:rPr lang="zh-CN" altLang="en-US" dirty="0"/>
              <a:t>和</a:t>
            </a:r>
            <a:r>
              <a:rPr lang="en-US" altLang="zh-CN" dirty="0"/>
              <a:t>disabled</a:t>
            </a:r>
            <a:r>
              <a:rPr lang="zh-CN" altLang="en-US" dirty="0"/>
              <a:t>的区别：</a:t>
            </a:r>
            <a:endParaRPr lang="zh-CN" altLang="en-US" dirty="0"/>
          </a:p>
          <a:p>
            <a:pPr lvl="1"/>
            <a:r>
              <a:rPr lang="en-US" altLang="zh-CN" dirty="0" err="1"/>
              <a:t>readonly</a:t>
            </a:r>
            <a:r>
              <a:rPr lang="zh-CN" altLang="en-US" dirty="0"/>
              <a:t>只针对</a:t>
            </a:r>
            <a:r>
              <a:rPr lang="en-US" altLang="zh-CN" dirty="0"/>
              <a:t>input(text / password)</a:t>
            </a:r>
            <a:r>
              <a:rPr lang="zh-CN" altLang="en-US" dirty="0"/>
              <a:t>和</a:t>
            </a:r>
            <a:r>
              <a:rPr lang="en-US" altLang="zh-CN" dirty="0" err="1"/>
              <a:t>textarea</a:t>
            </a:r>
            <a:r>
              <a:rPr lang="zh-CN" altLang="en-US" dirty="0"/>
              <a:t>有效。</a:t>
            </a:r>
            <a:endParaRPr lang="zh-CN" altLang="en-US" dirty="0"/>
          </a:p>
          <a:p>
            <a:pPr lvl="1"/>
            <a:r>
              <a:rPr lang="en-US" altLang="zh-CN" dirty="0"/>
              <a:t>disabled</a:t>
            </a:r>
            <a:r>
              <a:rPr lang="zh-CN" altLang="en-US" dirty="0"/>
              <a:t>对于所有的表单元素都有效，包括</a:t>
            </a:r>
            <a:r>
              <a:rPr lang="en-US" altLang="zh-CN" dirty="0"/>
              <a:t>select, radio, checkbox, button</a:t>
            </a:r>
            <a:r>
              <a:rPr lang="zh-CN" altLang="en-US" dirty="0"/>
              <a:t>等。</a:t>
            </a:r>
            <a:endParaRPr lang="zh-CN" altLang="en-US" dirty="0"/>
          </a:p>
          <a:p>
            <a:pPr lvl="1"/>
            <a:endParaRPr lang="zh-CN" altLang="en-US" dirty="0"/>
          </a:p>
          <a:p>
            <a:endParaRPr lang="en-US" altLang="zh-CN" dirty="0" smtClean="0"/>
          </a:p>
          <a:p>
            <a:pPr marL="0" indent="0">
              <a:buNone/>
            </a:pPr>
            <a:endParaRPr lang="zh-CN" altLang="en-US" dirty="0"/>
          </a:p>
          <a:p>
            <a:pPr lvl="3"/>
            <a:endParaRPr lang="zh-CN" altLang="en-US" dirty="0"/>
          </a:p>
          <a:p>
            <a:endParaRPr lang="zh-CN" altLang="en-US" dirty="0"/>
          </a:p>
        </p:txBody>
      </p:sp>
      <p:pic>
        <p:nvPicPr>
          <p:cNvPr id="4" name="图片 3"/>
          <p:cNvPicPr>
            <a:picLocks noChangeAspect="1"/>
          </p:cNvPicPr>
          <p:nvPr/>
        </p:nvPicPr>
        <p:blipFill>
          <a:blip r:embed="rId1" cstate="print"/>
          <a:stretch>
            <a:fillRect/>
          </a:stretch>
        </p:blipFill>
        <p:spPr>
          <a:xfrm>
            <a:off x="5727516" y="4333913"/>
            <a:ext cx="5363272" cy="942457"/>
          </a:xfrm>
          <a:prstGeom prst="rect">
            <a:avLst/>
          </a:prstGeom>
        </p:spPr>
      </p:pic>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i</a:t>
            </a:r>
            <a:r>
              <a:rPr lang="en-US" altLang="zh-CN" dirty="0" smtClean="0"/>
              <a:t>nput</a:t>
            </a:r>
            <a:r>
              <a:rPr lang="zh-CN" altLang="en-US" dirty="0" smtClean="0"/>
              <a:t>标签：</a:t>
            </a:r>
            <a:r>
              <a:rPr lang="zh-CN" altLang="en-US" dirty="0"/>
              <a:t>输入类型标签，根据</a:t>
            </a:r>
            <a:r>
              <a:rPr lang="en-US" altLang="zh-CN" dirty="0"/>
              <a:t>type</a:t>
            </a:r>
            <a:r>
              <a:rPr lang="zh-CN" altLang="en-US" dirty="0"/>
              <a:t>输入不同展现的输入标签类型不同</a:t>
            </a:r>
            <a:r>
              <a:rPr lang="zh-CN" altLang="en-US" dirty="0" smtClean="0"/>
              <a:t>。</a:t>
            </a:r>
            <a:endParaRPr lang="en-US" altLang="zh-CN" dirty="0" smtClean="0"/>
          </a:p>
          <a:p>
            <a:pPr lvl="1"/>
            <a:r>
              <a:rPr lang="en-US" altLang="zh-CN" dirty="0"/>
              <a:t>t</a:t>
            </a:r>
            <a:r>
              <a:rPr lang="en-US" altLang="zh-CN" dirty="0" smtClean="0"/>
              <a:t>ext</a:t>
            </a:r>
            <a:r>
              <a:rPr lang="zh-CN" altLang="en-US" dirty="0" smtClean="0"/>
              <a:t>：</a:t>
            </a:r>
            <a:r>
              <a:rPr lang="zh-CN" altLang="en-US" dirty="0"/>
              <a:t>定义单行的输入字段，用户可在其中输入文本。默认宽度为 </a:t>
            </a:r>
            <a:r>
              <a:rPr lang="en-US" altLang="zh-CN" dirty="0"/>
              <a:t>20 </a:t>
            </a:r>
            <a:r>
              <a:rPr lang="zh-CN" altLang="en-US" dirty="0"/>
              <a:t>个</a:t>
            </a:r>
            <a:r>
              <a:rPr lang="zh-CN" altLang="en-US" dirty="0" smtClean="0"/>
              <a:t>字符。</a:t>
            </a:r>
            <a:endParaRPr lang="en-US" altLang="zh-CN" dirty="0" smtClean="0"/>
          </a:p>
          <a:p>
            <a:pPr lvl="1"/>
            <a:r>
              <a:rPr lang="en-US" altLang="zh-CN" dirty="0" smtClean="0"/>
              <a:t>password</a:t>
            </a:r>
            <a:r>
              <a:rPr lang="zh-CN" altLang="en-US" dirty="0"/>
              <a:t>：定义密码字段。该字段中的字符被掩码</a:t>
            </a:r>
            <a:r>
              <a:rPr lang="zh-CN" altLang="en-US" dirty="0" smtClean="0"/>
              <a:t>。</a:t>
            </a:r>
            <a:endParaRPr lang="en-US" altLang="zh-CN" dirty="0" smtClean="0"/>
          </a:p>
          <a:p>
            <a:pPr lvl="1"/>
            <a:r>
              <a:rPr lang="en-US" altLang="zh-CN" dirty="0" smtClean="0"/>
              <a:t>radio</a:t>
            </a:r>
            <a:r>
              <a:rPr lang="zh-CN" altLang="en-US" dirty="0"/>
              <a:t>：定义单选按钮</a:t>
            </a:r>
            <a:r>
              <a:rPr lang="zh-CN" altLang="en-US" dirty="0" smtClean="0"/>
              <a:t>。</a:t>
            </a:r>
            <a:r>
              <a:rPr lang="en-US" altLang="zh-CN" dirty="0" smtClean="0"/>
              <a:t>Name</a:t>
            </a:r>
            <a:r>
              <a:rPr lang="zh-CN" altLang="en-US" dirty="0" smtClean="0"/>
              <a:t>属性相同的</a:t>
            </a:r>
            <a:r>
              <a:rPr lang="en-US" altLang="zh-CN" dirty="0" smtClean="0"/>
              <a:t>radio</a:t>
            </a:r>
            <a:r>
              <a:rPr lang="zh-CN" altLang="en-US" dirty="0" smtClean="0"/>
              <a:t>只能有一个被选中。可以使用</a:t>
            </a:r>
            <a:r>
              <a:rPr lang="en-US" altLang="zh-CN" dirty="0" smtClean="0"/>
              <a:t>checked</a:t>
            </a:r>
            <a:r>
              <a:rPr lang="zh-CN" altLang="en-US" dirty="0" smtClean="0"/>
              <a:t>属性设定</a:t>
            </a:r>
            <a:r>
              <a:rPr lang="en-US" altLang="zh-CN" dirty="0" smtClean="0"/>
              <a:t>radio</a:t>
            </a:r>
            <a:r>
              <a:rPr lang="zh-CN" altLang="en-US" dirty="0" smtClean="0"/>
              <a:t>的默认选中。</a:t>
            </a:r>
            <a:endParaRPr lang="en-US" altLang="zh-CN" dirty="0" smtClean="0"/>
          </a:p>
          <a:p>
            <a:pPr lvl="1"/>
            <a:r>
              <a:rPr lang="en-US" altLang="zh-CN" dirty="0"/>
              <a:t>checkbox:</a:t>
            </a:r>
            <a:r>
              <a:rPr lang="zh-CN" altLang="en-US" dirty="0"/>
              <a:t>定义复选框</a:t>
            </a:r>
            <a:r>
              <a:rPr lang="zh-CN" altLang="en-US" dirty="0" smtClean="0"/>
              <a:t>。</a:t>
            </a:r>
            <a:endParaRPr lang="en-US" altLang="zh-CN" dirty="0" smtClean="0"/>
          </a:p>
          <a:p>
            <a:pPr lvl="1"/>
            <a:r>
              <a:rPr lang="en-US" altLang="zh-CN" dirty="0" smtClean="0"/>
              <a:t>file</a:t>
            </a:r>
            <a:r>
              <a:rPr lang="zh-CN" altLang="en-US" dirty="0"/>
              <a:t>：文件</a:t>
            </a:r>
            <a:r>
              <a:rPr lang="zh-CN" altLang="en-US" dirty="0" smtClean="0"/>
              <a:t>输入。</a:t>
            </a:r>
            <a:endParaRPr lang="en-US" altLang="zh-CN" dirty="0" smtClean="0"/>
          </a:p>
          <a:p>
            <a:pPr lvl="1"/>
            <a:r>
              <a:rPr lang="en-US" altLang="zh-CN" dirty="0"/>
              <a:t>button</a:t>
            </a:r>
            <a:r>
              <a:rPr lang="zh-CN" altLang="en-US" dirty="0"/>
              <a:t>：表单中的普通按钮，按钮内容为文字，点击后没有默认行为。</a:t>
            </a:r>
            <a:endParaRPr lang="en-US" altLang="zh-CN" dirty="0"/>
          </a:p>
          <a:p>
            <a:pPr lvl="1"/>
            <a:endParaRPr lang="en-US" altLang="zh-CN" dirty="0"/>
          </a:p>
          <a:p>
            <a:pPr lvl="1"/>
            <a:endParaRPr lang="en-US" altLang="zh-CN"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a:t>HTML</a:t>
            </a:r>
            <a:r>
              <a:rPr lang="zh-CN" altLang="en-US" dirty="0"/>
              <a:t>概述</a:t>
            </a:r>
            <a:endParaRPr lang="zh-CN" altLang="en-US" dirty="0"/>
          </a:p>
        </p:txBody>
      </p:sp>
      <p:sp>
        <p:nvSpPr>
          <p:cNvPr id="3" name="内容占位符 2"/>
          <p:cNvSpPr>
            <a:spLocks noGrp="1"/>
          </p:cNvSpPr>
          <p:nvPr>
            <p:ph idx="1"/>
          </p:nvPr>
        </p:nvSpPr>
        <p:spPr/>
        <p:txBody>
          <a:bodyPr>
            <a:normAutofit/>
          </a:bodyPr>
          <a:lstStyle/>
          <a:p>
            <a:r>
              <a:rPr lang="en-US" altLang="zh-CN" dirty="0"/>
              <a:t>html</a:t>
            </a:r>
            <a:r>
              <a:rPr lang="zh-CN" altLang="en-US" dirty="0"/>
              <a:t>的作用</a:t>
            </a:r>
            <a:r>
              <a:rPr lang="zh-CN" altLang="en-US" dirty="0" smtClean="0"/>
              <a:t>：</a:t>
            </a:r>
            <a:r>
              <a:rPr lang="en-US" altLang="zh-CN" dirty="0" smtClean="0"/>
              <a:t>HTML</a:t>
            </a:r>
            <a:r>
              <a:rPr lang="zh-CN" altLang="en-US" dirty="0"/>
              <a:t>语言把我们需要显示的内容显示在浏览器上，但是</a:t>
            </a:r>
            <a:r>
              <a:rPr lang="en-US" altLang="zh-CN" dirty="0"/>
              <a:t>HTML</a:t>
            </a:r>
            <a:r>
              <a:rPr lang="zh-CN" altLang="en-US" dirty="0"/>
              <a:t>语言本身并不显示。</a:t>
            </a:r>
            <a:endParaRPr lang="zh-CN" altLang="en-US" dirty="0"/>
          </a:p>
          <a:p>
            <a:endParaRPr lang="zh-CN" altLang="en-US" b="1" dirty="0">
              <a:solidFill>
                <a:srgbClr val="C00000"/>
              </a:solidFill>
            </a:endParaRPr>
          </a:p>
        </p:txBody>
      </p:sp>
      <p:sp>
        <p:nvSpPr>
          <p:cNvPr id="4" name="TextBox 3"/>
          <p:cNvSpPr txBox="1"/>
          <p:nvPr/>
        </p:nvSpPr>
        <p:spPr>
          <a:xfrm>
            <a:off x="806533" y="6049018"/>
            <a:ext cx="8599323"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浏览器根据不同的</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语言属性，解析成我们看到的网站</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例如：http://www.jd.com/    京东商城</a:t>
            </a:r>
            <a:endParaRPr lang="zh-CN" altLang="en-US" dirty="0">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98435" y="3064771"/>
            <a:ext cx="3786583" cy="246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709" y="2863273"/>
            <a:ext cx="2466052" cy="307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7"/>
          <p:cNvSpPr>
            <a:spLocks noChangeArrowheads="1"/>
          </p:cNvSpPr>
          <p:nvPr/>
        </p:nvSpPr>
        <p:spPr bwMode="auto">
          <a:xfrm rot="5144088">
            <a:off x="3702422" y="3371756"/>
            <a:ext cx="431800" cy="1800225"/>
          </a:xfrm>
          <a:prstGeom prst="curvedLeftArrow">
            <a:avLst>
              <a:gd name="adj1" fmla="val 83382"/>
              <a:gd name="adj2" fmla="val 166765"/>
              <a:gd name="adj3" fmla="val 33324"/>
            </a:avLst>
          </a:prstGeom>
          <a:gradFill rotWithShape="1">
            <a:gsLst>
              <a:gs pos="0">
                <a:srgbClr val="B563CF"/>
              </a:gs>
              <a:gs pos="100000">
                <a:srgbClr val="FFFFFF"/>
              </a:gs>
            </a:gsLst>
            <a:lin ang="5400000" scaled="1"/>
          </a:gradFill>
          <a:ln w="9525" cmpd="sng">
            <a:solidFill>
              <a:srgbClr val="80008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Calibri" panose="020F0502020204030204" charset="0"/>
            </a:endParaRPr>
          </a:p>
        </p:txBody>
      </p:sp>
      <p:sp>
        <p:nvSpPr>
          <p:cNvPr id="8" name="AutoShape 8"/>
          <p:cNvSpPr>
            <a:spLocks noChangeArrowheads="1"/>
          </p:cNvSpPr>
          <p:nvPr/>
        </p:nvSpPr>
        <p:spPr bwMode="auto">
          <a:xfrm>
            <a:off x="2802309" y="4776694"/>
            <a:ext cx="2376487" cy="649288"/>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ln>
          <a:effectLst>
            <a:outerShdw dist="117088" dir="8363922" algn="ctr" rotWithShape="0">
              <a:schemeClr val="bg2">
                <a:alpha val="50000"/>
              </a:scheme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告知浏览器如何显示网页</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10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bldLvl="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p:txBody>
          <a:bodyPr>
            <a:normAutofit/>
          </a:bodyPr>
          <a:lstStyle/>
          <a:p>
            <a:r>
              <a:rPr lang="en-US" altLang="zh-CN" dirty="0"/>
              <a:t>i</a:t>
            </a:r>
            <a:r>
              <a:rPr lang="en-US" altLang="zh-CN" dirty="0" smtClean="0"/>
              <a:t>nput</a:t>
            </a:r>
            <a:r>
              <a:rPr lang="zh-CN" altLang="en-US" dirty="0" smtClean="0"/>
              <a:t>标签</a:t>
            </a:r>
            <a:endParaRPr lang="en-US" altLang="zh-CN" dirty="0" smtClean="0"/>
          </a:p>
          <a:p>
            <a:pPr lvl="1"/>
            <a:r>
              <a:rPr lang="en-US" altLang="zh-CN" dirty="0"/>
              <a:t>image</a:t>
            </a:r>
            <a:r>
              <a:rPr lang="zh-CN" altLang="en-US" dirty="0"/>
              <a:t>：表单中的普通按钮，显示内容为图片，点击后没有默认行为。</a:t>
            </a:r>
            <a:endParaRPr lang="en-US" altLang="zh-CN" dirty="0"/>
          </a:p>
          <a:p>
            <a:pPr lvl="1">
              <a:buClr>
                <a:schemeClr val="tx1">
                  <a:lumMod val="95000"/>
                  <a:lumOff val="5000"/>
                </a:schemeClr>
              </a:buClr>
            </a:pPr>
            <a:r>
              <a:rPr lang="en-US" altLang="zh-CN" dirty="0"/>
              <a:t>submit</a:t>
            </a:r>
            <a:r>
              <a:rPr lang="zh-CN" altLang="en-US" dirty="0"/>
              <a:t>：表单中的提交按钮，点击自动将表单内容提交给服务器，可以使用</a:t>
            </a:r>
            <a:r>
              <a:rPr lang="en-US" altLang="zh-CN" dirty="0" err="1"/>
              <a:t>js</a:t>
            </a:r>
            <a:r>
              <a:rPr lang="zh-CN" altLang="en-US" dirty="0"/>
              <a:t>阻止提交。</a:t>
            </a:r>
            <a:endParaRPr lang="en-US" altLang="zh-CN" dirty="0"/>
          </a:p>
          <a:p>
            <a:pPr lvl="1">
              <a:buClr>
                <a:schemeClr val="tx1">
                  <a:lumMod val="95000"/>
                  <a:lumOff val="5000"/>
                </a:schemeClr>
              </a:buClr>
            </a:pPr>
            <a:r>
              <a:rPr lang="en-US" altLang="zh-CN" dirty="0"/>
              <a:t>reset</a:t>
            </a:r>
            <a:r>
              <a:rPr lang="zh-CN" altLang="en-US" dirty="0"/>
              <a:t>：重置表单内容，点击后表单内所有输入元素的值将被重置为网页加载前的状态。</a:t>
            </a:r>
            <a:endParaRPr lang="en-US" altLang="zh-CN" dirty="0"/>
          </a:p>
          <a:p>
            <a:pPr lvl="1">
              <a:buClr>
                <a:schemeClr val="tx1">
                  <a:lumMod val="95000"/>
                  <a:lumOff val="5000"/>
                </a:schemeClr>
              </a:buClr>
            </a:pPr>
            <a:endParaRPr lang="en-US" altLang="zh-CN" dirty="0" smtClean="0"/>
          </a:p>
          <a:p>
            <a:pPr lvl="1"/>
            <a:endParaRPr lang="en-US" altLang="zh-CN" dirty="0"/>
          </a:p>
        </p:txBody>
      </p:sp>
      <p:sp>
        <p:nvSpPr>
          <p:cNvPr id="4" name="矩形 3"/>
          <p:cNvSpPr/>
          <p:nvPr/>
        </p:nvSpPr>
        <p:spPr>
          <a:xfrm>
            <a:off x="865239" y="4922259"/>
            <a:ext cx="6096000" cy="1477328"/>
          </a:xfrm>
          <a:prstGeom prst="rect">
            <a:avLst/>
          </a:prstGeom>
          <a:gradFill rotWithShape="1">
            <a:gsLst>
              <a:gs pos="0">
                <a:srgbClr val="CCFFFF"/>
              </a:gs>
              <a:gs pos="100000">
                <a:srgbClr val="FFFFFF"/>
              </a:gs>
            </a:gsLst>
            <a:lin ang="5400000" scaled="1"/>
          </a:gradFill>
          <a:ln w="9525" cmpd="sng">
            <a:solidFill>
              <a:schemeClr val="tx1"/>
            </a:solidFill>
            <a:miter lim="800000"/>
          </a:ln>
        </p:spPr>
        <p:txBody>
          <a:bodyPr wrap="square">
            <a:spAutoFit/>
          </a:bodyPr>
          <a:lstStyle/>
          <a:p>
            <a:pPr defTabSz="913765" eaLnBrk="0" hangingPunct="0"/>
            <a:r>
              <a:rPr lang="zh-CN" altLang="en-US" dirty="0">
                <a:solidFill>
                  <a:srgbClr val="000000"/>
                </a:solidFill>
                <a:latin typeface="Arial" panose="020B0604020202020204" pitchFamily="34" charset="0"/>
                <a:ea typeface="隶书" panose="02010509060101010101" pitchFamily="49" charset="-122"/>
              </a:rPr>
              <a:t>由于</a:t>
            </a:r>
            <a:r>
              <a:rPr lang="en-US" altLang="zh-CN" dirty="0">
                <a:solidFill>
                  <a:srgbClr val="000000"/>
                </a:solidFill>
                <a:latin typeface="Arial" panose="020B0604020202020204" pitchFamily="34" charset="0"/>
                <a:ea typeface="隶书" panose="02010509060101010101" pitchFamily="49" charset="-122"/>
              </a:rPr>
              <a:t>input</a:t>
            </a:r>
            <a:r>
              <a:rPr lang="zh-CN" altLang="en-US" dirty="0">
                <a:solidFill>
                  <a:srgbClr val="000000"/>
                </a:solidFill>
                <a:latin typeface="Arial" panose="020B0604020202020204" pitchFamily="34" charset="0"/>
                <a:ea typeface="隶书" panose="02010509060101010101" pitchFamily="49" charset="-122"/>
              </a:rPr>
              <a:t>在定义按钮时无法同时显示文字和图片，建议使用</a:t>
            </a:r>
            <a:r>
              <a:rPr lang="en-US" altLang="zh-CN" dirty="0">
                <a:solidFill>
                  <a:srgbClr val="000000"/>
                </a:solidFill>
                <a:latin typeface="Arial" panose="020B0604020202020204" pitchFamily="34" charset="0"/>
                <a:ea typeface="隶书" panose="02010509060101010101" pitchFamily="49" charset="-122"/>
              </a:rPr>
              <a:t>button</a:t>
            </a:r>
            <a:r>
              <a:rPr lang="zh-CN" altLang="en-US" dirty="0">
                <a:solidFill>
                  <a:srgbClr val="000000"/>
                </a:solidFill>
                <a:latin typeface="Arial" panose="020B0604020202020204" pitchFamily="34" charset="0"/>
                <a:ea typeface="隶书" panose="02010509060101010101" pitchFamily="49" charset="-122"/>
              </a:rPr>
              <a:t>标签定义按钮</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a:solidFill>
                  <a:srgbClr val="000000"/>
                </a:solidFill>
                <a:latin typeface="Arial" panose="020B0604020202020204" pitchFamily="34" charset="0"/>
                <a:ea typeface="隶书" panose="02010509060101010101" pitchFamily="49" charset="-122"/>
              </a:rPr>
              <a:t>&lt;button type=“submit/reset/button”&gt;</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a:solidFill>
                  <a:srgbClr val="000000"/>
                </a:solidFill>
                <a:latin typeface="Arial" panose="020B0604020202020204" pitchFamily="34" charset="0"/>
                <a:ea typeface="隶书" panose="02010509060101010101" pitchFamily="49" charset="-122"/>
              </a:rPr>
              <a:t>	</a:t>
            </a:r>
            <a:r>
              <a:rPr lang="zh-CN" altLang="en-US" dirty="0">
                <a:solidFill>
                  <a:srgbClr val="000000"/>
                </a:solidFill>
                <a:latin typeface="Arial" panose="020B0604020202020204" pitchFamily="34" charset="0"/>
                <a:ea typeface="隶书" panose="02010509060101010101" pitchFamily="49" charset="-122"/>
              </a:rPr>
              <a:t>按钮的文字 </a:t>
            </a:r>
            <a:r>
              <a:rPr lang="en-US" altLang="zh-CN" dirty="0">
                <a:solidFill>
                  <a:srgbClr val="000000"/>
                </a:solidFill>
                <a:latin typeface="Arial" panose="020B0604020202020204" pitchFamily="34" charset="0"/>
                <a:ea typeface="隶书" panose="02010509060101010101" pitchFamily="49" charset="-122"/>
              </a:rPr>
              <a:t>&lt;</a:t>
            </a:r>
            <a:r>
              <a:rPr lang="en-US" altLang="zh-CN" dirty="0" err="1">
                <a:solidFill>
                  <a:srgbClr val="000000"/>
                </a:solidFill>
                <a:latin typeface="Arial" panose="020B0604020202020204" pitchFamily="34" charset="0"/>
                <a:ea typeface="隶书" panose="02010509060101010101" pitchFamily="49" charset="-122"/>
              </a:rPr>
              <a:t>img</a:t>
            </a:r>
            <a:r>
              <a:rPr lang="en-US" altLang="zh-CN" dirty="0">
                <a:solidFill>
                  <a:srgbClr val="000000"/>
                </a:solidFill>
                <a:latin typeface="Arial" panose="020B0604020202020204" pitchFamily="34" charset="0"/>
                <a:ea typeface="隶书" panose="02010509060101010101" pitchFamily="49" charset="-122"/>
              </a:rPr>
              <a:t> </a:t>
            </a:r>
            <a:r>
              <a:rPr lang="en-US" altLang="zh-CN" dirty="0" err="1">
                <a:solidFill>
                  <a:srgbClr val="000000"/>
                </a:solidFill>
                <a:latin typeface="Arial" panose="020B0604020202020204" pitchFamily="34" charset="0"/>
                <a:ea typeface="隶书" panose="02010509060101010101" pitchFamily="49" charset="-122"/>
              </a:rPr>
              <a:t>src</a:t>
            </a:r>
            <a:r>
              <a:rPr lang="en-US" altLang="zh-CN" dirty="0">
                <a:solidFill>
                  <a:srgbClr val="000000"/>
                </a:solidFill>
                <a:latin typeface="Arial" panose="020B0604020202020204" pitchFamily="34" charset="0"/>
                <a:ea typeface="隶书" panose="02010509060101010101" pitchFamily="49" charset="-122"/>
              </a:rPr>
              <a:t> = “anniu.png”/&gt;</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a:solidFill>
                  <a:srgbClr val="000000"/>
                </a:solidFill>
                <a:latin typeface="Arial" panose="020B0604020202020204" pitchFamily="34" charset="0"/>
                <a:ea typeface="隶书" panose="02010509060101010101" pitchFamily="49" charset="-122"/>
              </a:rPr>
              <a:t>&lt;button&gt;</a:t>
            </a:r>
            <a:endParaRPr lang="en-US" altLang="zh-CN" dirty="0">
              <a:solidFill>
                <a:srgbClr val="000000"/>
              </a:solidFill>
              <a:latin typeface="Arial" panose="020B0604020202020204" pitchFamily="34" charset="0"/>
              <a:ea typeface="隶书" panose="02010509060101010101" pitchFamily="49" charset="-122"/>
            </a:endParaRPr>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a:xfrm>
            <a:off x="533400" y="813333"/>
            <a:ext cx="10515600" cy="4770438"/>
          </a:xfrm>
        </p:spPr>
        <p:txBody>
          <a:bodyPr>
            <a:normAutofit/>
          </a:bodyPr>
          <a:lstStyle/>
          <a:p>
            <a:r>
              <a:rPr lang="zh-CN" altLang="en-US" dirty="0"/>
              <a:t>下拉</a:t>
            </a:r>
            <a:r>
              <a:rPr lang="zh-CN" altLang="en-US" dirty="0" smtClean="0"/>
              <a:t>框：</a:t>
            </a:r>
            <a:r>
              <a:rPr lang="zh-CN" altLang="en-US" dirty="0"/>
              <a:t>使用</a:t>
            </a:r>
            <a:r>
              <a:rPr lang="en-US" altLang="zh-CN" dirty="0"/>
              <a:t>select</a:t>
            </a:r>
            <a:r>
              <a:rPr lang="zh-CN" altLang="en-US" dirty="0"/>
              <a:t>、</a:t>
            </a:r>
            <a:r>
              <a:rPr lang="en-US" altLang="zh-CN" dirty="0"/>
              <a:t>option</a:t>
            </a:r>
            <a:r>
              <a:rPr lang="zh-CN" altLang="en-US" dirty="0"/>
              <a:t>标签共同完成下拉框的显示</a:t>
            </a:r>
            <a:r>
              <a:rPr lang="zh-CN" altLang="en-US" dirty="0" smtClean="0"/>
              <a:t>。</a:t>
            </a:r>
            <a:endParaRPr lang="en-US" altLang="zh-CN" dirty="0"/>
          </a:p>
          <a:p>
            <a:pPr>
              <a:buClr>
                <a:schemeClr val="tx1">
                  <a:lumMod val="95000"/>
                  <a:lumOff val="5000"/>
                </a:schemeClr>
              </a:buClr>
            </a:pPr>
            <a:r>
              <a:rPr lang="en-US" altLang="zh-CN" dirty="0"/>
              <a:t>select</a:t>
            </a:r>
            <a:r>
              <a:rPr lang="zh-CN" altLang="en-US" dirty="0"/>
              <a:t>：下拉框容器</a:t>
            </a:r>
            <a:r>
              <a:rPr lang="zh-CN" altLang="en-US" dirty="0" smtClean="0"/>
              <a:t>。私有</a:t>
            </a:r>
            <a:r>
              <a:rPr lang="zh-CN" altLang="en-US" dirty="0"/>
              <a:t>属性说明：</a:t>
            </a:r>
            <a:endParaRPr lang="en-US" altLang="zh-CN" dirty="0"/>
          </a:p>
          <a:p>
            <a:pPr lvl="1">
              <a:buClr>
                <a:schemeClr val="tx2">
                  <a:lumMod val="60000"/>
                  <a:lumOff val="40000"/>
                </a:schemeClr>
              </a:buClr>
            </a:pPr>
            <a:r>
              <a:rPr lang="en-US" altLang="zh-CN" dirty="0" smtClean="0"/>
              <a:t>multiple</a:t>
            </a:r>
            <a:r>
              <a:rPr lang="zh-CN" altLang="en-US" dirty="0"/>
              <a:t>：规定可选择多个选项。</a:t>
            </a:r>
            <a:endParaRPr lang="en-US" altLang="zh-CN" dirty="0"/>
          </a:p>
          <a:p>
            <a:pPr lvl="1">
              <a:buClr>
                <a:schemeClr val="tx2">
                  <a:lumMod val="60000"/>
                  <a:lumOff val="40000"/>
                </a:schemeClr>
              </a:buClr>
            </a:pPr>
            <a:r>
              <a:rPr lang="en-US" altLang="zh-CN" dirty="0" smtClean="0"/>
              <a:t>size</a:t>
            </a:r>
            <a:r>
              <a:rPr lang="zh-CN" altLang="en-US" dirty="0"/>
              <a:t>：规定可见下拉框选项的数量。</a:t>
            </a:r>
            <a:endParaRPr lang="en-US" altLang="zh-CN" dirty="0"/>
          </a:p>
          <a:p>
            <a:pPr>
              <a:buClr>
                <a:schemeClr val="tx1">
                  <a:lumMod val="95000"/>
                  <a:lumOff val="5000"/>
                </a:schemeClr>
              </a:buClr>
            </a:pPr>
            <a:r>
              <a:rPr lang="en-US" altLang="zh-CN" dirty="0"/>
              <a:t>option</a:t>
            </a:r>
            <a:r>
              <a:rPr lang="zh-CN" altLang="en-US" dirty="0"/>
              <a:t>：下拉框选项组件</a:t>
            </a:r>
            <a:r>
              <a:rPr lang="zh-CN" altLang="en-US" dirty="0" smtClean="0"/>
              <a:t>。私有</a:t>
            </a:r>
            <a:r>
              <a:rPr lang="zh-CN" altLang="en-US" dirty="0"/>
              <a:t>属性说明：</a:t>
            </a:r>
            <a:endParaRPr lang="en-US" altLang="zh-CN" dirty="0"/>
          </a:p>
          <a:p>
            <a:pPr lvl="1">
              <a:buClr>
                <a:schemeClr val="tx2">
                  <a:lumMod val="60000"/>
                  <a:lumOff val="40000"/>
                </a:schemeClr>
              </a:buClr>
            </a:pPr>
            <a:r>
              <a:rPr lang="en-US" altLang="zh-CN" dirty="0" smtClean="0"/>
              <a:t>selected</a:t>
            </a:r>
            <a:r>
              <a:rPr lang="en-US" altLang="zh-CN" dirty="0"/>
              <a:t>:</a:t>
            </a:r>
            <a:r>
              <a:rPr lang="zh-CN" altLang="en-US" dirty="0"/>
              <a:t>规定下拉列表中被选项目的索引号。</a:t>
            </a:r>
            <a:endParaRPr lang="en-US" altLang="zh-CN" dirty="0"/>
          </a:p>
          <a:p>
            <a:endParaRPr lang="en-US" altLang="zh-CN" dirty="0" smtClean="0"/>
          </a:p>
          <a:p>
            <a:pPr lvl="1"/>
            <a:endParaRPr lang="en-US" altLang="zh-CN" dirty="0"/>
          </a:p>
        </p:txBody>
      </p:sp>
      <p:pic>
        <p:nvPicPr>
          <p:cNvPr id="5" name="Picture 2"/>
          <p:cNvPicPr>
            <a:picLocks noChangeAspect="1" noChangeArrowheads="1"/>
          </p:cNvPicPr>
          <p:nvPr/>
        </p:nvPicPr>
        <p:blipFill>
          <a:blip r:embed="rId1" cstate="print"/>
          <a:srcRect/>
          <a:stretch>
            <a:fillRect/>
          </a:stretch>
        </p:blipFill>
        <p:spPr bwMode="auto">
          <a:xfrm>
            <a:off x="10589050" y="1616309"/>
            <a:ext cx="1057275" cy="1495425"/>
          </a:xfrm>
          <a:prstGeom prst="rect">
            <a:avLst/>
          </a:prstGeom>
          <a:noFill/>
          <a:ln w="9525">
            <a:noFill/>
            <a:miter lim="800000"/>
            <a:headEnd/>
            <a:tailEnd/>
          </a:ln>
          <a:effectLst/>
        </p:spPr>
      </p:pic>
      <p:sp>
        <p:nvSpPr>
          <p:cNvPr id="6" name="TextBox 5"/>
          <p:cNvSpPr txBox="1"/>
          <p:nvPr/>
        </p:nvSpPr>
        <p:spPr>
          <a:xfrm>
            <a:off x="10458925" y="924231"/>
            <a:ext cx="1317523" cy="369332"/>
          </a:xfrm>
          <a:prstGeom prst="rect">
            <a:avLst/>
          </a:prstGeom>
          <a:noFill/>
        </p:spPr>
        <p:txBody>
          <a:bodyPr wrap="square" rtlCol="0">
            <a:spAutoFit/>
          </a:bodyPr>
          <a:lstStyle/>
          <a:p>
            <a:r>
              <a:rPr lang="zh-CN" altLang="en-US" dirty="0" smtClean="0">
                <a:solidFill>
                  <a:srgbClr val="FF0000"/>
                </a:solidFill>
              </a:rPr>
              <a:t>显示效果</a:t>
            </a:r>
            <a:endParaRPr lang="zh-CN" altLang="en-US" dirty="0">
              <a:solidFill>
                <a:srgbClr val="FF0000"/>
              </a:solidFill>
            </a:endParaRPr>
          </a:p>
        </p:txBody>
      </p:sp>
      <p:sp>
        <p:nvSpPr>
          <p:cNvPr id="7" name="下箭头 6"/>
          <p:cNvSpPr/>
          <p:nvPr/>
        </p:nvSpPr>
        <p:spPr>
          <a:xfrm>
            <a:off x="10697496" y="1264067"/>
            <a:ext cx="420191" cy="352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9265" y="5068895"/>
            <a:ext cx="8908026" cy="1477328"/>
          </a:xfrm>
          <a:prstGeom prst="rect">
            <a:avLst/>
          </a:prstGeom>
          <a:gradFill rotWithShape="1">
            <a:gsLst>
              <a:gs pos="0">
                <a:srgbClr val="CCFFFF"/>
              </a:gs>
              <a:gs pos="100000">
                <a:srgbClr val="FFFFFF"/>
              </a:gs>
            </a:gsLst>
            <a:lin ang="5400000" scaled="1"/>
          </a:gradFill>
          <a:ln w="9525" cmpd="sng">
            <a:solidFill>
              <a:schemeClr val="tx1"/>
            </a:solidFill>
            <a:miter lim="800000"/>
          </a:ln>
        </p:spPr>
        <p:txBody>
          <a:bodyPr wrap="square">
            <a:spAutoFit/>
          </a:bodyPr>
          <a:lstStyle/>
          <a:p>
            <a:pPr defTabSz="913765" eaLnBrk="0" hangingPunct="0"/>
            <a:r>
              <a:rPr lang="en-US" altLang="zh-CN" dirty="0">
                <a:solidFill>
                  <a:srgbClr val="000000"/>
                </a:solidFill>
                <a:latin typeface="Arial" panose="020B0604020202020204" pitchFamily="34" charset="0"/>
                <a:ea typeface="隶书" panose="02010509060101010101" pitchFamily="49" charset="-122"/>
              </a:rPr>
              <a:t>&lt;select name="country"&gt;</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a:solidFill>
                  <a:srgbClr val="000000"/>
                </a:solidFill>
                <a:latin typeface="Arial" panose="020B0604020202020204" pitchFamily="34" charset="0"/>
                <a:ea typeface="隶书" panose="02010509060101010101" pitchFamily="49" charset="-122"/>
              </a:rPr>
              <a:t>	&lt;option selected disabled&gt;</a:t>
            </a:r>
            <a:r>
              <a:rPr lang="zh-CN" altLang="en-US" dirty="0">
                <a:solidFill>
                  <a:srgbClr val="000000"/>
                </a:solidFill>
                <a:latin typeface="Arial" panose="020B0604020202020204" pitchFamily="34" charset="0"/>
                <a:ea typeface="隶书" panose="02010509060101010101" pitchFamily="49" charset="-122"/>
              </a:rPr>
              <a:t>请选择地点</a:t>
            </a:r>
            <a:r>
              <a:rPr lang="en-US" altLang="zh-CN" dirty="0">
                <a:solidFill>
                  <a:srgbClr val="000000"/>
                </a:solidFill>
                <a:latin typeface="Arial" panose="020B0604020202020204" pitchFamily="34" charset="0"/>
                <a:ea typeface="隶书" panose="02010509060101010101" pitchFamily="49" charset="-122"/>
              </a:rPr>
              <a:t>&lt;/option&gt;		</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a:solidFill>
                  <a:srgbClr val="000000"/>
                </a:solidFill>
                <a:latin typeface="Arial" panose="020B0604020202020204" pitchFamily="34" charset="0"/>
                <a:ea typeface="隶书" panose="02010509060101010101" pitchFamily="49" charset="-122"/>
              </a:rPr>
              <a:t>	&lt;option value="China"&gt;</a:t>
            </a:r>
            <a:r>
              <a:rPr lang="zh-CN" altLang="en-US" dirty="0">
                <a:solidFill>
                  <a:srgbClr val="000000"/>
                </a:solidFill>
                <a:latin typeface="Arial" panose="020B0604020202020204" pitchFamily="34" charset="0"/>
                <a:ea typeface="隶书" panose="02010509060101010101" pitchFamily="49" charset="-122"/>
              </a:rPr>
              <a:t>中国</a:t>
            </a:r>
            <a:r>
              <a:rPr lang="en-US" altLang="zh-CN" dirty="0">
                <a:solidFill>
                  <a:srgbClr val="000000"/>
                </a:solidFill>
                <a:latin typeface="Arial" panose="020B0604020202020204" pitchFamily="34" charset="0"/>
                <a:ea typeface="隶书" panose="02010509060101010101" pitchFamily="49" charset="-122"/>
              </a:rPr>
              <a:t>&lt;/option&gt;</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a:solidFill>
                  <a:srgbClr val="000000"/>
                </a:solidFill>
                <a:latin typeface="Arial" panose="020B0604020202020204" pitchFamily="34" charset="0"/>
                <a:ea typeface="隶书" panose="02010509060101010101" pitchFamily="49" charset="-122"/>
              </a:rPr>
              <a:t>        	&lt;option value="Japan"&gt;</a:t>
            </a:r>
            <a:r>
              <a:rPr lang="zh-CN" altLang="en-US" dirty="0">
                <a:solidFill>
                  <a:srgbClr val="000000"/>
                </a:solidFill>
                <a:latin typeface="Arial" panose="020B0604020202020204" pitchFamily="34" charset="0"/>
                <a:ea typeface="隶书" panose="02010509060101010101" pitchFamily="49" charset="-122"/>
              </a:rPr>
              <a:t>日本</a:t>
            </a:r>
            <a:r>
              <a:rPr lang="en-US" altLang="zh-CN" dirty="0">
                <a:solidFill>
                  <a:srgbClr val="000000"/>
                </a:solidFill>
                <a:latin typeface="Arial" panose="020B0604020202020204" pitchFamily="34" charset="0"/>
                <a:ea typeface="隶书" panose="02010509060101010101" pitchFamily="49" charset="-122"/>
              </a:rPr>
              <a:t>&lt;/option&gt;</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a:solidFill>
                  <a:srgbClr val="000000"/>
                </a:solidFill>
                <a:latin typeface="Arial" panose="020B0604020202020204" pitchFamily="34" charset="0"/>
                <a:ea typeface="隶书" panose="02010509060101010101" pitchFamily="49" charset="-122"/>
              </a:rPr>
              <a:t>  &lt;/select&gt;</a:t>
            </a:r>
            <a:endParaRPr lang="zh-CN" altLang="en-US" dirty="0">
              <a:solidFill>
                <a:srgbClr val="000000"/>
              </a:solidFill>
              <a:latin typeface="Arial" panose="020B0604020202020204" pitchFamily="34" charset="0"/>
              <a:ea typeface="隶书" panose="02010509060101010101" pitchFamily="49" charset="-122"/>
            </a:endParaRPr>
          </a:p>
        </p:txBody>
      </p:sp>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a:xfrm>
            <a:off x="431800" y="1049770"/>
            <a:ext cx="10515600" cy="4770438"/>
          </a:xfrm>
        </p:spPr>
        <p:txBody>
          <a:bodyPr>
            <a:normAutofit/>
          </a:bodyPr>
          <a:lstStyle/>
          <a:p>
            <a:r>
              <a:rPr lang="en-US" altLang="zh-CN" dirty="0" err="1"/>
              <a:t>fieldset</a:t>
            </a:r>
            <a:r>
              <a:rPr lang="zh-CN" altLang="en-US" dirty="0"/>
              <a:t>元素：</a:t>
            </a:r>
            <a:r>
              <a:rPr lang="en-US" altLang="zh-CN" dirty="0"/>
              <a:t>form</a:t>
            </a:r>
            <a:r>
              <a:rPr lang="zh-CN" altLang="en-US" dirty="0"/>
              <a:t>表单内的部分表单元素的子集合，浏览器对子集合提供默认样式渲染。</a:t>
            </a:r>
            <a:endParaRPr lang="zh-CN" altLang="en-US" dirty="0"/>
          </a:p>
          <a:p>
            <a:pPr lvl="1"/>
            <a:r>
              <a:rPr lang="en-US" altLang="zh-CN" dirty="0"/>
              <a:t>legend</a:t>
            </a:r>
            <a:r>
              <a:rPr lang="zh-CN" altLang="en-US" dirty="0"/>
              <a:t>元素</a:t>
            </a:r>
            <a:r>
              <a:rPr lang="en-US" altLang="zh-CN" dirty="0"/>
              <a:t>:</a:t>
            </a:r>
            <a:r>
              <a:rPr lang="zh-CN" altLang="en-US" dirty="0"/>
              <a:t>子集合标题。</a:t>
            </a:r>
            <a:endParaRPr lang="zh-CN" altLang="en-US" dirty="0"/>
          </a:p>
          <a:p>
            <a:pPr lvl="1"/>
            <a:endParaRPr lang="en-US" altLang="zh-CN" dirty="0"/>
          </a:p>
        </p:txBody>
      </p:sp>
      <p:sp>
        <p:nvSpPr>
          <p:cNvPr id="9" name="Text Box 5"/>
          <p:cNvSpPr>
            <a:spLocks noChangeArrowheads="1"/>
          </p:cNvSpPr>
          <p:nvPr/>
        </p:nvSpPr>
        <p:spPr bwMode="auto">
          <a:xfrm>
            <a:off x="1066650" y="3607299"/>
            <a:ext cx="6084168" cy="3139321"/>
          </a:xfrm>
          <a:prstGeom prst="rect">
            <a:avLst/>
          </a:prstGeom>
          <a:gradFill rotWithShape="1">
            <a:gsLst>
              <a:gs pos="0">
                <a:srgbClr val="CCFFFF"/>
              </a:gs>
              <a:gs pos="100000">
                <a:srgbClr val="FFFFFF"/>
              </a:gs>
            </a:gsLst>
            <a:lin ang="5400000" scaled="1"/>
          </a:gradFill>
          <a:ln w="9525" cmpd="sng">
            <a:solidFill>
              <a:schemeClr val="tx1"/>
            </a:solidFill>
            <a:miter lim="800000"/>
          </a:ln>
        </p:spPr>
        <p:txBody>
          <a:bodyPr wrap="square">
            <a:spAutoFit/>
          </a:bodyPr>
          <a:lstStyle/>
          <a:p>
            <a:pPr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&lt;form  method="post" action="#"&gt;</a:t>
            </a:r>
            <a:endParaRPr lang="zh-CN" altLang="en-US" dirty="0">
              <a:solidFill>
                <a:srgbClr val="000000"/>
              </a:solidFill>
              <a:latin typeface="Arial" panose="020B0604020202020204" pitchFamily="34" charset="0"/>
              <a:ea typeface="隶书" panose="02010509060101010101" pitchFamily="49" charset="-122"/>
              <a:sym typeface="Calibri" panose="020F0502020204030204" charset="0"/>
            </a:endParaRPr>
          </a:p>
          <a:p>
            <a:pPr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     &lt;</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fieldset</a:t>
            </a:r>
            <a:r>
              <a:rPr lang="en-US" dirty="0">
                <a:solidFill>
                  <a:srgbClr val="000000"/>
                </a:solidFill>
                <a:latin typeface="Arial" panose="020B0604020202020204" pitchFamily="34" charset="0"/>
                <a:ea typeface="隶书" panose="02010509060101010101" pitchFamily="49" charset="-122"/>
                <a:sym typeface="Calibri" panose="020F0502020204030204" charset="0"/>
              </a:rPr>
              <a:t>&gt;</a:t>
            </a:r>
            <a:endParaRPr lang="zh-CN" altLang="en-US" dirty="0">
              <a:solidFill>
                <a:srgbClr val="000000"/>
              </a:solidFill>
              <a:latin typeface="Arial" panose="020B0604020202020204" pitchFamily="34" charset="0"/>
              <a:ea typeface="隶书" panose="02010509060101010101" pitchFamily="49" charset="-122"/>
              <a:sym typeface="Calibri" panose="020F0502020204030204" charset="0"/>
            </a:endParaRPr>
          </a:p>
          <a:p>
            <a:pPr lvl="1"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	&lt;legend title="</a:t>
            </a:r>
            <a:r>
              <a:rPr lang="zh-CN" altLang="en-US" dirty="0">
                <a:solidFill>
                  <a:srgbClr val="000000"/>
                </a:solidFill>
                <a:latin typeface="Arial" panose="020B0604020202020204" pitchFamily="34" charset="0"/>
                <a:ea typeface="隶书" panose="02010509060101010101" pitchFamily="49" charset="-122"/>
                <a:sym typeface="宋体" panose="02010600030101010101" pitchFamily="2" charset="-122"/>
              </a:rPr>
              <a:t>测试用例</a:t>
            </a:r>
            <a:r>
              <a:rPr lang="en-US" dirty="0">
                <a:solidFill>
                  <a:srgbClr val="000000"/>
                </a:solidFill>
                <a:latin typeface="Arial" panose="020B0604020202020204" pitchFamily="34" charset="0"/>
                <a:ea typeface="隶书" panose="02010509060101010101" pitchFamily="49" charset="-122"/>
                <a:sym typeface="Calibri" panose="020F0502020204030204" charset="0"/>
              </a:rPr>
              <a:t>"&gt;</a:t>
            </a:r>
            <a:r>
              <a:rPr lang="zh-CN" altLang="en-US" dirty="0">
                <a:solidFill>
                  <a:srgbClr val="000000"/>
                </a:solidFill>
                <a:latin typeface="Arial" panose="020B0604020202020204" pitchFamily="34" charset="0"/>
                <a:ea typeface="隶书" panose="02010509060101010101" pitchFamily="49" charset="-122"/>
                <a:sym typeface="宋体" panose="02010600030101010101" pitchFamily="2" charset="-122"/>
              </a:rPr>
              <a:t>个人资料</a:t>
            </a:r>
            <a:r>
              <a:rPr lang="en-US" dirty="0">
                <a:solidFill>
                  <a:srgbClr val="000000"/>
                </a:solidFill>
                <a:latin typeface="Arial" panose="020B0604020202020204" pitchFamily="34" charset="0"/>
                <a:ea typeface="隶书" panose="02010509060101010101" pitchFamily="49" charset="-122"/>
                <a:sym typeface="Calibri" panose="020F0502020204030204" charset="0"/>
              </a:rPr>
              <a:t>&lt;/legend&gt;</a:t>
            </a:r>
            <a:endParaRPr lang="zh-CN" altLang="en-US" dirty="0">
              <a:solidFill>
                <a:srgbClr val="000000"/>
              </a:solidFill>
              <a:latin typeface="Arial" panose="020B0604020202020204" pitchFamily="34" charset="0"/>
              <a:ea typeface="隶书" panose="02010509060101010101" pitchFamily="49" charset="-122"/>
              <a:sym typeface="Calibri" panose="020F0502020204030204" charset="0"/>
            </a:endParaRPr>
          </a:p>
          <a:p>
            <a:pPr lvl="1"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	&lt;div&gt;</a:t>
            </a:r>
            <a:endParaRPr lang="zh-CN" altLang="en-US" dirty="0">
              <a:solidFill>
                <a:srgbClr val="000000"/>
              </a:solidFill>
              <a:latin typeface="Arial" panose="020B0604020202020204" pitchFamily="34" charset="0"/>
              <a:ea typeface="隶书" panose="02010509060101010101" pitchFamily="49" charset="-122"/>
              <a:sym typeface="Calibri" panose="020F0502020204030204" charset="0"/>
            </a:endParaRPr>
          </a:p>
          <a:p>
            <a:pPr lvl="2"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   </a:t>
            </a:r>
            <a:r>
              <a:rPr lang="zh-CN" altLang="en-US" dirty="0">
                <a:solidFill>
                  <a:srgbClr val="000000"/>
                </a:solidFill>
                <a:latin typeface="Arial" panose="020B0604020202020204" pitchFamily="34" charset="0"/>
                <a:ea typeface="隶书" panose="02010509060101010101" pitchFamily="49" charset="-122"/>
                <a:sym typeface="宋体" panose="02010600030101010101" pitchFamily="2" charset="-122"/>
              </a:rPr>
              <a:t>姓名：</a:t>
            </a:r>
            <a:r>
              <a:rPr lang="en-US" dirty="0">
                <a:solidFill>
                  <a:srgbClr val="000000"/>
                </a:solidFill>
                <a:latin typeface="Arial" panose="020B0604020202020204" pitchFamily="34" charset="0"/>
                <a:ea typeface="隶书" panose="02010509060101010101" pitchFamily="49" charset="-122"/>
                <a:sym typeface="Calibri" panose="020F0502020204030204" charset="0"/>
              </a:rPr>
              <a:t>&lt;</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br</a:t>
            </a:r>
            <a:r>
              <a:rPr lang="en-US" dirty="0">
                <a:solidFill>
                  <a:srgbClr val="000000"/>
                </a:solidFill>
                <a:latin typeface="Arial" panose="020B0604020202020204" pitchFamily="34" charset="0"/>
                <a:ea typeface="隶书" panose="02010509060101010101" pitchFamily="49" charset="-122"/>
                <a:sym typeface="Calibri" panose="020F0502020204030204" charset="0"/>
              </a:rPr>
              <a:t> /&gt;</a:t>
            </a:r>
            <a:endParaRPr lang="en-US" dirty="0">
              <a:solidFill>
                <a:srgbClr val="000000"/>
              </a:solidFill>
              <a:latin typeface="Arial" panose="020B0604020202020204" pitchFamily="34" charset="0"/>
              <a:ea typeface="隶书" panose="02010509060101010101" pitchFamily="49" charset="-122"/>
              <a:sym typeface="Calibri" panose="020F0502020204030204" charset="0"/>
            </a:endParaRPr>
          </a:p>
          <a:p>
            <a:pPr lvl="2"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   &lt;input type= " text " size="20" /&gt;&lt;</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br</a:t>
            </a:r>
            <a:r>
              <a:rPr lang="en-US" dirty="0">
                <a:solidFill>
                  <a:srgbClr val="000000"/>
                </a:solidFill>
                <a:latin typeface="Arial" panose="020B0604020202020204" pitchFamily="34" charset="0"/>
                <a:ea typeface="隶书" panose="02010509060101010101" pitchFamily="49" charset="-122"/>
                <a:sym typeface="Calibri" panose="020F0502020204030204" charset="0"/>
              </a:rPr>
              <a:t> /&gt;</a:t>
            </a:r>
            <a:endParaRPr lang="zh-CN" altLang="en-US" dirty="0">
              <a:solidFill>
                <a:srgbClr val="000000"/>
              </a:solidFill>
              <a:latin typeface="Arial" panose="020B0604020202020204" pitchFamily="34" charset="0"/>
              <a:ea typeface="隶书" panose="02010509060101010101" pitchFamily="49" charset="-122"/>
              <a:sym typeface="Calibri" panose="020F0502020204030204" charset="0"/>
            </a:endParaRPr>
          </a:p>
          <a:p>
            <a:pPr lvl="2"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   &lt;label for="</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texTest</a:t>
            </a:r>
            <a:r>
              <a:rPr lang="en-US" dirty="0">
                <a:solidFill>
                  <a:srgbClr val="000000"/>
                </a:solidFill>
                <a:latin typeface="Arial" panose="020B0604020202020204" pitchFamily="34" charset="0"/>
                <a:ea typeface="隶书" panose="02010509060101010101" pitchFamily="49" charset="-122"/>
                <a:sym typeface="Calibri" panose="020F0502020204030204" charset="0"/>
              </a:rPr>
              <a:t>"&gt;</a:t>
            </a:r>
            <a:r>
              <a:rPr lang="zh-CN" altLang="en-US" dirty="0">
                <a:solidFill>
                  <a:srgbClr val="000000"/>
                </a:solidFill>
                <a:latin typeface="Arial" panose="020B0604020202020204" pitchFamily="34" charset="0"/>
                <a:ea typeface="隶书" panose="02010509060101010101" pitchFamily="49" charset="-122"/>
                <a:sym typeface="宋体" panose="02010600030101010101" pitchFamily="2" charset="-122"/>
              </a:rPr>
              <a:t>个人简介：</a:t>
            </a:r>
            <a:r>
              <a:rPr lang="en-US" dirty="0">
                <a:solidFill>
                  <a:srgbClr val="000000"/>
                </a:solidFill>
                <a:latin typeface="Arial" panose="020B0604020202020204" pitchFamily="34" charset="0"/>
                <a:ea typeface="隶书" panose="02010509060101010101" pitchFamily="49" charset="-122"/>
                <a:sym typeface="Calibri" panose="020F0502020204030204" charset="0"/>
              </a:rPr>
              <a:t>&lt;/label&gt;&lt;</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br</a:t>
            </a:r>
            <a:r>
              <a:rPr lang="en-US" dirty="0">
                <a:solidFill>
                  <a:srgbClr val="000000"/>
                </a:solidFill>
                <a:latin typeface="Arial" panose="020B0604020202020204" pitchFamily="34" charset="0"/>
                <a:ea typeface="隶书" panose="02010509060101010101" pitchFamily="49" charset="-122"/>
                <a:sym typeface="Calibri" panose="020F0502020204030204" charset="0"/>
              </a:rPr>
              <a:t> /&gt;</a:t>
            </a:r>
            <a:endParaRPr lang="zh-CN" altLang="en-US" dirty="0">
              <a:solidFill>
                <a:srgbClr val="000000"/>
              </a:solidFill>
              <a:latin typeface="Arial" panose="020B0604020202020204" pitchFamily="34" charset="0"/>
              <a:ea typeface="隶书" panose="02010509060101010101" pitchFamily="49" charset="-122"/>
              <a:sym typeface="Calibri" panose="020F0502020204030204" charset="0"/>
            </a:endParaRPr>
          </a:p>
          <a:p>
            <a:pPr lvl="2"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   &lt;</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textarea</a:t>
            </a:r>
            <a:r>
              <a:rPr lang="en-US" dirty="0">
                <a:solidFill>
                  <a:srgbClr val="000000"/>
                </a:solidFill>
                <a:latin typeface="Arial" panose="020B0604020202020204" pitchFamily="34" charset="0"/>
                <a:ea typeface="隶书" panose="02010509060101010101" pitchFamily="49" charset="-122"/>
                <a:sym typeface="Calibri" panose="020F0502020204030204" charset="0"/>
              </a:rPr>
              <a:t> id="</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texTest</a:t>
            </a:r>
            <a:r>
              <a:rPr lang="en-US" dirty="0">
                <a:solidFill>
                  <a:srgbClr val="000000"/>
                </a:solidFill>
                <a:latin typeface="Arial" panose="020B0604020202020204" pitchFamily="34" charset="0"/>
                <a:ea typeface="隶书" panose="02010509060101010101" pitchFamily="49" charset="-122"/>
                <a:sym typeface="Calibri" panose="020F0502020204030204" charset="0"/>
              </a:rPr>
              <a:t>" rows="10"&gt;&lt;/</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textarea</a:t>
            </a:r>
            <a:r>
              <a:rPr lang="en-US" dirty="0">
                <a:solidFill>
                  <a:srgbClr val="000000"/>
                </a:solidFill>
                <a:latin typeface="Arial" panose="020B0604020202020204" pitchFamily="34" charset="0"/>
                <a:ea typeface="隶书" panose="02010509060101010101" pitchFamily="49" charset="-122"/>
                <a:sym typeface="Calibri" panose="020F0502020204030204" charset="0"/>
              </a:rPr>
              <a:t>&gt;</a:t>
            </a:r>
            <a:endParaRPr lang="zh-CN" altLang="en-US" dirty="0">
              <a:solidFill>
                <a:srgbClr val="000000"/>
              </a:solidFill>
              <a:latin typeface="Arial" panose="020B0604020202020204" pitchFamily="34" charset="0"/>
              <a:ea typeface="隶书" panose="02010509060101010101" pitchFamily="49" charset="-122"/>
              <a:sym typeface="Calibri" panose="020F0502020204030204" charset="0"/>
            </a:endParaRPr>
          </a:p>
          <a:p>
            <a:pPr lvl="1"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	&lt;/div&gt;</a:t>
            </a:r>
            <a:endParaRPr lang="en-US" dirty="0">
              <a:solidFill>
                <a:srgbClr val="000000"/>
              </a:solidFill>
              <a:latin typeface="Arial" panose="020B0604020202020204" pitchFamily="34" charset="0"/>
              <a:ea typeface="隶书" panose="02010509060101010101" pitchFamily="49" charset="-122"/>
              <a:sym typeface="Calibri" panose="020F0502020204030204" charset="0"/>
            </a:endParaRPr>
          </a:p>
          <a:p>
            <a:pPr lvl="1"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&lt;/</a:t>
            </a:r>
            <a:r>
              <a:rPr lang="en-US" dirty="0" err="1">
                <a:solidFill>
                  <a:srgbClr val="000000"/>
                </a:solidFill>
                <a:latin typeface="Arial" panose="020B0604020202020204" pitchFamily="34" charset="0"/>
                <a:ea typeface="隶书" panose="02010509060101010101" pitchFamily="49" charset="-122"/>
                <a:sym typeface="Calibri" panose="020F0502020204030204" charset="0"/>
              </a:rPr>
              <a:t>fieldset</a:t>
            </a:r>
            <a:r>
              <a:rPr lang="en-US" dirty="0">
                <a:solidFill>
                  <a:srgbClr val="000000"/>
                </a:solidFill>
                <a:latin typeface="Arial" panose="020B0604020202020204" pitchFamily="34" charset="0"/>
                <a:ea typeface="隶书" panose="02010509060101010101" pitchFamily="49" charset="-122"/>
                <a:sym typeface="Calibri" panose="020F0502020204030204" charset="0"/>
              </a:rPr>
              <a:t>&gt;</a:t>
            </a:r>
            <a:endParaRPr lang="zh-CN" altLang="en-US" dirty="0">
              <a:solidFill>
                <a:srgbClr val="000000"/>
              </a:solidFill>
              <a:latin typeface="Arial" panose="020B0604020202020204" pitchFamily="34" charset="0"/>
              <a:ea typeface="隶书" panose="02010509060101010101" pitchFamily="49" charset="-122"/>
              <a:sym typeface="Calibri" panose="020F0502020204030204" charset="0"/>
            </a:endParaRPr>
          </a:p>
          <a:p>
            <a:pPr eaLnBrk="0" hangingPunct="0"/>
            <a:r>
              <a:rPr lang="en-US" dirty="0">
                <a:solidFill>
                  <a:srgbClr val="000000"/>
                </a:solidFill>
                <a:latin typeface="Arial" panose="020B0604020202020204" pitchFamily="34" charset="0"/>
                <a:ea typeface="隶书" panose="02010509060101010101" pitchFamily="49" charset="-122"/>
                <a:sym typeface="Calibri" panose="020F0502020204030204" charset="0"/>
              </a:rPr>
              <a:t>&lt;/form&gt;</a:t>
            </a:r>
            <a:endParaRPr lang="zh-CN" altLang="en-US" dirty="0">
              <a:solidFill>
                <a:srgbClr val="000000"/>
              </a:solidFill>
              <a:latin typeface="Arial" panose="020B0604020202020204" pitchFamily="34" charset="0"/>
              <a:ea typeface="隶书" panose="02010509060101010101" pitchFamily="49" charset="-122"/>
            </a:endParaRPr>
          </a:p>
        </p:txBody>
      </p:sp>
      <p:pic>
        <p:nvPicPr>
          <p:cNvPr id="1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15918" y="2683948"/>
            <a:ext cx="2961952" cy="417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箭头 3"/>
          <p:cNvSpPr/>
          <p:nvPr/>
        </p:nvSpPr>
        <p:spPr>
          <a:xfrm>
            <a:off x="7384026" y="4463845"/>
            <a:ext cx="648929" cy="540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a:xfrm>
            <a:off x="588818" y="874280"/>
            <a:ext cx="10515600" cy="4770438"/>
          </a:xfrm>
        </p:spPr>
        <p:txBody>
          <a:bodyPr>
            <a:normAutofit/>
          </a:bodyPr>
          <a:lstStyle/>
          <a:p>
            <a:r>
              <a:rPr lang="en-US" altLang="zh-CN" dirty="0" err="1"/>
              <a:t>textarea</a:t>
            </a:r>
            <a:r>
              <a:rPr lang="zh-CN" altLang="en-US" dirty="0"/>
              <a:t>标签：设定多行的文本输入控件</a:t>
            </a:r>
            <a:r>
              <a:rPr lang="zh-CN" altLang="en-US" dirty="0" smtClean="0"/>
              <a:t>。特殊</a:t>
            </a:r>
            <a:r>
              <a:rPr lang="zh-CN" altLang="en-US" dirty="0"/>
              <a:t>属性说明：</a:t>
            </a:r>
            <a:endParaRPr lang="zh-CN" altLang="en-US" dirty="0"/>
          </a:p>
          <a:p>
            <a:pPr lvl="1"/>
            <a:r>
              <a:rPr lang="en-US" altLang="zh-CN" dirty="0" smtClean="0"/>
              <a:t>cols</a:t>
            </a:r>
            <a:r>
              <a:rPr lang="en-US" altLang="zh-CN" dirty="0"/>
              <a:t>:</a:t>
            </a:r>
            <a:r>
              <a:rPr lang="zh-CN" altLang="en-US" dirty="0"/>
              <a:t>规定文本区内的可见宽度。 </a:t>
            </a:r>
            <a:endParaRPr lang="zh-CN" altLang="en-US" dirty="0"/>
          </a:p>
          <a:p>
            <a:pPr lvl="1"/>
            <a:r>
              <a:rPr lang="en-US" altLang="zh-CN" dirty="0" smtClean="0"/>
              <a:t>rows</a:t>
            </a:r>
            <a:r>
              <a:rPr lang="en-US" altLang="zh-CN" dirty="0"/>
              <a:t>:</a:t>
            </a:r>
            <a:r>
              <a:rPr lang="zh-CN" altLang="en-US" dirty="0"/>
              <a:t>规定文本区内的可见行数。</a:t>
            </a:r>
            <a:endParaRPr lang="zh-CN" altLang="en-US" dirty="0"/>
          </a:p>
          <a:p>
            <a:pPr lvl="1"/>
            <a:endParaRPr lang="en-US" altLang="zh-CN" dirty="0"/>
          </a:p>
        </p:txBody>
      </p:sp>
      <p:pic>
        <p:nvPicPr>
          <p:cNvPr id="7" name="图片 6"/>
          <p:cNvPicPr>
            <a:picLocks noChangeAspect="1"/>
          </p:cNvPicPr>
          <p:nvPr/>
        </p:nvPicPr>
        <p:blipFill>
          <a:blip r:embed="rId1" cstate="print"/>
          <a:stretch>
            <a:fillRect/>
          </a:stretch>
        </p:blipFill>
        <p:spPr>
          <a:xfrm>
            <a:off x="7990729" y="3979037"/>
            <a:ext cx="3647619" cy="723810"/>
          </a:xfrm>
          <a:prstGeom prst="rect">
            <a:avLst/>
          </a:prstGeom>
        </p:spPr>
      </p:pic>
      <p:sp>
        <p:nvSpPr>
          <p:cNvPr id="5" name="矩形 4"/>
          <p:cNvSpPr/>
          <p:nvPr/>
        </p:nvSpPr>
        <p:spPr>
          <a:xfrm>
            <a:off x="993058" y="3463779"/>
            <a:ext cx="6096000" cy="1754326"/>
          </a:xfrm>
          <a:prstGeom prst="rect">
            <a:avLst/>
          </a:prstGeom>
          <a:gradFill rotWithShape="1">
            <a:gsLst>
              <a:gs pos="0">
                <a:srgbClr val="CCFFFF"/>
              </a:gs>
              <a:gs pos="100000">
                <a:srgbClr val="FFFFFF"/>
              </a:gs>
            </a:gsLst>
            <a:lin ang="5400000" scaled="1"/>
          </a:gradFill>
          <a:ln w="9525" cmpd="sng">
            <a:solidFill>
              <a:schemeClr val="tx1"/>
            </a:solidFill>
            <a:miter lim="800000"/>
          </a:ln>
        </p:spPr>
        <p:txBody>
          <a:bodyPr wrap="square">
            <a:spAutoFit/>
          </a:bodyPr>
          <a:lstStyle/>
          <a:p>
            <a:pPr defTabSz="913765" eaLnBrk="0" hangingPunct="0"/>
            <a:r>
              <a:rPr lang="en-US" altLang="zh-CN" dirty="0">
                <a:solidFill>
                  <a:srgbClr val="000000"/>
                </a:solidFill>
                <a:latin typeface="Arial" panose="020B0604020202020204" pitchFamily="34" charset="0"/>
                <a:ea typeface="隶书" panose="02010509060101010101" pitchFamily="49" charset="-122"/>
              </a:rPr>
              <a:t> &lt;</a:t>
            </a:r>
            <a:r>
              <a:rPr lang="en-US" altLang="zh-CN" dirty="0" err="1">
                <a:solidFill>
                  <a:srgbClr val="000000"/>
                </a:solidFill>
                <a:latin typeface="Arial" panose="020B0604020202020204" pitchFamily="34" charset="0"/>
                <a:ea typeface="隶书" panose="02010509060101010101" pitchFamily="49" charset="-122"/>
              </a:rPr>
              <a:t>textarea</a:t>
            </a:r>
            <a:r>
              <a:rPr lang="en-US" altLang="zh-CN" dirty="0">
                <a:solidFill>
                  <a:srgbClr val="000000"/>
                </a:solidFill>
                <a:latin typeface="Arial" panose="020B0604020202020204" pitchFamily="34" charset="0"/>
                <a:ea typeface="隶书" panose="02010509060101010101" pitchFamily="49" charset="-122"/>
              </a:rPr>
              <a:t> name="</a:t>
            </a:r>
            <a:r>
              <a:rPr lang="en-US" altLang="zh-CN" dirty="0" err="1">
                <a:solidFill>
                  <a:srgbClr val="000000"/>
                </a:solidFill>
                <a:latin typeface="Arial" panose="020B0604020202020204" pitchFamily="34" charset="0"/>
                <a:ea typeface="隶书" panose="02010509060101010101" pitchFamily="49" charset="-122"/>
              </a:rPr>
              <a:t>textarea</a:t>
            </a:r>
            <a:r>
              <a:rPr lang="en-US" altLang="zh-CN" dirty="0">
                <a:solidFill>
                  <a:srgbClr val="000000"/>
                </a:solidFill>
                <a:latin typeface="Arial" panose="020B0604020202020204" pitchFamily="34" charset="0"/>
                <a:ea typeface="隶书" panose="02010509060101010101" pitchFamily="49" charset="-122"/>
              </a:rPr>
              <a:t>" rows="4" cols="50"&gt;</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a:solidFill>
                  <a:srgbClr val="000000"/>
                </a:solidFill>
                <a:latin typeface="Arial" panose="020B0604020202020204" pitchFamily="34" charset="0"/>
                <a:ea typeface="隶书" panose="02010509060101010101" pitchFamily="49" charset="-122"/>
              </a:rPr>
              <a:t>			</a:t>
            </a:r>
            <a:r>
              <a:rPr lang="zh-CN" altLang="en-US" dirty="0">
                <a:solidFill>
                  <a:srgbClr val="000000"/>
                </a:solidFill>
                <a:latin typeface="Arial" panose="020B0604020202020204" pitchFamily="34" charset="0"/>
                <a:ea typeface="隶书" panose="02010509060101010101" pitchFamily="49" charset="-122"/>
              </a:rPr>
              <a:t>第一行每行</a:t>
            </a:r>
            <a:r>
              <a:rPr lang="en-US" altLang="zh-CN" dirty="0">
                <a:solidFill>
                  <a:srgbClr val="000000"/>
                </a:solidFill>
                <a:latin typeface="Arial" panose="020B0604020202020204" pitchFamily="34" charset="0"/>
                <a:ea typeface="隶书" panose="02010509060101010101" pitchFamily="49" charset="-122"/>
              </a:rPr>
              <a:t>50</a:t>
            </a:r>
            <a:r>
              <a:rPr lang="zh-CN" altLang="en-US" dirty="0">
                <a:solidFill>
                  <a:srgbClr val="000000"/>
                </a:solidFill>
                <a:latin typeface="Arial" panose="020B0604020202020204" pitchFamily="34" charset="0"/>
                <a:ea typeface="隶书" panose="02010509060101010101" pitchFamily="49" charset="-122"/>
              </a:rPr>
              <a:t>字</a:t>
            </a:r>
            <a:endParaRPr lang="zh-CN" altLang="en-US" dirty="0">
              <a:solidFill>
                <a:srgbClr val="000000"/>
              </a:solidFill>
              <a:latin typeface="Arial" panose="020B0604020202020204" pitchFamily="34" charset="0"/>
              <a:ea typeface="隶书" panose="02010509060101010101" pitchFamily="49" charset="-122"/>
            </a:endParaRPr>
          </a:p>
          <a:p>
            <a:pPr defTabSz="913765" eaLnBrk="0" hangingPunct="0"/>
            <a:r>
              <a:rPr lang="zh-CN" altLang="en-US" dirty="0">
                <a:solidFill>
                  <a:srgbClr val="000000"/>
                </a:solidFill>
                <a:latin typeface="Arial" panose="020B0604020202020204" pitchFamily="34" charset="0"/>
                <a:ea typeface="隶书" panose="02010509060101010101" pitchFamily="49" charset="-122"/>
              </a:rPr>
              <a:t>			第二行每行</a:t>
            </a:r>
            <a:r>
              <a:rPr lang="en-US" altLang="zh-CN" dirty="0">
                <a:solidFill>
                  <a:srgbClr val="000000"/>
                </a:solidFill>
                <a:latin typeface="Arial" panose="020B0604020202020204" pitchFamily="34" charset="0"/>
                <a:ea typeface="隶书" panose="02010509060101010101" pitchFamily="49" charset="-122"/>
              </a:rPr>
              <a:t>50</a:t>
            </a:r>
            <a:r>
              <a:rPr lang="zh-CN" altLang="en-US" dirty="0">
                <a:solidFill>
                  <a:srgbClr val="000000"/>
                </a:solidFill>
                <a:latin typeface="Arial" panose="020B0604020202020204" pitchFamily="34" charset="0"/>
                <a:ea typeface="隶书" panose="02010509060101010101" pitchFamily="49" charset="-122"/>
              </a:rPr>
              <a:t>字</a:t>
            </a:r>
            <a:endParaRPr lang="zh-CN" altLang="en-US" dirty="0">
              <a:solidFill>
                <a:srgbClr val="000000"/>
              </a:solidFill>
              <a:latin typeface="Arial" panose="020B0604020202020204" pitchFamily="34" charset="0"/>
              <a:ea typeface="隶书" panose="02010509060101010101" pitchFamily="49" charset="-122"/>
            </a:endParaRPr>
          </a:p>
          <a:p>
            <a:pPr defTabSz="913765" eaLnBrk="0" hangingPunct="0"/>
            <a:r>
              <a:rPr lang="zh-CN" altLang="en-US" dirty="0">
                <a:solidFill>
                  <a:srgbClr val="000000"/>
                </a:solidFill>
                <a:latin typeface="Arial" panose="020B0604020202020204" pitchFamily="34" charset="0"/>
                <a:ea typeface="隶书" panose="02010509060101010101" pitchFamily="49" charset="-122"/>
              </a:rPr>
              <a:t>			第三行每行</a:t>
            </a:r>
            <a:r>
              <a:rPr lang="en-US" altLang="zh-CN" dirty="0">
                <a:solidFill>
                  <a:srgbClr val="000000"/>
                </a:solidFill>
                <a:latin typeface="Arial" panose="020B0604020202020204" pitchFamily="34" charset="0"/>
                <a:ea typeface="隶书" panose="02010509060101010101" pitchFamily="49" charset="-122"/>
              </a:rPr>
              <a:t>50</a:t>
            </a:r>
            <a:r>
              <a:rPr lang="zh-CN" altLang="en-US" dirty="0">
                <a:solidFill>
                  <a:srgbClr val="000000"/>
                </a:solidFill>
                <a:latin typeface="Arial" panose="020B0604020202020204" pitchFamily="34" charset="0"/>
                <a:ea typeface="隶书" panose="02010509060101010101" pitchFamily="49" charset="-122"/>
              </a:rPr>
              <a:t>字</a:t>
            </a:r>
            <a:endParaRPr lang="zh-CN" altLang="en-US" dirty="0">
              <a:solidFill>
                <a:srgbClr val="000000"/>
              </a:solidFill>
              <a:latin typeface="Arial" panose="020B0604020202020204" pitchFamily="34" charset="0"/>
              <a:ea typeface="隶书" panose="02010509060101010101" pitchFamily="49" charset="-122"/>
            </a:endParaRPr>
          </a:p>
          <a:p>
            <a:pPr defTabSz="913765" eaLnBrk="0" hangingPunct="0"/>
            <a:r>
              <a:rPr lang="zh-CN" altLang="en-US" dirty="0">
                <a:solidFill>
                  <a:srgbClr val="000000"/>
                </a:solidFill>
                <a:latin typeface="Arial" panose="020B0604020202020204" pitchFamily="34" charset="0"/>
                <a:ea typeface="隶书" panose="02010509060101010101" pitchFamily="49" charset="-122"/>
              </a:rPr>
              <a:t>			第四行每行</a:t>
            </a:r>
            <a:r>
              <a:rPr lang="en-US" altLang="zh-CN" dirty="0">
                <a:solidFill>
                  <a:srgbClr val="000000"/>
                </a:solidFill>
                <a:latin typeface="Arial" panose="020B0604020202020204" pitchFamily="34" charset="0"/>
                <a:ea typeface="隶书" panose="02010509060101010101" pitchFamily="49" charset="-122"/>
              </a:rPr>
              <a:t>50</a:t>
            </a:r>
            <a:r>
              <a:rPr lang="zh-CN" altLang="en-US" dirty="0">
                <a:solidFill>
                  <a:srgbClr val="000000"/>
                </a:solidFill>
                <a:latin typeface="Arial" panose="020B0604020202020204" pitchFamily="34" charset="0"/>
                <a:ea typeface="隶书" panose="02010509060101010101" pitchFamily="49" charset="-122"/>
              </a:rPr>
              <a:t>字</a:t>
            </a:r>
            <a:endParaRPr lang="zh-CN" altLang="en-US" dirty="0">
              <a:solidFill>
                <a:srgbClr val="000000"/>
              </a:solidFill>
              <a:latin typeface="Arial" panose="020B0604020202020204" pitchFamily="34" charset="0"/>
              <a:ea typeface="隶书" panose="02010509060101010101" pitchFamily="49" charset="-122"/>
            </a:endParaRPr>
          </a:p>
          <a:p>
            <a:pPr defTabSz="913765" eaLnBrk="0" hangingPunct="0"/>
            <a:r>
              <a:rPr lang="zh-CN" altLang="en-US" dirty="0">
                <a:solidFill>
                  <a:srgbClr val="000000"/>
                </a:solidFill>
                <a:latin typeface="Arial" panose="020B0604020202020204" pitchFamily="34" charset="0"/>
                <a:ea typeface="隶书" panose="02010509060101010101" pitchFamily="49" charset="-122"/>
              </a:rPr>
              <a:t> </a:t>
            </a:r>
            <a:r>
              <a:rPr lang="en-US" altLang="zh-CN" dirty="0">
                <a:solidFill>
                  <a:srgbClr val="000000"/>
                </a:solidFill>
                <a:latin typeface="Arial" panose="020B0604020202020204" pitchFamily="34" charset="0"/>
                <a:ea typeface="隶书" panose="02010509060101010101" pitchFamily="49" charset="-122"/>
              </a:rPr>
              <a:t>&lt;/</a:t>
            </a:r>
            <a:r>
              <a:rPr lang="en-US" altLang="zh-CN" dirty="0" err="1">
                <a:solidFill>
                  <a:srgbClr val="000000"/>
                </a:solidFill>
                <a:latin typeface="Arial" panose="020B0604020202020204" pitchFamily="34" charset="0"/>
                <a:ea typeface="隶书" panose="02010509060101010101" pitchFamily="49" charset="-122"/>
              </a:rPr>
              <a:t>textarea</a:t>
            </a:r>
            <a:r>
              <a:rPr lang="en-US" altLang="zh-CN" dirty="0">
                <a:solidFill>
                  <a:srgbClr val="000000"/>
                </a:solidFill>
                <a:latin typeface="Arial" panose="020B0604020202020204" pitchFamily="34" charset="0"/>
                <a:ea typeface="隶书" panose="02010509060101010101" pitchFamily="49" charset="-122"/>
              </a:rPr>
              <a:t>&gt;</a:t>
            </a:r>
            <a:endParaRPr lang="zh-CN" altLang="en-US" dirty="0">
              <a:solidFill>
                <a:srgbClr val="000000"/>
              </a:solidFill>
              <a:latin typeface="Arial" panose="020B0604020202020204" pitchFamily="34" charset="0"/>
              <a:ea typeface="隶书" panose="02010509060101010101" pitchFamily="49" charset="-122"/>
            </a:endParaRPr>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：表单类型标签</a:t>
            </a:r>
            <a:endParaRPr lang="zh-CN" altLang="en-US" dirty="0"/>
          </a:p>
        </p:txBody>
      </p:sp>
      <p:sp>
        <p:nvSpPr>
          <p:cNvPr id="3" name="内容占位符 2"/>
          <p:cNvSpPr>
            <a:spLocks noGrp="1"/>
          </p:cNvSpPr>
          <p:nvPr>
            <p:ph idx="1"/>
          </p:nvPr>
        </p:nvSpPr>
        <p:spPr/>
        <p:txBody>
          <a:bodyPr>
            <a:normAutofit/>
          </a:bodyPr>
          <a:lstStyle/>
          <a:p>
            <a:r>
              <a:rPr lang="en-US" altLang="zh-CN" dirty="0"/>
              <a:t>label</a:t>
            </a:r>
            <a:r>
              <a:rPr lang="zh-CN" altLang="en-US" dirty="0"/>
              <a:t>元素：输入标签的文字描述标签，可以代替输入标签响应用户的操作</a:t>
            </a:r>
            <a:r>
              <a:rPr lang="zh-CN" altLang="en-US" dirty="0" smtClean="0"/>
              <a:t>。特殊</a:t>
            </a:r>
            <a:r>
              <a:rPr lang="zh-CN" altLang="en-US" dirty="0"/>
              <a:t>属性说明</a:t>
            </a:r>
            <a:r>
              <a:rPr lang="en-US" altLang="zh-CN" dirty="0" smtClean="0"/>
              <a:t>:</a:t>
            </a:r>
            <a:endParaRPr lang="en-US" altLang="zh-CN" dirty="0" smtClean="0"/>
          </a:p>
          <a:p>
            <a:pPr lvl="1"/>
            <a:r>
              <a:rPr lang="en-US" altLang="zh-CN" dirty="0" smtClean="0"/>
              <a:t>for:</a:t>
            </a:r>
            <a:r>
              <a:rPr lang="zh-CN" altLang="en-US" dirty="0" smtClean="0"/>
              <a:t>输入标签的</a:t>
            </a:r>
            <a:r>
              <a:rPr lang="en-US" altLang="zh-CN" dirty="0" smtClean="0"/>
              <a:t>id</a:t>
            </a:r>
            <a:r>
              <a:rPr lang="zh-CN" altLang="en-US" dirty="0" smtClean="0"/>
              <a:t>属性值。</a:t>
            </a:r>
            <a:endParaRPr lang="zh-CN" altLang="en-US" dirty="0" smtClean="0"/>
          </a:p>
        </p:txBody>
      </p:sp>
      <p:sp>
        <p:nvSpPr>
          <p:cNvPr id="4" name="矩形 3"/>
          <p:cNvSpPr/>
          <p:nvPr/>
        </p:nvSpPr>
        <p:spPr>
          <a:xfrm>
            <a:off x="1192384" y="3920132"/>
            <a:ext cx="6096000" cy="646331"/>
          </a:xfrm>
          <a:prstGeom prst="rect">
            <a:avLst/>
          </a:prstGeom>
          <a:gradFill rotWithShape="1">
            <a:gsLst>
              <a:gs pos="0">
                <a:srgbClr val="CCFFFF"/>
              </a:gs>
              <a:gs pos="100000">
                <a:srgbClr val="FFFFFF"/>
              </a:gs>
            </a:gsLst>
            <a:lin ang="5400000" scaled="1"/>
          </a:gradFill>
          <a:ln w="9525" cmpd="sng">
            <a:solidFill>
              <a:schemeClr val="tx1"/>
            </a:solidFill>
            <a:miter lim="800000"/>
          </a:ln>
        </p:spPr>
        <p:txBody>
          <a:bodyPr wrap="square">
            <a:spAutoFit/>
          </a:bodyPr>
          <a:lstStyle/>
          <a:p>
            <a:pPr defTabSz="913765" eaLnBrk="0" hangingPunct="0"/>
            <a:r>
              <a:rPr lang="en-US" altLang="zh-CN" dirty="0">
                <a:solidFill>
                  <a:srgbClr val="000000"/>
                </a:solidFill>
                <a:latin typeface="Arial" panose="020B0604020202020204" pitchFamily="34" charset="0"/>
                <a:ea typeface="隶书" panose="02010509060101010101" pitchFamily="49" charset="-122"/>
              </a:rPr>
              <a:t>&lt;Label for="</a:t>
            </a:r>
            <a:r>
              <a:rPr lang="en-US" altLang="zh-CN" dirty="0" err="1">
                <a:solidFill>
                  <a:srgbClr val="000000"/>
                </a:solidFill>
                <a:latin typeface="Arial" panose="020B0604020202020204" pitchFamily="34" charset="0"/>
                <a:ea typeface="隶书" panose="02010509060101010101" pitchFamily="49" charset="-122"/>
              </a:rPr>
              <a:t>InputBox</a:t>
            </a:r>
            <a:r>
              <a:rPr lang="en-US" altLang="zh-CN" dirty="0">
                <a:solidFill>
                  <a:srgbClr val="000000"/>
                </a:solidFill>
                <a:latin typeface="Arial" panose="020B0604020202020204" pitchFamily="34" charset="0"/>
                <a:ea typeface="隶书" panose="02010509060101010101" pitchFamily="49" charset="-122"/>
              </a:rPr>
              <a:t>"&gt;</a:t>
            </a:r>
            <a:r>
              <a:rPr lang="zh-CN" altLang="en-US" dirty="0">
                <a:solidFill>
                  <a:srgbClr val="000000"/>
                </a:solidFill>
                <a:latin typeface="Arial" panose="020B0604020202020204" pitchFamily="34" charset="0"/>
                <a:ea typeface="隶书" panose="02010509060101010101" pitchFamily="49" charset="-122"/>
              </a:rPr>
              <a:t>姓名</a:t>
            </a:r>
            <a:r>
              <a:rPr lang="en-US" altLang="zh-CN" dirty="0">
                <a:solidFill>
                  <a:srgbClr val="000000"/>
                </a:solidFill>
                <a:latin typeface="Arial" panose="020B0604020202020204" pitchFamily="34" charset="0"/>
                <a:ea typeface="隶书" panose="02010509060101010101" pitchFamily="49" charset="-122"/>
              </a:rPr>
              <a:t>&lt;/Label&gt;</a:t>
            </a:r>
            <a:endParaRPr lang="en-US" altLang="zh-CN" dirty="0">
              <a:solidFill>
                <a:srgbClr val="000000"/>
              </a:solidFill>
              <a:latin typeface="Arial" panose="020B0604020202020204" pitchFamily="34" charset="0"/>
              <a:ea typeface="隶书" panose="02010509060101010101" pitchFamily="49" charset="-122"/>
            </a:endParaRPr>
          </a:p>
          <a:p>
            <a:pPr defTabSz="913765" eaLnBrk="0" hangingPunct="0"/>
            <a:r>
              <a:rPr lang="en-US" altLang="zh-CN" dirty="0" smtClean="0">
                <a:solidFill>
                  <a:srgbClr val="000000"/>
                </a:solidFill>
                <a:latin typeface="Arial" panose="020B0604020202020204" pitchFamily="34" charset="0"/>
                <a:ea typeface="隶书" panose="02010509060101010101" pitchFamily="49" charset="-122"/>
              </a:rPr>
              <a:t>&lt;</a:t>
            </a:r>
            <a:r>
              <a:rPr lang="en-US" altLang="zh-CN" dirty="0">
                <a:solidFill>
                  <a:srgbClr val="000000"/>
                </a:solidFill>
                <a:latin typeface="Arial" panose="020B0604020202020204" pitchFamily="34" charset="0"/>
                <a:ea typeface="隶书" panose="02010509060101010101" pitchFamily="49" charset="-122"/>
              </a:rPr>
              <a:t>input id="</a:t>
            </a:r>
            <a:r>
              <a:rPr lang="en-US" altLang="zh-CN" dirty="0" err="1">
                <a:solidFill>
                  <a:srgbClr val="000000"/>
                </a:solidFill>
                <a:latin typeface="Arial" panose="020B0604020202020204" pitchFamily="34" charset="0"/>
                <a:ea typeface="隶书" panose="02010509060101010101" pitchFamily="49" charset="-122"/>
              </a:rPr>
              <a:t>InputBox</a:t>
            </a:r>
            <a:r>
              <a:rPr lang="en-US" altLang="zh-CN" dirty="0">
                <a:solidFill>
                  <a:srgbClr val="000000"/>
                </a:solidFill>
                <a:latin typeface="Arial" panose="020B0604020202020204" pitchFamily="34" charset="0"/>
                <a:ea typeface="隶书" panose="02010509060101010101" pitchFamily="49" charset="-122"/>
              </a:rPr>
              <a:t>" type="text"&gt;</a:t>
            </a:r>
            <a:endParaRPr lang="zh-CN" altLang="en-US" dirty="0">
              <a:solidFill>
                <a:srgbClr val="000000"/>
              </a:solidFill>
              <a:latin typeface="Arial" panose="020B0604020202020204" pitchFamily="34" charset="0"/>
              <a:ea typeface="隶书" panose="02010509060101010101" pitchFamily="49" charset="-122"/>
            </a:endParaRPr>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：框架</a:t>
            </a:r>
            <a:r>
              <a:rPr lang="zh-CN" altLang="en-US" dirty="0" smtClean="0"/>
              <a:t>标签</a:t>
            </a:r>
            <a:endParaRPr lang="zh-CN" altLang="en-US" dirty="0"/>
          </a:p>
        </p:txBody>
      </p:sp>
      <p:sp>
        <p:nvSpPr>
          <p:cNvPr id="3" name="内容占位符 2"/>
          <p:cNvSpPr>
            <a:spLocks noGrp="1"/>
          </p:cNvSpPr>
          <p:nvPr>
            <p:ph idx="1"/>
          </p:nvPr>
        </p:nvSpPr>
        <p:spPr>
          <a:xfrm>
            <a:off x="570345" y="837334"/>
            <a:ext cx="10515600" cy="4770438"/>
          </a:xfrm>
        </p:spPr>
        <p:txBody>
          <a:bodyPr>
            <a:normAutofit/>
          </a:bodyPr>
          <a:lstStyle/>
          <a:p>
            <a:r>
              <a:rPr lang="en-US" altLang="zh-CN" dirty="0" err="1"/>
              <a:t>iframe</a:t>
            </a:r>
            <a:r>
              <a:rPr lang="zh-CN" altLang="en-US" dirty="0"/>
              <a:t>标签：该标签用于引入在当前网页上引入其他网页资源（非同源也可）。</a:t>
            </a:r>
            <a:endParaRPr lang="zh-CN" altLang="en-US" dirty="0"/>
          </a:p>
          <a:p>
            <a:pPr lvl="1"/>
            <a:endParaRPr lang="en-US" altLang="zh-CN" dirty="0"/>
          </a:p>
        </p:txBody>
      </p:sp>
      <p:graphicFrame>
        <p:nvGraphicFramePr>
          <p:cNvPr id="9" name="表格 8"/>
          <p:cNvGraphicFramePr>
            <a:graphicFrameLocks noGrp="1"/>
          </p:cNvGraphicFramePr>
          <p:nvPr/>
        </p:nvGraphicFramePr>
        <p:xfrm>
          <a:off x="718166" y="2327978"/>
          <a:ext cx="7797528" cy="4230216"/>
        </p:xfrm>
        <a:graphic>
          <a:graphicData uri="http://schemas.openxmlformats.org/drawingml/2006/table">
            <a:tbl>
              <a:tblPr firstRow="1" bandRow="1">
                <a:tableStyleId>{5C22544A-7EE6-4342-B048-85BDC9FD1C3A}</a:tableStyleId>
              </a:tblPr>
              <a:tblGrid>
                <a:gridCol w="1872221"/>
                <a:gridCol w="2160240"/>
                <a:gridCol w="3765067"/>
              </a:tblGrid>
              <a:tr h="356632">
                <a:tc>
                  <a:txBody>
                    <a:bodyPr/>
                    <a:lstStyle/>
                    <a:p>
                      <a:r>
                        <a:rPr lang="zh-CN" altLang="en-US" dirty="0" smtClean="0"/>
                        <a:t>属性</a:t>
                      </a:r>
                      <a:endParaRPr lang="zh-CN" altLang="en-US" dirty="0"/>
                    </a:p>
                  </a:txBody>
                  <a:tcPr/>
                </a:tc>
                <a:tc>
                  <a:txBody>
                    <a:bodyPr/>
                    <a:lstStyle/>
                    <a:p>
                      <a:r>
                        <a:rPr lang="zh-CN" altLang="en-US" dirty="0" smtClean="0"/>
                        <a:t>值</a:t>
                      </a:r>
                      <a:endParaRPr lang="zh-CN" altLang="en-US" dirty="0"/>
                    </a:p>
                  </a:txBody>
                  <a:tcPr/>
                </a:tc>
                <a:tc>
                  <a:txBody>
                    <a:bodyPr/>
                    <a:lstStyle/>
                    <a:p>
                      <a:r>
                        <a:rPr lang="zh-CN" altLang="en-US" dirty="0" smtClean="0"/>
                        <a:t>描述</a:t>
                      </a:r>
                      <a:endParaRPr lang="zh-CN" altLang="en-US" dirty="0"/>
                    </a:p>
                  </a:txBody>
                  <a:tcPr/>
                </a:tc>
              </a:tr>
              <a:tr h="1488492">
                <a:tc>
                  <a:txBody>
                    <a:bodyPr/>
                    <a:lstStyle/>
                    <a:p>
                      <a:r>
                        <a:rPr lang="en-US" altLang="zh-CN" dirty="0" smtClean="0"/>
                        <a:t>align</a:t>
                      </a:r>
                      <a:endParaRPr lang="zh-CN" altLang="en-US" dirty="0"/>
                    </a:p>
                  </a:txBody>
                  <a:tcPr/>
                </a:tc>
                <a:tc>
                  <a:txBody>
                    <a:bodyPr/>
                    <a:lstStyle/>
                    <a:p>
                      <a:r>
                        <a:rPr lang="en-US" altLang="zh-CN" dirty="0" smtClean="0"/>
                        <a:t>Left</a:t>
                      </a:r>
                      <a:endParaRPr lang="en-US" altLang="zh-CN" dirty="0" smtClean="0"/>
                    </a:p>
                    <a:p>
                      <a:r>
                        <a:rPr lang="en-US" altLang="zh-CN" dirty="0" smtClean="0"/>
                        <a:t>Right</a:t>
                      </a:r>
                      <a:endParaRPr lang="en-US" altLang="zh-CN" dirty="0" smtClean="0"/>
                    </a:p>
                    <a:p>
                      <a:r>
                        <a:rPr lang="en-US" altLang="zh-CN" dirty="0" smtClean="0"/>
                        <a:t>Top</a:t>
                      </a:r>
                      <a:endParaRPr lang="en-US" altLang="zh-CN" dirty="0" smtClean="0"/>
                    </a:p>
                    <a:p>
                      <a:r>
                        <a:rPr lang="en-US" altLang="zh-CN" dirty="0" smtClean="0"/>
                        <a:t>Middle</a:t>
                      </a:r>
                      <a:endParaRPr lang="en-US" altLang="zh-CN" dirty="0" smtClean="0"/>
                    </a:p>
                    <a:p>
                      <a:r>
                        <a:rPr lang="en-US" altLang="zh-CN" dirty="0" smtClean="0"/>
                        <a:t>bottom</a:t>
                      </a:r>
                      <a:endParaRPr lang="zh-CN" altLang="en-US" dirty="0"/>
                    </a:p>
                  </a:txBody>
                  <a:tcPr/>
                </a:tc>
                <a:tc>
                  <a:txBody>
                    <a:bodyPr/>
                    <a:lstStyle/>
                    <a:p>
                      <a:r>
                        <a:rPr lang="zh-CN" altLang="en-US" dirty="0" smtClean="0"/>
                        <a:t>规定如何根据周围的元素来对齐此框架</a:t>
                      </a:r>
                      <a:endParaRPr lang="zh-CN" altLang="en-US" dirty="0"/>
                    </a:p>
                  </a:txBody>
                  <a:tcPr/>
                </a:tc>
              </a:tr>
              <a:tr h="360040">
                <a:tc>
                  <a:txBody>
                    <a:bodyPr/>
                    <a:lstStyle/>
                    <a:p>
                      <a:r>
                        <a:rPr lang="en-US" altLang="zh-CN" dirty="0" err="1" smtClean="0"/>
                        <a:t>src</a:t>
                      </a:r>
                      <a:endParaRPr lang="zh-CN" altLang="en-US" dirty="0"/>
                    </a:p>
                  </a:txBody>
                  <a:tcPr/>
                </a:tc>
                <a:tc>
                  <a:txBody>
                    <a:bodyPr/>
                    <a:lstStyle/>
                    <a:p>
                      <a:r>
                        <a:rPr lang="en-US" altLang="zh-CN" dirty="0" smtClean="0"/>
                        <a:t>URL</a:t>
                      </a:r>
                      <a:endParaRPr lang="zh-CN" altLang="en-US" dirty="0"/>
                    </a:p>
                  </a:txBody>
                  <a:tcPr/>
                </a:tc>
                <a:tc>
                  <a:txBody>
                    <a:bodyPr/>
                    <a:lstStyle/>
                    <a:p>
                      <a:r>
                        <a:rPr lang="zh-CN" altLang="en-US" dirty="0" smtClean="0"/>
                        <a:t>规定在</a:t>
                      </a:r>
                      <a:r>
                        <a:rPr lang="en-US" altLang="zh-CN" dirty="0" err="1" smtClean="0"/>
                        <a:t>iframe</a:t>
                      </a:r>
                      <a:r>
                        <a:rPr lang="zh-CN" altLang="en-US" dirty="0" smtClean="0"/>
                        <a:t>中显示的文档的</a:t>
                      </a:r>
                      <a:r>
                        <a:rPr lang="en-US" altLang="zh-CN" dirty="0" smtClean="0"/>
                        <a:t>URL</a:t>
                      </a:r>
                      <a:endParaRPr lang="zh-CN" altLang="en-US" dirty="0"/>
                    </a:p>
                  </a:txBody>
                  <a:tcPr/>
                </a:tc>
              </a:tr>
              <a:tr h="455724">
                <a:tc>
                  <a:txBody>
                    <a:bodyPr/>
                    <a:lstStyle/>
                    <a:p>
                      <a:r>
                        <a:rPr lang="en-US" altLang="zh-CN" dirty="0" err="1" smtClean="0"/>
                        <a:t>frameBorder</a:t>
                      </a:r>
                      <a:endParaRPr lang="zh-CN" altLang="en-US" dirty="0"/>
                    </a:p>
                  </a:txBody>
                  <a:tcPr/>
                </a:tc>
                <a:tc>
                  <a:txBody>
                    <a:bodyPr/>
                    <a:lstStyle/>
                    <a:p>
                      <a:r>
                        <a:rPr lang="en-US" altLang="zh-CN" dirty="0" smtClean="0"/>
                        <a:t>1</a:t>
                      </a:r>
                      <a:endParaRPr lang="en-US" altLang="zh-CN" dirty="0" smtClean="0"/>
                    </a:p>
                    <a:p>
                      <a:r>
                        <a:rPr lang="en-US" altLang="zh-CN" dirty="0" smtClean="0"/>
                        <a:t>0</a:t>
                      </a:r>
                      <a:endParaRPr lang="zh-CN" altLang="en-US" dirty="0"/>
                    </a:p>
                  </a:txBody>
                  <a:tcPr/>
                </a:tc>
                <a:tc>
                  <a:txBody>
                    <a:bodyPr/>
                    <a:lstStyle/>
                    <a:p>
                      <a:r>
                        <a:rPr lang="zh-CN" altLang="en-US" dirty="0" smtClean="0"/>
                        <a:t>规定是否显示框架周围的边框</a:t>
                      </a:r>
                      <a:endParaRPr lang="zh-CN" altLang="en-US" dirty="0"/>
                    </a:p>
                  </a:txBody>
                  <a:tcPr/>
                </a:tc>
              </a:tr>
              <a:tr h="455724">
                <a:tc>
                  <a:txBody>
                    <a:bodyPr/>
                    <a:lstStyle/>
                    <a:p>
                      <a:r>
                        <a:rPr lang="en-US" altLang="zh-CN" dirty="0" smtClean="0"/>
                        <a:t>scrolling</a:t>
                      </a:r>
                      <a:endParaRPr lang="zh-CN" altLang="en-US" dirty="0"/>
                    </a:p>
                  </a:txBody>
                  <a:tcPr/>
                </a:tc>
                <a:tc>
                  <a:txBody>
                    <a:bodyPr/>
                    <a:lstStyle/>
                    <a:p>
                      <a:r>
                        <a:rPr lang="en-US" altLang="zh-CN" dirty="0" smtClean="0"/>
                        <a:t>Yes </a:t>
                      </a:r>
                      <a:endParaRPr lang="en-US" altLang="zh-CN" dirty="0" smtClean="0"/>
                    </a:p>
                    <a:p>
                      <a:r>
                        <a:rPr lang="en-US" altLang="zh-CN" dirty="0" smtClean="0"/>
                        <a:t>No</a:t>
                      </a:r>
                      <a:endParaRPr lang="en-US" altLang="zh-CN" dirty="0" smtClean="0"/>
                    </a:p>
                    <a:p>
                      <a:r>
                        <a:rPr lang="en-US" altLang="zh-CN" dirty="0" smtClean="0"/>
                        <a:t>auto</a:t>
                      </a:r>
                      <a:endParaRPr lang="zh-CN" altLang="en-US" dirty="0"/>
                    </a:p>
                  </a:txBody>
                  <a:tcPr/>
                </a:tc>
                <a:tc>
                  <a:txBody>
                    <a:bodyPr/>
                    <a:lstStyle/>
                    <a:p>
                      <a:r>
                        <a:rPr lang="zh-CN" altLang="en-US" dirty="0" smtClean="0"/>
                        <a:t>规定是否在</a:t>
                      </a:r>
                      <a:r>
                        <a:rPr lang="en-US" altLang="zh-CN" dirty="0" err="1" smtClean="0"/>
                        <a:t>iframe</a:t>
                      </a:r>
                      <a:r>
                        <a:rPr lang="zh-CN" altLang="en-US" dirty="0" smtClean="0"/>
                        <a:t>中显示滚动条</a:t>
                      </a:r>
                      <a:endParaRPr lang="zh-CN" altLang="en-US" dirty="0"/>
                    </a:p>
                  </a:txBody>
                  <a:tcPr/>
                </a:tc>
              </a:tr>
              <a:tr h="455724">
                <a:tc>
                  <a:txBody>
                    <a:bodyPr/>
                    <a:lstStyle/>
                    <a:p>
                      <a:r>
                        <a:rPr lang="en-US" altLang="zh-CN" dirty="0" smtClean="0"/>
                        <a:t>Width/height</a:t>
                      </a:r>
                      <a:endParaRPr lang="zh-CN" altLang="en-US" dirty="0"/>
                    </a:p>
                  </a:txBody>
                  <a:tcPr/>
                </a:tc>
                <a:tc>
                  <a:txBody>
                    <a:bodyPr/>
                    <a:lstStyle/>
                    <a:p>
                      <a:r>
                        <a:rPr lang="en-US" altLang="zh-CN" dirty="0" smtClean="0"/>
                        <a:t>Pixels/%</a:t>
                      </a:r>
                      <a:endParaRPr lang="zh-CN" altLang="en-US" dirty="0"/>
                    </a:p>
                  </a:txBody>
                  <a:tcPr/>
                </a:tc>
                <a:tc>
                  <a:txBody>
                    <a:bodyPr/>
                    <a:lstStyle/>
                    <a:p>
                      <a:r>
                        <a:rPr lang="zh-CN" altLang="en-US" dirty="0" smtClean="0"/>
                        <a:t>定义</a:t>
                      </a:r>
                      <a:r>
                        <a:rPr lang="en-US" altLang="zh-CN" dirty="0" err="1" smtClean="0"/>
                        <a:t>iframe</a:t>
                      </a:r>
                      <a:r>
                        <a:rPr lang="zh-CN" altLang="en-US" dirty="0" smtClean="0"/>
                        <a:t>的宽度</a:t>
                      </a:r>
                      <a:r>
                        <a:rPr lang="en-US" altLang="zh-CN" dirty="0" smtClean="0"/>
                        <a:t>/</a:t>
                      </a:r>
                      <a:r>
                        <a:rPr lang="zh-CN" altLang="en-US" dirty="0" smtClean="0"/>
                        <a:t>高度</a:t>
                      </a:r>
                      <a:endParaRPr lang="zh-CN" altLang="en-US" dirty="0"/>
                    </a:p>
                  </a:txBody>
                  <a:tcPr/>
                </a:tc>
              </a:tr>
            </a:tbl>
          </a:graphicData>
        </a:graphic>
      </p:graphicFrame>
      <p:pic>
        <p:nvPicPr>
          <p:cNvPr id="10" name="图片 9"/>
          <p:cNvPicPr>
            <a:picLocks noChangeAspect="1"/>
          </p:cNvPicPr>
          <p:nvPr/>
        </p:nvPicPr>
        <p:blipFill>
          <a:blip r:embed="rId1" cstate="print"/>
          <a:stretch>
            <a:fillRect/>
          </a:stretch>
        </p:blipFill>
        <p:spPr>
          <a:xfrm>
            <a:off x="8691185" y="2723103"/>
            <a:ext cx="3246278" cy="1524698"/>
          </a:xfrm>
          <a:prstGeom prst="rect">
            <a:avLst/>
          </a:prstGeom>
        </p:spPr>
      </p:pic>
    </p:spTree>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：表格标签</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网页中的表格：以多行、多列来显示信息的</a:t>
            </a:r>
            <a:r>
              <a:rPr lang="zh-CN" altLang="en-US" dirty="0" smtClean="0"/>
              <a:t>方式。</a:t>
            </a:r>
            <a:endParaRPr lang="zh-CN" altLang="en-US" dirty="0"/>
          </a:p>
          <a:p>
            <a:pPr lvl="1"/>
            <a:r>
              <a:rPr lang="en-US" altLang="zh-CN" dirty="0"/>
              <a:t>table</a:t>
            </a:r>
            <a:r>
              <a:rPr lang="zh-CN" altLang="en-US" dirty="0"/>
              <a:t>标签：表格标签</a:t>
            </a:r>
            <a:endParaRPr lang="zh-CN" altLang="en-US" dirty="0"/>
          </a:p>
          <a:p>
            <a:pPr lvl="1"/>
            <a:r>
              <a:rPr lang="en-US" altLang="zh-CN" dirty="0" err="1"/>
              <a:t>thead</a:t>
            </a:r>
            <a:r>
              <a:rPr lang="zh-CN" altLang="en-US" dirty="0"/>
              <a:t>标签：表头单元格，在此列可以定义表头，表头可以限定表体的宽度。</a:t>
            </a:r>
            <a:endParaRPr lang="zh-CN" altLang="en-US" dirty="0"/>
          </a:p>
          <a:p>
            <a:pPr lvl="1"/>
            <a:r>
              <a:rPr lang="en-US" altLang="zh-CN" dirty="0" err="1"/>
              <a:t>tbody</a:t>
            </a:r>
            <a:r>
              <a:rPr lang="zh-CN" altLang="en-US" dirty="0"/>
              <a:t>标签：表格的主体</a:t>
            </a:r>
            <a:endParaRPr lang="zh-CN" altLang="en-US" dirty="0"/>
          </a:p>
          <a:p>
            <a:pPr lvl="1"/>
            <a:r>
              <a:rPr lang="en-US" altLang="zh-CN" dirty="0" err="1"/>
              <a:t>tr</a:t>
            </a:r>
            <a:r>
              <a:rPr lang="zh-CN" altLang="en-US" dirty="0"/>
              <a:t>标签：表格中的行</a:t>
            </a:r>
            <a:endParaRPr lang="zh-CN" altLang="en-US" dirty="0"/>
          </a:p>
          <a:p>
            <a:pPr lvl="1"/>
            <a:r>
              <a:rPr lang="en-US" altLang="zh-CN" dirty="0" err="1"/>
              <a:t>th</a:t>
            </a:r>
            <a:r>
              <a:rPr lang="zh-CN" altLang="en-US" dirty="0"/>
              <a:t>标签：表头中的单元格</a:t>
            </a:r>
            <a:endParaRPr lang="zh-CN" altLang="en-US" dirty="0"/>
          </a:p>
          <a:p>
            <a:pPr lvl="1"/>
            <a:r>
              <a:rPr lang="en-US" altLang="zh-CN" dirty="0"/>
              <a:t>td</a:t>
            </a:r>
            <a:r>
              <a:rPr lang="zh-CN" altLang="en-US" dirty="0"/>
              <a:t>标签：标准单元格</a:t>
            </a:r>
            <a:endParaRPr lang="zh-CN" altLang="en-US" dirty="0"/>
          </a:p>
        </p:txBody>
      </p:sp>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：表格标签</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 </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202" y="1453793"/>
            <a:ext cx="7751763"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：表格标签</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 </a:t>
            </a:r>
            <a:r>
              <a:rPr lang="zh-CN" altLang="en-US" dirty="0" smtClean="0"/>
              <a:t>表格属性：</a:t>
            </a:r>
            <a:endParaRPr lang="en-US" altLang="zh-CN" dirty="0" smtClean="0"/>
          </a:p>
          <a:p>
            <a:pPr lvl="1"/>
            <a:r>
              <a:rPr lang="en-US" altLang="zh-CN" dirty="0" smtClean="0"/>
              <a:t>border</a:t>
            </a:r>
            <a:r>
              <a:rPr lang="en-US" altLang="zh-CN" dirty="0"/>
              <a:t>(</a:t>
            </a:r>
            <a:r>
              <a:rPr lang="zh-CN" altLang="en-US" dirty="0"/>
              <a:t>边框</a:t>
            </a:r>
            <a:r>
              <a:rPr lang="en-US" altLang="zh-CN" dirty="0"/>
              <a:t>)</a:t>
            </a:r>
            <a:r>
              <a:rPr lang="zh-CN" altLang="en-US" dirty="0"/>
              <a:t>属性：</a:t>
            </a:r>
            <a:r>
              <a:rPr lang="en-US" altLang="zh-CN" dirty="0"/>
              <a:t>border=“number”</a:t>
            </a:r>
            <a:endParaRPr lang="en-US" altLang="zh-CN" dirty="0"/>
          </a:p>
          <a:p>
            <a:pPr lvl="1"/>
            <a:r>
              <a:rPr lang="en-US" altLang="zh-CN" dirty="0" smtClean="0"/>
              <a:t>background</a:t>
            </a:r>
            <a:r>
              <a:rPr lang="en-US" altLang="zh-CN" dirty="0"/>
              <a:t>(</a:t>
            </a:r>
            <a:r>
              <a:rPr lang="zh-CN" altLang="en-US" dirty="0"/>
              <a:t>背景</a:t>
            </a:r>
            <a:r>
              <a:rPr lang="en-US" altLang="zh-CN" dirty="0"/>
              <a:t>)</a:t>
            </a:r>
            <a:r>
              <a:rPr lang="zh-CN" altLang="en-US" dirty="0"/>
              <a:t>属性： </a:t>
            </a:r>
            <a:r>
              <a:rPr lang="en-US" altLang="zh-CN" dirty="0"/>
              <a:t>background =“</a:t>
            </a:r>
            <a:r>
              <a:rPr lang="zh-CN" altLang="en-US" dirty="0"/>
              <a:t>背景图片”</a:t>
            </a:r>
            <a:endParaRPr lang="zh-CN" altLang="en-US" dirty="0"/>
          </a:p>
          <a:p>
            <a:pPr lvl="1"/>
            <a:r>
              <a:rPr lang="en-US" altLang="zh-CN" dirty="0" err="1" smtClean="0"/>
              <a:t>bgcolor</a:t>
            </a:r>
            <a:r>
              <a:rPr lang="en-US" altLang="zh-CN" dirty="0"/>
              <a:t>(</a:t>
            </a:r>
            <a:r>
              <a:rPr lang="zh-CN" altLang="en-US" dirty="0"/>
              <a:t>背景颜色</a:t>
            </a:r>
            <a:r>
              <a:rPr lang="en-US" altLang="zh-CN" dirty="0"/>
              <a:t>)</a:t>
            </a:r>
            <a:r>
              <a:rPr lang="zh-CN" altLang="en-US" dirty="0"/>
              <a:t>属性：</a:t>
            </a:r>
            <a:r>
              <a:rPr lang="en-US" altLang="zh-CN" dirty="0" err="1"/>
              <a:t>bgcolor</a:t>
            </a:r>
            <a:r>
              <a:rPr lang="en-US" altLang="zh-CN" dirty="0"/>
              <a:t> = “</a:t>
            </a:r>
            <a:r>
              <a:rPr lang="zh-CN" altLang="en-US" dirty="0"/>
              <a:t>颜色”</a:t>
            </a:r>
            <a:endParaRPr lang="zh-CN" altLang="en-US" dirty="0"/>
          </a:p>
          <a:p>
            <a:pPr lvl="1"/>
            <a:r>
              <a:rPr lang="en-US" altLang="zh-CN" dirty="0" smtClean="0"/>
              <a:t>width</a:t>
            </a:r>
            <a:r>
              <a:rPr lang="zh-CN" altLang="en-US" dirty="0"/>
              <a:t>、</a:t>
            </a:r>
            <a:r>
              <a:rPr lang="en-US" altLang="zh-CN" dirty="0"/>
              <a:t>height</a:t>
            </a:r>
            <a:r>
              <a:rPr lang="zh-CN" altLang="en-US" dirty="0"/>
              <a:t>属性：</a:t>
            </a:r>
            <a:r>
              <a:rPr lang="en-US" altLang="zh-CN" dirty="0"/>
              <a:t>width= “300”height=“200”</a:t>
            </a:r>
            <a:endParaRPr lang="en-US" altLang="zh-CN" dirty="0"/>
          </a:p>
          <a:p>
            <a:pPr lvl="1"/>
            <a:r>
              <a:rPr lang="en-US" altLang="zh-CN" dirty="0" smtClean="0"/>
              <a:t>align</a:t>
            </a:r>
            <a:r>
              <a:rPr lang="en-US" altLang="zh-CN" dirty="0"/>
              <a:t>:</a:t>
            </a:r>
            <a:r>
              <a:rPr lang="zh-CN" altLang="en-US" dirty="0"/>
              <a:t>表格的位置由</a:t>
            </a:r>
            <a:r>
              <a:rPr lang="en-US" altLang="zh-CN" dirty="0"/>
              <a:t>&lt;table&gt;</a:t>
            </a:r>
            <a:r>
              <a:rPr lang="zh-CN" altLang="en-US" dirty="0"/>
              <a:t>元素的</a:t>
            </a:r>
            <a:r>
              <a:rPr lang="en-US" altLang="zh-CN" dirty="0"/>
              <a:t>align</a:t>
            </a:r>
            <a:r>
              <a:rPr lang="zh-CN" altLang="en-US" dirty="0"/>
              <a:t>属性决定，可选值包括</a:t>
            </a:r>
            <a:r>
              <a:rPr lang="en-US" altLang="zh-CN" dirty="0"/>
              <a:t>left</a:t>
            </a:r>
            <a:r>
              <a:rPr lang="zh-CN" altLang="en-US" dirty="0"/>
              <a:t>、</a:t>
            </a:r>
            <a:r>
              <a:rPr lang="en-US" altLang="zh-CN" dirty="0"/>
              <a:t>center</a:t>
            </a:r>
            <a:r>
              <a:rPr lang="zh-CN" altLang="en-US" dirty="0"/>
              <a:t>、</a:t>
            </a:r>
            <a:r>
              <a:rPr lang="en-US" altLang="zh-CN" dirty="0"/>
              <a:t>right</a:t>
            </a:r>
            <a:r>
              <a:rPr lang="zh-CN" altLang="en-US" dirty="0"/>
              <a:t>。</a:t>
            </a:r>
            <a:endParaRPr lang="zh-CN" altLang="en-US" dirty="0"/>
          </a:p>
          <a:p>
            <a:pPr lvl="1"/>
            <a:r>
              <a:rPr lang="en-US" altLang="zh-CN" dirty="0" err="1" smtClean="0"/>
              <a:t>valign</a:t>
            </a:r>
            <a:r>
              <a:rPr lang="en-US" altLang="zh-CN" dirty="0"/>
              <a:t>:</a:t>
            </a:r>
            <a:r>
              <a:rPr lang="zh-CN" altLang="en-US" dirty="0"/>
              <a:t>表格内文字的位置是由</a:t>
            </a:r>
            <a:r>
              <a:rPr lang="en-US" altLang="zh-CN" dirty="0"/>
              <a:t>&lt;td&gt;</a:t>
            </a:r>
            <a:r>
              <a:rPr lang="zh-CN" altLang="en-US" dirty="0"/>
              <a:t>的</a:t>
            </a:r>
            <a:r>
              <a:rPr lang="en-US" altLang="zh-CN" dirty="0"/>
              <a:t>align</a:t>
            </a:r>
            <a:r>
              <a:rPr lang="zh-CN" altLang="en-US" dirty="0"/>
              <a:t>和</a:t>
            </a:r>
            <a:r>
              <a:rPr lang="en-US" altLang="zh-CN" dirty="0" err="1"/>
              <a:t>valign</a:t>
            </a:r>
            <a:r>
              <a:rPr lang="zh-CN" altLang="en-US" dirty="0"/>
              <a:t>决定的，</a:t>
            </a:r>
            <a:r>
              <a:rPr lang="en-US" altLang="zh-CN" dirty="0" err="1"/>
              <a:t>valign</a:t>
            </a:r>
            <a:r>
              <a:rPr lang="zh-CN" altLang="en-US" dirty="0"/>
              <a:t>可选值包括</a:t>
            </a:r>
            <a:r>
              <a:rPr lang="en-US" altLang="zh-CN" dirty="0"/>
              <a:t>top</a:t>
            </a:r>
            <a:r>
              <a:rPr lang="zh-CN" altLang="en-US" dirty="0"/>
              <a:t>、</a:t>
            </a:r>
            <a:r>
              <a:rPr lang="en-US" altLang="zh-CN" dirty="0"/>
              <a:t>middle</a:t>
            </a:r>
            <a:r>
              <a:rPr lang="zh-CN" altLang="en-US" dirty="0"/>
              <a:t>、</a:t>
            </a:r>
            <a:r>
              <a:rPr lang="en-US" altLang="zh-CN" dirty="0"/>
              <a:t>bottom</a:t>
            </a:r>
            <a:r>
              <a:rPr lang="zh-CN" altLang="en-US" dirty="0"/>
              <a:t>。</a:t>
            </a:r>
            <a:endParaRPr lang="zh-CN" altLang="en-US" dirty="0"/>
          </a:p>
          <a:p>
            <a:pPr lvl="1"/>
            <a:r>
              <a:rPr lang="en-US" altLang="zh-CN" dirty="0" err="1" smtClean="0"/>
              <a:t>cellpadding</a:t>
            </a:r>
            <a:r>
              <a:rPr lang="en-US" altLang="zh-CN" dirty="0"/>
              <a:t>(</a:t>
            </a:r>
            <a:r>
              <a:rPr lang="zh-CN" altLang="en-US" dirty="0"/>
              <a:t>填充</a:t>
            </a:r>
            <a:r>
              <a:rPr lang="en-US" altLang="zh-CN" dirty="0"/>
              <a:t>)</a:t>
            </a:r>
            <a:r>
              <a:rPr lang="zh-CN" altLang="en-US" dirty="0"/>
              <a:t>属性</a:t>
            </a:r>
            <a:r>
              <a:rPr lang="en-US" altLang="zh-CN" dirty="0"/>
              <a:t>:</a:t>
            </a:r>
            <a:r>
              <a:rPr lang="zh-CN" altLang="en-US" dirty="0"/>
              <a:t>设置单元格之间的距离。</a:t>
            </a:r>
            <a:endParaRPr lang="zh-CN" altLang="en-US" dirty="0"/>
          </a:p>
          <a:p>
            <a:pPr lvl="1"/>
            <a:r>
              <a:rPr lang="en-US" altLang="zh-CN" dirty="0" err="1" smtClean="0"/>
              <a:t>cellspacing</a:t>
            </a:r>
            <a:r>
              <a:rPr lang="en-US" altLang="zh-CN" dirty="0"/>
              <a:t>(</a:t>
            </a:r>
            <a:r>
              <a:rPr lang="zh-CN" altLang="en-US" dirty="0"/>
              <a:t>间距</a:t>
            </a:r>
            <a:r>
              <a:rPr lang="en-US" altLang="zh-CN" dirty="0"/>
              <a:t>)</a:t>
            </a:r>
            <a:r>
              <a:rPr lang="zh-CN" altLang="en-US" dirty="0"/>
              <a:t>属性</a:t>
            </a:r>
            <a:r>
              <a:rPr lang="en-US" altLang="zh-CN" dirty="0"/>
              <a:t>:</a:t>
            </a:r>
            <a:r>
              <a:rPr lang="zh-CN" altLang="en-US" dirty="0"/>
              <a:t>设置单元格边框与内容之间的距离</a:t>
            </a:r>
            <a:endParaRPr lang="zh-CN" altLang="en-US" dirty="0"/>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：表格标签</a:t>
            </a:r>
            <a:endParaRPr lang="zh-CN" altLang="en-US" dirty="0"/>
          </a:p>
        </p:txBody>
      </p:sp>
      <p:sp>
        <p:nvSpPr>
          <p:cNvPr id="3" name="内容占位符 2"/>
          <p:cNvSpPr>
            <a:spLocks noGrp="1"/>
          </p:cNvSpPr>
          <p:nvPr>
            <p:ph idx="1"/>
          </p:nvPr>
        </p:nvSpPr>
        <p:spPr/>
        <p:txBody>
          <a:bodyPr>
            <a:normAutofit/>
          </a:bodyPr>
          <a:lstStyle/>
          <a:p>
            <a:pPr>
              <a:buClr>
                <a:schemeClr val="tx1"/>
              </a:buClr>
              <a:buFont typeface="Wingdings" panose="05000000000000000000" pitchFamily="2" charset="2"/>
              <a:buChar char="Ø"/>
            </a:pPr>
            <a:r>
              <a:rPr lang="zh-CN" altLang="en-US" dirty="0" smtClean="0"/>
              <a:t>表格</a:t>
            </a:r>
            <a:r>
              <a:rPr lang="zh-CN" altLang="en-US" dirty="0"/>
              <a:t>的合并：</a:t>
            </a:r>
            <a:endParaRPr lang="en-US" altLang="zh-CN" dirty="0"/>
          </a:p>
          <a:p>
            <a:pPr lvl="1">
              <a:buClr>
                <a:schemeClr val="tx1">
                  <a:lumMod val="95000"/>
                  <a:lumOff val="5000"/>
                </a:schemeClr>
              </a:buClr>
            </a:pPr>
            <a:r>
              <a:rPr lang="en-US" altLang="zh-CN" dirty="0" err="1"/>
              <a:t>colspan</a:t>
            </a:r>
            <a:r>
              <a:rPr lang="zh-CN" altLang="en-US" dirty="0"/>
              <a:t>属性</a:t>
            </a:r>
            <a:r>
              <a:rPr lang="en-US" altLang="zh-CN" dirty="0"/>
              <a:t>:</a:t>
            </a:r>
            <a:r>
              <a:rPr lang="zh-CN" altLang="en-US" dirty="0"/>
              <a:t>跨列合并单元格</a:t>
            </a:r>
            <a:r>
              <a:rPr lang="en-US" altLang="zh-CN" dirty="0"/>
              <a:t>(</a:t>
            </a:r>
            <a:r>
              <a:rPr lang="en-US" altLang="zh-CN" dirty="0" err="1"/>
              <a:t>colspan</a:t>
            </a:r>
            <a:r>
              <a:rPr lang="en-US" altLang="zh-CN" dirty="0"/>
              <a:t> = “number”)</a:t>
            </a:r>
            <a:endParaRPr lang="en-US" altLang="zh-CN" dirty="0"/>
          </a:p>
          <a:p>
            <a:pPr lvl="1">
              <a:buClr>
                <a:schemeClr val="tx1">
                  <a:lumMod val="95000"/>
                  <a:lumOff val="5000"/>
                </a:schemeClr>
              </a:buClr>
            </a:pPr>
            <a:r>
              <a:rPr lang="en-US" altLang="zh-CN" dirty="0" err="1"/>
              <a:t>rowspan</a:t>
            </a:r>
            <a:r>
              <a:rPr lang="zh-CN" altLang="en-US" dirty="0"/>
              <a:t>属性</a:t>
            </a:r>
            <a:r>
              <a:rPr lang="en-US" altLang="zh-CN" dirty="0"/>
              <a:t>:</a:t>
            </a:r>
            <a:r>
              <a:rPr lang="zh-CN" altLang="en-US" dirty="0"/>
              <a:t>跨行合并单元格</a:t>
            </a:r>
            <a:r>
              <a:rPr lang="en-US" altLang="zh-CN" dirty="0"/>
              <a:t>(</a:t>
            </a:r>
            <a:r>
              <a:rPr lang="en-US" altLang="zh-CN" dirty="0" err="1"/>
              <a:t>rowspan</a:t>
            </a:r>
            <a:r>
              <a:rPr lang="en-US" altLang="zh-CN" dirty="0"/>
              <a:t>  =</a:t>
            </a:r>
            <a:r>
              <a:rPr lang="zh-CN" altLang="en-US" dirty="0"/>
              <a:t>“</a:t>
            </a:r>
            <a:r>
              <a:rPr lang="en-US" altLang="zh-CN" dirty="0"/>
              <a:t>number</a:t>
            </a:r>
            <a:r>
              <a:rPr lang="zh-CN" altLang="en-US" dirty="0"/>
              <a:t>”</a:t>
            </a:r>
            <a:r>
              <a:rPr lang="en-US" altLang="zh-CN" dirty="0" smtClean="0"/>
              <a:t>)</a:t>
            </a: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en-US" altLang="zh-CN" dirty="0"/>
          </a:p>
          <a:p>
            <a:pPr lvl="1">
              <a:buClr>
                <a:schemeClr val="tx1">
                  <a:lumMod val="95000"/>
                  <a:lumOff val="5000"/>
                </a:schemeClr>
              </a:buClr>
            </a:pPr>
            <a:endParaRPr lang="en-US" altLang="zh-CN" dirty="0" smtClean="0"/>
          </a:p>
          <a:p>
            <a:pPr lvl="1">
              <a:buClr>
                <a:schemeClr val="tx1">
                  <a:lumMod val="95000"/>
                  <a:lumOff val="5000"/>
                </a:schemeClr>
              </a:buClr>
            </a:pPr>
            <a:endParaRPr lang="zh-CN" altLang="en-US" dirty="0"/>
          </a:p>
        </p:txBody>
      </p:sp>
      <p:sp>
        <p:nvSpPr>
          <p:cNvPr id="5" name="TextBox 1"/>
          <p:cNvSpPr txBox="1"/>
          <p:nvPr/>
        </p:nvSpPr>
        <p:spPr>
          <a:xfrm>
            <a:off x="234835" y="5783492"/>
            <a:ext cx="7155607" cy="688650"/>
          </a:xfrm>
          <a:prstGeom prst="rect">
            <a:avLst/>
          </a:prstGeom>
          <a:noFill/>
          <a:ln w="9525">
            <a:noFill/>
            <a:miter/>
          </a:ln>
        </p:spPr>
        <p:txBody>
          <a:bodyPr wrap="square">
            <a:spAutoFit/>
          </a:bodyPr>
          <a:lstStyle/>
          <a:p>
            <a:pPr lvl="1" eaLnBrk="1" hangingPunct="1"/>
            <a:endParaRPr lang="en-US" altLang="x-none" sz="2215" dirty="0">
              <a:latin typeface="Arial" panose="020B0604020202020204" pitchFamily="34" charset="0"/>
              <a:ea typeface="宋体" panose="02010600030101010101" pitchFamily="2" charset="-122"/>
            </a:endParaRPr>
          </a:p>
          <a:p>
            <a:pPr lvl="0" eaLnBrk="1" hangingPunct="1"/>
            <a:endParaRPr lang="zh-CN" altLang="en-US" sz="1660" dirty="0">
              <a:latin typeface="Arial" panose="020B0604020202020204" pitchFamily="34" charset="0"/>
              <a:ea typeface="宋体" panose="02010600030101010101" pitchFamily="2" charset="-122"/>
            </a:endParaRPr>
          </a:p>
        </p:txBody>
      </p:sp>
      <p:sp>
        <p:nvSpPr>
          <p:cNvPr id="6" name="AutoShape 2"/>
          <p:cNvSpPr>
            <a:spLocks noChangeArrowheads="1"/>
          </p:cNvSpPr>
          <p:nvPr/>
        </p:nvSpPr>
        <p:spPr bwMode="auto">
          <a:xfrm>
            <a:off x="926595" y="2877380"/>
            <a:ext cx="4422153" cy="3710583"/>
          </a:xfrm>
          <a:prstGeom prst="roundRect">
            <a:avLst>
              <a:gd name="adj" fmla="val 8514"/>
            </a:avLst>
          </a:prstGeom>
          <a:gradFill rotWithShape="1">
            <a:gsLst>
              <a:gs pos="0">
                <a:srgbClr val="CCFFFF"/>
              </a:gs>
              <a:gs pos="100000">
                <a:srgbClr val="FFFFFF"/>
              </a:gs>
            </a:gsLst>
            <a:lin ang="5400000" scaled="1"/>
          </a:gradFill>
          <a:ln w="9525" cmpd="sng">
            <a:solidFill>
              <a:srgbClr val="3F7091"/>
            </a:solidFill>
            <a:rou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fr-FR" altLang="en-US" sz="1600" b="1" dirty="0" smtClean="0">
                <a:solidFill>
                  <a:srgbClr val="000000"/>
                </a:solidFill>
                <a:latin typeface="微软雅黑" panose="020B0503020204020204" pitchFamily="34" charset="-122"/>
                <a:ea typeface="微软雅黑" panose="020B0503020204020204" pitchFamily="34" charset="-122"/>
              </a:rPr>
              <a:t>&lt;</a:t>
            </a:r>
            <a:r>
              <a:rPr lang="fr-FR" altLang="en-US" sz="1600" b="1" dirty="0">
                <a:solidFill>
                  <a:srgbClr val="000000"/>
                </a:solidFill>
                <a:latin typeface="微软雅黑" panose="020B0503020204020204" pitchFamily="34" charset="-122"/>
                <a:ea typeface="微软雅黑" panose="020B0503020204020204" pitchFamily="34" charset="-122"/>
              </a:rPr>
              <a:t>table width="200" border="1"&gt;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&lt;tr&gt;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&lt;td </a:t>
            </a:r>
            <a:r>
              <a:rPr lang="fr-FR" altLang="en-US" sz="1600" b="1" dirty="0">
                <a:solidFill>
                  <a:srgbClr val="FF3300"/>
                </a:solidFill>
                <a:latin typeface="微软雅黑" panose="020B0503020204020204" pitchFamily="34" charset="-122"/>
                <a:ea typeface="微软雅黑" panose="020B0503020204020204" pitchFamily="34" charset="-122"/>
              </a:rPr>
              <a:t>colspan="3"</a:t>
            </a:r>
            <a:r>
              <a:rPr lang="fr-FR" altLang="en-US" sz="1600" b="1" dirty="0">
                <a:latin typeface="微软雅黑" panose="020B0503020204020204" pitchFamily="34" charset="-122"/>
                <a:ea typeface="微软雅黑" panose="020B0503020204020204" pitchFamily="34" charset="-122"/>
              </a:rPr>
              <a:t>&gt;</a:t>
            </a:r>
            <a:r>
              <a:rPr lang="fr-FR" altLang="en-US" sz="1600" b="1" dirty="0">
                <a:solidFill>
                  <a:srgbClr val="000000"/>
                </a:solidFill>
                <a:latin typeface="微软雅黑" panose="020B0503020204020204" pitchFamily="34" charset="-122"/>
                <a:ea typeface="微软雅黑" panose="020B0503020204020204" pitchFamily="34" charset="-122"/>
              </a:rPr>
              <a:t>学生成绩&lt;/td&gt;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&lt;/tr&gt;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&lt;tr&gt;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&lt;td </a:t>
            </a:r>
            <a:r>
              <a:rPr lang="fr-FR" altLang="en-US" sz="1600" b="1" dirty="0">
                <a:solidFill>
                  <a:srgbClr val="FF3300"/>
                </a:solidFill>
                <a:latin typeface="微软雅黑" panose="020B0503020204020204" pitchFamily="34" charset="-122"/>
                <a:ea typeface="微软雅黑" panose="020B0503020204020204" pitchFamily="34" charset="-122"/>
              </a:rPr>
              <a:t>rowspan="2"</a:t>
            </a:r>
            <a:r>
              <a:rPr lang="fr-FR" altLang="en-US" sz="1600" b="1" dirty="0">
                <a:latin typeface="微软雅黑" panose="020B0503020204020204" pitchFamily="34" charset="-122"/>
                <a:ea typeface="微软雅黑" panose="020B0503020204020204" pitchFamily="34" charset="-122"/>
              </a:rPr>
              <a:t>&gt;</a:t>
            </a:r>
            <a:r>
              <a:rPr lang="fr-FR" altLang="en-US" sz="1600" b="1" dirty="0">
                <a:solidFill>
                  <a:srgbClr val="000000"/>
                </a:solidFill>
                <a:latin typeface="微软雅黑" panose="020B0503020204020204" pitchFamily="34" charset="-122"/>
                <a:ea typeface="微软雅黑" panose="020B0503020204020204" pitchFamily="34" charset="-122"/>
              </a:rPr>
              <a:t>张三&lt;/td&gt;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&lt;td&gt;语文&lt;/td&gt;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&lt;td&gt;98&lt;/td&gt;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&lt;/tr&gt;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&lt;tr&gt;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&lt;td&gt;数学&lt;/td&gt;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&lt;td&gt;95&lt;/td&gt;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a:solidFill>
                  <a:srgbClr val="000000"/>
                </a:solidFill>
                <a:latin typeface="微软雅黑" panose="020B0503020204020204" pitchFamily="34" charset="-122"/>
                <a:ea typeface="微软雅黑" panose="020B0503020204020204" pitchFamily="34" charset="-122"/>
              </a:rPr>
              <a:t>  &lt;/tr&gt;</a:t>
            </a:r>
            <a:endParaRPr lang="fr-FR" altLang="en-US" sz="1600" b="1" dirty="0">
              <a:solidFill>
                <a:srgbClr val="000000"/>
              </a:solidFill>
              <a:latin typeface="微软雅黑" panose="020B0503020204020204" pitchFamily="34" charset="-122"/>
              <a:ea typeface="微软雅黑" panose="020B0503020204020204" pitchFamily="34" charset="-122"/>
            </a:endParaRPr>
          </a:p>
          <a:p>
            <a:pPr algn="just"/>
            <a:r>
              <a:rPr lang="fr-FR" altLang="en-US" sz="1600" b="1" dirty="0" smtClean="0">
                <a:solidFill>
                  <a:srgbClr val="000000"/>
                </a:solidFill>
                <a:latin typeface="微软雅黑" panose="020B0503020204020204" pitchFamily="34" charset="-122"/>
                <a:ea typeface="微软雅黑" panose="020B0503020204020204" pitchFamily="34" charset="-122"/>
              </a:rPr>
              <a:t>&lt;/</a:t>
            </a:r>
            <a:r>
              <a:rPr lang="fr-FR" altLang="en-US" sz="1600" b="1" dirty="0">
                <a:solidFill>
                  <a:srgbClr val="000000"/>
                </a:solidFill>
                <a:latin typeface="微软雅黑" panose="020B0503020204020204" pitchFamily="34" charset="-122"/>
                <a:ea typeface="微软雅黑" panose="020B0503020204020204" pitchFamily="34" charset="-122"/>
              </a:rPr>
              <a:t>table</a:t>
            </a:r>
            <a:r>
              <a:rPr lang="fr-FR" altLang="en-US" sz="1600" b="1" dirty="0" smtClean="0">
                <a:solidFill>
                  <a:srgbClr val="000000"/>
                </a:solidFill>
                <a:latin typeface="微软雅黑" panose="020B0503020204020204" pitchFamily="34" charset="-122"/>
                <a:ea typeface="微软雅黑" panose="020B0503020204020204" pitchFamily="34" charset="-122"/>
              </a:rPr>
              <a:t>&gt;</a:t>
            </a:r>
            <a:endParaRPr lang="fr-FR" altLang="en-US" sz="1600" b="1" dirty="0">
              <a:solidFill>
                <a:srgbClr val="000000"/>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5275416" y="3108489"/>
            <a:ext cx="2461920" cy="408623"/>
          </a:xfrm>
          <a:prstGeom prst="wedgeRoundRectCallout">
            <a:avLst>
              <a:gd name="adj1" fmla="val -73977"/>
              <a:gd name="adj2" fmla="val 35583"/>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wrap="square"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b="1" dirty="0">
                <a:latin typeface="微软雅黑" panose="020B0503020204020204" pitchFamily="34" charset="-122"/>
                <a:ea typeface="微软雅黑" panose="020B0503020204020204" pitchFamily="34" charset="-122"/>
              </a:rPr>
              <a:t> </a:t>
            </a:r>
            <a:r>
              <a:rPr lang="en-US" b="1" dirty="0" err="1">
                <a:latin typeface="微软雅黑" panose="020B0503020204020204" pitchFamily="34" charset="-122"/>
                <a:ea typeface="微软雅黑" panose="020B0503020204020204" pitchFamily="34" charset="-122"/>
              </a:rPr>
              <a:t>colspan</a:t>
            </a:r>
            <a:r>
              <a:rPr lang="en-US"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跨</a:t>
            </a:r>
            <a:r>
              <a:rPr lang="en-US"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列 </a:t>
            </a:r>
            <a:endParaRPr lang="zh-CN" altLang="en-US" b="1" dirty="0">
              <a:latin typeface="微软雅黑" panose="020B0503020204020204" pitchFamily="34" charset="-122"/>
              <a:ea typeface="微软雅黑" panose="020B0503020204020204" pitchFamily="34" charset="-122"/>
            </a:endParaRPr>
          </a:p>
        </p:txBody>
      </p:sp>
      <p:pic>
        <p:nvPicPr>
          <p:cNvPr id="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75459" y="4578667"/>
            <a:ext cx="3051524" cy="191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
          <p:cNvSpPr>
            <a:spLocks noChangeArrowheads="1"/>
          </p:cNvSpPr>
          <p:nvPr/>
        </p:nvSpPr>
        <p:spPr bwMode="auto">
          <a:xfrm>
            <a:off x="5125320" y="3922795"/>
            <a:ext cx="2461920" cy="408623"/>
          </a:xfrm>
          <a:prstGeom prst="wedgeRoundRectCallout">
            <a:avLst>
              <a:gd name="adj1" fmla="val -73977"/>
              <a:gd name="adj2" fmla="val 35583"/>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wrap="square"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b="1" dirty="0">
                <a:ea typeface="黑体" panose="02010609060101010101" charset="-122"/>
              </a:rPr>
              <a:t> </a:t>
            </a:r>
            <a:r>
              <a:rPr lang="fr-FR" altLang="en-US" b="1" dirty="0">
                <a:latin typeface="微软雅黑" panose="020B0503020204020204" pitchFamily="34" charset="-122"/>
                <a:ea typeface="微软雅黑" panose="020B0503020204020204" pitchFamily="34" charset="-122"/>
              </a:rPr>
              <a:t>rowspan</a:t>
            </a:r>
            <a:r>
              <a:rPr lang="en-US"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跨</a:t>
            </a:r>
            <a:r>
              <a:rPr lang="en-US"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行 </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autoUpdateAnimBg="0"/>
      <p:bldP spid="9"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a:t>HTML</a:t>
            </a:r>
            <a:r>
              <a:rPr lang="zh-CN" altLang="en-US" dirty="0"/>
              <a:t>概述</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html</a:t>
            </a:r>
            <a:r>
              <a:rPr lang="zh-CN" altLang="en-US" dirty="0"/>
              <a:t>的发展</a:t>
            </a:r>
            <a:r>
              <a:rPr lang="zh-CN" altLang="en-US" dirty="0" smtClean="0"/>
              <a:t>历程</a:t>
            </a:r>
            <a:endParaRPr lang="zh-CN" altLang="en-US" dirty="0"/>
          </a:p>
          <a:p>
            <a:pPr lvl="1"/>
            <a:r>
              <a:rPr lang="en-US" altLang="zh-CN" dirty="0"/>
              <a:t>HTML</a:t>
            </a:r>
            <a:r>
              <a:rPr lang="zh-CN" altLang="en-US" dirty="0"/>
              <a:t>的雏形阶段：</a:t>
            </a:r>
            <a:endParaRPr lang="zh-CN" altLang="en-US" dirty="0"/>
          </a:p>
          <a:p>
            <a:pPr lvl="2"/>
            <a:r>
              <a:rPr lang="en-US" altLang="zh-CN" dirty="0"/>
              <a:t>1993</a:t>
            </a:r>
            <a:r>
              <a:rPr lang="zh-CN" altLang="en-US" dirty="0"/>
              <a:t>年</a:t>
            </a:r>
            <a:r>
              <a:rPr lang="en-US" altLang="zh-CN" dirty="0"/>
              <a:t>HTML1.0</a:t>
            </a:r>
            <a:r>
              <a:rPr lang="zh-CN" altLang="en-US" dirty="0"/>
              <a:t>标准发布（由互联网工程小组</a:t>
            </a:r>
            <a:r>
              <a:rPr lang="en-US" altLang="zh-CN" dirty="0"/>
              <a:t>IETF</a:t>
            </a:r>
            <a:r>
              <a:rPr lang="zh-CN" altLang="en-US" dirty="0"/>
              <a:t>）。</a:t>
            </a:r>
            <a:endParaRPr lang="zh-CN" altLang="en-US" dirty="0"/>
          </a:p>
          <a:p>
            <a:pPr lvl="2"/>
            <a:r>
              <a:rPr lang="en-US" altLang="zh-CN" dirty="0"/>
              <a:t>1995</a:t>
            </a:r>
            <a:r>
              <a:rPr lang="zh-CN" altLang="en-US" dirty="0"/>
              <a:t>年</a:t>
            </a:r>
            <a:r>
              <a:rPr lang="en-US" altLang="zh-CN" dirty="0"/>
              <a:t>—1997</a:t>
            </a:r>
            <a:r>
              <a:rPr lang="zh-CN" altLang="en-US" dirty="0"/>
              <a:t>年：</a:t>
            </a:r>
            <a:r>
              <a:rPr lang="en-US" altLang="zh-CN" dirty="0"/>
              <a:t>HTML2/3/4</a:t>
            </a:r>
            <a:r>
              <a:rPr lang="zh-CN" altLang="en-US" dirty="0"/>
              <a:t>标准发布（由</a:t>
            </a:r>
            <a:r>
              <a:rPr lang="en-US" altLang="zh-CN" dirty="0"/>
              <a:t>W3C</a:t>
            </a:r>
            <a:r>
              <a:rPr lang="zh-CN" altLang="en-US" dirty="0"/>
              <a:t>组织进行标准定义），每一个标准都不断完善了</a:t>
            </a:r>
            <a:r>
              <a:rPr lang="en-US" altLang="zh-CN" dirty="0"/>
              <a:t>html</a:t>
            </a:r>
            <a:r>
              <a:rPr lang="zh-CN" altLang="en-US" dirty="0"/>
              <a:t>的语法规范</a:t>
            </a:r>
            <a:r>
              <a:rPr lang="zh-CN" altLang="en-US" dirty="0" smtClean="0"/>
              <a:t>。</a:t>
            </a:r>
            <a:endParaRPr lang="zh-CN" altLang="en-US" dirty="0"/>
          </a:p>
          <a:p>
            <a:pPr lvl="1"/>
            <a:r>
              <a:rPr lang="en-US" altLang="zh-CN" dirty="0"/>
              <a:t>HTML</a:t>
            </a:r>
            <a:r>
              <a:rPr lang="zh-CN" altLang="en-US" dirty="0"/>
              <a:t>的发展阶段：</a:t>
            </a:r>
            <a:endParaRPr lang="zh-CN" altLang="en-US" dirty="0"/>
          </a:p>
          <a:p>
            <a:pPr lvl="2"/>
            <a:r>
              <a:rPr lang="en-US" altLang="zh-CN" dirty="0"/>
              <a:t>2014</a:t>
            </a:r>
            <a:r>
              <a:rPr lang="zh-CN" altLang="en-US" dirty="0"/>
              <a:t>年</a:t>
            </a:r>
            <a:r>
              <a:rPr lang="en-US" altLang="zh-CN" dirty="0"/>
              <a:t>HTML5</a:t>
            </a:r>
            <a:r>
              <a:rPr lang="zh-CN" altLang="en-US" dirty="0"/>
              <a:t>标准发布（由</a:t>
            </a:r>
            <a:r>
              <a:rPr lang="en-US" altLang="zh-CN" dirty="0"/>
              <a:t>W3C</a:t>
            </a:r>
            <a:r>
              <a:rPr lang="zh-CN" altLang="en-US" dirty="0"/>
              <a:t>组织进行标准定义），增加了媒体播放、画图、定位等功能</a:t>
            </a:r>
            <a:r>
              <a:rPr lang="zh-CN" altLang="en-US" dirty="0" smtClean="0"/>
              <a:t>。</a:t>
            </a:r>
            <a:endParaRPr lang="zh-CN" altLang="en-US" dirty="0"/>
          </a:p>
          <a:p>
            <a:pPr marL="0" indent="0">
              <a:buNone/>
            </a:pPr>
            <a:r>
              <a:rPr lang="en-US" altLang="zh-CN" dirty="0" smtClean="0"/>
              <a:t>	</a:t>
            </a:r>
            <a:r>
              <a:rPr lang="zh-CN" altLang="en-US" sz="2400" dirty="0">
                <a:solidFill>
                  <a:srgbClr val="FF0000"/>
                </a:solidFill>
              </a:rPr>
              <a:t>本次课程讲述</a:t>
            </a:r>
            <a:r>
              <a:rPr lang="en-US" altLang="zh-CN" sz="2400" dirty="0">
                <a:solidFill>
                  <a:srgbClr val="FF0000"/>
                </a:solidFill>
              </a:rPr>
              <a:t>html4</a:t>
            </a:r>
            <a:r>
              <a:rPr lang="zh-CN" altLang="en-US" sz="2400" dirty="0">
                <a:solidFill>
                  <a:srgbClr val="FF0000"/>
                </a:solidFill>
              </a:rPr>
              <a:t>标准</a:t>
            </a:r>
            <a:endParaRPr lang="zh-CN" altLang="en-US" sz="2400" dirty="0">
              <a:solidFill>
                <a:srgbClr val="FF0000"/>
              </a:solidFill>
            </a:endParaRPr>
          </a:p>
          <a:p>
            <a:endParaRPr lang="zh-CN" altLang="en-US" b="1" dirty="0">
              <a:solidFill>
                <a:srgbClr val="C00000"/>
              </a:solidFill>
            </a:endParaRPr>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a:t>
            </a:r>
            <a:r>
              <a:rPr lang="en-US" altLang="zh-CN" dirty="0"/>
              <a:t>html</a:t>
            </a:r>
            <a:r>
              <a:rPr lang="zh-CN" altLang="en-US" dirty="0"/>
              <a:t>的语义化</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什么是</a:t>
            </a:r>
            <a:r>
              <a:rPr lang="en-US" altLang="zh-CN" dirty="0"/>
              <a:t>HTML</a:t>
            </a:r>
            <a:r>
              <a:rPr lang="zh-CN" altLang="en-US" dirty="0"/>
              <a:t>语义化？</a:t>
            </a:r>
            <a:endParaRPr lang="zh-CN" altLang="en-US" dirty="0"/>
          </a:p>
          <a:p>
            <a:pPr lvl="1"/>
            <a:r>
              <a:rPr lang="zh-CN" altLang="en-US" dirty="0"/>
              <a:t>根据内容的结构化（内容语义化），选择合适的标签（代码语义化）便于开发者阅读和写出更优雅的代码的同时让浏览器的爬虫和机器很好地解析。</a:t>
            </a:r>
            <a:endParaRPr lang="zh-CN" altLang="en-US" dirty="0"/>
          </a:p>
          <a:p>
            <a:pPr lvl="1"/>
            <a:r>
              <a:rPr lang="zh-CN" altLang="en-US" dirty="0"/>
              <a:t>为什么要语义化</a:t>
            </a:r>
            <a:r>
              <a:rPr lang="en-US" altLang="zh-CN" dirty="0"/>
              <a:t>(</a:t>
            </a:r>
            <a:r>
              <a:rPr lang="zh-CN" altLang="en-US" dirty="0"/>
              <a:t>优点</a:t>
            </a:r>
            <a:r>
              <a:rPr lang="en-US" altLang="zh-CN" dirty="0"/>
              <a:t>)</a:t>
            </a:r>
            <a:endParaRPr lang="en-US" altLang="zh-CN" dirty="0"/>
          </a:p>
          <a:p>
            <a:pPr lvl="1"/>
            <a:r>
              <a:rPr lang="zh-CN" altLang="en-US" dirty="0"/>
              <a:t>为了在没有</a:t>
            </a:r>
            <a:r>
              <a:rPr lang="en-US" altLang="zh-CN" dirty="0"/>
              <a:t>CSS</a:t>
            </a:r>
            <a:r>
              <a:rPr lang="zh-CN" altLang="en-US" dirty="0"/>
              <a:t>的情况下，页面也能呈现出很好地内容结构、代码结构</a:t>
            </a:r>
            <a:r>
              <a:rPr lang="en-US" altLang="zh-CN" dirty="0"/>
              <a:t>:</a:t>
            </a:r>
            <a:r>
              <a:rPr lang="zh-CN" altLang="en-US" dirty="0"/>
              <a:t>为了裸奔时好看；</a:t>
            </a:r>
            <a:endParaRPr lang="zh-CN" altLang="en-US" dirty="0"/>
          </a:p>
          <a:p>
            <a:pPr lvl="1"/>
            <a:r>
              <a:rPr lang="zh-CN" altLang="en-US" dirty="0"/>
              <a:t>用户体验：例如</a:t>
            </a:r>
            <a:r>
              <a:rPr lang="en-US" altLang="zh-CN" dirty="0"/>
              <a:t>title</a:t>
            </a:r>
            <a:r>
              <a:rPr lang="zh-CN" altLang="en-US" dirty="0"/>
              <a:t>、</a:t>
            </a:r>
            <a:r>
              <a:rPr lang="en-US" altLang="zh-CN" dirty="0"/>
              <a:t>alt</a:t>
            </a:r>
            <a:r>
              <a:rPr lang="zh-CN" altLang="en-US" dirty="0"/>
              <a:t>用于解释名词或解释图片信息、</a:t>
            </a:r>
            <a:r>
              <a:rPr lang="en-US" altLang="zh-CN" dirty="0"/>
              <a:t>label</a:t>
            </a:r>
            <a:r>
              <a:rPr lang="zh-CN" altLang="en-US" dirty="0"/>
              <a:t>标签的活用；</a:t>
            </a:r>
            <a:endParaRPr lang="zh-CN" altLang="en-US" dirty="0"/>
          </a:p>
          <a:p>
            <a:pPr lvl="1"/>
            <a:r>
              <a:rPr lang="zh-CN" altLang="en-US" dirty="0"/>
              <a:t>有利于</a:t>
            </a:r>
            <a:r>
              <a:rPr lang="en-US" altLang="zh-CN" dirty="0"/>
              <a:t>SEO</a:t>
            </a:r>
            <a:r>
              <a:rPr lang="zh-CN" altLang="en-US" dirty="0"/>
              <a:t>：和搜索引擎建立良好沟通，有助于爬虫抓取更多的有效信息：爬虫依赖于标签来确定上下文和各个关键字的权重；</a:t>
            </a:r>
            <a:endParaRPr lang="zh-CN" altLang="en-US" dirty="0"/>
          </a:p>
          <a:p>
            <a:pPr lvl="1"/>
            <a:r>
              <a:rPr lang="zh-CN" altLang="en-US" dirty="0"/>
              <a:t>方便其他设备解析 （如屏幕阅读器、盲人阅读器、移动设备）以意义的方式来渲染网页；</a:t>
            </a:r>
            <a:endParaRPr lang="zh-CN" altLang="en-US" dirty="0"/>
          </a:p>
          <a:p>
            <a:pPr lvl="1"/>
            <a:r>
              <a:rPr lang="zh-CN" altLang="en-US" dirty="0"/>
              <a:t>便于团队开发和维护，语义化更具可读性，是下一步吧网页的重要动向，遵循</a:t>
            </a:r>
            <a:r>
              <a:rPr lang="en-US" altLang="zh-CN" dirty="0"/>
              <a:t>W3C</a:t>
            </a:r>
            <a:r>
              <a:rPr lang="zh-CN" altLang="en-US" dirty="0"/>
              <a:t>标准的团队都遵循这个标准，可以减少差异化。</a:t>
            </a:r>
            <a:endParaRPr lang="zh-CN" altLang="en-US" dirty="0"/>
          </a:p>
        </p:txBody>
      </p:sp>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a:t>
            </a:r>
            <a:r>
              <a:rPr lang="en-US" altLang="zh-CN" dirty="0"/>
              <a:t>html</a:t>
            </a:r>
            <a:r>
              <a:rPr lang="zh-CN" altLang="en-US" dirty="0"/>
              <a:t>的语义化</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HTML</a:t>
            </a:r>
            <a:r>
              <a:rPr lang="zh-CN" altLang="en-US" dirty="0"/>
              <a:t>语义化注意事项</a:t>
            </a:r>
            <a:endParaRPr lang="zh-CN" altLang="en-US" dirty="0"/>
          </a:p>
          <a:p>
            <a:pPr lvl="1"/>
            <a:r>
              <a:rPr lang="zh-CN" altLang="en-US" dirty="0"/>
              <a:t>尽可能少的使用无语义的标签</a:t>
            </a:r>
            <a:r>
              <a:rPr lang="en-US" altLang="zh-CN" dirty="0"/>
              <a:t>div</a:t>
            </a:r>
            <a:r>
              <a:rPr lang="zh-CN" altLang="en-US" dirty="0"/>
              <a:t>和</a:t>
            </a:r>
            <a:r>
              <a:rPr lang="en-US" altLang="zh-CN" dirty="0"/>
              <a:t>span</a:t>
            </a:r>
            <a:r>
              <a:rPr lang="zh-CN" altLang="en-US" dirty="0"/>
              <a:t>；</a:t>
            </a:r>
            <a:endParaRPr lang="zh-CN" altLang="en-US" dirty="0"/>
          </a:p>
          <a:p>
            <a:pPr lvl="1"/>
            <a:r>
              <a:rPr lang="zh-CN" altLang="en-US" dirty="0"/>
              <a:t>在语义不明显时，既可以使用</a:t>
            </a:r>
            <a:r>
              <a:rPr lang="en-US" altLang="zh-CN" dirty="0"/>
              <a:t>div</a:t>
            </a:r>
            <a:r>
              <a:rPr lang="zh-CN" altLang="en-US" dirty="0"/>
              <a:t>或者</a:t>
            </a:r>
            <a:r>
              <a:rPr lang="en-US" altLang="zh-CN" dirty="0"/>
              <a:t>p</a:t>
            </a:r>
            <a:r>
              <a:rPr lang="zh-CN" altLang="en-US" dirty="0"/>
              <a:t>时，尽量用</a:t>
            </a:r>
            <a:r>
              <a:rPr lang="en-US" altLang="zh-CN" dirty="0"/>
              <a:t>p, </a:t>
            </a:r>
            <a:r>
              <a:rPr lang="zh-CN" altLang="en-US" dirty="0"/>
              <a:t>因为</a:t>
            </a:r>
            <a:r>
              <a:rPr lang="en-US" altLang="zh-CN" dirty="0"/>
              <a:t>p</a:t>
            </a:r>
            <a:r>
              <a:rPr lang="zh-CN" altLang="en-US" dirty="0"/>
              <a:t>在默认情况下有上下间距，对兼容特殊终端有利；</a:t>
            </a:r>
            <a:endParaRPr lang="zh-CN" altLang="en-US" dirty="0"/>
          </a:p>
          <a:p>
            <a:pPr lvl="1"/>
            <a:r>
              <a:rPr lang="zh-CN" altLang="en-US" dirty="0"/>
              <a:t>不要使用纯样式标签，如：</a:t>
            </a:r>
            <a:r>
              <a:rPr lang="en-US" altLang="zh-CN" dirty="0"/>
              <a:t>b</a:t>
            </a:r>
            <a:r>
              <a:rPr lang="zh-CN" altLang="en-US" dirty="0"/>
              <a:t>、</a:t>
            </a:r>
            <a:r>
              <a:rPr lang="en-US" altLang="zh-CN" dirty="0"/>
              <a:t>font</a:t>
            </a:r>
            <a:r>
              <a:rPr lang="zh-CN" altLang="en-US" dirty="0"/>
              <a:t>、</a:t>
            </a:r>
            <a:r>
              <a:rPr lang="en-US" altLang="zh-CN" dirty="0"/>
              <a:t>u</a:t>
            </a:r>
            <a:r>
              <a:rPr lang="zh-CN" altLang="en-US" dirty="0"/>
              <a:t>等，改用</a:t>
            </a:r>
            <a:r>
              <a:rPr lang="en-US" altLang="zh-CN" dirty="0" err="1"/>
              <a:t>css</a:t>
            </a:r>
            <a:r>
              <a:rPr lang="zh-CN" altLang="en-US" dirty="0"/>
              <a:t>设置。</a:t>
            </a:r>
            <a:endParaRPr lang="zh-CN" altLang="en-US" dirty="0"/>
          </a:p>
          <a:p>
            <a:pPr lvl="1"/>
            <a:r>
              <a:rPr lang="zh-CN" altLang="en-US" dirty="0"/>
              <a:t>需要强调的文本，可以包含在</a:t>
            </a:r>
            <a:r>
              <a:rPr lang="en-US" altLang="zh-CN" dirty="0"/>
              <a:t>strong</a:t>
            </a:r>
            <a:r>
              <a:rPr lang="zh-CN" altLang="en-US" dirty="0"/>
              <a:t>或者</a:t>
            </a:r>
            <a:r>
              <a:rPr lang="en-US" altLang="zh-CN" dirty="0" err="1"/>
              <a:t>em</a:t>
            </a:r>
            <a:r>
              <a:rPr lang="zh-CN" altLang="en-US" dirty="0"/>
              <a:t>标签中（浏览器预设样式，能用</a:t>
            </a:r>
            <a:r>
              <a:rPr lang="en-US" altLang="zh-CN" dirty="0"/>
              <a:t>CSS</a:t>
            </a:r>
            <a:r>
              <a:rPr lang="zh-CN" altLang="en-US" dirty="0"/>
              <a:t>指定就不用他们），</a:t>
            </a:r>
            <a:r>
              <a:rPr lang="en-US" altLang="zh-CN" dirty="0"/>
              <a:t>strong</a:t>
            </a:r>
            <a:r>
              <a:rPr lang="zh-CN" altLang="en-US" dirty="0"/>
              <a:t>默认样式是加粗（不要用</a:t>
            </a:r>
            <a:r>
              <a:rPr lang="en-US" altLang="zh-CN" dirty="0"/>
              <a:t>b</a:t>
            </a:r>
            <a:r>
              <a:rPr lang="zh-CN" altLang="en-US" dirty="0"/>
              <a:t>），</a:t>
            </a:r>
            <a:r>
              <a:rPr lang="en-US" altLang="zh-CN" dirty="0" err="1"/>
              <a:t>em</a:t>
            </a:r>
            <a:r>
              <a:rPr lang="zh-CN" altLang="en-US" dirty="0"/>
              <a:t>是斜体（不用</a:t>
            </a:r>
            <a:r>
              <a:rPr lang="en-US" altLang="zh-CN" dirty="0"/>
              <a:t>i</a:t>
            </a:r>
            <a:r>
              <a:rPr lang="zh-CN" altLang="en-US" dirty="0"/>
              <a:t>）；</a:t>
            </a:r>
            <a:endParaRPr lang="zh-CN" altLang="en-US" dirty="0"/>
          </a:p>
          <a:p>
            <a:pPr lvl="1"/>
            <a:r>
              <a:rPr lang="zh-CN" altLang="en-US" dirty="0"/>
              <a:t>使用表格时，标题要用</a:t>
            </a:r>
            <a:r>
              <a:rPr lang="en-US" altLang="zh-CN" dirty="0"/>
              <a:t>caption</a:t>
            </a:r>
            <a:r>
              <a:rPr lang="zh-CN" altLang="en-US" dirty="0"/>
              <a:t>，表头用</a:t>
            </a:r>
            <a:r>
              <a:rPr lang="en-US" altLang="zh-CN" dirty="0" err="1"/>
              <a:t>thead</a:t>
            </a:r>
            <a:r>
              <a:rPr lang="zh-CN" altLang="en-US" dirty="0"/>
              <a:t>，主体部分用</a:t>
            </a:r>
            <a:r>
              <a:rPr lang="en-US" altLang="zh-CN" dirty="0" err="1"/>
              <a:t>tbody</a:t>
            </a:r>
            <a:r>
              <a:rPr lang="zh-CN" altLang="en-US" dirty="0"/>
              <a:t>包围，尾部用</a:t>
            </a:r>
            <a:r>
              <a:rPr lang="en-US" altLang="zh-CN" dirty="0" err="1"/>
              <a:t>tfoot</a:t>
            </a:r>
            <a:r>
              <a:rPr lang="zh-CN" altLang="en-US" dirty="0"/>
              <a:t>包围。表头和一般单元格要区分开，表头用</a:t>
            </a:r>
            <a:r>
              <a:rPr lang="en-US" altLang="zh-CN" dirty="0" err="1"/>
              <a:t>th</a:t>
            </a:r>
            <a:r>
              <a:rPr lang="zh-CN" altLang="en-US" dirty="0"/>
              <a:t>，单元格用</a:t>
            </a:r>
            <a:r>
              <a:rPr lang="en-US" altLang="zh-CN" dirty="0"/>
              <a:t>td</a:t>
            </a:r>
            <a:r>
              <a:rPr lang="zh-CN" altLang="en-US" dirty="0"/>
              <a:t>；</a:t>
            </a:r>
            <a:endParaRPr lang="zh-CN" altLang="en-US" dirty="0"/>
          </a:p>
          <a:p>
            <a:pPr lvl="1"/>
            <a:r>
              <a:rPr lang="zh-CN" altLang="en-US" dirty="0"/>
              <a:t>表单域要用</a:t>
            </a:r>
            <a:r>
              <a:rPr lang="en-US" altLang="zh-CN" dirty="0" err="1"/>
              <a:t>fieldset</a:t>
            </a:r>
            <a:r>
              <a:rPr lang="zh-CN" altLang="en-US" dirty="0"/>
              <a:t>标签包起来，并用</a:t>
            </a:r>
            <a:r>
              <a:rPr lang="en-US" altLang="zh-CN" dirty="0"/>
              <a:t>legend</a:t>
            </a:r>
            <a:r>
              <a:rPr lang="zh-CN" altLang="en-US" dirty="0"/>
              <a:t>标签说明表单的用途；</a:t>
            </a:r>
            <a:endParaRPr lang="zh-CN" altLang="en-US" dirty="0"/>
          </a:p>
          <a:p>
            <a:pPr lvl="1"/>
            <a:r>
              <a:rPr lang="zh-CN" altLang="en-US" dirty="0"/>
              <a:t>每个</a:t>
            </a:r>
            <a:r>
              <a:rPr lang="en-US" altLang="zh-CN" dirty="0"/>
              <a:t>input</a:t>
            </a:r>
            <a:r>
              <a:rPr lang="zh-CN" altLang="en-US" dirty="0"/>
              <a:t>标签对应的说明文本都需要使用</a:t>
            </a:r>
            <a:r>
              <a:rPr lang="en-US" altLang="zh-CN" dirty="0"/>
              <a:t>label</a:t>
            </a:r>
            <a:r>
              <a:rPr lang="zh-CN" altLang="en-US" dirty="0"/>
              <a:t>标签，并且通过为</a:t>
            </a:r>
            <a:r>
              <a:rPr lang="en-US" altLang="zh-CN" dirty="0"/>
              <a:t>input</a:t>
            </a:r>
            <a:r>
              <a:rPr lang="zh-CN" altLang="en-US" dirty="0"/>
              <a:t>设置</a:t>
            </a:r>
            <a:r>
              <a:rPr lang="en-US" altLang="zh-CN" dirty="0"/>
              <a:t>id</a:t>
            </a:r>
            <a:r>
              <a:rPr lang="zh-CN" altLang="en-US" dirty="0"/>
              <a:t>属性，在</a:t>
            </a:r>
            <a:r>
              <a:rPr lang="en-US" altLang="zh-CN" dirty="0" err="1"/>
              <a:t>lable</a:t>
            </a:r>
            <a:r>
              <a:rPr lang="zh-CN" altLang="en-US" dirty="0"/>
              <a:t>标签中设置</a:t>
            </a:r>
            <a:r>
              <a:rPr lang="en-US" altLang="zh-CN" dirty="0"/>
              <a:t>for=</a:t>
            </a:r>
            <a:r>
              <a:rPr lang="en-US" altLang="zh-CN" dirty="0" err="1"/>
              <a:t>someld</a:t>
            </a:r>
            <a:r>
              <a:rPr lang="zh-CN" altLang="en-US" dirty="0"/>
              <a:t>来让说明文本和相对应的</a:t>
            </a:r>
            <a:r>
              <a:rPr lang="en-US" altLang="zh-CN" dirty="0"/>
              <a:t>input</a:t>
            </a:r>
            <a:r>
              <a:rPr lang="zh-CN" altLang="en-US" dirty="0"/>
              <a:t>关联起来。</a:t>
            </a:r>
            <a:endParaRPr lang="zh-CN" altLang="en-US" dirty="0"/>
          </a:p>
        </p:txBody>
      </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a:t>
            </a:r>
            <a:r>
              <a:rPr lang="en-US" altLang="zh-CN" dirty="0"/>
              <a:t>html</a:t>
            </a:r>
            <a:r>
              <a:rPr lang="zh-CN" altLang="en-US" dirty="0"/>
              <a:t>的语义化</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XHTML-CSS</a:t>
            </a:r>
            <a:r>
              <a:rPr lang="zh-CN" altLang="en-US" dirty="0"/>
              <a:t>编写建议</a:t>
            </a:r>
            <a:endParaRPr lang="zh-CN" altLang="en-US" dirty="0"/>
          </a:p>
          <a:p>
            <a:pPr lvl="1"/>
            <a:r>
              <a:rPr lang="zh-CN" altLang="en-US" dirty="0"/>
              <a:t>所有的</a:t>
            </a:r>
            <a:r>
              <a:rPr lang="en-US" altLang="zh-CN" dirty="0"/>
              <a:t>html</a:t>
            </a:r>
            <a:r>
              <a:rPr lang="zh-CN" altLang="en-US" dirty="0"/>
              <a:t>代码小写； </a:t>
            </a:r>
            <a:endParaRPr lang="zh-CN" altLang="en-US" dirty="0"/>
          </a:p>
          <a:p>
            <a:pPr lvl="1"/>
            <a:r>
              <a:rPr lang="zh-CN" altLang="en-US" dirty="0"/>
              <a:t>属性的值一定要用双引号</a:t>
            </a:r>
            <a:r>
              <a:rPr lang="en-US" altLang="zh-CN" dirty="0"/>
              <a:t>(“”)</a:t>
            </a:r>
            <a:r>
              <a:rPr lang="zh-CN" altLang="en-US" dirty="0"/>
              <a:t>括起来，且一定要有值；</a:t>
            </a:r>
            <a:endParaRPr lang="zh-CN" altLang="en-US" dirty="0"/>
          </a:p>
          <a:p>
            <a:pPr lvl="1"/>
            <a:r>
              <a:rPr lang="zh-CN" altLang="en-US" dirty="0"/>
              <a:t>每个标签都要有开始和结束，且要有正确的层次；</a:t>
            </a:r>
            <a:endParaRPr lang="zh-CN" altLang="en-US" dirty="0"/>
          </a:p>
          <a:p>
            <a:pPr lvl="1"/>
            <a:r>
              <a:rPr lang="zh-CN" altLang="en-US" dirty="0"/>
              <a:t>空元素要有结束的</a:t>
            </a:r>
            <a:r>
              <a:rPr lang="en-US" altLang="zh-CN" dirty="0"/>
              <a:t>tag</a:t>
            </a:r>
            <a:r>
              <a:rPr lang="zh-CN" altLang="en-US" dirty="0"/>
              <a:t>或于开始的</a:t>
            </a:r>
            <a:r>
              <a:rPr lang="en-US" altLang="zh-CN" dirty="0"/>
              <a:t>tag</a:t>
            </a:r>
            <a:r>
              <a:rPr lang="zh-CN" altLang="en-US" dirty="0"/>
              <a:t>后加上“</a:t>
            </a:r>
            <a:r>
              <a:rPr lang="en-US" altLang="zh-CN" dirty="0"/>
              <a:t>/”;</a:t>
            </a:r>
            <a:endParaRPr lang="en-US" altLang="zh-CN" dirty="0"/>
          </a:p>
          <a:p>
            <a:pPr lvl="1"/>
            <a:r>
              <a:rPr lang="zh-CN" altLang="en-US" dirty="0"/>
              <a:t>表现与结构完全分离，代码中不涉及任何的表现。</a:t>
            </a:r>
            <a:endParaRPr lang="zh-CN" altLang="en-US" dirty="0"/>
          </a:p>
          <a:p>
            <a:pPr lvl="1"/>
            <a:r>
              <a:rPr lang="zh-CN" altLang="en-US" dirty="0" smtClean="0"/>
              <a:t>给</a:t>
            </a:r>
            <a:r>
              <a:rPr lang="zh-CN" altLang="en-US" dirty="0"/>
              <a:t>重要的区块加上注释；</a:t>
            </a:r>
            <a:endParaRPr lang="zh-CN" altLang="en-US" dirty="0"/>
          </a:p>
          <a:p>
            <a:pPr lvl="1"/>
            <a:r>
              <a:rPr lang="zh-CN" altLang="en-US" dirty="0"/>
              <a:t>给图片加上</a:t>
            </a:r>
            <a:r>
              <a:rPr lang="en-US" altLang="zh-CN" dirty="0"/>
              <a:t>alt</a:t>
            </a:r>
            <a:r>
              <a:rPr lang="zh-CN" altLang="en-US" dirty="0"/>
              <a:t>属性；</a:t>
            </a:r>
            <a:endParaRPr lang="zh-CN" altLang="en-US" dirty="0"/>
          </a:p>
        </p:txBody>
      </p:sp>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【html</a:t>
            </a:r>
            <a:r>
              <a:rPr lang="zh-CN" altLang="en-US" dirty="0" smtClean="0"/>
              <a:t>标签</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70000" lnSpcReduction="20000"/>
          </a:bodyPr>
          <a:lstStyle/>
          <a:p>
            <a:endParaRPr lang="zh-CN" altLang="en-US" dirty="0"/>
          </a:p>
          <a:p>
            <a:r>
              <a:rPr lang="zh-CN" altLang="en-US" dirty="0"/>
              <a:t>什么是标签的显示方式？有哪些常用的显示方式</a:t>
            </a:r>
            <a:endParaRPr lang="zh-CN" altLang="en-US" dirty="0"/>
          </a:p>
          <a:p>
            <a:r>
              <a:rPr lang="en-US" altLang="zh-CN" dirty="0"/>
              <a:t>h1-h6</a:t>
            </a:r>
            <a:r>
              <a:rPr lang="zh-CN" altLang="en-US" dirty="0"/>
              <a:t>都是什么标签？主要的作用是什么？</a:t>
            </a:r>
            <a:endParaRPr lang="zh-CN" altLang="en-US" dirty="0"/>
          </a:p>
          <a:p>
            <a:r>
              <a:rPr lang="zh-CN" altLang="en-US" dirty="0"/>
              <a:t>什么是绝对路径和相对路径？</a:t>
            </a:r>
            <a:endParaRPr lang="zh-CN" altLang="en-US" dirty="0"/>
          </a:p>
          <a:p>
            <a:r>
              <a:rPr lang="zh-CN" altLang="en-US" dirty="0"/>
              <a:t>超链接标签的</a:t>
            </a:r>
            <a:r>
              <a:rPr lang="en-US" altLang="zh-CN" dirty="0"/>
              <a:t>target</a:t>
            </a:r>
            <a:r>
              <a:rPr lang="zh-CN" altLang="en-US" dirty="0"/>
              <a:t>属性的作用是什么，有哪些常用的取值范围？</a:t>
            </a:r>
            <a:endParaRPr lang="zh-CN" altLang="en-US" dirty="0"/>
          </a:p>
          <a:p>
            <a:r>
              <a:rPr lang="zh-CN" altLang="en-US" dirty="0"/>
              <a:t>表单标签的作用是什么？</a:t>
            </a:r>
            <a:endParaRPr lang="zh-CN" altLang="en-US" dirty="0"/>
          </a:p>
          <a:p>
            <a:r>
              <a:rPr lang="en-US" altLang="zh-CN" dirty="0"/>
              <a:t>get</a:t>
            </a:r>
            <a:r>
              <a:rPr lang="zh-CN" altLang="en-US" dirty="0"/>
              <a:t>请求与</a:t>
            </a:r>
            <a:r>
              <a:rPr lang="en-US" altLang="zh-CN" dirty="0"/>
              <a:t>post</a:t>
            </a:r>
            <a:r>
              <a:rPr lang="zh-CN" altLang="en-US" dirty="0"/>
              <a:t>请求的区别？</a:t>
            </a:r>
            <a:endParaRPr lang="zh-CN" altLang="en-US" dirty="0"/>
          </a:p>
          <a:p>
            <a:r>
              <a:rPr lang="en-US" altLang="zh-CN" dirty="0" err="1"/>
              <a:t>readonly</a:t>
            </a:r>
            <a:r>
              <a:rPr lang="zh-CN" altLang="en-US" dirty="0"/>
              <a:t>和</a:t>
            </a:r>
            <a:r>
              <a:rPr lang="en-US" altLang="zh-CN" dirty="0"/>
              <a:t>disabled</a:t>
            </a:r>
            <a:r>
              <a:rPr lang="zh-CN" altLang="en-US" dirty="0"/>
              <a:t>的区别？</a:t>
            </a:r>
            <a:endParaRPr lang="zh-CN" altLang="en-US" dirty="0"/>
          </a:p>
          <a:p>
            <a:r>
              <a:rPr lang="zh-CN" altLang="en-US" dirty="0"/>
              <a:t>什么是</a:t>
            </a:r>
            <a:r>
              <a:rPr lang="en-US" altLang="zh-CN" dirty="0"/>
              <a:t>HTML</a:t>
            </a:r>
            <a:r>
              <a:rPr lang="zh-CN" altLang="en-US" dirty="0"/>
              <a:t>语义化？</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a:t>【 html</a:t>
            </a:r>
            <a:r>
              <a:rPr lang="zh-CN" altLang="en-US" dirty="0"/>
              <a:t>标签</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62500" lnSpcReduction="20000"/>
          </a:bodyPr>
          <a:lstStyle/>
          <a:p>
            <a:r>
              <a:rPr lang="zh-CN" altLang="en-US" dirty="0"/>
              <a:t>标签的显示方式常用的有块级元素、内联元素、内联块，不同的方式显示属性不同</a:t>
            </a:r>
            <a:endParaRPr lang="zh-CN" altLang="en-US" dirty="0"/>
          </a:p>
          <a:p>
            <a:r>
              <a:rPr lang="en-US" altLang="zh-CN" dirty="0"/>
              <a:t>HTML </a:t>
            </a:r>
            <a:r>
              <a:rPr lang="zh-CN" altLang="en-US" dirty="0"/>
              <a:t>使用超级链接与网络上的另一个文档相连，通俗的说就是通过连接来访问其他网页资源。 </a:t>
            </a:r>
            <a:endParaRPr lang="zh-CN" altLang="en-US" dirty="0"/>
          </a:p>
          <a:p>
            <a:r>
              <a:rPr lang="zh-CN" altLang="en-US" dirty="0"/>
              <a:t>排版类的标签常用的有</a:t>
            </a:r>
            <a:r>
              <a:rPr lang="en-US" altLang="zh-CN" dirty="0"/>
              <a:t>div </a:t>
            </a:r>
            <a:r>
              <a:rPr lang="zh-CN" altLang="en-US" dirty="0"/>
              <a:t>、</a:t>
            </a:r>
            <a:r>
              <a:rPr lang="en-US" altLang="zh-CN" dirty="0"/>
              <a:t>p</a:t>
            </a:r>
            <a:r>
              <a:rPr lang="zh-CN" altLang="en-US" dirty="0"/>
              <a:t>、</a:t>
            </a:r>
            <a:r>
              <a:rPr lang="en-US" altLang="zh-CN" dirty="0"/>
              <a:t>span</a:t>
            </a:r>
            <a:r>
              <a:rPr lang="zh-CN" altLang="en-US" dirty="0"/>
              <a:t>、列表等</a:t>
            </a:r>
            <a:endParaRPr lang="zh-CN" altLang="en-US" dirty="0"/>
          </a:p>
          <a:p>
            <a:r>
              <a:rPr lang="zh-CN" altLang="en-US" dirty="0"/>
              <a:t>图像映射的作用是将一个目标区域划分为若干个子区域，并声明每个区域的超链接位置</a:t>
            </a:r>
            <a:endParaRPr lang="zh-CN" altLang="en-US" dirty="0"/>
          </a:p>
          <a:p>
            <a:r>
              <a:rPr lang="zh-CN" altLang="en-US" dirty="0"/>
              <a:t>表单标签的基本作用：封装客户端输入的数据，并通过设定以指定的模式将数据提交给服务器端</a:t>
            </a:r>
            <a:endParaRPr lang="zh-CN" altLang="en-US" dirty="0"/>
          </a:p>
          <a:p>
            <a:r>
              <a:rPr lang="zh-CN" altLang="en-US" dirty="0"/>
              <a:t>表单标签的通用属性为</a:t>
            </a:r>
            <a:r>
              <a:rPr lang="en-US" altLang="zh-CN" dirty="0"/>
              <a:t>name</a:t>
            </a:r>
            <a:r>
              <a:rPr lang="zh-CN" altLang="en-US" dirty="0"/>
              <a:t>、</a:t>
            </a:r>
            <a:r>
              <a:rPr lang="en-US" altLang="zh-CN" dirty="0"/>
              <a:t>disabled</a:t>
            </a:r>
            <a:r>
              <a:rPr lang="zh-CN" altLang="en-US" dirty="0"/>
              <a:t>、</a:t>
            </a:r>
            <a:r>
              <a:rPr lang="en-US" altLang="zh-CN" dirty="0" err="1"/>
              <a:t>readonly</a:t>
            </a:r>
            <a:r>
              <a:rPr lang="zh-CN" altLang="en-US" dirty="0"/>
              <a:t>、</a:t>
            </a:r>
            <a:r>
              <a:rPr lang="en-US" altLang="zh-CN" dirty="0"/>
              <a:t>value</a:t>
            </a:r>
            <a:endParaRPr lang="en-US" altLang="zh-CN" dirty="0"/>
          </a:p>
          <a:p>
            <a:r>
              <a:rPr lang="en-US" altLang="zh-CN" dirty="0" err="1"/>
              <a:t>iframe</a:t>
            </a:r>
            <a:r>
              <a:rPr lang="zh-CN" altLang="en-US" dirty="0"/>
              <a:t>标签用于引入在当前网页上引入其他网页资源</a:t>
            </a:r>
            <a:endParaRPr lang="zh-CN" altLang="en-US" dirty="0"/>
          </a:p>
          <a:p>
            <a:r>
              <a:rPr lang="en-US" altLang="zh-CN" dirty="0"/>
              <a:t>html</a:t>
            </a:r>
            <a:r>
              <a:rPr lang="zh-CN" altLang="en-US" dirty="0"/>
              <a:t>的语义化：根据内容的结构化（内容语义化），选择合适的标签（代码语义化）便于开发者阅读和写出更优雅的代码的同时让浏览器的爬虫和机器很好地解析</a:t>
            </a:r>
            <a:r>
              <a:rPr lang="zh-CN" altLang="en-US" dirty="0" smtClean="0"/>
              <a:t>。</a:t>
            </a:r>
            <a:endParaRPr lang="en-US" altLang="zh-CN" dirty="0" smtClean="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本章总结</a:t>
            </a:r>
            <a:endParaRPr lang="en-US" dirty="0"/>
          </a:p>
        </p:txBody>
      </p:sp>
      <p:sp>
        <p:nvSpPr>
          <p:cNvPr id="3" name="Content Placeholder 2"/>
          <p:cNvSpPr>
            <a:spLocks noGrp="1"/>
          </p:cNvSpPr>
          <p:nvPr>
            <p:ph idx="1"/>
          </p:nvPr>
        </p:nvSpPr>
        <p:spPr>
          <a:xfrm>
            <a:off x="838200" y="846667"/>
            <a:ext cx="10515600" cy="5444596"/>
          </a:xfrm>
        </p:spPr>
        <p:txBody>
          <a:bodyPr>
            <a:normAutofit lnSpcReduction="10000"/>
          </a:bodyPr>
          <a:lstStyle/>
          <a:p>
            <a:r>
              <a:rPr lang="zh-CN" altLang="en-US" dirty="0" smtClean="0"/>
              <a:t>本章主要学习了</a:t>
            </a:r>
            <a:r>
              <a:rPr lang="en-US" altLang="zh-CN" dirty="0" smtClean="0"/>
              <a:t>html</a:t>
            </a:r>
            <a:r>
              <a:rPr lang="zh-CN" altLang="en-US" dirty="0" smtClean="0"/>
              <a:t>的语法结构；</a:t>
            </a:r>
            <a:endParaRPr lang="en-US" altLang="zh-CN" dirty="0" smtClean="0"/>
          </a:p>
          <a:p>
            <a:r>
              <a:rPr lang="zh-CN" altLang="en-US" dirty="0" smtClean="0"/>
              <a:t>介绍了</a:t>
            </a:r>
            <a:r>
              <a:rPr lang="en-US" altLang="zh-CN" dirty="0" smtClean="0"/>
              <a:t>html</a:t>
            </a:r>
            <a:r>
              <a:rPr lang="zh-CN" altLang="en-US" dirty="0" smtClean="0"/>
              <a:t>的通用语法规则以及公用的属性</a:t>
            </a:r>
            <a:endParaRPr lang="en-US" altLang="zh-CN" dirty="0" smtClean="0"/>
          </a:p>
          <a:p>
            <a:r>
              <a:rPr lang="zh-CN" altLang="en-US" dirty="0" smtClean="0"/>
              <a:t>简单讲解了</a:t>
            </a:r>
            <a:r>
              <a:rPr lang="en-US" altLang="zh-CN" dirty="0" smtClean="0"/>
              <a:t>IDE</a:t>
            </a:r>
            <a:r>
              <a:rPr lang="zh-CN" altLang="en-US" dirty="0" smtClean="0"/>
              <a:t>的使用以及浏览器的内核</a:t>
            </a:r>
            <a:endParaRPr lang="en-US" altLang="zh-CN" dirty="0"/>
          </a:p>
          <a:p>
            <a:r>
              <a:rPr lang="zh-CN" altLang="en-US" dirty="0" smtClean="0"/>
              <a:t>重点学习了</a:t>
            </a:r>
            <a:r>
              <a:rPr lang="en-US" altLang="zh-CN" dirty="0" smtClean="0"/>
              <a:t>html</a:t>
            </a:r>
            <a:r>
              <a:rPr lang="zh-CN" altLang="en-US" dirty="0" smtClean="0"/>
              <a:t>的常用的标签</a:t>
            </a:r>
            <a:endParaRPr lang="en-US" altLang="zh-CN" dirty="0" smtClean="0"/>
          </a:p>
          <a:p>
            <a:pPr lvl="1"/>
            <a:r>
              <a:rPr lang="zh-CN" altLang="en-US" dirty="0"/>
              <a:t>布局</a:t>
            </a:r>
            <a:r>
              <a:rPr lang="zh-CN" altLang="en-US" dirty="0" smtClean="0"/>
              <a:t>类标签</a:t>
            </a:r>
            <a:endParaRPr lang="en-US" altLang="zh-CN" dirty="0" smtClean="0"/>
          </a:p>
          <a:p>
            <a:pPr lvl="1"/>
            <a:r>
              <a:rPr lang="zh-CN" altLang="en-US" dirty="0" smtClean="0"/>
              <a:t>图片类标签</a:t>
            </a:r>
            <a:endParaRPr lang="en-US" altLang="zh-CN" dirty="0" smtClean="0"/>
          </a:p>
          <a:p>
            <a:pPr lvl="1"/>
            <a:r>
              <a:rPr lang="zh-CN" altLang="en-US" dirty="0"/>
              <a:t>表格</a:t>
            </a:r>
            <a:r>
              <a:rPr lang="zh-CN" altLang="en-US" dirty="0" smtClean="0"/>
              <a:t>类标签</a:t>
            </a:r>
            <a:endParaRPr lang="en-US" altLang="zh-CN" dirty="0" smtClean="0"/>
          </a:p>
          <a:p>
            <a:pPr lvl="1"/>
            <a:r>
              <a:rPr lang="zh-CN" altLang="en-US" dirty="0"/>
              <a:t>表单</a:t>
            </a:r>
            <a:r>
              <a:rPr lang="zh-CN" altLang="en-US" dirty="0" smtClean="0"/>
              <a:t>类标签等</a:t>
            </a:r>
            <a:endParaRPr lang="en-US" altLang="zh-CN" dirty="0" smtClean="0"/>
          </a:p>
          <a:p>
            <a:pPr lvl="1"/>
            <a:endParaRPr lang="en-US" dirty="0"/>
          </a:p>
        </p:txBody>
      </p:sp>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fontScale="92500" lnSpcReduction="10000"/>
          </a:bodyPr>
          <a:lstStyle/>
          <a:p>
            <a:r>
              <a:rPr lang="zh-CN" altLang="en-US" sz="2000" dirty="0" smtClean="0">
                <a:solidFill>
                  <a:srgbClr val="FF0000"/>
                </a:solidFill>
                <a:latin typeface="+mn-ea"/>
                <a:ea typeface="微软雅黑 Light" panose="020B0502040204020203" pitchFamily="34" charset="-122"/>
              </a:rPr>
              <a:t>作业</a:t>
            </a:r>
            <a:r>
              <a:rPr lang="en-US" altLang="zh-CN" sz="2000" dirty="0" smtClean="0">
                <a:solidFill>
                  <a:srgbClr val="FF0000"/>
                </a:solidFill>
                <a:latin typeface="+mn-ea"/>
                <a:ea typeface="微软雅黑 Light" panose="020B0502040204020203" pitchFamily="34" charset="-122"/>
              </a:rPr>
              <a:t>1</a:t>
            </a:r>
            <a:r>
              <a:rPr lang="zh-CN" altLang="en-US" sz="2000" dirty="0" smtClean="0">
                <a:solidFill>
                  <a:srgbClr val="FF0000"/>
                </a:solidFill>
                <a:latin typeface="+mn-ea"/>
                <a:ea typeface="微软雅黑 Light" panose="020B0502040204020203" pitchFamily="34" charset="-122"/>
              </a:rPr>
              <a:t>： </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题目：编写代码验证</a:t>
            </a:r>
            <a:r>
              <a:rPr lang="en-US" altLang="zh-CN" sz="2000" dirty="0" smtClean="0">
                <a:solidFill>
                  <a:srgbClr val="FF0000"/>
                </a:solidFill>
                <a:latin typeface="+mn-ea"/>
                <a:ea typeface="微软雅黑 Light" panose="020B0502040204020203" pitchFamily="34" charset="-122"/>
              </a:rPr>
              <a:t>String</a:t>
            </a:r>
            <a:r>
              <a:rPr lang="zh-CN" altLang="en-US" sz="2000" dirty="0" smtClean="0">
                <a:solidFill>
                  <a:srgbClr val="FF0000"/>
                </a:solidFill>
                <a:latin typeface="+mn-ea"/>
                <a:ea typeface="微软雅黑 Light" panose="020B0502040204020203" pitchFamily="34" charset="-122"/>
              </a:rPr>
              <a:t>的特性：直接用</a:t>
            </a:r>
            <a:r>
              <a:rPr lang="en-US" altLang="zh-CN" sz="2000" dirty="0" smtClean="0">
                <a:solidFill>
                  <a:srgbClr val="FF0000"/>
                </a:solidFill>
                <a:latin typeface="+mn-ea"/>
                <a:ea typeface="微软雅黑 Light" panose="020B0502040204020203" pitchFamily="34" charset="-122"/>
              </a:rPr>
              <a:t>=</a:t>
            </a:r>
            <a:r>
              <a:rPr lang="zh-CN" altLang="en-US" sz="2000" dirty="0" smtClean="0">
                <a:solidFill>
                  <a:srgbClr val="FF0000"/>
                </a:solidFill>
                <a:latin typeface="+mn-ea"/>
                <a:ea typeface="微软雅黑 Light" panose="020B0502040204020203" pitchFamily="34" charset="-122"/>
              </a:rPr>
              <a:t>赋值，相同内容的字符串实际是一个对象；用</a:t>
            </a:r>
            <a:r>
              <a:rPr lang="en-US" altLang="zh-CN" sz="2000" dirty="0" smtClean="0">
                <a:solidFill>
                  <a:srgbClr val="FF0000"/>
                </a:solidFill>
                <a:latin typeface="+mn-ea"/>
                <a:ea typeface="微软雅黑 Light" panose="020B0502040204020203" pitchFamily="34" charset="-122"/>
              </a:rPr>
              <a:t>new</a:t>
            </a:r>
            <a:r>
              <a:rPr lang="zh-CN" altLang="en-US" sz="2000" dirty="0" smtClean="0">
                <a:solidFill>
                  <a:srgbClr val="FF0000"/>
                </a:solidFill>
                <a:latin typeface="+mn-ea"/>
                <a:ea typeface="微软雅黑 Light" panose="020B0502040204020203" pitchFamily="34" charset="-122"/>
              </a:rPr>
              <a:t>赋值，每次都创建一个新的对象。</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考核点：字符串类，</a:t>
            </a:r>
            <a:r>
              <a:rPr lang="en-US" altLang="zh-CN" sz="2000" dirty="0" smtClean="0">
                <a:solidFill>
                  <a:srgbClr val="FF0000"/>
                </a:solidFill>
                <a:latin typeface="+mn-ea"/>
                <a:ea typeface="微软雅黑 Light" panose="020B0502040204020203" pitchFamily="34" charset="-122"/>
              </a:rPr>
              <a:t>==</a:t>
            </a:r>
            <a:r>
              <a:rPr lang="zh-CN" altLang="en-US" sz="2000" dirty="0" smtClean="0">
                <a:solidFill>
                  <a:srgbClr val="FF0000"/>
                </a:solidFill>
                <a:latin typeface="+mn-ea"/>
                <a:ea typeface="微软雅黑 Light" panose="020B0502040204020203" pitchFamily="34" charset="-122"/>
              </a:rPr>
              <a:t>作用</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难度：中</a:t>
            </a:r>
            <a:endParaRPr lang="zh-CN" altLang="en-US" sz="2000" dirty="0" smtClean="0">
              <a:solidFill>
                <a:srgbClr val="FF0000"/>
              </a:solidFill>
              <a:latin typeface="+mn-ea"/>
              <a:ea typeface="微软雅黑 Light" panose="020B0502040204020203" pitchFamily="34" charset="-122"/>
            </a:endParaRPr>
          </a:p>
          <a:p>
            <a:pPr>
              <a:buNone/>
            </a:pP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 作业</a:t>
            </a:r>
            <a:r>
              <a:rPr lang="en-US" altLang="zh-CN" sz="2000" dirty="0" smtClean="0">
                <a:solidFill>
                  <a:srgbClr val="FF0000"/>
                </a:solidFill>
                <a:latin typeface="+mn-ea"/>
                <a:ea typeface="微软雅黑 Light" panose="020B0502040204020203" pitchFamily="34" charset="-122"/>
              </a:rPr>
              <a:t>2</a:t>
            </a:r>
            <a:r>
              <a:rPr lang="zh-CN" altLang="en-US" sz="2000" dirty="0" smtClean="0">
                <a:solidFill>
                  <a:srgbClr val="FF0000"/>
                </a:solidFill>
                <a:latin typeface="+mn-ea"/>
                <a:ea typeface="微软雅黑 Light" panose="020B0502040204020203" pitchFamily="34" charset="-122"/>
              </a:rPr>
              <a:t>：</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 题目：编写代码验证</a:t>
            </a:r>
            <a:r>
              <a:rPr lang="en-US" altLang="zh-CN" sz="2000" dirty="0" smtClean="0">
                <a:solidFill>
                  <a:srgbClr val="FF0000"/>
                </a:solidFill>
                <a:latin typeface="+mn-ea"/>
                <a:ea typeface="微软雅黑 Light" panose="020B0502040204020203" pitchFamily="34" charset="-122"/>
              </a:rPr>
              <a:t>String</a:t>
            </a:r>
            <a:r>
              <a:rPr lang="zh-CN" altLang="en-US" sz="2000" dirty="0" smtClean="0">
                <a:solidFill>
                  <a:srgbClr val="FF0000"/>
                </a:solidFill>
                <a:latin typeface="+mn-ea"/>
                <a:ea typeface="微软雅黑 Light" panose="020B0502040204020203" pitchFamily="34" charset="-122"/>
              </a:rPr>
              <a:t>和</a:t>
            </a:r>
            <a:r>
              <a:rPr lang="en-US" altLang="zh-CN" sz="2000" dirty="0" err="1" smtClean="0">
                <a:solidFill>
                  <a:srgbClr val="FF0000"/>
                </a:solidFill>
                <a:latin typeface="+mn-ea"/>
                <a:ea typeface="微软雅黑 Light" panose="020B0502040204020203" pitchFamily="34" charset="-122"/>
              </a:rPr>
              <a:t>StringBuffer</a:t>
            </a:r>
            <a:r>
              <a:rPr lang="zh-CN" altLang="en-US" sz="2000" dirty="0" smtClean="0">
                <a:solidFill>
                  <a:srgbClr val="FF0000"/>
                </a:solidFill>
                <a:latin typeface="+mn-ea"/>
                <a:ea typeface="微软雅黑 Light" panose="020B0502040204020203" pitchFamily="34" charset="-122"/>
              </a:rPr>
              <a:t>的区别：</a:t>
            </a:r>
            <a:r>
              <a:rPr lang="en-US" altLang="zh-CN" sz="2000" dirty="0" smtClean="0">
                <a:solidFill>
                  <a:srgbClr val="FF0000"/>
                </a:solidFill>
                <a:latin typeface="+mn-ea"/>
                <a:ea typeface="微软雅黑 Light" panose="020B0502040204020203" pitchFamily="34" charset="-122"/>
              </a:rPr>
              <a:t>String</a:t>
            </a:r>
            <a:r>
              <a:rPr lang="zh-CN" altLang="en-US" sz="2000" dirty="0" smtClean="0">
                <a:solidFill>
                  <a:srgbClr val="FF0000"/>
                </a:solidFill>
                <a:latin typeface="+mn-ea"/>
                <a:ea typeface="微软雅黑 Light" panose="020B0502040204020203" pitchFamily="34" charset="-122"/>
              </a:rPr>
              <a:t>对象不能被改变，</a:t>
            </a:r>
            <a:r>
              <a:rPr lang="en-US" altLang="zh-CN" sz="2000" dirty="0" err="1" smtClean="0">
                <a:solidFill>
                  <a:srgbClr val="FF0000"/>
                </a:solidFill>
                <a:latin typeface="+mn-ea"/>
                <a:ea typeface="微软雅黑 Light" panose="020B0502040204020203" pitchFamily="34" charset="-122"/>
              </a:rPr>
              <a:t>StringBuffer</a:t>
            </a:r>
            <a:r>
              <a:rPr lang="zh-CN" altLang="en-US" sz="2000" dirty="0" smtClean="0">
                <a:solidFill>
                  <a:srgbClr val="FF0000"/>
                </a:solidFill>
                <a:latin typeface="+mn-ea"/>
                <a:ea typeface="微软雅黑 Light" panose="020B0502040204020203" pitchFamily="34" charset="-122"/>
              </a:rPr>
              <a:t>对象可以被改变。</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考核点：</a:t>
            </a:r>
            <a:r>
              <a:rPr lang="en-US" altLang="zh-CN" sz="2000" dirty="0" smtClean="0">
                <a:solidFill>
                  <a:srgbClr val="FF0000"/>
                </a:solidFill>
                <a:latin typeface="+mn-ea"/>
                <a:ea typeface="微软雅黑 Light" panose="020B0502040204020203" pitchFamily="34" charset="-122"/>
              </a:rPr>
              <a:t>String</a:t>
            </a:r>
            <a:r>
              <a:rPr lang="zh-CN" altLang="en-US" sz="2000" dirty="0" smtClean="0">
                <a:solidFill>
                  <a:srgbClr val="FF0000"/>
                </a:solidFill>
                <a:latin typeface="+mn-ea"/>
                <a:ea typeface="微软雅黑 Light" panose="020B0502040204020203" pitchFamily="34" charset="-122"/>
              </a:rPr>
              <a:t>与</a:t>
            </a:r>
            <a:r>
              <a:rPr lang="en-US" altLang="zh-CN" sz="2000" dirty="0" err="1" smtClean="0">
                <a:solidFill>
                  <a:srgbClr val="FF0000"/>
                </a:solidFill>
                <a:latin typeface="+mn-ea"/>
                <a:ea typeface="微软雅黑 Light" panose="020B0502040204020203" pitchFamily="34" charset="-122"/>
              </a:rPr>
              <a:t>StringBuffer</a:t>
            </a:r>
            <a:r>
              <a:rPr lang="zh-CN" altLang="en-US" sz="2000" dirty="0" smtClean="0">
                <a:solidFill>
                  <a:srgbClr val="FF0000"/>
                </a:solidFill>
                <a:latin typeface="+mn-ea"/>
                <a:ea typeface="微软雅黑 Light" panose="020B0502040204020203" pitchFamily="34" charset="-122"/>
              </a:rPr>
              <a:t>的区别</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难度：中 </a:t>
            </a:r>
            <a:endParaRPr lang="zh-CN" altLang="en-US" sz="2000" dirty="0" smtClean="0">
              <a:solidFill>
                <a:srgbClr val="FF0000"/>
              </a:solidFill>
              <a:latin typeface="+mn-ea"/>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000" dirty="0" smtClean="0">
                <a:solidFill>
                  <a:srgbClr val="FF0000"/>
                </a:solidFill>
                <a:latin typeface="+mn-ea"/>
                <a:ea typeface="微软雅黑 Light" panose="020B0502040204020203" pitchFamily="34" charset="-122"/>
              </a:rPr>
              <a:t>作业</a:t>
            </a:r>
            <a:r>
              <a:rPr lang="en-US" altLang="zh-CN" sz="2000" dirty="0" smtClean="0">
                <a:solidFill>
                  <a:srgbClr val="FF0000"/>
                </a:solidFill>
                <a:latin typeface="+mn-ea"/>
                <a:ea typeface="微软雅黑 Light" panose="020B0502040204020203" pitchFamily="34" charset="-122"/>
              </a:rPr>
              <a:t>3</a:t>
            </a:r>
            <a:r>
              <a:rPr lang="zh-CN" altLang="en-US" sz="2000" dirty="0" smtClean="0">
                <a:solidFill>
                  <a:srgbClr val="FF0000"/>
                </a:solidFill>
                <a:latin typeface="+mn-ea"/>
                <a:ea typeface="微软雅黑 Light" panose="020B0502040204020203" pitchFamily="34" charset="-122"/>
              </a:rPr>
              <a:t>：</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题目：编写代码，验证自动装箱</a:t>
            </a:r>
            <a:r>
              <a:rPr lang="en-US" altLang="zh-CN" sz="2000" dirty="0" smtClean="0">
                <a:solidFill>
                  <a:srgbClr val="FF0000"/>
                </a:solidFill>
                <a:latin typeface="+mn-ea"/>
                <a:ea typeface="微软雅黑 Light" panose="020B0502040204020203" pitchFamily="34" charset="-122"/>
              </a:rPr>
              <a:t>/</a:t>
            </a:r>
            <a:r>
              <a:rPr lang="zh-CN" altLang="en-US" sz="2000" dirty="0" smtClean="0">
                <a:solidFill>
                  <a:srgbClr val="FF0000"/>
                </a:solidFill>
                <a:latin typeface="+mn-ea"/>
                <a:ea typeface="微软雅黑 Light" panose="020B0502040204020203" pitchFamily="34" charset="-122"/>
              </a:rPr>
              <a:t>拆箱的概念。</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考点：自动装箱</a:t>
            </a:r>
            <a:r>
              <a:rPr lang="en-US" altLang="zh-CN" sz="2000" dirty="0" smtClean="0">
                <a:solidFill>
                  <a:srgbClr val="FF0000"/>
                </a:solidFill>
                <a:latin typeface="+mn-ea"/>
                <a:ea typeface="微软雅黑 Light" panose="020B0502040204020203" pitchFamily="34" charset="-122"/>
              </a:rPr>
              <a:t>/</a:t>
            </a:r>
            <a:r>
              <a:rPr lang="zh-CN" altLang="en-US" sz="2000" dirty="0" smtClean="0">
                <a:solidFill>
                  <a:srgbClr val="FF0000"/>
                </a:solidFill>
                <a:latin typeface="+mn-ea"/>
                <a:ea typeface="微软雅黑 Light" panose="020B0502040204020203" pitchFamily="34" charset="-122"/>
              </a:rPr>
              <a:t>拆箱</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难度：低</a:t>
            </a:r>
            <a:endParaRPr lang="zh-CN" altLang="en-US" sz="2000" dirty="0" smtClean="0">
              <a:solidFill>
                <a:srgbClr val="FF0000"/>
              </a:solidFill>
              <a:latin typeface="+mn-ea"/>
              <a:ea typeface="微软雅黑 Light" panose="020B0502040204020203" pitchFamily="34" charset="-122"/>
            </a:endParaRPr>
          </a:p>
          <a:p>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作业</a:t>
            </a:r>
            <a:r>
              <a:rPr lang="en-US" altLang="zh-CN" sz="2000" dirty="0" smtClean="0">
                <a:solidFill>
                  <a:srgbClr val="FF0000"/>
                </a:solidFill>
                <a:latin typeface="+mn-ea"/>
                <a:ea typeface="微软雅黑 Light" panose="020B0502040204020203" pitchFamily="34" charset="-122"/>
              </a:rPr>
              <a:t>4</a:t>
            </a:r>
            <a:r>
              <a:rPr lang="zh-CN" altLang="en-US" sz="2000" dirty="0" smtClean="0">
                <a:solidFill>
                  <a:srgbClr val="FF0000"/>
                </a:solidFill>
                <a:latin typeface="+mn-ea"/>
                <a:ea typeface="微软雅黑 Light" panose="020B0502040204020203" pitchFamily="34" charset="-122"/>
              </a:rPr>
              <a:t>：编写代码，声明一个</a:t>
            </a:r>
            <a:r>
              <a:rPr lang="en-US" altLang="zh-CN" sz="2000" dirty="0" err="1" smtClean="0">
                <a:solidFill>
                  <a:srgbClr val="FF0000"/>
                </a:solidFill>
                <a:latin typeface="+mn-ea"/>
                <a:ea typeface="微软雅黑 Light" panose="020B0502040204020203" pitchFamily="34" charset="-122"/>
              </a:rPr>
              <a:t>int</a:t>
            </a:r>
            <a:r>
              <a:rPr lang="zh-CN" altLang="en-US" sz="2000" dirty="0" smtClean="0">
                <a:solidFill>
                  <a:srgbClr val="FF0000"/>
                </a:solidFill>
                <a:latin typeface="+mn-ea"/>
                <a:ea typeface="微软雅黑 Light" panose="020B0502040204020203" pitchFamily="34" charset="-122"/>
              </a:rPr>
              <a:t>型数组，长度为</a:t>
            </a:r>
            <a:r>
              <a:rPr lang="en-US" altLang="zh-CN" sz="2000" dirty="0" smtClean="0">
                <a:solidFill>
                  <a:srgbClr val="FF0000"/>
                </a:solidFill>
                <a:latin typeface="+mn-ea"/>
                <a:ea typeface="微软雅黑 Light" panose="020B0502040204020203" pitchFamily="34" charset="-122"/>
              </a:rPr>
              <a:t>3</a:t>
            </a:r>
            <a:r>
              <a:rPr lang="zh-CN" altLang="en-US" sz="2000" dirty="0" smtClean="0">
                <a:solidFill>
                  <a:srgbClr val="FF0000"/>
                </a:solidFill>
                <a:latin typeface="+mn-ea"/>
                <a:ea typeface="微软雅黑 Light" panose="020B0502040204020203" pitchFamily="34" charset="-122"/>
              </a:rPr>
              <a:t>，使用三种方式为数组元素赋值为</a:t>
            </a:r>
            <a:r>
              <a:rPr lang="en-US" altLang="zh-CN" sz="2000" dirty="0" smtClean="0">
                <a:solidFill>
                  <a:srgbClr val="FF0000"/>
                </a:solidFill>
                <a:latin typeface="+mn-ea"/>
                <a:ea typeface="微软雅黑 Light" panose="020B0502040204020203" pitchFamily="34" charset="-122"/>
              </a:rPr>
              <a:t>{1,2,3}</a:t>
            </a:r>
            <a:r>
              <a:rPr lang="zh-CN" altLang="en-US" sz="2000" dirty="0" smtClean="0">
                <a:solidFill>
                  <a:srgbClr val="FF0000"/>
                </a:solidFill>
                <a:latin typeface="+mn-ea"/>
                <a:ea typeface="微软雅黑 Light" panose="020B0502040204020203" pitchFamily="34" charset="-122"/>
              </a:rPr>
              <a:t>；声明一个</a:t>
            </a:r>
            <a:r>
              <a:rPr lang="en-US" altLang="zh-CN" sz="2000" dirty="0" err="1" smtClean="0">
                <a:solidFill>
                  <a:srgbClr val="FF0000"/>
                </a:solidFill>
                <a:latin typeface="+mn-ea"/>
                <a:ea typeface="微软雅黑 Light" panose="020B0502040204020203" pitchFamily="34" charset="-122"/>
              </a:rPr>
              <a:t>int</a:t>
            </a:r>
            <a:r>
              <a:rPr lang="zh-CN" altLang="en-US" sz="2000" dirty="0" smtClean="0">
                <a:solidFill>
                  <a:srgbClr val="FF0000"/>
                </a:solidFill>
                <a:latin typeface="+mn-ea"/>
                <a:ea typeface="微软雅黑 Light" panose="020B0502040204020203" pitchFamily="34" charset="-122"/>
              </a:rPr>
              <a:t>型二维数组，一维和二维的长度分别是</a:t>
            </a:r>
            <a:r>
              <a:rPr lang="en-US" altLang="zh-CN" sz="2000" dirty="0" smtClean="0">
                <a:solidFill>
                  <a:srgbClr val="FF0000"/>
                </a:solidFill>
                <a:latin typeface="+mn-ea"/>
                <a:ea typeface="微软雅黑 Light" panose="020B0502040204020203" pitchFamily="34" charset="-122"/>
              </a:rPr>
              <a:t>2</a:t>
            </a:r>
            <a:r>
              <a:rPr lang="zh-CN" altLang="en-US" sz="2000" dirty="0" smtClean="0">
                <a:solidFill>
                  <a:srgbClr val="FF0000"/>
                </a:solidFill>
                <a:latin typeface="+mn-ea"/>
                <a:ea typeface="微软雅黑 Light" panose="020B0502040204020203" pitchFamily="34" charset="-122"/>
              </a:rPr>
              <a:t>和</a:t>
            </a:r>
            <a:r>
              <a:rPr lang="en-US" altLang="zh-CN" sz="2000" dirty="0" smtClean="0">
                <a:solidFill>
                  <a:srgbClr val="FF0000"/>
                </a:solidFill>
                <a:latin typeface="+mn-ea"/>
                <a:ea typeface="微软雅黑 Light" panose="020B0502040204020203" pitchFamily="34" charset="-122"/>
              </a:rPr>
              <a:t>3</a:t>
            </a:r>
            <a:r>
              <a:rPr lang="zh-CN" altLang="en-US" sz="2000" dirty="0" smtClean="0">
                <a:solidFill>
                  <a:srgbClr val="FF0000"/>
                </a:solidFill>
                <a:latin typeface="+mn-ea"/>
                <a:ea typeface="微软雅黑 Light" panose="020B0502040204020203" pitchFamily="34" charset="-122"/>
              </a:rPr>
              <a:t>，并分别进行赋值，具体值自行确定；</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考点：数组的声明与创建</a:t>
            </a:r>
            <a:endParaRPr lang="zh-CN" altLang="en-US" sz="2000" dirty="0" smtClean="0">
              <a:solidFill>
                <a:srgbClr val="FF0000"/>
              </a:solidFill>
              <a:latin typeface="+mn-ea"/>
              <a:ea typeface="微软雅黑 Light" panose="020B0502040204020203" pitchFamily="34" charset="-122"/>
            </a:endParaRPr>
          </a:p>
          <a:p>
            <a:r>
              <a:rPr lang="zh-CN" altLang="en-US" sz="2000" dirty="0" smtClean="0">
                <a:solidFill>
                  <a:srgbClr val="FF0000"/>
                </a:solidFill>
                <a:latin typeface="+mn-ea"/>
                <a:ea typeface="微软雅黑 Light" panose="020B0502040204020203" pitchFamily="34" charset="-122"/>
              </a:rPr>
              <a:t>难度：低</a:t>
            </a:r>
            <a:endParaRPr lang="zh-CN" altLang="en-US" sz="2000" dirty="0" smtClean="0">
              <a:solidFill>
                <a:srgbClr val="FF0000"/>
              </a:solidFill>
              <a:latin typeface="+mn-ea"/>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2</a:t>
            </a:r>
            <a:r>
              <a:rPr lang="zh-CN" altLang="en-US" dirty="0" smtClean="0"/>
              <a:t>：</a:t>
            </a:r>
            <a:r>
              <a:rPr lang="zh-CN" altLang="en-US" dirty="0"/>
              <a:t>浏览器简介</a:t>
            </a:r>
            <a:endParaRPr lang="zh-CN" altLang="en-US" dirty="0"/>
          </a:p>
        </p:txBody>
      </p:sp>
      <p:sp>
        <p:nvSpPr>
          <p:cNvPr id="3" name="内容占位符 2"/>
          <p:cNvSpPr>
            <a:spLocks noGrp="1"/>
          </p:cNvSpPr>
          <p:nvPr>
            <p:ph idx="1"/>
          </p:nvPr>
        </p:nvSpPr>
        <p:spPr/>
        <p:txBody>
          <a:bodyPr>
            <a:normAutofit/>
          </a:bodyPr>
          <a:lstStyle/>
          <a:p>
            <a:r>
              <a:rPr lang="zh-CN" altLang="en-US" dirty="0"/>
              <a:t>常用的</a:t>
            </a:r>
            <a:r>
              <a:rPr lang="en-US" altLang="zh-CN" dirty="0"/>
              <a:t>PC</a:t>
            </a:r>
            <a:r>
              <a:rPr lang="zh-CN" altLang="en-US" dirty="0"/>
              <a:t>端浏览器有如下</a:t>
            </a:r>
            <a:r>
              <a:rPr lang="en-US" altLang="zh-CN" dirty="0"/>
              <a:t>5</a:t>
            </a:r>
            <a:r>
              <a:rPr lang="zh-CN" altLang="en-US" dirty="0"/>
              <a:t>种</a:t>
            </a:r>
            <a:r>
              <a:rPr lang="zh-CN" altLang="en-US" dirty="0" smtClean="0"/>
              <a:t>：</a:t>
            </a:r>
            <a:endParaRPr lang="zh-CN" altLang="en-US" dirty="0"/>
          </a:p>
        </p:txBody>
      </p:sp>
      <p:graphicFrame>
        <p:nvGraphicFramePr>
          <p:cNvPr id="4" name="表格 3"/>
          <p:cNvGraphicFramePr>
            <a:graphicFrameLocks noGrp="1"/>
          </p:cNvGraphicFramePr>
          <p:nvPr>
            <p:custDataLst>
              <p:tags r:id="rId1"/>
            </p:custDataLst>
          </p:nvPr>
        </p:nvGraphicFramePr>
        <p:xfrm>
          <a:off x="515566" y="1681353"/>
          <a:ext cx="9144000" cy="4620942"/>
        </p:xfrm>
        <a:graphic>
          <a:graphicData uri="http://schemas.openxmlformats.org/drawingml/2006/table">
            <a:tbl>
              <a:tblPr firstRow="1" bandRow="1">
                <a:tableStyleId>{5C22544A-7EE6-4342-B048-85BDC9FD1C3A}</a:tableStyleId>
              </a:tblPr>
              <a:tblGrid>
                <a:gridCol w="1911927"/>
                <a:gridCol w="1722227"/>
                <a:gridCol w="2771669"/>
                <a:gridCol w="2738177"/>
              </a:tblGrid>
              <a:tr h="233045">
                <a:tc>
                  <a:txBody>
                    <a:bodyPr/>
                    <a:lstStyle/>
                    <a:p>
                      <a:pPr algn="just"/>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浏览器的名称</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just"/>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内核</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just"/>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浏览器的由来</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just"/>
                      <a:r>
                        <a:rPr lang="zh-CN" altLang="en-US" sz="1600" dirty="0" smtClean="0">
                          <a:latin typeface="微软雅黑" panose="020B0503020204020204" pitchFamily="34" charset="-122"/>
                          <a:ea typeface="微软雅黑" panose="020B0503020204020204" pitchFamily="34" charset="-122"/>
                        </a:rPr>
                        <a:t>浏览器的性能</a:t>
                      </a:r>
                      <a:endParaRPr lang="zh-CN" altLang="en-US" sz="1600" dirty="0">
                        <a:latin typeface="微软雅黑" panose="020B0503020204020204" pitchFamily="34" charset="-122"/>
                        <a:ea typeface="微软雅黑" panose="020B0503020204020204" pitchFamily="34" charset="-122"/>
                      </a:endParaRPr>
                    </a:p>
                  </a:txBody>
                  <a:tcPr/>
                </a:tc>
              </a:tr>
              <a:tr h="865187">
                <a:tc>
                  <a:txBody>
                    <a:bodyPr/>
                    <a:lstStyle/>
                    <a:p>
                      <a:pPr algn="ctr"/>
                      <a:r>
                        <a:rPr lang="zh-CN" altLang="en-US" sz="1600" b="0" dirty="0" smtClean="0">
                          <a:latin typeface="微软雅黑" panose="020B0503020204020204" pitchFamily="34" charset="-122"/>
                          <a:ea typeface="微软雅黑" panose="020B0503020204020204" pitchFamily="34" charset="-122"/>
                        </a:rPr>
                        <a:t>谷歌（</a:t>
                      </a:r>
                      <a:r>
                        <a:rPr lang="en-US" altLang="zh-CN" sz="1600" b="0" dirty="0" smtClean="0">
                          <a:latin typeface="微软雅黑" panose="020B0503020204020204" pitchFamily="34" charset="-122"/>
                          <a:ea typeface="微软雅黑" panose="020B0503020204020204" pitchFamily="34" charset="-122"/>
                        </a:rPr>
                        <a:t>chrome</a:t>
                      </a:r>
                      <a:r>
                        <a:rPr lang="zh-CN" altLang="en-US" sz="1600" b="0" dirty="0" smtClean="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err="1" smtClean="0">
                          <a:latin typeface="微软雅黑" panose="020B0503020204020204" pitchFamily="34" charset="-122"/>
                          <a:ea typeface="微软雅黑" panose="020B0503020204020204" pitchFamily="34" charset="-122"/>
                        </a:rPr>
                        <a:t>Webkit</a:t>
                      </a:r>
                      <a:endParaRPr lang="en-US" altLang="zh-CN" sz="1600" b="0" dirty="0" smtClean="0">
                        <a:latin typeface="微软雅黑" panose="020B0503020204020204" pitchFamily="34" charset="-122"/>
                        <a:ea typeface="微软雅黑" panose="020B0503020204020204" pitchFamily="34" charset="-122"/>
                      </a:endParaRPr>
                    </a:p>
                    <a:p>
                      <a:pPr algn="ctr"/>
                      <a:r>
                        <a:rPr lang="en-US" altLang="zh-CN" sz="1600" b="0" dirty="0" smtClean="0">
                          <a:latin typeface="微软雅黑" panose="020B0503020204020204" pitchFamily="34" charset="-122"/>
                          <a:ea typeface="微软雅黑" panose="020B0503020204020204" pitchFamily="34" charset="-122"/>
                        </a:rPr>
                        <a:t>Chrome 28</a:t>
                      </a:r>
                      <a:r>
                        <a:rPr lang="zh-CN" altLang="en-US" sz="1600" b="0" dirty="0" smtClean="0">
                          <a:latin typeface="微软雅黑" panose="020B0503020204020204" pitchFamily="34" charset="-122"/>
                          <a:ea typeface="微软雅黑" panose="020B0503020204020204" pitchFamily="34" charset="-122"/>
                        </a:rPr>
                        <a:t>以上为</a:t>
                      </a:r>
                      <a:r>
                        <a:rPr lang="en-US" altLang="zh-CN" sz="1600" b="0" dirty="0" smtClean="0">
                          <a:latin typeface="微软雅黑" panose="020B0503020204020204" pitchFamily="34" charset="-122"/>
                          <a:ea typeface="微软雅黑" panose="020B0503020204020204" pitchFamily="34" charset="-122"/>
                        </a:rPr>
                        <a:t>Blink</a:t>
                      </a:r>
                      <a:r>
                        <a:rPr lang="zh-CN" altLang="en-US" sz="1600" b="0" dirty="0" smtClean="0">
                          <a:latin typeface="微软雅黑" panose="020B0503020204020204" pitchFamily="34" charset="-122"/>
                          <a:ea typeface="微软雅黑" panose="020B0503020204020204" pitchFamily="34" charset="-122"/>
                        </a:rPr>
                        <a:t>内核</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latin typeface="微软雅黑" panose="020B0503020204020204" pitchFamily="34" charset="-122"/>
                          <a:ea typeface="微软雅黑" panose="020B0503020204020204" pitchFamily="34" charset="-122"/>
                        </a:rPr>
                        <a:t>Google</a:t>
                      </a:r>
                      <a:r>
                        <a:rPr lang="zh-CN" altLang="en-US" sz="1600" b="0" dirty="0" smtClean="0">
                          <a:latin typeface="微软雅黑" panose="020B0503020204020204" pitchFamily="34" charset="-122"/>
                          <a:ea typeface="微软雅黑" panose="020B0503020204020204" pitchFamily="34" charset="-122"/>
                        </a:rPr>
                        <a:t>公司旗下浏览器</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0" dirty="0" smtClean="0">
                          <a:latin typeface="微软雅黑" panose="020B0503020204020204" pitchFamily="34" charset="-122"/>
                          <a:ea typeface="微软雅黑" panose="020B0503020204020204" pitchFamily="34" charset="-122"/>
                        </a:rPr>
                        <a:t>快速、安全、搜索引擎好、速度最快的浏览器</a:t>
                      </a:r>
                      <a:endParaRPr lang="zh-CN" altLang="en-US" sz="1600" b="0" dirty="0">
                        <a:latin typeface="微软雅黑" panose="020B0503020204020204" pitchFamily="34" charset="-122"/>
                        <a:ea typeface="微软雅黑" panose="020B0503020204020204" pitchFamily="34" charset="-122"/>
                      </a:endParaRPr>
                    </a:p>
                  </a:txBody>
                  <a:tcPr/>
                </a:tc>
              </a:tr>
              <a:tr h="865187">
                <a:tc>
                  <a:txBody>
                    <a:bodyPr/>
                    <a:lstStyle/>
                    <a:p>
                      <a:pPr algn="ctr"/>
                      <a:r>
                        <a:rPr lang="zh-CN" altLang="en-US" sz="1600" b="0" dirty="0" smtClean="0">
                          <a:latin typeface="微软雅黑" panose="020B0503020204020204" pitchFamily="34" charset="-122"/>
                          <a:ea typeface="微软雅黑" panose="020B0503020204020204" pitchFamily="34" charset="-122"/>
                        </a:rPr>
                        <a:t>火狐（</a:t>
                      </a:r>
                      <a:r>
                        <a:rPr lang="en-US" altLang="zh-CN" sz="1600" b="0" dirty="0" smtClean="0">
                          <a:latin typeface="微软雅黑" panose="020B0503020204020204" pitchFamily="34" charset="-122"/>
                          <a:ea typeface="微软雅黑" panose="020B0503020204020204" pitchFamily="34" charset="-122"/>
                        </a:rPr>
                        <a:t>Firefox</a:t>
                      </a:r>
                      <a:r>
                        <a:rPr lang="zh-CN" altLang="en-US" sz="1600" b="0" dirty="0" smtClean="0">
                          <a:latin typeface="微软雅黑" panose="020B0503020204020204" pitchFamily="34" charset="-122"/>
                          <a:ea typeface="微软雅黑" panose="020B0503020204020204" pitchFamily="34" charset="-122"/>
                        </a:rPr>
                        <a:t>）</a:t>
                      </a:r>
                      <a:endParaRPr lang="en-US" altLang="zh-CN" sz="1600" b="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latin typeface="微软雅黑" panose="020B0503020204020204" pitchFamily="34" charset="-122"/>
                          <a:ea typeface="微软雅黑" panose="020B0503020204020204" pitchFamily="34" charset="-122"/>
                        </a:rPr>
                        <a:t>Gecko</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600" b="0" dirty="0" err="1" smtClean="0">
                          <a:latin typeface="微软雅黑" panose="020B0503020204020204" pitchFamily="34" charset="-122"/>
                          <a:ea typeface="微软雅黑" panose="020B0503020204020204" pitchFamily="34" charset="-122"/>
                        </a:rPr>
                        <a:t>mozilla</a:t>
                      </a:r>
                      <a:r>
                        <a:rPr lang="zh-CN" altLang="en-US" sz="1600" b="0" dirty="0" smtClean="0">
                          <a:latin typeface="微软雅黑" panose="020B0503020204020204" pitchFamily="34" charset="-122"/>
                          <a:ea typeface="微软雅黑" panose="020B0503020204020204" pitchFamily="34" charset="-122"/>
                        </a:rPr>
                        <a:t>公司旗下浏览器</a:t>
                      </a:r>
                      <a:endParaRPr lang="en-US" altLang="zh-CN" sz="1600" b="0" dirty="0" smtClean="0">
                        <a:latin typeface="微软雅黑" panose="020B0503020204020204" pitchFamily="34" charset="-122"/>
                        <a:ea typeface="微软雅黑" panose="020B0503020204020204" pitchFamily="34" charset="-122"/>
                      </a:endParaRPr>
                    </a:p>
                    <a:p>
                      <a:pPr marL="0" marR="0" indent="0" algn="ctr" defTabSz="913765" rtl="0" eaLnBrk="1" fontAlgn="auto" latinLnBrk="0" hangingPunct="1">
                        <a:lnSpc>
                          <a:spcPct val="100000"/>
                        </a:lnSpc>
                        <a:spcBef>
                          <a:spcPts val="0"/>
                        </a:spcBef>
                        <a:spcAft>
                          <a:spcPts val="0"/>
                        </a:spcAft>
                        <a:buClrTx/>
                        <a:buSzTx/>
                        <a:buFontTx/>
                        <a:buNone/>
                        <a:defRPr/>
                      </a:pPr>
                      <a:r>
                        <a:rPr lang="zh-CN" altLang="en-US" sz="1600" b="0" dirty="0" smtClean="0">
                          <a:latin typeface="微软雅黑" panose="020B0503020204020204" pitchFamily="34" charset="-122"/>
                          <a:ea typeface="微软雅黑" panose="020B0503020204020204" pitchFamily="34" charset="-122"/>
                        </a:rPr>
                        <a:t>简称：</a:t>
                      </a:r>
                      <a:r>
                        <a:rPr lang="en-US" altLang="zh-CN" sz="1600" b="0" dirty="0" smtClean="0">
                          <a:latin typeface="微软雅黑" panose="020B0503020204020204" pitchFamily="34" charset="-122"/>
                          <a:ea typeface="微软雅黑" panose="020B0503020204020204" pitchFamily="34" charset="-122"/>
                        </a:rPr>
                        <a:t>FF</a:t>
                      </a:r>
                      <a:endParaRPr lang="zh-CN" altLang="en-US" sz="1600" b="0" dirty="0" smtClean="0">
                        <a:latin typeface="微软雅黑" panose="020B0503020204020204" pitchFamily="34" charset="-122"/>
                        <a:ea typeface="微软雅黑" panose="020B0503020204020204" pitchFamily="34" charset="-122"/>
                      </a:endParaRPr>
                    </a:p>
                    <a:p>
                      <a:pPr algn="ct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0" dirty="0" smtClean="0">
                          <a:latin typeface="微软雅黑" panose="020B0503020204020204" pitchFamily="34" charset="-122"/>
                          <a:ea typeface="微软雅黑" panose="020B0503020204020204" pitchFamily="34" charset="-122"/>
                        </a:rPr>
                        <a:t>安全性高，速度中等</a:t>
                      </a:r>
                      <a:endParaRPr lang="zh-CN" altLang="en-US" sz="1600" b="0" dirty="0">
                        <a:latin typeface="微软雅黑" panose="020B0503020204020204" pitchFamily="34" charset="-122"/>
                        <a:ea typeface="微软雅黑" panose="020B0503020204020204" pitchFamily="34" charset="-122"/>
                      </a:endParaRPr>
                    </a:p>
                  </a:txBody>
                  <a:tcPr/>
                </a:tc>
              </a:tr>
              <a:tr h="665528">
                <a:tc>
                  <a:txBody>
                    <a:bodyPr/>
                    <a:lstStyle/>
                    <a:p>
                      <a:pPr algn="ctr"/>
                      <a:r>
                        <a:rPr lang="en-US" altLang="zh-CN" sz="1600" b="0" dirty="0" smtClean="0">
                          <a:latin typeface="微软雅黑" panose="020B0503020204020204" pitchFamily="34" charset="-122"/>
                          <a:ea typeface="微软雅黑" panose="020B0503020204020204" pitchFamily="34" charset="-122"/>
                        </a:rPr>
                        <a:t>IE</a:t>
                      </a:r>
                      <a:r>
                        <a:rPr lang="zh-CN" altLang="en-US" sz="1600" b="0" dirty="0" smtClean="0">
                          <a:latin typeface="微软雅黑" panose="020B0503020204020204" pitchFamily="34" charset="-122"/>
                          <a:ea typeface="微软雅黑" panose="020B0503020204020204" pitchFamily="34" charset="-122"/>
                        </a:rPr>
                        <a:t>浏览器</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latin typeface="微软雅黑" panose="020B0503020204020204" pitchFamily="34" charset="-122"/>
                          <a:ea typeface="微软雅黑" panose="020B0503020204020204" pitchFamily="34" charset="-122"/>
                        </a:rPr>
                        <a:t>Trident</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0" dirty="0" smtClean="0">
                          <a:latin typeface="微软雅黑" panose="020B0503020204020204" pitchFamily="34" charset="-122"/>
                          <a:ea typeface="微软雅黑" panose="020B0503020204020204" pitchFamily="34" charset="-122"/>
                        </a:rPr>
                        <a:t>微软公司在</a:t>
                      </a:r>
                      <a:r>
                        <a:rPr lang="en-US" altLang="zh-CN" sz="1600" b="0" dirty="0" smtClean="0">
                          <a:latin typeface="微软雅黑" panose="020B0503020204020204" pitchFamily="34" charset="-122"/>
                          <a:ea typeface="微软雅黑" panose="020B0503020204020204" pitchFamily="34" charset="-122"/>
                        </a:rPr>
                        <a:t>Mosaic</a:t>
                      </a:r>
                      <a:r>
                        <a:rPr lang="zh-CN" altLang="en-US" sz="1600" b="0" dirty="0" smtClean="0">
                          <a:latin typeface="微软雅黑" panose="020B0503020204020204" pitchFamily="34" charset="-122"/>
                          <a:ea typeface="微软雅黑" panose="020B0503020204020204" pitchFamily="34" charset="-122"/>
                        </a:rPr>
                        <a:t>代码的基础之上修改而来的浏览器</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0" dirty="0" smtClean="0">
                          <a:latin typeface="微软雅黑" panose="020B0503020204020204" pitchFamily="34" charset="-122"/>
                          <a:ea typeface="微软雅黑" panose="020B0503020204020204" pitchFamily="34" charset="-122"/>
                        </a:rPr>
                        <a:t>速度慢，安全性中等</a:t>
                      </a:r>
                      <a:endParaRPr lang="zh-CN" altLang="en-US" sz="1600" b="0" dirty="0">
                        <a:latin typeface="微软雅黑" panose="020B0503020204020204" pitchFamily="34" charset="-122"/>
                        <a:ea typeface="微软雅黑" panose="020B0503020204020204" pitchFamily="34" charset="-122"/>
                      </a:endParaRPr>
                    </a:p>
                  </a:txBody>
                  <a:tcPr/>
                </a:tc>
              </a:tr>
              <a:tr h="465870">
                <a:tc>
                  <a:txBody>
                    <a:bodyPr/>
                    <a:lstStyle/>
                    <a:p>
                      <a:pPr algn="ctr"/>
                      <a:r>
                        <a:rPr lang="en-US" altLang="zh-CN" sz="1600" b="0" dirty="0" smtClean="0">
                          <a:latin typeface="微软雅黑" panose="020B0503020204020204" pitchFamily="34" charset="-122"/>
                          <a:ea typeface="微软雅黑" panose="020B0503020204020204" pitchFamily="34" charset="-122"/>
                        </a:rPr>
                        <a:t>Safari</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err="1" smtClean="0">
                          <a:latin typeface="微软雅黑" panose="020B0503020204020204" pitchFamily="34" charset="-122"/>
                          <a:ea typeface="微软雅黑" panose="020B0503020204020204" pitchFamily="34" charset="-122"/>
                        </a:rPr>
                        <a:t>Webkit</a:t>
                      </a:r>
                      <a:endParaRPr lang="en-US" altLang="zh-CN" sz="1600" b="0" dirty="0" smtClean="0">
                        <a:latin typeface="微软雅黑" panose="020B0503020204020204" pitchFamily="34" charset="-122"/>
                        <a:ea typeface="微软雅黑" panose="020B0503020204020204" pitchFamily="34" charset="-122"/>
                      </a:endParaRPr>
                    </a:p>
                  </a:txBody>
                  <a:tcPr/>
                </a:tc>
                <a:tc>
                  <a:txBody>
                    <a:bodyPr/>
                    <a:lstStyle/>
                    <a:p>
                      <a:pPr algn="ctr"/>
                      <a:r>
                        <a:rPr lang="zh-CN" altLang="en-US" sz="1600" b="0" dirty="0" smtClean="0">
                          <a:latin typeface="微软雅黑" panose="020B0503020204020204" pitchFamily="34" charset="-122"/>
                          <a:ea typeface="微软雅黑" panose="020B0503020204020204" pitchFamily="34" charset="-122"/>
                        </a:rPr>
                        <a:t>苹果公司旗下浏览器</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0" dirty="0" smtClean="0">
                          <a:latin typeface="微软雅黑" panose="020B0503020204020204" pitchFamily="34" charset="-122"/>
                          <a:ea typeface="微软雅黑" panose="020B0503020204020204" pitchFamily="34" charset="-122"/>
                        </a:rPr>
                        <a:t>在苹果系统下是很优秀的浏览器</a:t>
                      </a:r>
                      <a:endParaRPr lang="zh-CN" altLang="en-US" sz="1600" b="0" dirty="0">
                        <a:latin typeface="微软雅黑" panose="020B0503020204020204" pitchFamily="34" charset="-122"/>
                        <a:ea typeface="微软雅黑" panose="020B0503020204020204" pitchFamily="34" charset="-122"/>
                      </a:endParaRPr>
                    </a:p>
                  </a:txBody>
                  <a:tcPr/>
                </a:tc>
              </a:tr>
              <a:tr h="1264504">
                <a:tc>
                  <a:txBody>
                    <a:bodyPr/>
                    <a:lstStyle/>
                    <a:p>
                      <a:pPr algn="ctr"/>
                      <a:r>
                        <a:rPr lang="zh-CN" altLang="en-US" sz="1600" b="0" dirty="0" smtClean="0">
                          <a:latin typeface="微软雅黑" panose="020B0503020204020204" pitchFamily="34" charset="-122"/>
                          <a:ea typeface="微软雅黑" panose="020B0503020204020204" pitchFamily="34" charset="-122"/>
                        </a:rPr>
                        <a:t>欧朋</a:t>
                      </a:r>
                      <a:r>
                        <a:rPr lang="en-US" altLang="zh-CN" sz="1600" b="0" dirty="0" smtClean="0">
                          <a:latin typeface="微软雅黑" panose="020B0503020204020204" pitchFamily="34" charset="-122"/>
                          <a:ea typeface="微软雅黑" panose="020B0503020204020204" pitchFamily="34" charset="-122"/>
                        </a:rPr>
                        <a:t>(Opera)</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latin typeface="微软雅黑" panose="020B0503020204020204" pitchFamily="34" charset="-122"/>
                          <a:ea typeface="微软雅黑" panose="020B0503020204020204" pitchFamily="34" charset="-122"/>
                        </a:rPr>
                        <a:t>Presto</a:t>
                      </a:r>
                      <a:endParaRPr lang="en-US" altLang="zh-CN" sz="1600" b="0" dirty="0" smtClean="0">
                        <a:latin typeface="微软雅黑" panose="020B0503020204020204" pitchFamily="34" charset="-122"/>
                        <a:ea typeface="微软雅黑" panose="020B0503020204020204" pitchFamily="34" charset="-122"/>
                      </a:endParaRPr>
                    </a:p>
                    <a:p>
                      <a:pPr algn="ctr"/>
                      <a:r>
                        <a:rPr lang="en-US" altLang="zh-CN" sz="1600" b="0" dirty="0" smtClean="0">
                          <a:latin typeface="微软雅黑" panose="020B0503020204020204" pitchFamily="34" charset="-122"/>
                          <a:ea typeface="微软雅黑" panose="020B0503020204020204" pitchFamily="34" charset="-122"/>
                        </a:rPr>
                        <a:t>Opera15</a:t>
                      </a:r>
                      <a:r>
                        <a:rPr lang="zh-CN" altLang="en-US" sz="1600" b="0" dirty="0" smtClean="0">
                          <a:latin typeface="微软雅黑" panose="020B0503020204020204" pitchFamily="34" charset="-122"/>
                          <a:ea typeface="微软雅黑" panose="020B0503020204020204" pitchFamily="34" charset="-122"/>
                        </a:rPr>
                        <a:t>版本以上是</a:t>
                      </a:r>
                      <a:r>
                        <a:rPr lang="en-US" altLang="zh-CN" sz="1600" b="0" dirty="0" smtClean="0">
                          <a:latin typeface="微软雅黑" panose="020B0503020204020204" pitchFamily="34" charset="-122"/>
                          <a:ea typeface="微软雅黑" panose="020B0503020204020204" pitchFamily="34" charset="-122"/>
                        </a:rPr>
                        <a:t>Blink</a:t>
                      </a:r>
                      <a:r>
                        <a:rPr lang="zh-CN" altLang="en-US" sz="1600" b="0" dirty="0" smtClean="0">
                          <a:latin typeface="微软雅黑" panose="020B0503020204020204" pitchFamily="34" charset="-122"/>
                          <a:ea typeface="微软雅黑" panose="020B0503020204020204" pitchFamily="34" charset="-122"/>
                        </a:rPr>
                        <a:t>内核</a:t>
                      </a: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0" dirty="0" smtClean="0">
                          <a:latin typeface="微软雅黑" panose="020B0503020204020204" pitchFamily="34" charset="-122"/>
                          <a:ea typeface="微软雅黑" panose="020B0503020204020204" pitchFamily="34" charset="-122"/>
                        </a:rPr>
                        <a:t>是挪威</a:t>
                      </a:r>
                      <a:r>
                        <a:rPr lang="en-US" altLang="zh-CN" sz="1600" b="0" dirty="0" smtClean="0">
                          <a:latin typeface="微软雅黑" panose="020B0503020204020204" pitchFamily="34" charset="-122"/>
                          <a:ea typeface="微软雅黑" panose="020B0503020204020204" pitchFamily="34" charset="-122"/>
                        </a:rPr>
                        <a:t>Opera Software ASA</a:t>
                      </a:r>
                      <a:r>
                        <a:rPr lang="zh-CN" altLang="en-US" sz="1600" b="0" dirty="0" smtClean="0">
                          <a:latin typeface="微软雅黑" panose="020B0503020204020204" pitchFamily="34" charset="-122"/>
                          <a:ea typeface="微软雅黑" panose="020B0503020204020204" pitchFamily="34" charset="-122"/>
                        </a:rPr>
                        <a:t>公司制作的支持多页面标签式浏览的网络浏览器</a:t>
                      </a:r>
                      <a:r>
                        <a:rPr lang="en-US" altLang="zh-CN" sz="1600" b="0" dirty="0" smtClean="0">
                          <a:latin typeface="微软雅黑" panose="020B0503020204020204" pitchFamily="34" charset="-122"/>
                          <a:ea typeface="微软雅黑" panose="020B0503020204020204" pitchFamily="34" charset="-122"/>
                        </a:rPr>
                        <a:t>;</a:t>
                      </a:r>
                      <a:endParaRPr lang="en-US" altLang="zh-CN" sz="1600" b="0" dirty="0" smtClean="0">
                        <a:latin typeface="微软雅黑" panose="020B0503020204020204" pitchFamily="34" charset="-122"/>
                        <a:ea typeface="微软雅黑" panose="020B0503020204020204" pitchFamily="34" charset="-122"/>
                      </a:endParaRPr>
                    </a:p>
                    <a:p>
                      <a:pPr algn="ctr"/>
                      <a:endParaRPr lang="zh-CN" altLang="en-US" sz="16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0" dirty="0" smtClean="0">
                          <a:latin typeface="微软雅黑" panose="020B0503020204020204" pitchFamily="34" charset="-122"/>
                          <a:ea typeface="微软雅黑" panose="020B0503020204020204" pitchFamily="34" charset="-122"/>
                        </a:rPr>
                        <a:t>速度快，浏览器界面简洁</a:t>
                      </a:r>
                      <a:endParaRPr lang="zh-CN" altLang="en-US" sz="1600" b="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2</a:t>
            </a:r>
            <a:r>
              <a:rPr lang="zh-CN" altLang="en-US" dirty="0" smtClean="0"/>
              <a:t>：</a:t>
            </a:r>
            <a:r>
              <a:rPr lang="zh-CN" altLang="en-US" dirty="0"/>
              <a:t>浏览器简介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国内手机端常用的浏览器：</a:t>
            </a:r>
            <a:endParaRPr lang="zh-CN" altLang="en-US" dirty="0"/>
          </a:p>
          <a:p>
            <a:pPr lvl="1"/>
            <a:r>
              <a:rPr lang="en-US" altLang="zh-CN" dirty="0"/>
              <a:t>UC</a:t>
            </a:r>
            <a:r>
              <a:rPr lang="zh-CN" altLang="en-US" dirty="0"/>
              <a:t>浏览器：</a:t>
            </a:r>
            <a:endParaRPr lang="zh-CN" altLang="en-US" dirty="0"/>
          </a:p>
          <a:p>
            <a:pPr lvl="2"/>
            <a:r>
              <a:rPr lang="zh-CN" altLang="en-US" dirty="0"/>
              <a:t>由优视动景公司研制开发。</a:t>
            </a:r>
            <a:endParaRPr lang="zh-CN" altLang="en-US" dirty="0"/>
          </a:p>
          <a:p>
            <a:pPr lvl="2"/>
            <a:r>
              <a:rPr lang="zh-CN" altLang="en-US" dirty="0"/>
              <a:t>采用</a:t>
            </a:r>
            <a:r>
              <a:rPr lang="en-US" altLang="zh-CN" dirty="0" err="1"/>
              <a:t>webkit</a:t>
            </a:r>
            <a:r>
              <a:rPr lang="zh-CN" altLang="en-US" dirty="0"/>
              <a:t>内核。</a:t>
            </a:r>
            <a:endParaRPr lang="zh-CN" altLang="en-US" dirty="0"/>
          </a:p>
          <a:p>
            <a:pPr lvl="2"/>
            <a:r>
              <a:rPr lang="zh-CN" altLang="en-US" dirty="0"/>
              <a:t>优点：速度快，省流量，独特的手机排版网页，给用户更好地体验。</a:t>
            </a:r>
            <a:endParaRPr lang="zh-CN" altLang="en-US" dirty="0"/>
          </a:p>
          <a:p>
            <a:pPr lvl="1"/>
            <a:r>
              <a:rPr lang="zh-CN" altLang="en-US" dirty="0"/>
              <a:t>百度浏览器：</a:t>
            </a:r>
            <a:endParaRPr lang="zh-CN" altLang="en-US" dirty="0"/>
          </a:p>
          <a:p>
            <a:pPr lvl="2"/>
            <a:r>
              <a:rPr lang="zh-CN" altLang="en-US" dirty="0"/>
              <a:t>由百度自主研发，为手机上网用户量身定制的一款浏览类产品。</a:t>
            </a:r>
            <a:endParaRPr lang="zh-CN" altLang="en-US" dirty="0"/>
          </a:p>
          <a:p>
            <a:pPr lvl="2"/>
            <a:r>
              <a:rPr lang="zh-CN" altLang="en-US" dirty="0"/>
              <a:t>采用</a:t>
            </a:r>
            <a:r>
              <a:rPr lang="en-US" altLang="zh-CN" dirty="0" err="1"/>
              <a:t>webkit</a:t>
            </a:r>
            <a:r>
              <a:rPr lang="zh-CN" altLang="en-US" dirty="0"/>
              <a:t>内核。</a:t>
            </a:r>
            <a:endParaRPr lang="zh-CN" altLang="en-US" dirty="0"/>
          </a:p>
          <a:p>
            <a:pPr lvl="2"/>
            <a:r>
              <a:rPr lang="zh-CN" altLang="en-US" dirty="0"/>
              <a:t>优点：便捷、实用、有趣。</a:t>
            </a:r>
            <a:endParaRPr lang="zh-CN" altLang="en-US" dirty="0"/>
          </a:p>
        </p:txBody>
      </p:sp>
    </p:spTree>
  </p:cSld>
  <p:clrMapOvr>
    <a:masterClrMapping/>
  </p:clrMapOvr>
  <p:transition spd="slow">
    <p:push dir="u"/>
  </p:transition>
</p:sld>
</file>

<file path=ppt/tags/tag1.xml><?xml version="1.0" encoding="utf-8"?>
<p:tagLst xmlns:p="http://schemas.openxmlformats.org/presentationml/2006/main">
  <p:tag name="KSO_WM_UNIT_TABLE_BEAUTIFY" val="smartTable{cea93c90-198a-4525-9f55-ae4cdeea981e}"/>
</p:tagLst>
</file>

<file path=ppt/tags/tag2.xml><?xml version="1.0" encoding="utf-8"?>
<p:tagLst xmlns:p="http://schemas.openxmlformats.org/presentationml/2006/main">
  <p:tag name="KSO_WM_UNIT_TABLE_BEAUTIFY" val="smartTable{44eca5a3-cb9c-4726-905a-8439509fea09}"/>
</p:tagLst>
</file>

<file path=ppt/tags/tag3.xml><?xml version="1.0" encoding="utf-8"?>
<p:tagLst xmlns:p="http://schemas.openxmlformats.org/presentationml/2006/main">
  <p:tag name="KSO_WPP_MARK_KEY" val="3a4d6f94-4114-4f5a-9086-321c3808a68e"/>
  <p:tag name="COMMONDATA" val="eyJoZGlkIjoiYjYwNjQ4NDYyNDMxYjJkYzJhODc5YTFiMDkzYTEwZTAifQ=="/>
  <p:tag name="commondata" val="eyJoZGlkIjoiZmQyOTMxODBhZTU3MDk0NDMzYjlmM2NiOTdmMjkxN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13337</Words>
  <Application>WPS 演示</Application>
  <PresentationFormat>自定义</PresentationFormat>
  <Paragraphs>982</Paragraphs>
  <Slides>77</Slides>
  <Notes>91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Arial</vt:lpstr>
      <vt:lpstr>宋体</vt:lpstr>
      <vt:lpstr>Wingdings</vt:lpstr>
      <vt:lpstr>微软雅黑</vt:lpstr>
      <vt:lpstr>微软雅黑 Light</vt:lpstr>
      <vt:lpstr>Calibri</vt:lpstr>
      <vt:lpstr>Arial Unicode MS</vt:lpstr>
      <vt:lpstr>黑体</vt:lpstr>
      <vt:lpstr>Courier New</vt:lpstr>
      <vt:lpstr>隶书</vt:lpstr>
      <vt:lpstr>等线</vt:lpstr>
      <vt:lpstr>Office 主题</vt:lpstr>
      <vt:lpstr>html基础</vt:lpstr>
      <vt:lpstr>本章内容：共3小节，18个知识点</vt:lpstr>
      <vt:lpstr>本章目标</vt:lpstr>
      <vt:lpstr>第1节【 html简介】</vt:lpstr>
      <vt:lpstr>知识点1：HTML概述</vt:lpstr>
      <vt:lpstr>知识点1：HTML概述</vt:lpstr>
      <vt:lpstr>知识点1：HTML概述</vt:lpstr>
      <vt:lpstr>知识点2：浏览器简介</vt:lpstr>
      <vt:lpstr>知识点2：浏览器简介</vt:lpstr>
      <vt:lpstr>知识点2：浏览器简介</vt:lpstr>
      <vt:lpstr>知识点3：开发工具</vt:lpstr>
      <vt:lpstr>知识点3：开发工具</vt:lpstr>
      <vt:lpstr>知识点4：Html入门程序</vt:lpstr>
      <vt:lpstr>本节总结提问【 html简介】</vt:lpstr>
      <vt:lpstr>本节总结【 html简介】</vt:lpstr>
      <vt:lpstr>第2节【 html基本结构】</vt:lpstr>
      <vt:lpstr>知识点1：HTML基本结构</vt:lpstr>
      <vt:lpstr>知识点1：HTML基本结构</vt:lpstr>
      <vt:lpstr>知识点1：HTML基本结构</vt:lpstr>
      <vt:lpstr>知识点2：网页头信息</vt:lpstr>
      <vt:lpstr>知识点2：网页头信息</vt:lpstr>
      <vt:lpstr>知识点2：网页头信息</vt:lpstr>
      <vt:lpstr>知识点2：网页头信息</vt:lpstr>
      <vt:lpstr>知识点2：网页头信息</vt:lpstr>
      <vt:lpstr>知识点2：网页头信息</vt:lpstr>
      <vt:lpstr>知识点2：网页头信息</vt:lpstr>
      <vt:lpstr>知识点2：网页头信息</vt:lpstr>
      <vt:lpstr>知识点3：特殊字符</vt:lpstr>
      <vt:lpstr>知识点4：注释</vt:lpstr>
      <vt:lpstr>知识点5：标签格式</vt:lpstr>
      <vt:lpstr>知识点6：公有属性</vt:lpstr>
      <vt:lpstr>本节总结提问【 html基本结构】</vt:lpstr>
      <vt:lpstr>本节总结【 html基本结构】</vt:lpstr>
      <vt:lpstr>第3节【 html标签】</vt:lpstr>
      <vt:lpstr>知识点1：显示级分类</vt:lpstr>
      <vt:lpstr>知识点1：显示级分类</vt:lpstr>
      <vt:lpstr>知识点1：显示级分类</vt:lpstr>
      <vt:lpstr>知识点1：显示级分类</vt:lpstr>
      <vt:lpstr>知识点1：显示级分类</vt:lpstr>
      <vt:lpstr>知识点2：文本类型标签</vt:lpstr>
      <vt:lpstr>知识点2：文本类型标签</vt:lpstr>
      <vt:lpstr>知识点2：文本类型标签</vt:lpstr>
      <vt:lpstr>知识点2：文本类型标签</vt:lpstr>
      <vt:lpstr>知识点2：文本类型标签</vt:lpstr>
      <vt:lpstr>知识点3：排版类型标签</vt:lpstr>
      <vt:lpstr>知识点3：排版类型标签</vt:lpstr>
      <vt:lpstr>知识点3：排版类型标签</vt:lpstr>
      <vt:lpstr>知识点3：排版类型标签</vt:lpstr>
      <vt:lpstr>知识点3：排版类型标签</vt:lpstr>
      <vt:lpstr>知识点4：图片与图像标签</vt:lpstr>
      <vt:lpstr>知识点4：图片与图像标签</vt:lpstr>
      <vt:lpstr>知识点4：图片与图像标签</vt:lpstr>
      <vt:lpstr>知识点5：表单类型标签</vt:lpstr>
      <vt:lpstr>知识点5：表单类型标签</vt:lpstr>
      <vt:lpstr>知识点5：表单类型标签</vt:lpstr>
      <vt:lpstr>知识点5：表单类型标签</vt:lpstr>
      <vt:lpstr>知识点5：表单类型标签</vt:lpstr>
      <vt:lpstr>知识点5：表单类型标签</vt:lpstr>
      <vt:lpstr>知识点5：表单类型标签</vt:lpstr>
      <vt:lpstr>知识点5：表单类型标签</vt:lpstr>
      <vt:lpstr>知识点5：表单类型标签</vt:lpstr>
      <vt:lpstr>知识点5：表单类型标签</vt:lpstr>
      <vt:lpstr>知识点5：表单类型标签</vt:lpstr>
      <vt:lpstr>知识点5：表单类型标签</vt:lpstr>
      <vt:lpstr>知识点6：框架标签</vt:lpstr>
      <vt:lpstr>知识点7：表格标签</vt:lpstr>
      <vt:lpstr>知识点7：表格标签</vt:lpstr>
      <vt:lpstr>知识点7：表格标签</vt:lpstr>
      <vt:lpstr>知识点7：表格标签</vt:lpstr>
      <vt:lpstr>知识点8：html的语义化</vt:lpstr>
      <vt:lpstr>知识点8：html的语义化</vt:lpstr>
      <vt:lpstr>知识点8：html的语义化</vt:lpstr>
      <vt:lpstr>本节总结提问【html标签】</vt:lpstr>
      <vt:lpstr>本节总结【 html标签】</vt:lpstr>
      <vt:lpstr>本章总结</vt:lpstr>
      <vt:lpstr>本章作业</vt:lpstr>
      <vt:lpstr>本章作业</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woody</cp:lastModifiedBy>
  <cp:revision>1199</cp:revision>
  <dcterms:created xsi:type="dcterms:W3CDTF">2014-03-19T14:07:00Z</dcterms:created>
  <dcterms:modified xsi:type="dcterms:W3CDTF">2024-02-28T03:05:35Z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904EE617E53B4BDFB8A67FFBAF2239AC_12</vt:lpwstr>
  </property>
</Properties>
</file>