
<file path=[Content_Types].xml><?xml version="1.0" encoding="utf-8"?>
<Types xmlns="http://schemas.openxmlformats.org/package/2006/content-types">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3"/>
  </p:handoutMasterIdLst>
  <p:sldIdLst>
    <p:sldId id="805" r:id="rId3"/>
    <p:sldId id="806" r:id="rId5"/>
    <p:sldId id="807" r:id="rId6"/>
    <p:sldId id="808" r:id="rId7"/>
    <p:sldId id="809" r:id="rId8"/>
    <p:sldId id="810" r:id="rId9"/>
    <p:sldId id="811" r:id="rId10"/>
    <p:sldId id="812" r:id="rId11"/>
    <p:sldId id="813" r:id="rId12"/>
    <p:sldId id="814" r:id="rId13"/>
    <p:sldId id="815" r:id="rId14"/>
    <p:sldId id="816" r:id="rId15"/>
    <p:sldId id="817" r:id="rId16"/>
    <p:sldId id="818" r:id="rId17"/>
    <p:sldId id="819" r:id="rId18"/>
    <p:sldId id="820" r:id="rId19"/>
    <p:sldId id="821" r:id="rId20"/>
    <p:sldId id="822" r:id="rId21"/>
    <p:sldId id="823" r:id="rId22"/>
    <p:sldId id="824" r:id="rId23"/>
    <p:sldId id="825" r:id="rId24"/>
    <p:sldId id="826" r:id="rId25"/>
    <p:sldId id="827" r:id="rId26"/>
    <p:sldId id="828" r:id="rId27"/>
    <p:sldId id="829" r:id="rId28"/>
    <p:sldId id="830" r:id="rId29"/>
    <p:sldId id="831" r:id="rId30"/>
    <p:sldId id="832" r:id="rId31"/>
    <p:sldId id="833" r:id="rId32"/>
    <p:sldId id="834" r:id="rId33"/>
    <p:sldId id="835" r:id="rId34"/>
    <p:sldId id="836" r:id="rId35"/>
    <p:sldId id="837" r:id="rId36"/>
    <p:sldId id="838" r:id="rId37"/>
    <p:sldId id="839" r:id="rId38"/>
    <p:sldId id="840" r:id="rId39"/>
    <p:sldId id="841" r:id="rId40"/>
    <p:sldId id="842" r:id="rId41"/>
    <p:sldId id="843" r:id="rId42"/>
    <p:sldId id="844" r:id="rId43"/>
    <p:sldId id="845" r:id="rId44"/>
    <p:sldId id="846" r:id="rId45"/>
    <p:sldId id="847" r:id="rId46"/>
    <p:sldId id="848" r:id="rId47"/>
    <p:sldId id="849" r:id="rId48"/>
    <p:sldId id="850" r:id="rId49"/>
    <p:sldId id="851" r:id="rId50"/>
    <p:sldId id="852" r:id="rId51"/>
    <p:sldId id="853" r:id="rId52"/>
    <p:sldId id="854" r:id="rId53"/>
    <p:sldId id="855" r:id="rId54"/>
    <p:sldId id="856" r:id="rId55"/>
    <p:sldId id="857" r:id="rId56"/>
    <p:sldId id="858" r:id="rId57"/>
    <p:sldId id="859" r:id="rId58"/>
    <p:sldId id="860" r:id="rId59"/>
    <p:sldId id="861" r:id="rId60"/>
    <p:sldId id="862" r:id="rId61"/>
    <p:sldId id="863" r:id="rId62"/>
    <p:sldId id="864" r:id="rId63"/>
    <p:sldId id="865" r:id="rId64"/>
    <p:sldId id="866" r:id="rId65"/>
    <p:sldId id="867" r:id="rId66"/>
    <p:sldId id="868" r:id="rId67"/>
    <p:sldId id="869" r:id="rId68"/>
    <p:sldId id="870" r:id="rId69"/>
    <p:sldId id="871" r:id="rId70"/>
    <p:sldId id="872" r:id="rId71"/>
    <p:sldId id="873" r:id="rId72"/>
    <p:sldId id="874" r:id="rId73"/>
    <p:sldId id="875" r:id="rId74"/>
    <p:sldId id="876" r:id="rId75"/>
    <p:sldId id="877" r:id="rId76"/>
    <p:sldId id="878" r:id="rId77"/>
    <p:sldId id="879" r:id="rId78"/>
    <p:sldId id="880" r:id="rId79"/>
    <p:sldId id="881" r:id="rId80"/>
    <p:sldId id="882" r:id="rId81"/>
    <p:sldId id="883" r:id="rId82"/>
    <p:sldId id="884" r:id="rId83"/>
    <p:sldId id="885" r:id="rId84"/>
    <p:sldId id="886" r:id="rId85"/>
    <p:sldId id="887" r:id="rId86"/>
    <p:sldId id="888" r:id="rId87"/>
    <p:sldId id="889" r:id="rId88"/>
    <p:sldId id="890" r:id="rId89"/>
    <p:sldId id="891" r:id="rId90"/>
    <p:sldId id="892" r:id="rId91"/>
    <p:sldId id="893" r:id="rId92"/>
    <p:sldId id="894" r:id="rId93"/>
    <p:sldId id="895" r:id="rId94"/>
    <p:sldId id="896" r:id="rId95"/>
    <p:sldId id="897" r:id="rId96"/>
    <p:sldId id="898" r:id="rId97"/>
    <p:sldId id="899" r:id="rId98"/>
    <p:sldId id="900" r:id="rId99"/>
    <p:sldId id="901" r:id="rId100"/>
    <p:sldId id="902" r:id="rId101"/>
    <p:sldId id="903" r:id="rId102"/>
    <p:sldId id="904" r:id="rId103"/>
    <p:sldId id="905" r:id="rId104"/>
    <p:sldId id="906" r:id="rId105"/>
    <p:sldId id="907" r:id="rId106"/>
    <p:sldId id="908" r:id="rId107"/>
    <p:sldId id="909" r:id="rId108"/>
    <p:sldId id="910" r:id="rId109"/>
    <p:sldId id="911" r:id="rId110"/>
    <p:sldId id="912" r:id="rId111"/>
    <p:sldId id="913" r:id="rId112"/>
    <p:sldId id="914" r:id="rId113"/>
    <p:sldId id="915" r:id="rId114"/>
    <p:sldId id="916" r:id="rId115"/>
    <p:sldId id="917" r:id="rId116"/>
    <p:sldId id="918" r:id="rId117"/>
    <p:sldId id="919" r:id="rId118"/>
    <p:sldId id="920" r:id="rId119"/>
    <p:sldId id="921" r:id="rId120"/>
    <p:sldId id="922" r:id="rId121"/>
    <p:sldId id="923" r:id="rId122"/>
    <p:sldId id="924" r:id="rId123"/>
    <p:sldId id="925" r:id="rId124"/>
    <p:sldId id="926" r:id="rId125"/>
    <p:sldId id="927" r:id="rId126"/>
    <p:sldId id="928" r:id="rId127"/>
    <p:sldId id="929" r:id="rId128"/>
    <p:sldId id="930" r:id="rId129"/>
    <p:sldId id="931" r:id="rId130"/>
    <p:sldId id="932" r:id="rId131"/>
    <p:sldId id="933" r:id="rId132"/>
    <p:sldId id="934" r:id="rId133"/>
    <p:sldId id="935" r:id="rId134"/>
    <p:sldId id="936" r:id="rId135"/>
    <p:sldId id="937" r:id="rId136"/>
    <p:sldId id="938" r:id="rId137"/>
    <p:sldId id="939" r:id="rId138"/>
    <p:sldId id="940" r:id="rId139"/>
    <p:sldId id="941" r:id="rId140"/>
    <p:sldId id="942" r:id="rId141"/>
    <p:sldId id="943" r:id="rId142"/>
    <p:sldId id="944" r:id="rId143"/>
    <p:sldId id="945" r:id="rId144"/>
    <p:sldId id="946" r:id="rId145"/>
    <p:sldId id="947" r:id="rId146"/>
    <p:sldId id="948" r:id="rId147"/>
    <p:sldId id="949" r:id="rId148"/>
    <p:sldId id="950" r:id="rId149"/>
    <p:sldId id="951" r:id="rId150"/>
    <p:sldId id="952" r:id="rId151"/>
    <p:sldId id="953" r:id="rId152"/>
    <p:sldId id="954" r:id="rId153"/>
    <p:sldId id="955" r:id="rId154"/>
    <p:sldId id="956" r:id="rId155"/>
    <p:sldId id="957" r:id="rId156"/>
    <p:sldId id="958" r:id="rId157"/>
    <p:sldId id="959" r:id="rId158"/>
    <p:sldId id="960" r:id="rId159"/>
    <p:sldId id="961" r:id="rId160"/>
    <p:sldId id="962" r:id="rId161"/>
    <p:sldId id="963" r:id="rId162"/>
    <p:sldId id="964" r:id="rId163"/>
    <p:sldId id="965" r:id="rId164"/>
    <p:sldId id="966" r:id="rId165"/>
    <p:sldId id="967" r:id="rId166"/>
    <p:sldId id="968" r:id="rId167"/>
    <p:sldId id="969" r:id="rId168"/>
    <p:sldId id="970" r:id="rId169"/>
    <p:sldId id="971" r:id="rId170"/>
    <p:sldId id="972" r:id="rId171"/>
    <p:sldId id="973" r:id="rId172"/>
    <p:sldId id="974" r:id="rId173"/>
    <p:sldId id="975" r:id="rId174"/>
    <p:sldId id="976" r:id="rId175"/>
    <p:sldId id="977" r:id="rId176"/>
    <p:sldId id="978" r:id="rId177"/>
    <p:sldId id="979" r:id="rId178"/>
    <p:sldId id="980" r:id="rId179"/>
    <p:sldId id="981" r:id="rId180"/>
    <p:sldId id="982" r:id="rId181"/>
    <p:sldId id="983" r:id="rId182"/>
    <p:sldId id="984" r:id="rId183"/>
    <p:sldId id="985" r:id="rId184"/>
    <p:sldId id="986" r:id="rId185"/>
    <p:sldId id="987" r:id="rId186"/>
    <p:sldId id="988" r:id="rId187"/>
    <p:sldId id="989" r:id="rId188"/>
    <p:sldId id="990" r:id="rId189"/>
    <p:sldId id="991" r:id="rId190"/>
    <p:sldId id="992" r:id="rId191"/>
    <p:sldId id="993" r:id="rId192"/>
    <p:sldId id="994" r:id="rId193"/>
    <p:sldId id="995" r:id="rId194"/>
    <p:sldId id="996" r:id="rId195"/>
    <p:sldId id="997" r:id="rId196"/>
    <p:sldId id="998" r:id="rId197"/>
    <p:sldId id="999" r:id="rId198"/>
    <p:sldId id="1000" r:id="rId199"/>
    <p:sldId id="1001" r:id="rId200"/>
    <p:sldId id="1002" r:id="rId201"/>
    <p:sldId id="1003" r:id="rId202"/>
  </p:sldIdLst>
  <p:sldSz cx="12192000" cy="6858000"/>
  <p:notesSz cx="6858000" cy="9144000"/>
  <p:custDataLst>
    <p:tags r:id="rId20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75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Z" initials="E"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000066"/>
    <a:srgbClr val="3B9D3B"/>
    <a:srgbClr val="AE0B0B"/>
    <a:srgbClr val="CC3300"/>
    <a:srgbClr val="CC6600"/>
    <a:srgbClr val="393939"/>
    <a:srgbClr val="CC0000"/>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3497" autoAdjust="0"/>
  </p:normalViewPr>
  <p:slideViewPr>
    <p:cSldViewPr snapToGrid="0">
      <p:cViewPr>
        <p:scale>
          <a:sx n="75" d="100"/>
          <a:sy n="75" d="100"/>
        </p:scale>
        <p:origin x="-950" y="-211"/>
      </p:cViewPr>
      <p:guideLst>
        <p:guide orient="horz" pos="2137"/>
        <p:guide pos="3754"/>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8" Type="http://schemas.openxmlformats.org/officeDocument/2006/relationships/tags" Target="tags/tag1.xml"/><Relationship Id="rId207" Type="http://schemas.openxmlformats.org/officeDocument/2006/relationships/commentAuthors" Target="commentAuthors.xml"/><Relationship Id="rId206" Type="http://schemas.openxmlformats.org/officeDocument/2006/relationships/tableStyles" Target="tableStyles.xml"/><Relationship Id="rId205" Type="http://schemas.openxmlformats.org/officeDocument/2006/relationships/viewProps" Target="viewProps.xml"/><Relationship Id="rId204" Type="http://schemas.openxmlformats.org/officeDocument/2006/relationships/presProps" Target="presProps.xml"/><Relationship Id="rId203" Type="http://schemas.openxmlformats.org/officeDocument/2006/relationships/handoutMaster" Target="handoutMasters/handoutMaster1.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1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1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7.xml"/></Relationships>
</file>

<file path=ppt/notesSlides/_rels/notesSlide1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1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1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1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1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1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1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1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1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8.xml"/></Relationships>
</file>

<file path=ppt/notesSlides/_rels/notesSlide1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DOM</a:t>
            </a:r>
            <a:r>
              <a:rPr lang="zh-CN" altLang="en-US" dirty="0" smtClean="0"/>
              <a:t>是一类型的标准，</a:t>
            </a:r>
            <a:r>
              <a:rPr lang="en-US" altLang="zh-CN" dirty="0" smtClean="0"/>
              <a:t>w3c</a:t>
            </a:r>
            <a:r>
              <a:rPr lang="zh-CN" altLang="en-US" dirty="0" smtClean="0"/>
              <a:t>制定了三类型的标准，其中</a:t>
            </a:r>
            <a:r>
              <a:rPr lang="en-US" altLang="zh-CN" dirty="0" smtClean="0"/>
              <a:t>DOM</a:t>
            </a:r>
            <a:r>
              <a:rPr lang="zh-CN" altLang="en-US" dirty="0" smtClean="0"/>
              <a:t>、</a:t>
            </a:r>
            <a:r>
              <a:rPr lang="en-US" altLang="zh-CN" dirty="0" smtClean="0"/>
              <a:t>htmlDOM</a:t>
            </a:r>
            <a:r>
              <a:rPr lang="zh-CN" altLang="en-US" dirty="0" smtClean="0"/>
              <a:t>都适用于网页的编程，核心的思想是，将网页中的元素在加载的过程中封装成</a:t>
            </a:r>
            <a:r>
              <a:rPr lang="en-US" altLang="zh-CN" dirty="0" smtClean="0"/>
              <a:t>js</a:t>
            </a:r>
            <a:r>
              <a:rPr lang="zh-CN" altLang="en-US" dirty="0" smtClean="0"/>
              <a:t>的对象，同时封装了操作元素的方法与属性，最终会根据网页的结构将所有的元素组装成一个树形的数据结构，了解了</a:t>
            </a:r>
            <a:r>
              <a:rPr lang="en-US" altLang="zh-CN" dirty="0" smtClean="0"/>
              <a:t>dom</a:t>
            </a:r>
            <a:r>
              <a:rPr lang="zh-CN" altLang="en-US" dirty="0" smtClean="0"/>
              <a:t>后，我们就会通过</a:t>
            </a:r>
            <a:r>
              <a:rPr lang="en-US" altLang="zh-CN" dirty="0" smtClean="0"/>
              <a:t>dom</a:t>
            </a:r>
            <a:r>
              <a:rPr lang="zh-CN" altLang="en-US" dirty="0" smtClean="0"/>
              <a:t>方法的调用来完成网页的特效功能。</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当网页的使用者通过外部设备来操作网页时，浏览器会监控用户的操作型为，并且触发开发者声明的响应函数，浏览器监控用户操作的型为可以成为事件的监控，开发者声明的函数成为事件的响应函数，用户操作的方式称为事件类型，本几种我们将会介绍如何来实现事件的监听与响应函数的触发。</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了解了</a:t>
            </a:r>
            <a:r>
              <a:rPr lang="en-US" altLang="zh-CN" dirty="0" smtClean="0"/>
              <a:t>js</a:t>
            </a:r>
            <a:r>
              <a:rPr lang="zh-CN" altLang="en-US" dirty="0" smtClean="0"/>
              <a:t>的特点与使用场景后，我们进一步学习</a:t>
            </a:r>
            <a:r>
              <a:rPr lang="en-US" altLang="zh-CN" dirty="0" smtClean="0"/>
              <a:t>js</a:t>
            </a:r>
            <a:r>
              <a:rPr lang="zh-CN" altLang="en-US" dirty="0" smtClean="0"/>
              <a:t>的基本语法，首先我们了解一下变量与数据类型，</a:t>
            </a:r>
            <a:r>
              <a:rPr lang="en-US" altLang="zh-CN" dirty="0" smtClean="0"/>
              <a:t>js</a:t>
            </a:r>
            <a:r>
              <a:rPr lang="zh-CN" altLang="en-US" dirty="0" smtClean="0"/>
              <a:t>的变量的作用与</a:t>
            </a:r>
            <a:r>
              <a:rPr lang="en-US" altLang="zh-CN" dirty="0" smtClean="0"/>
              <a:t>java</a:t>
            </a:r>
            <a:r>
              <a:rPr lang="zh-CN" altLang="en-US" dirty="0" smtClean="0"/>
              <a:t>是一样的，但</a:t>
            </a:r>
            <a:r>
              <a:rPr lang="en-US" altLang="zh-CN" dirty="0" smtClean="0"/>
              <a:t>js</a:t>
            </a:r>
            <a:r>
              <a:rPr lang="zh-CN" altLang="en-US" dirty="0" smtClean="0"/>
              <a:t>是若编译类型的语言，并不具备</a:t>
            </a:r>
            <a:r>
              <a:rPr lang="en-US" altLang="zh-CN" dirty="0" smtClean="0"/>
              <a:t>java</a:t>
            </a:r>
            <a:r>
              <a:rPr lang="zh-CN" altLang="en-US" dirty="0" smtClean="0"/>
              <a:t>那样的强类型声明特点，同时，</a:t>
            </a:r>
            <a:r>
              <a:rPr lang="en-US" altLang="zh-CN" dirty="0" smtClean="0"/>
              <a:t>js</a:t>
            </a:r>
            <a:r>
              <a:rPr lang="zh-CN" altLang="en-US" dirty="0" smtClean="0"/>
              <a:t>的数据类型也包含基本数据类型与对象数据类型两种，但类型不同，下面我们进一步学习一下</a:t>
            </a:r>
            <a:r>
              <a:rPr lang="en-US" altLang="zh-CN" dirty="0" smtClean="0"/>
              <a:t>js</a:t>
            </a:r>
            <a:r>
              <a:rPr lang="zh-CN" altLang="en-US" dirty="0" smtClean="0"/>
              <a:t>中的变量与数据类型</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在</a:t>
            </a:r>
            <a:r>
              <a:rPr lang="en-US" altLang="zh-CN" dirty="0" smtClean="0"/>
              <a:t>DOM</a:t>
            </a:r>
            <a:r>
              <a:rPr lang="zh-CN" altLang="en-US" dirty="0" smtClean="0"/>
              <a:t>小节中我们介绍了浏览器会将网页上的元素封装为</a:t>
            </a:r>
            <a:r>
              <a:rPr lang="en-US" altLang="zh-CN" dirty="0" smtClean="0"/>
              <a:t>dom</a:t>
            </a:r>
            <a:r>
              <a:rPr lang="zh-CN" altLang="en-US" dirty="0" smtClean="0"/>
              <a:t>对象，开发者可以通过</a:t>
            </a:r>
            <a:r>
              <a:rPr lang="en-US" altLang="zh-CN" dirty="0" smtClean="0"/>
              <a:t>dom</a:t>
            </a:r>
            <a:r>
              <a:rPr lang="zh-CN" altLang="en-US" dirty="0" smtClean="0"/>
              <a:t>对象操作网页元素，同时浏览器也提供了操作浏览器窗口、访问屏幕信息、访问历史访问记录等接口，这些结构都默认封装在</a:t>
            </a:r>
            <a:r>
              <a:rPr lang="en-US" altLang="zh-CN" dirty="0" smtClean="0"/>
              <a:t>window</a:t>
            </a:r>
            <a:r>
              <a:rPr lang="zh-CN" altLang="en-US" dirty="0" smtClean="0"/>
              <a:t>对象中，主要用于当前页面显示与历史访问地址的访问。</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ajax</a:t>
            </a:r>
            <a:r>
              <a:rPr lang="zh-CN" altLang="en-US" dirty="0" smtClean="0"/>
              <a:t>是一个客户端与服务器端进行数据交互的技术，本质上它是由若干种老技术组成的，目前前后端传输数据的格式通常为</a:t>
            </a:r>
            <a:r>
              <a:rPr lang="en-US" altLang="zh-CN" dirty="0" smtClean="0"/>
              <a:t>JSON</a:t>
            </a:r>
            <a:r>
              <a:rPr lang="zh-CN" altLang="en-US" dirty="0" smtClean="0"/>
              <a:t>数据格式，便于解析，因此本节中我们将会重点介绍如何通过</a:t>
            </a:r>
            <a:r>
              <a:rPr lang="en-US" altLang="zh-CN" dirty="0" smtClean="0"/>
              <a:t>ajax</a:t>
            </a:r>
            <a:r>
              <a:rPr lang="zh-CN" altLang="en-US" dirty="0" smtClean="0"/>
              <a:t>发送</a:t>
            </a:r>
            <a:r>
              <a:rPr lang="en-US" altLang="zh-CN" dirty="0" smtClean="0"/>
              <a:t>http</a:t>
            </a:r>
            <a:r>
              <a:rPr lang="zh-CN" altLang="en-US" dirty="0" smtClean="0"/>
              <a:t>请求，并且如何获取服务器端返回的数据。</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本章由于还没有学习流程控制，所以没法做其他作业，以验证知识点的作业为主。</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endParaRPr lang="en-US" altLang="zh-CN" dirty="0" smtClean="0"/>
          </a:p>
          <a:p>
            <a:r>
              <a:rPr lang="zh-CN" altLang="en-US" baseline="0" dirty="0" smtClean="0"/>
              <a:t>         之前学习的</a:t>
            </a:r>
            <a:r>
              <a:rPr lang="en-US" altLang="zh-CN" baseline="0" dirty="0" smtClean="0"/>
              <a:t>html</a:t>
            </a:r>
            <a:r>
              <a:rPr lang="zh-CN" altLang="en-US" baseline="0" dirty="0" smtClean="0"/>
              <a:t>和</a:t>
            </a:r>
            <a:r>
              <a:rPr lang="en-US" altLang="zh-CN" baseline="0" dirty="0" smtClean="0"/>
              <a:t>css</a:t>
            </a:r>
            <a:r>
              <a:rPr lang="zh-CN" altLang="en-US" baseline="0" dirty="0" smtClean="0"/>
              <a:t>的课程，大家基本了解了静态网页开发的基本技术，但静态网页开发是有局限性的，第一网页的结构固定，所以无法制作特效，第二静态网页无法与服务器进行数据交互。</a:t>
            </a:r>
            <a:endParaRPr lang="en-US" altLang="zh-CN" baseline="0" dirty="0" smtClean="0"/>
          </a:p>
          <a:p>
            <a:r>
              <a:rPr lang="en-US" altLang="zh-CN" baseline="0" dirty="0" smtClean="0"/>
              <a:t>         </a:t>
            </a:r>
            <a:r>
              <a:rPr lang="zh-CN" altLang="en-US" baseline="0" dirty="0" smtClean="0"/>
              <a:t>网页的元素如何实现样式以及展现的变化？网页如何与服务器进行交互呢？仅仅通过</a:t>
            </a:r>
            <a:r>
              <a:rPr lang="en-US" altLang="zh-CN" baseline="0" dirty="0" smtClean="0"/>
              <a:t>html+css</a:t>
            </a:r>
            <a:r>
              <a:rPr lang="zh-CN" altLang="en-US" baseline="0" dirty="0" smtClean="0"/>
              <a:t>的技术就无法实现了，浏览器的供应商提供了操作浏览器元素的接口，会把浏览器中的每一个标签封装为一个对象，通过调用对象的方法和属性既可以完成</a:t>
            </a:r>
            <a:r>
              <a:rPr lang="en-US" altLang="zh-CN" baseline="0" dirty="0" smtClean="0"/>
              <a:t>html</a:t>
            </a:r>
            <a:r>
              <a:rPr lang="zh-CN" altLang="en-US" baseline="0" dirty="0" smtClean="0"/>
              <a:t>元素的增删改查操作，同时浏览器也提供了发送同步或异步</a:t>
            </a:r>
            <a:r>
              <a:rPr lang="en-US" altLang="zh-CN" baseline="0" dirty="0" smtClean="0"/>
              <a:t>http</a:t>
            </a:r>
            <a:r>
              <a:rPr lang="zh-CN" altLang="en-US" baseline="0" dirty="0" smtClean="0"/>
              <a:t>请求的方式，但无论那种接口都是基于</a:t>
            </a:r>
            <a:r>
              <a:rPr lang="en-US" altLang="zh-CN" baseline="0" dirty="0" smtClean="0"/>
              <a:t>javascript</a:t>
            </a:r>
            <a:r>
              <a:rPr lang="zh-CN" altLang="en-US" baseline="0" dirty="0" smtClean="0"/>
              <a:t>（</a:t>
            </a:r>
            <a:r>
              <a:rPr lang="en-US" altLang="zh-CN" baseline="0" dirty="0" smtClean="0"/>
              <a:t>ECMAscript</a:t>
            </a:r>
            <a:r>
              <a:rPr lang="zh-CN" altLang="en-US" baseline="0" dirty="0" smtClean="0"/>
              <a:t>），</a:t>
            </a:r>
            <a:r>
              <a:rPr lang="en-US" altLang="zh-CN" baseline="0" dirty="0" smtClean="0"/>
              <a:t>javascript</a:t>
            </a:r>
            <a:r>
              <a:rPr lang="zh-CN" altLang="en-US" baseline="0" dirty="0" smtClean="0"/>
              <a:t>是操作网页元素的载体，可以访问</a:t>
            </a:r>
            <a:r>
              <a:rPr lang="en-US" altLang="zh-CN" baseline="0" dirty="0" smtClean="0"/>
              <a:t>html</a:t>
            </a:r>
            <a:r>
              <a:rPr lang="zh-CN" altLang="en-US" baseline="0" dirty="0" smtClean="0"/>
              <a:t>标签封装的对象，也可以调用发送</a:t>
            </a:r>
            <a:r>
              <a:rPr lang="en-US" altLang="zh-CN" baseline="0" dirty="0" smtClean="0"/>
              <a:t>http</a:t>
            </a:r>
            <a:r>
              <a:rPr lang="zh-CN" altLang="en-US" baseline="0" dirty="0" smtClean="0"/>
              <a:t>请求的接口，这就是</a:t>
            </a:r>
            <a:r>
              <a:rPr lang="en-US" altLang="zh-CN" baseline="0" dirty="0" smtClean="0"/>
              <a:t>js</a:t>
            </a:r>
            <a:r>
              <a:rPr lang="zh-CN" altLang="en-US" baseline="0" dirty="0" smtClean="0"/>
              <a:t>在网页开发中的核心作用，同时现在</a:t>
            </a:r>
            <a:r>
              <a:rPr lang="en-US" altLang="zh-CN" baseline="0" dirty="0" smtClean="0"/>
              <a:t>nodejs</a:t>
            </a:r>
            <a:r>
              <a:rPr lang="zh-CN" altLang="en-US" baseline="0" dirty="0" smtClean="0"/>
              <a:t>的兴起，也同样将</a:t>
            </a:r>
            <a:r>
              <a:rPr lang="en-US" altLang="zh-CN" baseline="0" dirty="0" smtClean="0"/>
              <a:t>javascript</a:t>
            </a:r>
            <a:r>
              <a:rPr lang="zh-CN" altLang="en-US" baseline="0" dirty="0" smtClean="0"/>
              <a:t>的使用场景扩展到服务器开发、大数据分析、</a:t>
            </a:r>
            <a:r>
              <a:rPr lang="en-US" altLang="zh-CN" baseline="0" dirty="0" smtClean="0"/>
              <a:t>AI</a:t>
            </a:r>
            <a:r>
              <a:rPr lang="zh-CN" altLang="en-US" baseline="0" dirty="0" smtClean="0"/>
              <a:t>计算等多个方向。</a:t>
            </a:r>
            <a:endParaRPr lang="en-US" altLang="zh-CN" baseline="0" dirty="0" smtClean="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js</a:t>
            </a:r>
            <a:r>
              <a:rPr lang="zh-CN" altLang="en-US" dirty="0" smtClean="0"/>
              <a:t>中的运算符的作用包含如下几类</a:t>
            </a:r>
            <a:endParaRPr lang="en-US" altLang="zh-CN" dirty="0" smtClean="0"/>
          </a:p>
          <a:p>
            <a:r>
              <a:rPr lang="en-US" altLang="zh-CN" dirty="0" smtClean="0"/>
              <a:t>	1</a:t>
            </a:r>
            <a:r>
              <a:rPr lang="en-US" altLang="zh-CN" baseline="0" dirty="0" smtClean="0"/>
              <a:t> </a:t>
            </a:r>
            <a:r>
              <a:rPr lang="zh-CN" altLang="en-US" baseline="0" dirty="0" smtClean="0"/>
              <a:t>做基础的加减乘除运算</a:t>
            </a:r>
            <a:endParaRPr lang="en-US" altLang="zh-CN" baseline="0" dirty="0" smtClean="0"/>
          </a:p>
          <a:p>
            <a:r>
              <a:rPr lang="en-US" altLang="zh-CN" baseline="0" dirty="0" smtClean="0"/>
              <a:t>	2 </a:t>
            </a:r>
            <a:r>
              <a:rPr lang="zh-CN" altLang="en-US" baseline="0" dirty="0" smtClean="0"/>
              <a:t>对变量进行赋值</a:t>
            </a:r>
            <a:endParaRPr lang="en-US" altLang="zh-CN" baseline="0" dirty="0" smtClean="0"/>
          </a:p>
          <a:p>
            <a:r>
              <a:rPr lang="en-US" altLang="zh-CN" baseline="0" dirty="0" smtClean="0"/>
              <a:t>	3 </a:t>
            </a:r>
            <a:r>
              <a:rPr lang="zh-CN" altLang="en-US" baseline="0" dirty="0" smtClean="0"/>
              <a:t>数据比较</a:t>
            </a:r>
            <a:endParaRPr lang="en-US" altLang="zh-CN" baseline="0" dirty="0" smtClean="0"/>
          </a:p>
          <a:p>
            <a:r>
              <a:rPr lang="en-US" altLang="zh-CN" baseline="0" dirty="0" smtClean="0"/>
              <a:t>	4 </a:t>
            </a:r>
            <a:r>
              <a:rPr lang="zh-CN" altLang="en-US" baseline="0" dirty="0" smtClean="0"/>
              <a:t>二进制数据逻辑运算</a:t>
            </a:r>
            <a:endParaRPr lang="en-US" altLang="zh-CN" baseline="0" dirty="0" smtClean="0"/>
          </a:p>
          <a:p>
            <a:r>
              <a:rPr lang="en-US" altLang="zh-CN" baseline="0" dirty="0" smtClean="0"/>
              <a:t>	5 </a:t>
            </a:r>
            <a:r>
              <a:rPr lang="zh-CN" altLang="en-US" baseline="0" dirty="0" smtClean="0"/>
              <a:t>条件运算等</a:t>
            </a:r>
            <a:endParaRPr lang="en-US" altLang="zh-CN" baseline="0" dirty="0" smtClean="0"/>
          </a:p>
          <a:p>
            <a:r>
              <a:rPr lang="en-US" altLang="zh-CN" baseline="0" dirty="0" smtClean="0"/>
              <a:t>	</a:t>
            </a:r>
            <a:r>
              <a:rPr lang="zh-CN" altLang="en-US" baseline="0" dirty="0" smtClean="0"/>
              <a:t>下一步我们进一步学习一下</a:t>
            </a:r>
            <a:r>
              <a:rPr lang="en-US" altLang="zh-CN" baseline="0" dirty="0" smtClean="0"/>
              <a:t>js</a:t>
            </a:r>
            <a:r>
              <a:rPr lang="zh-CN" altLang="en-US" baseline="0" dirty="0" smtClean="0"/>
              <a:t>中运算符的特点</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首先我们需要了解一下</a:t>
            </a:r>
            <a:r>
              <a:rPr lang="en-US" altLang="zh-CN" dirty="0" smtClean="0"/>
              <a:t>javascript</a:t>
            </a:r>
            <a:r>
              <a:rPr lang="zh-CN" altLang="en-US" dirty="0" smtClean="0"/>
              <a:t>的一些特点以及发展历程，</a:t>
            </a:r>
            <a:r>
              <a:rPr lang="en-US" altLang="zh-CN" dirty="0" smtClean="0"/>
              <a:t>js</a:t>
            </a:r>
            <a:r>
              <a:rPr lang="zh-CN" altLang="en-US" dirty="0" smtClean="0"/>
              <a:t>这门语言与其他的编译类型的语言在执行方式上、解析方式上都有很多不同，具备独特的语法特点，另外本节中我们会介绍一下</a:t>
            </a:r>
            <a:r>
              <a:rPr lang="en-US" altLang="zh-CN" dirty="0" smtClean="0"/>
              <a:t>js</a:t>
            </a:r>
            <a:r>
              <a:rPr lang="zh-CN" altLang="en-US" dirty="0" smtClean="0"/>
              <a:t>的引入方式，最后会通过一个入门程序带大家进一步了解</a:t>
            </a:r>
            <a:r>
              <a:rPr lang="en-US" altLang="zh-CN" dirty="0" smtClean="0"/>
              <a:t>js</a:t>
            </a:r>
            <a:r>
              <a:rPr lang="zh-CN" altLang="en-US" dirty="0" smtClean="0"/>
              <a:t>编程。</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js</a:t>
            </a:r>
            <a:r>
              <a:rPr lang="zh-CN" altLang="en-US" dirty="0" smtClean="0"/>
              <a:t>的流程控制语句与</a:t>
            </a:r>
            <a:r>
              <a:rPr lang="en-US" altLang="zh-CN" dirty="0" smtClean="0"/>
              <a:t>java</a:t>
            </a:r>
            <a:r>
              <a:rPr lang="zh-CN" altLang="en-US" dirty="0" smtClean="0"/>
              <a:t>的作用一样，连语法结构也基本一致，都是通过判断来修改程序执行的过程，下面我们来学习一下流程控制语句的基本语法</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在了解了</a:t>
            </a:r>
            <a:r>
              <a:rPr lang="en-US" altLang="zh-CN" dirty="0" smtClean="0"/>
              <a:t>js</a:t>
            </a:r>
            <a:r>
              <a:rPr lang="zh-CN" altLang="en-US" dirty="0" smtClean="0"/>
              <a:t>的基本语法之后，我们来学习函数的声明和调用，函数的作用是将公用的程序段封装到一个内存载体中，便于多处调用，同时可以通过传参的方式，改变函数内部的数据，也可以通过在函数中返回数据的方式返回函数的执行结果。</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在老版本中</a:t>
            </a:r>
            <a:r>
              <a:rPr lang="en-US" altLang="zh-CN" dirty="0" smtClean="0"/>
              <a:t>js</a:t>
            </a:r>
            <a:r>
              <a:rPr lang="zh-CN" altLang="en-US" dirty="0" smtClean="0"/>
              <a:t>是基于对象的语言而不是面向对象的语言，但是在</a:t>
            </a:r>
            <a:r>
              <a:rPr lang="en-US" altLang="zh-CN" dirty="0" smtClean="0"/>
              <a:t>ES6</a:t>
            </a:r>
            <a:r>
              <a:rPr lang="zh-CN" altLang="en-US" dirty="0" smtClean="0"/>
              <a:t>版本中，已经加入了</a:t>
            </a:r>
            <a:r>
              <a:rPr lang="en-US" altLang="zh-CN" dirty="0" smtClean="0"/>
              <a:t>class</a:t>
            </a:r>
            <a:r>
              <a:rPr lang="zh-CN" altLang="en-US" dirty="0" smtClean="0"/>
              <a:t>、</a:t>
            </a:r>
            <a:r>
              <a:rPr lang="en-US" altLang="zh-CN" dirty="0" smtClean="0"/>
              <a:t>extend</a:t>
            </a:r>
            <a:r>
              <a:rPr lang="zh-CN" altLang="en-US" dirty="0" smtClean="0"/>
              <a:t>等用于面向对象编程的语法关键字，所以</a:t>
            </a:r>
            <a:r>
              <a:rPr lang="en-US" altLang="zh-CN" dirty="0" smtClean="0"/>
              <a:t>js</a:t>
            </a:r>
            <a:r>
              <a:rPr lang="zh-CN" altLang="en-US" dirty="0" smtClean="0"/>
              <a:t>以面向对象的方式编程已经是大势所趋，由于</a:t>
            </a:r>
            <a:r>
              <a:rPr lang="en-US" altLang="zh-CN" dirty="0" smtClean="0"/>
              <a:t>ES6</a:t>
            </a:r>
            <a:r>
              <a:rPr lang="zh-CN" altLang="en-US" dirty="0" smtClean="0"/>
              <a:t>兼容性的问题，我们在本节中来介绍在</a:t>
            </a:r>
            <a:r>
              <a:rPr lang="en-US" altLang="zh-CN" dirty="0" smtClean="0"/>
              <a:t>ES6</a:t>
            </a:r>
            <a:r>
              <a:rPr lang="zh-CN" altLang="en-US" dirty="0" smtClean="0"/>
              <a:t>之前，是如果通过面向对象的方式来开发</a:t>
            </a:r>
            <a:r>
              <a:rPr lang="en-US" altLang="zh-CN" dirty="0" smtClean="0"/>
              <a:t>js</a:t>
            </a:r>
            <a:r>
              <a:rPr lang="zh-CN" altLang="en-US" dirty="0" smtClean="0"/>
              <a:t>程序</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在</a:t>
            </a:r>
            <a:r>
              <a:rPr lang="en-US" altLang="zh-CN" dirty="0" smtClean="0"/>
              <a:t>js</a:t>
            </a:r>
            <a:r>
              <a:rPr lang="zh-CN" altLang="en-US" dirty="0" smtClean="0"/>
              <a:t>中，提供类一些内置以及本地对象，这些对象在页面加载时已经被初始化了，开发者可以直接调用这些对象的</a:t>
            </a:r>
            <a:r>
              <a:rPr lang="en-US" altLang="zh-CN" dirty="0" smtClean="0"/>
              <a:t>api</a:t>
            </a:r>
            <a:r>
              <a:rPr lang="zh-CN" altLang="en-US" dirty="0" smtClean="0"/>
              <a:t>来进行编程，下面我们具体学习一下常用的本地以及内置对象吧。</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4" Type="http://schemas.openxmlformats.org/officeDocument/2006/relationships/notesSlide" Target="../notesSlides/notesSlide171.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172.xml.rels><?xml version="1.0" encoding="UTF-8" standalone="yes"?>
<Relationships xmlns="http://schemas.openxmlformats.org/package/2006/relationships"><Relationship Id="rId4" Type="http://schemas.openxmlformats.org/officeDocument/2006/relationships/notesSlide" Target="../notesSlides/notesSlide172.x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image" Target="../media/image37.wmf"/></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75.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176.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77.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80.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8" Type="http://schemas.openxmlformats.org/officeDocument/2006/relationships/notesSlide" Target="../notesSlides/notesSlide189.xml"/><Relationship Id="rId7"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92.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93.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96.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98.xml.rels><?xml version="1.0" encoding="UTF-8" standalone="yes"?>
<Relationships xmlns="http://schemas.openxmlformats.org/package/2006/relationships"><Relationship Id="rId3" Type="http://schemas.openxmlformats.org/officeDocument/2006/relationships/notesSlide" Target="../notesSlides/notesSlide197.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98.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en-US" altLang="zh-CN" sz="6000" dirty="0">
                <a:solidFill>
                  <a:schemeClr val="tx1">
                    <a:lumMod val="65000"/>
                    <a:lumOff val="35000"/>
                  </a:schemeClr>
                </a:solidFill>
              </a:rPr>
              <a:t>j</a:t>
            </a:r>
            <a:r>
              <a:rPr lang="en-US" altLang="zh-CN" sz="6000" dirty="0" smtClean="0">
                <a:solidFill>
                  <a:schemeClr val="tx1">
                    <a:lumMod val="65000"/>
                    <a:lumOff val="35000"/>
                  </a:schemeClr>
                </a:solidFill>
              </a:rPr>
              <a:t>avascript</a:t>
            </a:r>
            <a:r>
              <a:rPr lang="zh-CN" altLang="en-US" sz="6000" dirty="0" smtClean="0">
                <a:solidFill>
                  <a:schemeClr val="tx1">
                    <a:lumMod val="65000"/>
                    <a:lumOff val="35000"/>
                  </a:schemeClr>
                </a:solidFill>
              </a:rPr>
              <a:t>教程</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smtClean="0">
                <a:solidFill>
                  <a:schemeClr val="tx1">
                    <a:lumMod val="75000"/>
                    <a:lumOff val="25000"/>
                  </a:schemeClr>
                </a:solidFill>
              </a:rPr>
              <a:t>javascript</a:t>
            </a:r>
            <a:r>
              <a:rPr lang="zh-CN" altLang="en-US" sz="2400" dirty="0">
                <a:solidFill>
                  <a:schemeClr val="tx1">
                    <a:lumMod val="75000"/>
                    <a:lumOff val="25000"/>
                  </a:schemeClr>
                </a:solidFill>
              </a:rPr>
              <a:t>语言如果直接编写在</a:t>
            </a:r>
            <a:r>
              <a:rPr lang="en-US" altLang="zh-CN" sz="2400" dirty="0">
                <a:solidFill>
                  <a:schemeClr val="tx1">
                    <a:lumMod val="75000"/>
                    <a:lumOff val="25000"/>
                  </a:schemeClr>
                </a:solidFill>
              </a:rPr>
              <a:t>html</a:t>
            </a:r>
            <a:r>
              <a:rPr lang="zh-CN" altLang="en-US" sz="2400" dirty="0">
                <a:solidFill>
                  <a:schemeClr val="tx1">
                    <a:lumMod val="75000"/>
                    <a:lumOff val="25000"/>
                  </a:schemeClr>
                </a:solidFill>
              </a:rPr>
              <a:t>文件上，浏览器将会将他的内容当作</a:t>
            </a:r>
            <a:r>
              <a:rPr lang="en-US" altLang="zh-CN" sz="2400" dirty="0">
                <a:solidFill>
                  <a:schemeClr val="tx1">
                    <a:lumMod val="75000"/>
                    <a:lumOff val="25000"/>
                  </a:schemeClr>
                </a:solidFill>
              </a:rPr>
              <a:t>html</a:t>
            </a:r>
            <a:r>
              <a:rPr lang="zh-CN" altLang="en-US" sz="2400" dirty="0">
                <a:solidFill>
                  <a:schemeClr val="tx1">
                    <a:lumMod val="75000"/>
                    <a:lumOff val="25000"/>
                  </a:schemeClr>
                </a:solidFill>
              </a:rPr>
              <a:t>代码执行，而不是</a:t>
            </a:r>
            <a:r>
              <a:rPr lang="en-US" altLang="zh-CN" sz="2400" dirty="0">
                <a:solidFill>
                  <a:schemeClr val="tx1">
                    <a:lumMod val="75000"/>
                    <a:lumOff val="25000"/>
                  </a:schemeClr>
                </a:solidFill>
              </a:rPr>
              <a:t>javascript</a:t>
            </a:r>
            <a:r>
              <a:rPr lang="zh-CN" altLang="en-US" sz="2400" dirty="0">
                <a:solidFill>
                  <a:schemeClr val="tx1">
                    <a:lumMod val="75000"/>
                    <a:lumOff val="25000"/>
                  </a:schemeClr>
                </a:solidFill>
              </a:rPr>
              <a:t>代码。常见的引入</a:t>
            </a:r>
            <a:r>
              <a:rPr lang="en-US" altLang="zh-CN" sz="2400" dirty="0">
                <a:solidFill>
                  <a:schemeClr val="tx1">
                    <a:lumMod val="75000"/>
                    <a:lumOff val="25000"/>
                  </a:schemeClr>
                </a:solidFill>
              </a:rPr>
              <a:t>javascript</a:t>
            </a:r>
            <a:r>
              <a:rPr lang="zh-CN" altLang="en-US" sz="2400" dirty="0">
                <a:solidFill>
                  <a:schemeClr val="tx1">
                    <a:lumMod val="75000"/>
                    <a:lumOff val="25000"/>
                  </a:schemeClr>
                </a:solidFill>
              </a:rPr>
              <a:t>的方式有三种</a:t>
            </a:r>
            <a:r>
              <a:rPr lang="zh-CN" altLang="en-US" sz="2400" dirty="0" smtClean="0">
                <a:solidFill>
                  <a:schemeClr val="tx1">
                    <a:lumMod val="75000"/>
                    <a:lumOff val="25000"/>
                  </a:schemeClr>
                </a:solidFill>
              </a:rPr>
              <a:t>：</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内嵌</a:t>
            </a:r>
            <a:r>
              <a:rPr lang="en-US" altLang="zh-CN" sz="2000" dirty="0">
                <a:solidFill>
                  <a:schemeClr val="tx1">
                    <a:lumMod val="75000"/>
                    <a:lumOff val="25000"/>
                  </a:schemeClr>
                </a:solidFill>
              </a:rPr>
              <a:t>javascript</a:t>
            </a:r>
            <a:r>
              <a:rPr lang="zh-CN" altLang="en-US" sz="2000" dirty="0" smtClean="0">
                <a:solidFill>
                  <a:schemeClr val="tx1">
                    <a:lumMod val="75000"/>
                    <a:lumOff val="25000"/>
                  </a:schemeClr>
                </a:solidFill>
              </a:rPr>
              <a:t>脚本</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引入外部的</a:t>
            </a:r>
            <a:r>
              <a:rPr lang="en-US" altLang="zh-CN" sz="2000" dirty="0">
                <a:solidFill>
                  <a:schemeClr val="tx1">
                    <a:lumMod val="75000"/>
                    <a:lumOff val="25000"/>
                  </a:schemeClr>
                </a:solidFill>
              </a:rPr>
              <a:t>javascript</a:t>
            </a:r>
            <a:r>
              <a:rPr lang="zh-CN" altLang="en-US" sz="2000" dirty="0" smtClean="0">
                <a:solidFill>
                  <a:schemeClr val="tx1">
                    <a:lumMod val="75000"/>
                    <a:lumOff val="25000"/>
                  </a:schemeClr>
                </a:solidFill>
              </a:rPr>
              <a:t>文件</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在事件中编写</a:t>
            </a:r>
            <a:r>
              <a:rPr lang="en-US" altLang="zh-CN" sz="2000" dirty="0" smtClean="0">
                <a:solidFill>
                  <a:schemeClr val="tx1">
                    <a:lumMod val="75000"/>
                    <a:lumOff val="25000"/>
                  </a:schemeClr>
                </a:solidFill>
              </a:rPr>
              <a:t>javascript(</a:t>
            </a:r>
            <a:r>
              <a:rPr lang="zh-CN" altLang="en-US" sz="2000" dirty="0" smtClean="0">
                <a:solidFill>
                  <a:schemeClr val="tx1">
                    <a:lumMod val="75000"/>
                    <a:lumOff val="25000"/>
                  </a:schemeClr>
                </a:solidFill>
              </a:rPr>
              <a:t>不推荐</a:t>
            </a:r>
            <a:r>
              <a:rPr lang="en-US" altLang="zh-CN" sz="2000" dirty="0" smtClean="0">
                <a:solidFill>
                  <a:schemeClr val="tx1">
                    <a:lumMod val="75000"/>
                    <a:lumOff val="25000"/>
                  </a:schemeClr>
                </a:solidFill>
              </a:rPr>
              <a:t>)</a:t>
            </a:r>
            <a:r>
              <a:rPr lang="zh-CN" altLang="en-US" sz="2000" dirty="0" smtClean="0">
                <a:solidFill>
                  <a:schemeClr val="tx1">
                    <a:lumMod val="75000"/>
                    <a:lumOff val="25000"/>
                  </a:schemeClr>
                </a:solidFill>
              </a:rPr>
              <a:t>。</a:t>
            </a:r>
            <a:endParaRPr lang="zh-CN" altLang="en-US" sz="2000" dirty="0">
              <a:solidFill>
                <a:schemeClr val="tx1">
                  <a:lumMod val="75000"/>
                  <a:lumOff val="25000"/>
                </a:schemeClr>
              </a:solidFill>
            </a:endParaRPr>
          </a:p>
          <a:p>
            <a:pPr lvl="1"/>
            <a:r>
              <a:rPr lang="zh-CN" altLang="en-US" sz="2000" dirty="0" smtClean="0">
                <a:solidFill>
                  <a:schemeClr val="tx1">
                    <a:lumMod val="75000"/>
                    <a:lumOff val="25000"/>
                  </a:schemeClr>
                </a:solidFill>
              </a:rPr>
              <a:t>模块化引入（</a:t>
            </a:r>
            <a:r>
              <a:rPr lang="zh-CN" altLang="en-US" sz="2000" dirty="0">
                <a:solidFill>
                  <a:schemeClr val="tx1">
                    <a:lumMod val="75000"/>
                    <a:lumOff val="25000"/>
                  </a:schemeClr>
                </a:solidFill>
              </a:rPr>
              <a:t>详</a:t>
            </a:r>
            <a:r>
              <a:rPr lang="zh-CN" altLang="en-US" sz="2000" dirty="0" smtClean="0">
                <a:solidFill>
                  <a:schemeClr val="tx1">
                    <a:lumMod val="75000"/>
                    <a:lumOff val="25000"/>
                  </a:schemeClr>
                </a:solidFill>
              </a:rPr>
              <a:t>见</a:t>
            </a:r>
            <a:r>
              <a:rPr lang="en-US" altLang="zh-CN" sz="2000" dirty="0" smtClean="0">
                <a:solidFill>
                  <a:schemeClr val="tx1">
                    <a:lumMod val="75000"/>
                    <a:lumOff val="25000"/>
                  </a:schemeClr>
                </a:solidFill>
              </a:rPr>
              <a:t>VUE</a:t>
            </a:r>
            <a:r>
              <a:rPr lang="zh-CN" altLang="en-US" sz="2000" dirty="0" smtClean="0">
                <a:solidFill>
                  <a:schemeClr val="tx1">
                    <a:lumMod val="75000"/>
                    <a:lumOff val="25000"/>
                  </a:schemeClr>
                </a:solidFill>
              </a:rPr>
              <a:t>章节</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3【js</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的引入方式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RegExp</a:t>
            </a:r>
            <a:r>
              <a:rPr lang="zh-CN" altLang="en-US" sz="2400" dirty="0">
                <a:solidFill>
                  <a:schemeClr val="tx1">
                    <a:lumMod val="75000"/>
                    <a:lumOff val="25000"/>
                  </a:schemeClr>
                </a:solidFill>
              </a:rPr>
              <a:t>对象：用于执行或预编译正则表达式的对象</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marL="800100" lvl="1" indent="-342900">
              <a:spcBef>
                <a:spcPct val="20000"/>
              </a:spcBef>
            </a:pPr>
            <a:r>
              <a:rPr lang="zh-CN" altLang="en-US" sz="2000" dirty="0" smtClean="0">
                <a:solidFill>
                  <a:schemeClr val="tx1">
                    <a:lumMod val="75000"/>
                    <a:lumOff val="25000"/>
                  </a:schemeClr>
                </a:solidFill>
              </a:rPr>
              <a:t>实例化方式</a:t>
            </a:r>
            <a:endParaRPr lang="en-US" altLang="zh-CN" sz="2000" dirty="0">
              <a:solidFill>
                <a:schemeClr val="tx1">
                  <a:lumMod val="75000"/>
                  <a:lumOff val="25000"/>
                </a:schemeClr>
              </a:solidFill>
            </a:endParaRPr>
          </a:p>
          <a:p>
            <a:pPr marL="800100" lvl="1" indent="-342900">
              <a:spcBef>
                <a:spcPct val="20000"/>
              </a:spcBef>
            </a:pP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800100" lvl="1" indent="-342900">
              <a:spcBef>
                <a:spcPct val="20000"/>
              </a:spcBef>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spcBef>
                <a:spcPct val="20000"/>
              </a:spcBef>
            </a:pPr>
            <a:r>
              <a:rPr lang="en-US" altLang="zh-CN" sz="2400" dirty="0">
                <a:solidFill>
                  <a:schemeClr val="tx1">
                    <a:lumMod val="75000"/>
                    <a:lumOff val="25000"/>
                  </a:schemeClr>
                </a:solidFill>
              </a:rPr>
              <a:t>flag</a:t>
            </a:r>
            <a:r>
              <a:rPr lang="zh-CN" altLang="en-US" sz="2400" dirty="0">
                <a:solidFill>
                  <a:schemeClr val="tx1">
                    <a:lumMod val="75000"/>
                    <a:lumOff val="25000"/>
                  </a:schemeClr>
                </a:solidFill>
              </a:rPr>
              <a:t>说明：</a:t>
            </a:r>
            <a:r>
              <a:rPr lang="en-US" altLang="zh-CN" sz="2400" dirty="0">
                <a:solidFill>
                  <a:schemeClr val="tx1">
                    <a:lumMod val="75000"/>
                    <a:lumOff val="25000"/>
                  </a:schemeClr>
                </a:solidFill>
              </a:rPr>
              <a:t>flag</a:t>
            </a:r>
            <a:r>
              <a:rPr lang="zh-CN" altLang="en-US" sz="2400" dirty="0">
                <a:solidFill>
                  <a:schemeClr val="tx1">
                    <a:lumMod val="75000"/>
                    <a:lumOff val="25000"/>
                  </a:schemeClr>
                </a:solidFill>
              </a:rPr>
              <a:t>为字符类型，可以联合使用，取值如下。</a:t>
            </a:r>
            <a:endParaRPr lang="zh-CN" altLang="en-US" sz="2400" dirty="0">
              <a:solidFill>
                <a:schemeClr val="tx1">
                  <a:lumMod val="75000"/>
                  <a:lumOff val="25000"/>
                </a:schemeClr>
              </a:solidFill>
            </a:endParaRPr>
          </a:p>
          <a:p>
            <a:pPr marL="800100" lvl="1" indent="-342900">
              <a:spcBef>
                <a:spcPct val="20000"/>
              </a:spcBef>
            </a:pPr>
            <a:r>
              <a:rPr lang="en-US" altLang="zh-CN" sz="2000" dirty="0" smtClean="0">
                <a:solidFill>
                  <a:schemeClr val="tx1">
                    <a:lumMod val="75000"/>
                    <a:lumOff val="25000"/>
                  </a:schemeClr>
                </a:solidFill>
              </a:rPr>
              <a:t>i</a:t>
            </a:r>
            <a:r>
              <a:rPr lang="zh-CN" altLang="en-US" sz="2000" dirty="0">
                <a:solidFill>
                  <a:schemeClr val="tx1">
                    <a:lumMod val="75000"/>
                    <a:lumOff val="25000"/>
                  </a:schemeClr>
                </a:solidFill>
              </a:rPr>
              <a:t>：对大小写不敏感的匹配。</a:t>
            </a:r>
            <a:endParaRPr lang="zh-CN" altLang="en-US" sz="2000" dirty="0">
              <a:solidFill>
                <a:schemeClr val="tx1">
                  <a:lumMod val="75000"/>
                  <a:lumOff val="25000"/>
                </a:schemeClr>
              </a:solidFill>
            </a:endParaRPr>
          </a:p>
          <a:p>
            <a:pPr marL="800100" lvl="1" indent="-342900">
              <a:spcBef>
                <a:spcPct val="20000"/>
              </a:spcBef>
            </a:pPr>
            <a:r>
              <a:rPr lang="en-US" altLang="zh-CN" sz="2000" dirty="0" smtClean="0">
                <a:solidFill>
                  <a:schemeClr val="tx1">
                    <a:lumMod val="75000"/>
                    <a:lumOff val="25000"/>
                  </a:schemeClr>
                </a:solidFill>
              </a:rPr>
              <a:t>g</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对全局字符进行匹配。</a:t>
            </a:r>
            <a:endParaRPr lang="zh-CN" altLang="en-US" sz="2000" dirty="0">
              <a:solidFill>
                <a:schemeClr val="tx1">
                  <a:lumMod val="75000"/>
                  <a:lumOff val="25000"/>
                </a:schemeClr>
              </a:solidFill>
            </a:endParaRPr>
          </a:p>
          <a:p>
            <a:pPr marL="800100" lvl="1" indent="-342900">
              <a:spcBef>
                <a:spcPct val="20000"/>
              </a:spcBef>
            </a:pPr>
            <a:r>
              <a:rPr lang="en-US" altLang="zh-CN" sz="2000" dirty="0" smtClean="0">
                <a:solidFill>
                  <a:schemeClr val="tx1">
                    <a:lumMod val="75000"/>
                    <a:lumOff val="25000"/>
                  </a:schemeClr>
                </a:solidFill>
              </a:rPr>
              <a:t>m</a:t>
            </a:r>
            <a:r>
              <a:rPr lang="zh-CN" altLang="en-US" sz="2000" dirty="0">
                <a:solidFill>
                  <a:schemeClr val="tx1">
                    <a:lumMod val="75000"/>
                    <a:lumOff val="25000"/>
                  </a:schemeClr>
                </a:solidFill>
              </a:rPr>
              <a:t>：对多行数据进行匹配。	</a:t>
            </a:r>
            <a:endParaRPr lang="en-US" altLang="zh-CN" sz="2000" dirty="0" smtClean="0">
              <a:solidFill>
                <a:schemeClr val="tx1">
                  <a:lumMod val="75000"/>
                  <a:lumOff val="25000"/>
                </a:schemeClr>
              </a:solidFill>
            </a:endParaRPr>
          </a:p>
          <a:p>
            <a:pPr marL="800100" lvl="1" indent="-342900">
              <a:spcBef>
                <a:spcPct val="20000"/>
              </a:spcBef>
            </a:pPr>
            <a:endParaRPr lang="en-US" altLang="zh-CN" sz="2000" dirty="0">
              <a:solidFill>
                <a:schemeClr val="tx1">
                  <a:lumMod val="75000"/>
                  <a:lumOff val="25000"/>
                </a:schemeClr>
              </a:solidFill>
            </a:endParaRPr>
          </a:p>
          <a:p>
            <a:pPr marL="800100" lvl="1" indent="-342900">
              <a:spcBef>
                <a:spcPct val="20000"/>
              </a:spcBef>
            </a:pPr>
            <a:endParaRPr lang="en-US" altLang="zh-CN" sz="2000" dirty="0" smtClean="0">
              <a:solidFill>
                <a:schemeClr val="tx1">
                  <a:lumMod val="75000"/>
                  <a:lumOff val="25000"/>
                </a:schemeClr>
              </a:solidFill>
            </a:endParaRPr>
          </a:p>
          <a:p>
            <a:pPr marL="800100" lvl="1" indent="-342900">
              <a:spcBef>
                <a:spcPct val="20000"/>
              </a:spcBef>
            </a:pPr>
            <a:endParaRPr lang="en-US" altLang="zh-CN" sz="2000" dirty="0">
              <a:solidFill>
                <a:schemeClr val="tx1">
                  <a:lumMod val="75000"/>
                  <a:lumOff val="25000"/>
                </a:schemeClr>
              </a:solidFill>
            </a:endParaRPr>
          </a:p>
          <a:p>
            <a:pPr marL="800100" lvl="1" indent="-342900">
              <a:spcBef>
                <a:spcPct val="20000"/>
              </a:spcBef>
            </a:pPr>
            <a:endParaRPr lang="en-US" altLang="zh-CN" sz="2000" dirty="0" smtClean="0">
              <a:solidFill>
                <a:schemeClr val="tx1">
                  <a:lumMod val="75000"/>
                  <a:lumOff val="25000"/>
                </a:schemeClr>
              </a:solidFill>
            </a:endParaRPr>
          </a:p>
          <a:p>
            <a:pPr marL="800100" lvl="1" indent="-342900">
              <a:spcBef>
                <a:spcPct val="20000"/>
              </a:spcBef>
            </a:pPr>
            <a:endParaRPr lang="zh-CN" altLang="en-US" sz="16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【RegExp</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1209472" y="2264951"/>
            <a:ext cx="6096000" cy="837152"/>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pPr marL="342900" indent="-342900">
              <a:spcBef>
                <a:spcPct val="20000"/>
              </a:spcBef>
            </a:pPr>
            <a:r>
              <a:rPr lang="en-US" altLang="zh-CN" sz="2200" dirty="0">
                <a:solidFill>
                  <a:schemeClr val="tx1">
                    <a:lumMod val="75000"/>
                    <a:lumOff val="25000"/>
                  </a:schemeClr>
                </a:solidFill>
              </a:rPr>
              <a:t>var patt =new RegExp(</a:t>
            </a:r>
            <a:r>
              <a:rPr lang="en-US" altLang="zh-CN" sz="2200" dirty="0">
                <a:solidFill>
                  <a:srgbClr val="FF0000"/>
                </a:solidFill>
              </a:rPr>
              <a:t>‘</a:t>
            </a:r>
            <a:r>
              <a:rPr lang="zh-CN" altLang="en-US" sz="2200" dirty="0">
                <a:solidFill>
                  <a:srgbClr val="FF0000"/>
                </a:solidFill>
              </a:rPr>
              <a:t>表达式</a:t>
            </a:r>
            <a:r>
              <a:rPr lang="en-US" altLang="zh-CN" sz="2200" dirty="0">
                <a:solidFill>
                  <a:srgbClr val="FF0000"/>
                </a:solidFill>
              </a:rPr>
              <a:t>’</a:t>
            </a:r>
            <a:r>
              <a:rPr lang="en-US" altLang="zh-CN" sz="2200" dirty="0">
                <a:solidFill>
                  <a:schemeClr val="tx1">
                    <a:lumMod val="75000"/>
                    <a:lumOff val="25000"/>
                  </a:schemeClr>
                </a:solidFill>
              </a:rPr>
              <a:t>,</a:t>
            </a:r>
            <a:r>
              <a:rPr lang="en-US" altLang="zh-CN" sz="2200" dirty="0">
                <a:solidFill>
                  <a:srgbClr val="FF0000"/>
                </a:solidFill>
              </a:rPr>
              <a:t>flag</a:t>
            </a:r>
            <a:r>
              <a:rPr lang="en-US" altLang="zh-CN" sz="2200" dirty="0">
                <a:solidFill>
                  <a:schemeClr val="tx1">
                    <a:lumMod val="75000"/>
                    <a:lumOff val="25000"/>
                  </a:schemeClr>
                </a:solidFill>
              </a:rPr>
              <a:t>);</a:t>
            </a:r>
            <a:endParaRPr lang="en-US" altLang="zh-CN" sz="2200" dirty="0">
              <a:solidFill>
                <a:schemeClr val="tx1">
                  <a:lumMod val="75000"/>
                  <a:lumOff val="25000"/>
                </a:schemeClr>
              </a:solidFill>
            </a:endParaRPr>
          </a:p>
          <a:p>
            <a:pPr marL="342900" indent="-342900">
              <a:spcBef>
                <a:spcPct val="20000"/>
              </a:spcBef>
            </a:pPr>
            <a:r>
              <a:rPr lang="en-US" altLang="zh-CN" sz="2200" dirty="0">
                <a:solidFill>
                  <a:schemeClr val="tx1">
                    <a:lumMod val="75000"/>
                    <a:lumOff val="25000"/>
                  </a:schemeClr>
                </a:solidFill>
              </a:rPr>
              <a:t>var patt = /</a:t>
            </a:r>
            <a:r>
              <a:rPr lang="zh-CN" altLang="en-US" sz="2200" dirty="0">
                <a:solidFill>
                  <a:schemeClr val="tx1">
                    <a:lumMod val="75000"/>
                    <a:lumOff val="25000"/>
                  </a:schemeClr>
                </a:solidFill>
              </a:rPr>
              <a:t>表达式</a:t>
            </a:r>
            <a:r>
              <a:rPr lang="en-US" altLang="zh-CN" sz="2200" dirty="0">
                <a:solidFill>
                  <a:schemeClr val="tx1">
                    <a:lumMod val="75000"/>
                    <a:lumOff val="25000"/>
                  </a:schemeClr>
                </a:solidFill>
              </a:rPr>
              <a:t>/</a:t>
            </a:r>
            <a:r>
              <a:rPr lang="en-US" altLang="zh-CN" sz="2200" dirty="0">
                <a:solidFill>
                  <a:srgbClr val="FF0000"/>
                </a:solidFill>
              </a:rPr>
              <a:t>flag</a:t>
            </a:r>
            <a:r>
              <a:rPr lang="en-US" altLang="zh-CN" sz="2200" dirty="0">
                <a:solidFill>
                  <a:schemeClr val="tx1">
                    <a:lumMod val="75000"/>
                    <a:lumOff val="25000"/>
                  </a:schemeClr>
                </a:solidFill>
              </a:rPr>
              <a:t> </a:t>
            </a:r>
            <a:r>
              <a:rPr lang="en-US" altLang="zh-CN" sz="2200" dirty="0" smtClean="0">
                <a:solidFill>
                  <a:schemeClr val="tx1">
                    <a:lumMod val="75000"/>
                    <a:lumOff val="25000"/>
                  </a:schemeClr>
                </a:solidFill>
              </a:rPr>
              <a:t>;</a:t>
            </a:r>
            <a:endParaRPr lang="en-US" altLang="zh-CN" sz="22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RegExp</a:t>
            </a:r>
            <a:r>
              <a:rPr lang="zh-CN" altLang="en-US" sz="2400" dirty="0" smtClean="0">
                <a:solidFill>
                  <a:schemeClr val="tx1">
                    <a:lumMod val="75000"/>
                    <a:lumOff val="25000"/>
                  </a:schemeClr>
                </a:solidFill>
              </a:rPr>
              <a:t>对象的内置函数</a:t>
            </a:r>
            <a:r>
              <a:rPr lang="zh-CN" altLang="en-US" sz="2000" dirty="0">
                <a:solidFill>
                  <a:schemeClr val="tx1">
                    <a:lumMod val="75000"/>
                    <a:lumOff val="25000"/>
                  </a:schemeClr>
                </a:solidFill>
              </a:rPr>
              <a:t>	</a:t>
            </a:r>
            <a:endParaRPr lang="en-US" altLang="zh-CN" sz="2000" dirty="0" smtClean="0">
              <a:solidFill>
                <a:schemeClr val="tx1">
                  <a:lumMod val="75000"/>
                  <a:lumOff val="25000"/>
                </a:schemeClr>
              </a:solidFill>
            </a:endParaRPr>
          </a:p>
          <a:p>
            <a:pPr marL="800100" lvl="1" indent="-342900">
              <a:spcBef>
                <a:spcPct val="20000"/>
              </a:spcBef>
            </a:pPr>
            <a:endParaRPr lang="en-US" altLang="zh-CN" sz="2000" dirty="0">
              <a:solidFill>
                <a:schemeClr val="tx1">
                  <a:lumMod val="75000"/>
                  <a:lumOff val="25000"/>
                </a:schemeClr>
              </a:solidFill>
            </a:endParaRPr>
          </a:p>
          <a:p>
            <a:pPr marL="800100" lvl="1" indent="-342900">
              <a:spcBef>
                <a:spcPct val="20000"/>
              </a:spcBef>
            </a:pPr>
            <a:endParaRPr lang="en-US" altLang="zh-CN" sz="2000" dirty="0" smtClean="0">
              <a:solidFill>
                <a:schemeClr val="tx1">
                  <a:lumMod val="75000"/>
                  <a:lumOff val="25000"/>
                </a:schemeClr>
              </a:solidFill>
            </a:endParaRPr>
          </a:p>
          <a:p>
            <a:pPr marL="800100" lvl="1" indent="-342900">
              <a:spcBef>
                <a:spcPct val="20000"/>
              </a:spcBef>
            </a:pPr>
            <a:endParaRPr lang="en-US" altLang="zh-CN" sz="2000" dirty="0">
              <a:solidFill>
                <a:schemeClr val="tx1">
                  <a:lumMod val="75000"/>
                  <a:lumOff val="25000"/>
                </a:schemeClr>
              </a:solidFill>
            </a:endParaRPr>
          </a:p>
          <a:p>
            <a:pPr marL="800100" lvl="1" indent="-342900">
              <a:spcBef>
                <a:spcPct val="20000"/>
              </a:spcBef>
            </a:pPr>
            <a:endParaRPr lang="en-US" altLang="zh-CN" sz="2000" dirty="0" smtClean="0">
              <a:solidFill>
                <a:schemeClr val="tx1">
                  <a:lumMod val="75000"/>
                  <a:lumOff val="25000"/>
                </a:schemeClr>
              </a:solidFill>
            </a:endParaRPr>
          </a:p>
          <a:p>
            <a:pPr marL="800100" lvl="1" indent="-342900">
              <a:spcBef>
                <a:spcPct val="20000"/>
              </a:spcBef>
            </a:pPr>
            <a:endParaRPr lang="zh-CN" altLang="en-US" sz="16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【RegExp</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表格 4"/>
          <p:cNvGraphicFramePr>
            <a:graphicFrameLocks noGrp="1"/>
          </p:cNvGraphicFramePr>
          <p:nvPr/>
        </p:nvGraphicFramePr>
        <p:xfrm>
          <a:off x="806315" y="1916169"/>
          <a:ext cx="10458315" cy="2021840"/>
        </p:xfrm>
        <a:graphic>
          <a:graphicData uri="http://schemas.openxmlformats.org/drawingml/2006/table">
            <a:tbl>
              <a:tblPr firstRow="1" bandRow="1">
                <a:tableStyleId>{5C22544A-7EE6-4342-B048-85BDC9FD1C3A}</a:tableStyleId>
              </a:tblPr>
              <a:tblGrid>
                <a:gridCol w="2617822"/>
                <a:gridCol w="3161489"/>
                <a:gridCol w="4679004"/>
              </a:tblGrid>
              <a:tr h="370840">
                <a:tc>
                  <a:txBody>
                    <a:bodyPr/>
                    <a:lstStyle/>
                    <a:p>
                      <a:r>
                        <a:rPr lang="zh-CN" altLang="en-US" dirty="0" smtClean="0"/>
                        <a:t>函数名</a:t>
                      </a:r>
                      <a:endParaRPr lang="zh-CN" altLang="en-US" dirty="0"/>
                    </a:p>
                  </a:txBody>
                  <a:tcPr/>
                </a:tc>
                <a:tc>
                  <a:txBody>
                    <a:bodyPr/>
                    <a:lstStyle/>
                    <a:p>
                      <a:r>
                        <a:rPr lang="zh-CN" altLang="en-US" dirty="0" smtClean="0"/>
                        <a:t>返回类型</a:t>
                      </a:r>
                      <a:endParaRPr lang="zh-CN" altLang="en-US" dirty="0"/>
                    </a:p>
                  </a:txBody>
                  <a:tcPr/>
                </a:tc>
                <a:tc>
                  <a:txBody>
                    <a:bodyPr/>
                    <a:lstStyle/>
                    <a:p>
                      <a:r>
                        <a:rPr lang="zh-CN" altLang="en-US" dirty="0" smtClean="0"/>
                        <a:t>函数说明</a:t>
                      </a:r>
                      <a:endParaRPr lang="zh-CN" altLang="en-US" dirty="0"/>
                    </a:p>
                  </a:txBody>
                  <a:tcPr/>
                </a:tc>
              </a:tr>
              <a:tr h="370840">
                <a:tc>
                  <a:txBody>
                    <a:bodyPr/>
                    <a:lstStyle/>
                    <a:p>
                      <a:r>
                        <a:rPr lang="en-US" altLang="zh-CN" dirty="0" smtClean="0"/>
                        <a:t>exec(Str)</a:t>
                      </a:r>
                      <a:endParaRPr lang="zh-CN" altLang="en-US" dirty="0"/>
                    </a:p>
                  </a:txBody>
                  <a:tcPr/>
                </a:tc>
                <a:tc>
                  <a:txBody>
                    <a:bodyPr/>
                    <a:lstStyle/>
                    <a:p>
                      <a:r>
                        <a:rPr lang="en-US" altLang="zh-CN" dirty="0" smtClean="0"/>
                        <a:t>Array</a:t>
                      </a:r>
                      <a:r>
                        <a:rPr lang="zh-CN" altLang="en-US" dirty="0" smtClean="0"/>
                        <a:t>：匹配内容</a:t>
                      </a:r>
                      <a:endParaRPr lang="zh-CN" altLang="en-US" dirty="0"/>
                    </a:p>
                  </a:txBody>
                  <a:tcPr/>
                </a:tc>
                <a:tc>
                  <a:txBody>
                    <a:bodyPr/>
                    <a:lstStyle/>
                    <a:p>
                      <a:r>
                        <a:rPr lang="zh-CN" altLang="en-US" dirty="0" smtClean="0"/>
                        <a:t>检索目标字符串（</a:t>
                      </a:r>
                      <a:r>
                        <a:rPr lang="en-US" altLang="zh-CN" dirty="0" smtClean="0"/>
                        <a:t>str</a:t>
                      </a:r>
                      <a:r>
                        <a:rPr lang="zh-CN" altLang="en-US" dirty="0" smtClean="0"/>
                        <a:t>），返回与字符串中与正则表达式匹配的值</a:t>
                      </a:r>
                      <a:endParaRPr lang="zh-CN" altLang="en-US" dirty="0"/>
                    </a:p>
                  </a:txBody>
                  <a:tcPr/>
                </a:tc>
              </a:tr>
              <a:tr h="370840">
                <a:tc>
                  <a:txBody>
                    <a:bodyPr/>
                    <a:lstStyle/>
                    <a:p>
                      <a:r>
                        <a:rPr lang="en-US" altLang="zh-CN" sz="1800" kern="1200" dirty="0" smtClean="0">
                          <a:solidFill>
                            <a:schemeClr val="dk1"/>
                          </a:solidFill>
                          <a:latin typeface="+mn-lt"/>
                          <a:ea typeface="+mn-ea"/>
                          <a:cs typeface="+mn-cs"/>
                        </a:rPr>
                        <a:t>test(Str)</a:t>
                      </a:r>
                      <a:endParaRPr lang="zh-CN" altLang="en-US" sz="1800" kern="1200" dirty="0">
                        <a:solidFill>
                          <a:schemeClr val="dk1"/>
                        </a:solidFill>
                        <a:latin typeface="+mn-lt"/>
                        <a:ea typeface="+mn-ea"/>
                        <a:cs typeface="+mn-cs"/>
                      </a:endParaRPr>
                    </a:p>
                  </a:txBody>
                  <a:tcPr/>
                </a:tc>
                <a:tc>
                  <a:txBody>
                    <a:bodyPr/>
                    <a:lstStyle/>
                    <a:p>
                      <a:r>
                        <a:rPr lang="en-US" altLang="zh-CN" dirty="0" smtClean="0"/>
                        <a:t>Boolean</a:t>
                      </a:r>
                      <a:endParaRPr lang="zh-CN" altLang="en-US" dirty="0"/>
                    </a:p>
                  </a:txBody>
                  <a:tcPr/>
                </a:tc>
                <a:tc>
                  <a:txBody>
                    <a:bodyPr/>
                    <a:lstStyle/>
                    <a:p>
                      <a:r>
                        <a:rPr lang="zh-CN" altLang="en-US" dirty="0" smtClean="0"/>
                        <a:t>检索目标字符串（</a:t>
                      </a:r>
                      <a:r>
                        <a:rPr lang="en-US" altLang="zh-CN" dirty="0" smtClean="0"/>
                        <a:t>str</a:t>
                      </a:r>
                      <a:r>
                        <a:rPr lang="zh-CN" altLang="en-US" dirty="0" smtClean="0"/>
                        <a:t>），返回是否有子字符串满足正则表达式</a:t>
                      </a:r>
                      <a:endParaRPr lang="zh-CN" altLang="en-US" dirty="0"/>
                    </a:p>
                  </a:txBody>
                  <a:tcPr/>
                </a:tc>
              </a:tr>
              <a:tr h="370840">
                <a:tc>
                  <a:txBody>
                    <a:bodyPr/>
                    <a:lstStyle/>
                    <a:p>
                      <a:r>
                        <a:rPr lang="en-US" altLang="zh-CN" sz="1800" kern="1200" dirty="0" smtClean="0">
                          <a:solidFill>
                            <a:schemeClr val="dk1"/>
                          </a:solidFill>
                          <a:latin typeface="+mn-lt"/>
                          <a:ea typeface="+mn-ea"/>
                          <a:cs typeface="+mn-cs"/>
                        </a:rPr>
                        <a:t>compile(‘reg’);</a:t>
                      </a:r>
                      <a:endParaRPr lang="zh-CN" altLang="en-US" sz="1800" kern="1200" dirty="0">
                        <a:solidFill>
                          <a:schemeClr val="dk1"/>
                        </a:solidFill>
                        <a:latin typeface="+mn-lt"/>
                        <a:ea typeface="+mn-ea"/>
                        <a:cs typeface="+mn-cs"/>
                      </a:endParaRPr>
                    </a:p>
                  </a:txBody>
                  <a:tcPr/>
                </a:tc>
                <a:tc>
                  <a:txBody>
                    <a:bodyPr/>
                    <a:lstStyle/>
                    <a:p>
                      <a:endParaRPr lang="zh-CN" altLang="en-US" dirty="0"/>
                    </a:p>
                  </a:txBody>
                  <a:tcPr/>
                </a:tc>
                <a:tc>
                  <a:txBody>
                    <a:bodyPr/>
                    <a:lstStyle/>
                    <a:p>
                      <a:r>
                        <a:rPr lang="zh-CN" altLang="en-US" dirty="0" smtClean="0"/>
                        <a:t>重新编译正则表达式</a:t>
                      </a:r>
                      <a:endParaRPr lang="zh-CN" alt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Date</a:t>
            </a:r>
            <a:r>
              <a:rPr lang="zh-CN" altLang="en-US" sz="2400" dirty="0">
                <a:solidFill>
                  <a:schemeClr val="tx1">
                    <a:lumMod val="75000"/>
                    <a:lumOff val="25000"/>
                  </a:schemeClr>
                </a:solidFill>
              </a:rPr>
              <a:t>对象：提供用于处理日期和时间的属性及方法。使用时先获取该某一时刻的</a:t>
            </a:r>
            <a:r>
              <a:rPr lang="en-US" altLang="zh-CN" sz="2400" dirty="0">
                <a:solidFill>
                  <a:schemeClr val="tx1">
                    <a:lumMod val="75000"/>
                    <a:lumOff val="25000"/>
                  </a:schemeClr>
                </a:solidFill>
              </a:rPr>
              <a:t>Date</a:t>
            </a:r>
            <a:r>
              <a:rPr lang="zh-CN" altLang="en-US" sz="2400" dirty="0">
                <a:solidFill>
                  <a:schemeClr val="tx1">
                    <a:lumMod val="75000"/>
                    <a:lumOff val="25000"/>
                  </a:schemeClr>
                </a:solidFill>
              </a:rPr>
              <a:t>对象的引用，然后通过该引用获取详细的时间信息。</a:t>
            </a:r>
            <a:endParaRPr lang="zh-CN" altLang="en-US" sz="2400" dirty="0">
              <a:solidFill>
                <a:schemeClr val="tx1">
                  <a:lumMod val="75000"/>
                  <a:lumOff val="25000"/>
                </a:schemeClr>
              </a:solidFill>
            </a:endParaRPr>
          </a:p>
          <a:p>
            <a:pPr marL="342900" indent="-342900">
              <a:spcBef>
                <a:spcPct val="20000"/>
              </a:spcBef>
            </a:pPr>
            <a:r>
              <a:rPr lang="en-US" altLang="zh-CN" sz="2400" dirty="0">
                <a:solidFill>
                  <a:schemeClr val="tx1">
                    <a:lumMod val="75000"/>
                    <a:lumOff val="25000"/>
                  </a:schemeClr>
                </a:solidFill>
              </a:rPr>
              <a:t>Date</a:t>
            </a:r>
            <a:r>
              <a:rPr lang="zh-CN" altLang="en-US" sz="2400" dirty="0">
                <a:solidFill>
                  <a:schemeClr val="tx1">
                    <a:lumMod val="75000"/>
                    <a:lumOff val="25000"/>
                  </a:schemeClr>
                </a:solidFill>
              </a:rPr>
              <a:t>对象的内部组成：</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构造函数：初始化</a:t>
            </a:r>
            <a:r>
              <a:rPr lang="en-US" altLang="zh-CN" sz="2000" dirty="0">
                <a:solidFill>
                  <a:schemeClr val="tx1">
                    <a:lumMod val="75000"/>
                    <a:lumOff val="25000"/>
                  </a:schemeClr>
                </a:solidFill>
              </a:rPr>
              <a:t>Date</a:t>
            </a:r>
            <a:r>
              <a:rPr lang="zh-CN" altLang="en-US" sz="2000" dirty="0">
                <a:solidFill>
                  <a:schemeClr val="tx1">
                    <a:lumMod val="75000"/>
                    <a:lumOff val="25000"/>
                  </a:schemeClr>
                </a:solidFill>
              </a:rPr>
              <a:t>对象实例的构造函数。</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静态方法：不需要创建</a:t>
            </a:r>
            <a:r>
              <a:rPr lang="en-US" altLang="zh-CN" sz="2000" dirty="0">
                <a:solidFill>
                  <a:schemeClr val="tx1">
                    <a:lumMod val="75000"/>
                    <a:lumOff val="25000"/>
                  </a:schemeClr>
                </a:solidFill>
              </a:rPr>
              <a:t>Date</a:t>
            </a:r>
            <a:r>
              <a:rPr lang="zh-CN" altLang="en-US" sz="2000" dirty="0">
                <a:solidFill>
                  <a:schemeClr val="tx1">
                    <a:lumMod val="75000"/>
                    <a:lumOff val="25000"/>
                  </a:schemeClr>
                </a:solidFill>
              </a:rPr>
              <a:t>实例，直接使用</a:t>
            </a:r>
            <a:r>
              <a:rPr lang="en-US" altLang="zh-CN" sz="2000" dirty="0">
                <a:solidFill>
                  <a:schemeClr val="tx1">
                    <a:lumMod val="75000"/>
                    <a:lumOff val="25000"/>
                  </a:schemeClr>
                </a:solidFill>
              </a:rPr>
              <a:t>Date</a:t>
            </a:r>
            <a:r>
              <a:rPr lang="zh-CN" altLang="en-US" sz="2000" dirty="0">
                <a:solidFill>
                  <a:schemeClr val="tx1">
                    <a:lumMod val="75000"/>
                    <a:lumOff val="25000"/>
                  </a:schemeClr>
                </a:solidFill>
              </a:rPr>
              <a:t>调用的方法。</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实例方法：</a:t>
            </a:r>
            <a:r>
              <a:rPr lang="en-US" altLang="zh-CN" sz="2000" dirty="0">
                <a:solidFill>
                  <a:schemeClr val="tx1">
                    <a:lumMod val="75000"/>
                    <a:lumOff val="25000"/>
                  </a:schemeClr>
                </a:solidFill>
              </a:rPr>
              <a:t>Date</a:t>
            </a:r>
            <a:r>
              <a:rPr lang="zh-CN" altLang="en-US" sz="2000" dirty="0">
                <a:solidFill>
                  <a:schemeClr val="tx1">
                    <a:lumMod val="75000"/>
                    <a:lumOff val="25000"/>
                  </a:schemeClr>
                </a:solidFill>
              </a:rPr>
              <a:t>对象可以直接调用的方法，又包含</a:t>
            </a:r>
            <a:r>
              <a:rPr lang="en-US" altLang="zh-CN" sz="2000" dirty="0">
                <a:solidFill>
                  <a:schemeClr val="tx1">
                    <a:lumMod val="75000"/>
                    <a:lumOff val="25000"/>
                  </a:schemeClr>
                </a:solidFill>
              </a:rPr>
              <a:t>set</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get</a:t>
            </a:r>
            <a:r>
              <a:rPr lang="zh-CN" altLang="en-US" sz="1600" dirty="0">
                <a:solidFill>
                  <a:schemeClr val="tx1">
                    <a:lumMod val="75000"/>
                    <a:lumOff val="25000"/>
                  </a:schemeClr>
                </a:solidFill>
              </a:rPr>
              <a:t>两种不同的功能。</a:t>
            </a:r>
            <a:endParaRPr lang="zh-CN" altLang="en-US" sz="16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日期对象</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构造函数：日期的构造函数有四种。</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无参构造函数：返回的日期对象为当前系统时间</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pPr marL="800100" lvl="1" indent="-342900">
              <a:spcBef>
                <a:spcPct val="20000"/>
              </a:spcBef>
            </a:pPr>
            <a:endParaRPr lang="zh-CN" altLang="en-US" sz="2000" dirty="0">
              <a:solidFill>
                <a:schemeClr val="tx1">
                  <a:lumMod val="75000"/>
                  <a:lumOff val="25000"/>
                </a:schemeClr>
              </a:solidFill>
            </a:endParaRPr>
          </a:p>
          <a:p>
            <a:pPr marL="800100" lvl="1" indent="-342900">
              <a:spcBef>
                <a:spcPct val="20000"/>
              </a:spcBef>
            </a:pPr>
            <a:r>
              <a:rPr lang="zh-CN" altLang="en-US" sz="2000" dirty="0" smtClean="0">
                <a:solidFill>
                  <a:schemeClr val="tx1">
                    <a:lumMod val="75000"/>
                    <a:lumOff val="25000"/>
                  </a:schemeClr>
                </a:solidFill>
              </a:rPr>
              <a:t>参数为</a:t>
            </a:r>
            <a:r>
              <a:rPr lang="en-US" altLang="zh-CN" sz="2000" dirty="0" smtClean="0">
                <a:solidFill>
                  <a:schemeClr val="tx1">
                    <a:lumMod val="75000"/>
                    <a:lumOff val="25000"/>
                  </a:schemeClr>
                </a:solidFill>
              </a:rPr>
              <a:t>number</a:t>
            </a:r>
            <a:r>
              <a:rPr lang="zh-CN" altLang="en-US" sz="2000" dirty="0" smtClean="0">
                <a:solidFill>
                  <a:schemeClr val="tx1">
                    <a:lumMod val="75000"/>
                    <a:lumOff val="25000"/>
                  </a:schemeClr>
                </a:solidFill>
              </a:rPr>
              <a:t>类型的构造函数</a:t>
            </a:r>
            <a:r>
              <a:rPr lang="en-US" altLang="zh-CN" sz="2000" dirty="0" smtClean="0">
                <a:solidFill>
                  <a:schemeClr val="tx1">
                    <a:lumMod val="75000"/>
                    <a:lumOff val="25000"/>
                  </a:schemeClr>
                </a:solidFill>
              </a:rPr>
              <a:t>:number</a:t>
            </a:r>
            <a:r>
              <a:rPr lang="zh-CN" altLang="en-US" sz="2000" dirty="0" smtClean="0">
                <a:solidFill>
                  <a:schemeClr val="tx1">
                    <a:lumMod val="75000"/>
                    <a:lumOff val="25000"/>
                  </a:schemeClr>
                </a:solidFill>
              </a:rPr>
              <a:t>为格林威治时间及当前与</a:t>
            </a:r>
            <a:r>
              <a:rPr lang="en-US" altLang="zh-CN" sz="2000" dirty="0" smtClean="0">
                <a:solidFill>
                  <a:schemeClr val="tx1">
                    <a:lumMod val="75000"/>
                    <a:lumOff val="25000"/>
                  </a:schemeClr>
                </a:solidFill>
              </a:rPr>
              <a:t>1970</a:t>
            </a:r>
            <a:r>
              <a:rPr lang="zh-CN" altLang="en-US" sz="2000" dirty="0" smtClean="0">
                <a:solidFill>
                  <a:schemeClr val="tx1">
                    <a:lumMod val="75000"/>
                    <a:lumOff val="25000"/>
                  </a:schemeClr>
                </a:solidFill>
              </a:rPr>
              <a:t>年</a:t>
            </a:r>
            <a:r>
              <a:rPr lang="en-US" altLang="zh-CN" sz="2000" dirty="0" smtClean="0">
                <a:solidFill>
                  <a:schemeClr val="tx1">
                    <a:lumMod val="75000"/>
                    <a:lumOff val="25000"/>
                  </a:schemeClr>
                </a:solidFill>
              </a:rPr>
              <a:t>1</a:t>
            </a:r>
            <a:r>
              <a:rPr lang="zh-CN" altLang="en-US" sz="2000" dirty="0" smtClean="0">
                <a:solidFill>
                  <a:schemeClr val="tx1">
                    <a:lumMod val="75000"/>
                    <a:lumOff val="25000"/>
                  </a:schemeClr>
                </a:solidFill>
              </a:rPr>
              <a:t>月</a:t>
            </a:r>
            <a:r>
              <a:rPr lang="en-US" altLang="zh-CN" sz="2000" dirty="0" smtClean="0">
                <a:solidFill>
                  <a:schemeClr val="tx1">
                    <a:lumMod val="75000"/>
                    <a:lumOff val="25000"/>
                  </a:schemeClr>
                </a:solidFill>
              </a:rPr>
              <a:t>1</a:t>
            </a:r>
            <a:r>
              <a:rPr lang="zh-CN" altLang="en-US" sz="2000" dirty="0" smtClean="0">
                <a:solidFill>
                  <a:schemeClr val="tx1">
                    <a:lumMod val="75000"/>
                    <a:lumOff val="25000"/>
                  </a:schemeClr>
                </a:solidFill>
              </a:rPr>
              <a:t>日</a:t>
            </a:r>
            <a:r>
              <a:rPr lang="en-US" altLang="zh-CN" sz="2000" dirty="0" smtClean="0">
                <a:solidFill>
                  <a:schemeClr val="tx1">
                    <a:lumMod val="75000"/>
                    <a:lumOff val="25000"/>
                  </a:schemeClr>
                </a:solidFill>
              </a:rPr>
              <a:t>0</a:t>
            </a:r>
            <a:r>
              <a:rPr lang="zh-CN" altLang="en-US" sz="2000" dirty="0" smtClean="0">
                <a:solidFill>
                  <a:schemeClr val="tx1">
                    <a:lumMod val="75000"/>
                    <a:lumOff val="25000"/>
                  </a:schemeClr>
                </a:solidFill>
              </a:rPr>
              <a:t>点的毫秒数。可以为负值。</a:t>
            </a:r>
            <a:endParaRPr lang="zh-CN" altLang="en-US" sz="2000" dirty="0" smtClean="0">
              <a:solidFill>
                <a:schemeClr val="tx1">
                  <a:lumMod val="75000"/>
                  <a:lumOff val="25000"/>
                </a:schemeClr>
              </a:solidFill>
            </a:endParaRPr>
          </a:p>
          <a:p>
            <a:pPr marL="800100" lvl="1" indent="-342900">
              <a:spcBef>
                <a:spcPct val="20000"/>
              </a:spcBef>
            </a:pPr>
            <a:endParaRPr lang="en-US" altLang="zh-CN" sz="2000" dirty="0" smtClean="0">
              <a:solidFill>
                <a:schemeClr val="tx1">
                  <a:lumMod val="75000"/>
                  <a:lumOff val="25000"/>
                </a:schemeClr>
              </a:solidFill>
            </a:endParaRPr>
          </a:p>
          <a:p>
            <a:pPr marL="800100" lvl="1" indent="-342900">
              <a:spcBef>
                <a:spcPct val="20000"/>
              </a:spcBef>
            </a:pPr>
            <a:r>
              <a:rPr lang="zh-CN" altLang="en-US" sz="2000" dirty="0" smtClean="0">
                <a:solidFill>
                  <a:schemeClr val="tx1">
                    <a:lumMod val="75000"/>
                    <a:lumOff val="25000"/>
                  </a:schemeClr>
                </a:solidFill>
              </a:rPr>
              <a:t>参数为字符的构造函数</a:t>
            </a:r>
            <a:endParaRPr lang="zh-CN" altLang="en-US" sz="2000" dirty="0" smtClean="0">
              <a:solidFill>
                <a:schemeClr val="tx1">
                  <a:lumMod val="75000"/>
                  <a:lumOff val="25000"/>
                </a:schemeClr>
              </a:solidFill>
            </a:endParaRPr>
          </a:p>
          <a:p>
            <a:pPr marL="0" indent="0">
              <a:spcBef>
                <a:spcPct val="20000"/>
              </a:spcBef>
              <a:buNone/>
            </a:pPr>
            <a:r>
              <a:rPr lang="zh-CN" altLang="en-US" sz="2400" dirty="0">
                <a:solidFill>
                  <a:schemeClr val="tx1">
                    <a:lumMod val="75000"/>
                    <a:lumOff val="25000"/>
                  </a:schemeClr>
                </a:solidFill>
              </a:rPr>
              <a:t>	</a:t>
            </a:r>
            <a:endParaRPr lang="en-US" altLang="zh-CN"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多参数构造函数：参数顺序为年、月（</a:t>
            </a:r>
            <a:r>
              <a:rPr lang="en-US" altLang="zh-CN" sz="2000" dirty="0">
                <a:solidFill>
                  <a:schemeClr val="tx1">
                    <a:lumMod val="75000"/>
                    <a:lumOff val="25000"/>
                  </a:schemeClr>
                </a:solidFill>
              </a:rPr>
              <a:t>0-11</a:t>
            </a:r>
            <a:r>
              <a:rPr lang="zh-CN" altLang="en-US" sz="2000" dirty="0">
                <a:solidFill>
                  <a:schemeClr val="tx1">
                    <a:lumMod val="75000"/>
                    <a:lumOff val="25000"/>
                  </a:schemeClr>
                </a:solidFill>
              </a:rPr>
              <a:t>）、日、时、分、秒、</a:t>
            </a:r>
            <a:r>
              <a:rPr lang="zh-CN" altLang="en-US" sz="2000" dirty="0" smtClean="0">
                <a:solidFill>
                  <a:schemeClr val="tx1">
                    <a:lumMod val="75000"/>
                    <a:lumOff val="25000"/>
                  </a:schemeClr>
                </a:solidFill>
              </a:rPr>
              <a:t>毫秒</a:t>
            </a:r>
            <a:endParaRPr lang="zh-CN" altLang="en-US" sz="2000" dirty="0">
              <a:solidFill>
                <a:schemeClr val="tx1">
                  <a:lumMod val="75000"/>
                  <a:lumOff val="25000"/>
                </a:schemeClr>
              </a:solidFill>
            </a:endParaRPr>
          </a:p>
          <a:p>
            <a:pPr marL="0" indent="0">
              <a:spcBef>
                <a:spcPct val="20000"/>
              </a:spcBef>
              <a:buNone/>
            </a:pPr>
            <a:r>
              <a:rPr lang="zh-CN" altLang="en-US" sz="2400" dirty="0">
                <a:solidFill>
                  <a:schemeClr val="tx1">
                    <a:lumMod val="75000"/>
                    <a:lumOff val="25000"/>
                  </a:schemeClr>
                </a:solidFill>
              </a:rPr>
              <a:t>	</a:t>
            </a:r>
            <a:endParaRPr lang="en-US" altLang="zh-CN"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日期对象</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1268581" y="2378572"/>
            <a:ext cx="2451440" cy="430887"/>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pPr marL="342900" indent="-342900">
              <a:spcBef>
                <a:spcPct val="20000"/>
              </a:spcBef>
            </a:pPr>
            <a:r>
              <a:rPr lang="en-US" altLang="zh-CN" sz="2200" dirty="0">
                <a:solidFill>
                  <a:schemeClr val="tx1">
                    <a:lumMod val="75000"/>
                    <a:lumOff val="25000"/>
                  </a:schemeClr>
                </a:solidFill>
              </a:rPr>
              <a:t>var dt = </a:t>
            </a:r>
            <a:r>
              <a:rPr lang="en-US" altLang="zh-CN" sz="2200" dirty="0">
                <a:solidFill>
                  <a:srgbClr val="FF0000"/>
                </a:solidFill>
              </a:rPr>
              <a:t>new Date</a:t>
            </a:r>
            <a:r>
              <a:rPr lang="en-US" altLang="zh-CN" sz="2200" dirty="0">
                <a:solidFill>
                  <a:schemeClr val="tx1">
                    <a:lumMod val="75000"/>
                    <a:lumOff val="25000"/>
                  </a:schemeClr>
                </a:solidFill>
              </a:rPr>
              <a:t>();</a:t>
            </a:r>
            <a:endParaRPr lang="en-US" altLang="zh-CN" sz="2200" dirty="0">
              <a:solidFill>
                <a:schemeClr val="tx1">
                  <a:lumMod val="75000"/>
                  <a:lumOff val="25000"/>
                </a:schemeClr>
              </a:solidFill>
            </a:endParaRPr>
          </a:p>
        </p:txBody>
      </p:sp>
      <p:sp>
        <p:nvSpPr>
          <p:cNvPr id="5" name="矩形 4"/>
          <p:cNvSpPr/>
          <p:nvPr/>
        </p:nvSpPr>
        <p:spPr>
          <a:xfrm>
            <a:off x="1236360" y="3789083"/>
            <a:ext cx="3022109" cy="430887"/>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pPr marL="342900" indent="-342900">
              <a:spcBef>
                <a:spcPct val="20000"/>
              </a:spcBef>
            </a:pPr>
            <a:r>
              <a:rPr lang="en-US" altLang="zh-CN" sz="2200" dirty="0">
                <a:solidFill>
                  <a:schemeClr val="tx1">
                    <a:lumMod val="75000"/>
                    <a:lumOff val="25000"/>
                  </a:schemeClr>
                </a:solidFill>
              </a:rPr>
              <a:t>var dt = </a:t>
            </a:r>
            <a:r>
              <a:rPr lang="en-US" altLang="zh-CN" sz="2200" dirty="0">
                <a:solidFill>
                  <a:srgbClr val="FF0000"/>
                </a:solidFill>
              </a:rPr>
              <a:t>new Date(1000);</a:t>
            </a:r>
            <a:endParaRPr lang="zh-CN" altLang="en-US" sz="2200" dirty="0">
              <a:solidFill>
                <a:srgbClr val="FF0000"/>
              </a:solidFill>
            </a:endParaRPr>
          </a:p>
        </p:txBody>
      </p:sp>
      <p:sp>
        <p:nvSpPr>
          <p:cNvPr id="6" name="矩形 5"/>
          <p:cNvSpPr/>
          <p:nvPr/>
        </p:nvSpPr>
        <p:spPr>
          <a:xfrm>
            <a:off x="1236360" y="4742394"/>
            <a:ext cx="5006627" cy="430887"/>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pPr marL="342900" indent="-342900">
              <a:spcBef>
                <a:spcPct val="20000"/>
              </a:spcBef>
            </a:pPr>
            <a:r>
              <a:rPr lang="en-US" altLang="zh-CN" sz="2200" dirty="0">
                <a:solidFill>
                  <a:schemeClr val="tx1">
                    <a:lumMod val="75000"/>
                    <a:lumOff val="25000"/>
                  </a:schemeClr>
                </a:solidFill>
              </a:rPr>
              <a:t>var dt = </a:t>
            </a:r>
            <a:r>
              <a:rPr lang="en-US" altLang="zh-CN" sz="2200" dirty="0">
                <a:solidFill>
                  <a:srgbClr val="FF0000"/>
                </a:solidFill>
              </a:rPr>
              <a:t>new Date('2012/12/01 16:07:32');</a:t>
            </a:r>
            <a:endParaRPr lang="zh-CN" altLang="en-US" sz="2200" dirty="0">
              <a:solidFill>
                <a:srgbClr val="FF0000"/>
              </a:solidFill>
            </a:endParaRPr>
          </a:p>
        </p:txBody>
      </p:sp>
      <p:sp>
        <p:nvSpPr>
          <p:cNvPr id="7" name="矩形 6"/>
          <p:cNvSpPr/>
          <p:nvPr/>
        </p:nvSpPr>
        <p:spPr>
          <a:xfrm>
            <a:off x="1268581" y="5880530"/>
            <a:ext cx="5299977" cy="430887"/>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pPr marL="342900" indent="-342900">
              <a:spcBef>
                <a:spcPct val="20000"/>
              </a:spcBef>
            </a:pPr>
            <a:r>
              <a:rPr lang="en-US" altLang="zh-CN" sz="2200" dirty="0">
                <a:solidFill>
                  <a:schemeClr val="tx1">
                    <a:lumMod val="75000"/>
                    <a:lumOff val="25000"/>
                  </a:schemeClr>
                </a:solidFill>
              </a:rPr>
              <a:t>var dt = </a:t>
            </a:r>
            <a:r>
              <a:rPr lang="en-US" altLang="zh-CN" sz="2200" dirty="0">
                <a:solidFill>
                  <a:srgbClr val="FF0000"/>
                </a:solidFill>
              </a:rPr>
              <a:t>new Date(2011,10,10,14,36,25,300);</a:t>
            </a:r>
            <a:endParaRPr lang="zh-CN" altLang="en-US" sz="2200" dirty="0">
              <a:solidFill>
                <a:srgbClr val="FF0000"/>
              </a:solidFill>
            </a:endParaRPr>
          </a:p>
        </p:txBody>
      </p:sp>
    </p:spTree>
  </p:cSld>
  <p:clrMapOvr>
    <a:masterClrMapping/>
  </p:clrMapOvr>
  <p:transition spd="slow">
    <p:push di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静态方法：静态方法不需要实例化就可以直接使用日期来调用，</a:t>
            </a:r>
            <a:r>
              <a:rPr lang="en-US" altLang="zh-CN" sz="2400" dirty="0">
                <a:solidFill>
                  <a:schemeClr val="tx1">
                    <a:lumMod val="75000"/>
                    <a:lumOff val="25000"/>
                  </a:schemeClr>
                </a:solidFill>
              </a:rPr>
              <a:t>Date</a:t>
            </a:r>
            <a:r>
              <a:rPr lang="zh-CN" altLang="en-US" sz="2400" dirty="0">
                <a:solidFill>
                  <a:schemeClr val="tx1">
                    <a:lumMod val="75000"/>
                    <a:lumOff val="25000"/>
                  </a:schemeClr>
                </a:solidFill>
              </a:rPr>
              <a:t>有两个主要的静态方法。</a:t>
            </a:r>
            <a:endParaRPr lang="zh-CN" altLang="en-US" sz="24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Number </a:t>
            </a:r>
            <a:r>
              <a:rPr lang="en-US" altLang="zh-CN" sz="2000" dirty="0" err="1">
                <a:solidFill>
                  <a:schemeClr val="tx1">
                    <a:lumMod val="75000"/>
                    <a:lumOff val="25000"/>
                  </a:schemeClr>
                </a:solidFill>
              </a:rPr>
              <a:t>Date.now</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返回系统当前时间的格林威治时间，类型为</a:t>
            </a:r>
            <a:r>
              <a:rPr lang="en-US" altLang="zh-CN" sz="2000" dirty="0">
                <a:solidFill>
                  <a:schemeClr val="tx1">
                    <a:lumMod val="75000"/>
                    <a:lumOff val="25000"/>
                  </a:schemeClr>
                </a:solidFill>
              </a:rPr>
              <a:t>number.</a:t>
            </a:r>
            <a:endParaRPr lang="en-US" altLang="zh-CN"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Number Date.parse(‘2012/12/01 16:07:32’)</a:t>
            </a:r>
            <a:endParaRPr lang="en-US" altLang="zh-CN" sz="2000" dirty="0">
              <a:solidFill>
                <a:schemeClr val="tx1">
                  <a:lumMod val="75000"/>
                  <a:lumOff val="25000"/>
                </a:schemeClr>
              </a:solidFill>
            </a:endParaRPr>
          </a:p>
          <a:p>
            <a:pPr marL="457200" lvl="1" indent="0">
              <a:spcBef>
                <a:spcPct val="20000"/>
              </a:spcBef>
              <a:buNone/>
            </a:pPr>
            <a:r>
              <a:rPr lang="en-US" altLang="zh-CN" sz="2000" dirty="0" smtClean="0">
                <a:solidFill>
                  <a:schemeClr val="tx1">
                    <a:lumMod val="75000"/>
                    <a:lumOff val="25000"/>
                  </a:schemeClr>
                </a:solidFill>
              </a:rPr>
              <a:t>	--</a:t>
            </a:r>
            <a:r>
              <a:rPr lang="zh-CN" altLang="en-US" sz="2000" dirty="0">
                <a:solidFill>
                  <a:schemeClr val="tx1">
                    <a:lumMod val="75000"/>
                    <a:lumOff val="25000"/>
                  </a:schemeClr>
                </a:solidFill>
              </a:rPr>
              <a:t>参数：代表时间的字符串，格式为</a:t>
            </a:r>
            <a:r>
              <a:rPr lang="en-US" altLang="zh-CN" sz="2000" dirty="0">
                <a:solidFill>
                  <a:schemeClr val="tx1">
                    <a:lumMod val="75000"/>
                    <a:lumOff val="25000"/>
                  </a:schemeClr>
                </a:solidFill>
              </a:rPr>
              <a:t>yyyy/mm/dd </a:t>
            </a:r>
            <a:r>
              <a:rPr lang="en-US" altLang="zh-CN" sz="2000" dirty="0" err="1">
                <a:solidFill>
                  <a:schemeClr val="tx1">
                    <a:lumMod val="75000"/>
                    <a:lumOff val="25000"/>
                  </a:schemeClr>
                </a:solidFill>
              </a:rPr>
              <a:t>hh:mm:ss</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marL="457200" lvl="1" indent="0">
              <a:spcBef>
                <a:spcPct val="20000"/>
              </a:spcBef>
              <a:buNone/>
            </a:pPr>
            <a:r>
              <a:rPr lang="en-US" altLang="zh-CN" sz="2000" dirty="0" smtClean="0">
                <a:solidFill>
                  <a:schemeClr val="tx1">
                    <a:lumMod val="75000"/>
                    <a:lumOff val="25000"/>
                  </a:schemeClr>
                </a:solidFill>
              </a:rPr>
              <a:t>	--</a:t>
            </a:r>
            <a:r>
              <a:rPr lang="zh-CN" altLang="en-US" sz="2000" dirty="0">
                <a:solidFill>
                  <a:schemeClr val="tx1">
                    <a:lumMod val="75000"/>
                    <a:lumOff val="25000"/>
                  </a:schemeClr>
                </a:solidFill>
              </a:rPr>
              <a:t>返回参数所代表时间的格林威治时间，类型为</a:t>
            </a:r>
            <a:r>
              <a:rPr lang="en-US" altLang="zh-CN" sz="2000" dirty="0">
                <a:solidFill>
                  <a:schemeClr val="tx1">
                    <a:lumMod val="75000"/>
                    <a:lumOff val="25000"/>
                  </a:schemeClr>
                </a:solidFill>
              </a:rPr>
              <a:t>number</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日期对象</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实例方法：</a:t>
            </a:r>
            <a:r>
              <a:rPr lang="en-US" altLang="zh-CN" sz="2400" dirty="0">
                <a:solidFill>
                  <a:schemeClr val="tx1">
                    <a:lumMod val="75000"/>
                    <a:lumOff val="25000"/>
                  </a:schemeClr>
                </a:solidFill>
              </a:rPr>
              <a:t>Date</a:t>
            </a:r>
            <a:r>
              <a:rPr lang="zh-CN" altLang="en-US" sz="2400" dirty="0">
                <a:solidFill>
                  <a:schemeClr val="tx1">
                    <a:lumMod val="75000"/>
                    <a:lumOff val="25000"/>
                  </a:schemeClr>
                </a:solidFill>
              </a:rPr>
              <a:t>的实例对象有三类方法。</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以</a:t>
            </a:r>
            <a:r>
              <a:rPr lang="en-US" altLang="zh-CN" sz="2000" dirty="0">
                <a:solidFill>
                  <a:schemeClr val="tx1">
                    <a:lumMod val="75000"/>
                    <a:lumOff val="25000"/>
                  </a:schemeClr>
                </a:solidFill>
              </a:rPr>
              <a:t>set</a:t>
            </a:r>
            <a:r>
              <a:rPr lang="zh-CN" altLang="en-US" sz="2000" dirty="0">
                <a:solidFill>
                  <a:schemeClr val="tx1">
                    <a:lumMod val="75000"/>
                    <a:lumOff val="25000"/>
                  </a:schemeClr>
                </a:solidFill>
              </a:rPr>
              <a:t>开头的方法是为实例对象设定时间，</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以</a:t>
            </a:r>
            <a:r>
              <a:rPr lang="en-US" altLang="zh-CN" sz="2000" dirty="0">
                <a:solidFill>
                  <a:schemeClr val="tx1">
                    <a:lumMod val="75000"/>
                    <a:lumOff val="25000"/>
                  </a:schemeClr>
                </a:solidFill>
              </a:rPr>
              <a:t>get</a:t>
            </a:r>
            <a:r>
              <a:rPr lang="zh-CN" altLang="en-US" sz="2000" dirty="0">
                <a:solidFill>
                  <a:schemeClr val="tx1">
                    <a:lumMod val="75000"/>
                    <a:lumOff val="25000"/>
                  </a:schemeClr>
                </a:solidFill>
              </a:rPr>
              <a:t>开头的方法为获取当前实例对象的时间，以下列出常用的实例方法。</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其他方法：包含将日期对象转换为字符串，以及将字符串转换为时间的方法。</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日期对象</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g</a:t>
            </a:r>
            <a:r>
              <a:rPr lang="en-US" altLang="zh-CN" sz="2400" dirty="0" smtClean="0">
                <a:solidFill>
                  <a:schemeClr val="tx1">
                    <a:lumMod val="75000"/>
                    <a:lumOff val="25000"/>
                  </a:schemeClr>
                </a:solidFill>
              </a:rPr>
              <a:t>et</a:t>
            </a:r>
            <a:r>
              <a:rPr lang="zh-CN" altLang="en-US" sz="2400" dirty="0" smtClean="0">
                <a:solidFill>
                  <a:schemeClr val="tx1">
                    <a:lumMod val="75000"/>
                    <a:lumOff val="25000"/>
                  </a:schemeClr>
                </a:solidFill>
              </a:rPr>
              <a:t>方法</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日期对象</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Group 42"/>
          <p:cNvGraphicFramePr/>
          <p:nvPr/>
        </p:nvGraphicFramePr>
        <p:xfrm>
          <a:off x="756603" y="1828182"/>
          <a:ext cx="7745439" cy="3722379"/>
        </p:xfrm>
        <a:graphic>
          <a:graphicData uri="http://schemas.openxmlformats.org/drawingml/2006/table">
            <a:tbl>
              <a:tblPr/>
              <a:tblGrid>
                <a:gridCol w="3040746"/>
                <a:gridCol w="4704693"/>
              </a:tblGrid>
              <a:tr h="294876">
                <a:tc>
                  <a:txBody>
                    <a:bodyPr/>
                    <a:lstStyle/>
                    <a:p>
                      <a:pPr marL="342900" marR="0" lvl="0" indent="-342900" algn="ctr"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属性</a:t>
                      </a:r>
                      <a:r>
                        <a:rPr kumimoji="0" lang="en-US" altLang="zh-CN"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方法</a:t>
                      </a:r>
                      <a:endParaRPr kumimoji="0" lang="zh-CN" altLang="en-US"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342900" marR="0" lvl="0" indent="-342900" algn="ctr"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说   明</a:t>
                      </a:r>
                      <a:endParaRPr kumimoji="0" lang="zh-CN" altLang="en-US"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800000"/>
                    </a:solidFill>
                  </a:tcPr>
                </a:tc>
              </a:tr>
              <a:tr h="309871">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getDate()</a:t>
                      </a:r>
                      <a:endPar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返回日期对象中的天数，如超过了改月份应有的天数，则增加月份</a:t>
                      </a:r>
                      <a:endPar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8935">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getDay()</a:t>
                      </a:r>
                      <a:endPar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返回日期对象中星期的星期几（</a:t>
                      </a: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0-6</a:t>
                      </a: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8935">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getMonth()</a:t>
                      </a:r>
                      <a:endPar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返回日期对象的月份（</a:t>
                      </a: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0-11</a:t>
                      </a: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33270">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getFullYear()</a:t>
                      </a:r>
                      <a:endPar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从日期对象中返回四位数字表示的年份</a:t>
                      </a:r>
                      <a:endPar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0072">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getYear()</a:t>
                      </a:r>
                      <a:endPar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返回日期对象的年份（真实年份减去</a:t>
                      </a: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1900</a:t>
                      </a:r>
                      <a:r>
                        <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0072">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getHours()</a:t>
                      </a:r>
                      <a:endPar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返回日期对象中的小时（</a:t>
                      </a: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0-23</a:t>
                      </a: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0072">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getMinutes()</a:t>
                      </a:r>
                      <a:endPar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返回日期对象中的分钟（</a:t>
                      </a: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0-59</a:t>
                      </a: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0072">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getSeconds()</a:t>
                      </a:r>
                      <a:endPar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返回日期对象中的秒（</a:t>
                      </a: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0-59</a:t>
                      </a: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8935">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getMilliseconds()</a:t>
                      </a:r>
                      <a:endPar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返回日期对象中的毫秒（</a:t>
                      </a: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0-999</a:t>
                      </a:r>
                      <a:r>
                        <a:rPr kumimoji="0" lang="zh-CN" altLang="en-US"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08230">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getTime()</a:t>
                      </a:r>
                      <a:endPar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endPar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defRPr/>
                      </a:pPr>
                      <a:r>
                        <a:rPr kumimoji="0" lang="zh-CN" altLang="en-US"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返回</a:t>
                      </a: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1970</a:t>
                      </a:r>
                      <a:r>
                        <a:rPr kumimoji="0" lang="zh-CN" altLang="en-US"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年</a:t>
                      </a: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r>
                        <a:rPr kumimoji="0" lang="zh-CN" altLang="en-US"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月</a:t>
                      </a: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r>
                        <a:rPr kumimoji="0" lang="zh-CN" altLang="en-US"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日至今的毫秒数</a:t>
                      </a:r>
                      <a:endParaRPr kumimoji="0" lang="zh-CN" altLang="en-US"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endParaRPr kumimoji="0" lang="zh-CN" altLang="en-US"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Tree>
  </p:cSld>
  <p:clrMapOvr>
    <a:masterClrMapping/>
  </p:clrMapOvr>
  <p:transition spd="slow">
    <p:push di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smtClean="0">
                <a:solidFill>
                  <a:schemeClr val="tx1">
                    <a:lumMod val="75000"/>
                    <a:lumOff val="25000"/>
                  </a:schemeClr>
                </a:solidFill>
              </a:rPr>
              <a:t>set</a:t>
            </a:r>
            <a:r>
              <a:rPr lang="zh-CN" altLang="en-US" sz="2400" dirty="0" smtClean="0">
                <a:solidFill>
                  <a:schemeClr val="tx1">
                    <a:lumMod val="75000"/>
                    <a:lumOff val="25000"/>
                  </a:schemeClr>
                </a:solidFill>
              </a:rPr>
              <a:t>方法</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日期对象</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Group 4"/>
          <p:cNvGraphicFramePr/>
          <p:nvPr/>
        </p:nvGraphicFramePr>
        <p:xfrm>
          <a:off x="684213" y="1773239"/>
          <a:ext cx="8135937" cy="4293151"/>
        </p:xfrm>
        <a:graphic>
          <a:graphicData uri="http://schemas.openxmlformats.org/drawingml/2006/table">
            <a:tbl>
              <a:tblPr/>
              <a:tblGrid>
                <a:gridCol w="2663651"/>
                <a:gridCol w="5472286"/>
              </a:tblGrid>
              <a:tr h="405515">
                <a:tc>
                  <a:txBody>
                    <a:bodyPr/>
                    <a:lstStyle/>
                    <a:p>
                      <a:pPr marL="342900" marR="0" lvl="0" indent="-342900" algn="ctr"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属性</a:t>
                      </a:r>
                      <a:r>
                        <a:rPr kumimoji="0" lang="en-US" altLang="zh-CN"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方法</a:t>
                      </a:r>
                      <a:endParaRPr kumimoji="0" lang="zh-CN" altLang="en-US"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342900" marR="0" lvl="0" indent="-342900" algn="ctr"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说   明</a:t>
                      </a:r>
                      <a:endParaRPr kumimoji="0" lang="zh-CN" altLang="en-US"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800000"/>
                    </a:solidFill>
                  </a:tcPr>
                </a:tc>
              </a:tr>
              <a:tr h="575226">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setDate()</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设置日期对象中的天数，如超过了改月份应有的天数，则增加月份</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404003">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setDay()</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设置日期对象中星期的星期几（</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0-6</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404003">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setMonth()</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设置日期对象的月份（</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0-11</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422160">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setFullYear()</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设置日期对象中年份（四位数字）</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79793">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setHours()</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设置日期对象中的小时（</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0-23</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44991">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setMinutes()</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设置日期对象中的分钟（</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0-59</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44991">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setSeconds()</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设置日期对象中的秒（</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0-59</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404003">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setMilliseconds()</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设置日期对象中的毫秒（</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0-999</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42846">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defRPr/>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setTime()</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defRPr/>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以毫秒数设置日期对象</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Tree>
  </p:cSld>
  <p:clrMapOvr>
    <a:masterClrMapping/>
  </p:clrMapOvr>
  <p:transition spd="slow">
    <p:push dir="u"/>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smtClean="0">
                <a:solidFill>
                  <a:schemeClr val="tx1">
                    <a:lumMod val="75000"/>
                    <a:lumOff val="25000"/>
                  </a:schemeClr>
                </a:solidFill>
              </a:rPr>
              <a:t>其他方法</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日期对象</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Group 4"/>
          <p:cNvGraphicFramePr/>
          <p:nvPr/>
        </p:nvGraphicFramePr>
        <p:xfrm>
          <a:off x="684213" y="1773239"/>
          <a:ext cx="8135937" cy="3541676"/>
        </p:xfrm>
        <a:graphic>
          <a:graphicData uri="http://schemas.openxmlformats.org/drawingml/2006/table">
            <a:tbl>
              <a:tblPr/>
              <a:tblGrid>
                <a:gridCol w="3194050"/>
                <a:gridCol w="4941887"/>
              </a:tblGrid>
              <a:tr h="405515">
                <a:tc>
                  <a:txBody>
                    <a:bodyPr/>
                    <a:lstStyle/>
                    <a:p>
                      <a:pPr marL="342900" marR="0" lvl="0" indent="-342900" algn="ctr"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属性</a:t>
                      </a:r>
                      <a:r>
                        <a:rPr kumimoji="0" lang="en-US" altLang="zh-CN"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方法</a:t>
                      </a:r>
                      <a:endParaRPr kumimoji="0" lang="zh-CN" altLang="en-US"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342900" marR="0" lvl="0" indent="-342900" algn="ctr"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说   明</a:t>
                      </a:r>
                      <a:endParaRPr kumimoji="0" lang="zh-CN" altLang="en-US"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800000"/>
                    </a:solidFill>
                  </a:tcPr>
                </a:tc>
              </a:tr>
              <a:tr h="575226">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toString()</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返回日期对象对应的字符串（包含年月日时分秒）</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404003">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toLocaleString()</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返回日期对象对应的本地时区的字符串（包含年月日时分秒）</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404003">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toDateString()</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返回日期对象对应的字符串包含（年月日）</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422160">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toLocaleDateString()</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返回日期对象对应的本地时区的字符串（包含年月日）</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79793">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toTimeString()</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返回日期对象对应的时间字符串（包含时分秒）</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44991">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toLocaleTimeString()</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返回日期对象对应的本地时区的时间字符串（包含时分秒）</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44991">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valueOf()</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返回日期对象对应的格林威治时间与</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getTime</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（）相同，在程序中使用</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getTime</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Tree>
  </p:cSld>
  <p:clrMapOvr>
    <a:masterClrMapping/>
  </p:clrMapOvr>
  <p:transition spd="slow">
    <p:push di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a:solidFill>
                  <a:schemeClr val="tx1">
                    <a:lumMod val="75000"/>
                    <a:lumOff val="25000"/>
                  </a:schemeClr>
                </a:solidFill>
              </a:rPr>
              <a:t>本地以及内置对象</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a:t>什么是宿主对象，</a:t>
            </a:r>
            <a:r>
              <a:rPr lang="en-US" altLang="zh-CN" dirty="0"/>
              <a:t>js</a:t>
            </a:r>
            <a:r>
              <a:rPr lang="zh-CN" altLang="en-US" dirty="0"/>
              <a:t>包含哪些宿主对象？</a:t>
            </a:r>
            <a:endParaRPr lang="zh-CN" altLang="en-US" dirty="0"/>
          </a:p>
          <a:p>
            <a:r>
              <a:rPr lang="en-US" altLang="zh-CN" dirty="0"/>
              <a:t>Math</a:t>
            </a:r>
            <a:r>
              <a:rPr lang="zh-CN" altLang="en-US" dirty="0"/>
              <a:t>对象的主要作用是什么？</a:t>
            </a:r>
            <a:endParaRPr lang="zh-CN" altLang="en-US" dirty="0"/>
          </a:p>
          <a:p>
            <a:r>
              <a:rPr lang="en-US" altLang="zh-CN" dirty="0"/>
              <a:t>String</a:t>
            </a:r>
            <a:r>
              <a:rPr lang="zh-CN" altLang="en-US" dirty="0"/>
              <a:t>对象有哪些用于字符截取的方法，有什么区别？</a:t>
            </a:r>
            <a:endParaRPr lang="zh-CN" altLang="en-US" dirty="0"/>
          </a:p>
          <a:p>
            <a:r>
              <a:rPr lang="zh-CN" altLang="en-US" dirty="0"/>
              <a:t>正则表达式的作用是什么？</a:t>
            </a:r>
            <a:endParaRPr lang="zh-CN" altLang="en-US" dirty="0"/>
          </a:p>
          <a:p>
            <a:r>
              <a:rPr lang="zh-CN" altLang="en-US" dirty="0"/>
              <a:t>如何通过正则表达式来校验数据的合法性？</a:t>
            </a:r>
            <a:endParaRPr lang="zh-CN" altLang="en-US" dirty="0"/>
          </a:p>
          <a:p>
            <a:r>
              <a:rPr lang="en-US" altLang="zh-CN" dirty="0"/>
              <a:t>Date</a:t>
            </a:r>
            <a:r>
              <a:rPr lang="zh-CN" altLang="en-US" dirty="0"/>
              <a:t>类型的数据主要作用是什么</a:t>
            </a:r>
            <a:r>
              <a:rPr lang="zh-CN" altLang="en-US" dirty="0" smtClean="0"/>
              <a:t>？</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在</a:t>
            </a:r>
            <a:r>
              <a:rPr lang="en-US" altLang="zh-CN" sz="2400" dirty="0">
                <a:solidFill>
                  <a:schemeClr val="tx1">
                    <a:lumMod val="75000"/>
                    <a:lumOff val="25000"/>
                  </a:schemeClr>
                </a:solidFill>
              </a:rPr>
              <a:t>script</a:t>
            </a:r>
            <a:r>
              <a:rPr lang="zh-CN" altLang="en-US" sz="2400" dirty="0">
                <a:solidFill>
                  <a:schemeClr val="tx1">
                    <a:lumMod val="75000"/>
                    <a:lumOff val="25000"/>
                  </a:schemeClr>
                </a:solidFill>
              </a:rPr>
              <a:t>标签中加入</a:t>
            </a:r>
            <a:r>
              <a:rPr lang="en-US" altLang="zh-CN" sz="2400" dirty="0">
                <a:solidFill>
                  <a:schemeClr val="tx1">
                    <a:lumMod val="75000"/>
                    <a:lumOff val="25000"/>
                  </a:schemeClr>
                </a:solidFill>
              </a:rPr>
              <a:t>js</a:t>
            </a:r>
            <a:r>
              <a:rPr lang="zh-CN" altLang="en-US" sz="2400" dirty="0" smtClean="0">
                <a:solidFill>
                  <a:schemeClr val="tx1">
                    <a:lumMod val="75000"/>
                    <a:lumOff val="25000"/>
                  </a:schemeClr>
                </a:solidFill>
              </a:rPr>
              <a:t>程序</a:t>
            </a:r>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endParaRPr lang="zh-CN" altLang="en-US" sz="2400" dirty="0">
              <a:solidFill>
                <a:schemeClr val="tx1">
                  <a:lumMod val="75000"/>
                  <a:lumOff val="25000"/>
                </a:schemeClr>
              </a:solidFill>
            </a:endParaRPr>
          </a:p>
          <a:p>
            <a:pPr lvl="1"/>
            <a:r>
              <a:rPr lang="zh-CN" altLang="en-US" sz="2000" dirty="0" smtClean="0">
                <a:solidFill>
                  <a:schemeClr val="tx1">
                    <a:lumMod val="75000"/>
                    <a:lumOff val="25000"/>
                  </a:schemeClr>
                </a:solidFill>
              </a:rPr>
              <a:t>内</a:t>
            </a:r>
            <a:r>
              <a:rPr lang="zh-CN" altLang="en-US" sz="2000" dirty="0">
                <a:solidFill>
                  <a:schemeClr val="tx1">
                    <a:lumMod val="75000"/>
                    <a:lumOff val="25000"/>
                  </a:schemeClr>
                </a:solidFill>
              </a:rPr>
              <a:t>嵌</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脚本方式中</a:t>
            </a:r>
            <a:r>
              <a:rPr lang="en-US" altLang="zh-CN" sz="2000" dirty="0">
                <a:solidFill>
                  <a:schemeClr val="tx1">
                    <a:lumMod val="75000"/>
                    <a:lumOff val="25000"/>
                  </a:schemeClr>
                </a:solidFill>
              </a:rPr>
              <a:t>script</a:t>
            </a:r>
            <a:r>
              <a:rPr lang="zh-CN" altLang="en-US" sz="2000" dirty="0">
                <a:solidFill>
                  <a:schemeClr val="tx1">
                    <a:lumMod val="75000"/>
                    <a:lumOff val="25000"/>
                  </a:schemeClr>
                </a:solidFill>
              </a:rPr>
              <a:t>标签可用属性说明：</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type:</a:t>
            </a:r>
            <a:r>
              <a:rPr lang="zh-CN" altLang="en-US" sz="2000" dirty="0">
                <a:solidFill>
                  <a:schemeClr val="tx1">
                    <a:lumMod val="75000"/>
                    <a:lumOff val="25000"/>
                  </a:schemeClr>
                </a:solidFill>
              </a:rPr>
              <a:t>声明脚本的语言类型。所有浏览器默认都是</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可以缺省</a:t>
            </a:r>
            <a:r>
              <a:rPr lang="en-US" altLang="zh-CN" sz="2000" dirty="0">
                <a:solidFill>
                  <a:schemeClr val="tx1">
                    <a:lumMod val="75000"/>
                    <a:lumOff val="25000"/>
                  </a:schemeClr>
                </a:solidFill>
              </a:rPr>
              <a:t>)</a:t>
            </a:r>
            <a:endParaRPr lang="en-US" altLang="zh-CN" sz="2000" dirty="0">
              <a:solidFill>
                <a:schemeClr val="tx1">
                  <a:lumMod val="75000"/>
                  <a:lumOff val="25000"/>
                </a:schemeClr>
              </a:solidFill>
            </a:endParaRPr>
          </a:p>
          <a:p>
            <a:pPr lvl="1"/>
            <a:r>
              <a:rPr lang="en-US" altLang="zh-CN" sz="2000" dirty="0">
                <a:solidFill>
                  <a:schemeClr val="tx1">
                    <a:lumMod val="75000"/>
                    <a:lumOff val="25000"/>
                  </a:schemeClr>
                </a:solidFill>
              </a:rPr>
              <a:t>charset</a:t>
            </a:r>
            <a:r>
              <a:rPr lang="zh-CN" altLang="en-US" sz="2000" dirty="0">
                <a:solidFill>
                  <a:schemeClr val="tx1">
                    <a:lumMod val="75000"/>
                    <a:lumOff val="25000"/>
                  </a:schemeClr>
                </a:solidFill>
              </a:rPr>
              <a:t>：声明脚本的编码类型，很多浏览器都忽略此属性，而使用</a:t>
            </a:r>
            <a:r>
              <a:rPr lang="en-US" altLang="zh-CN" sz="2000" dirty="0">
                <a:solidFill>
                  <a:schemeClr val="tx1">
                    <a:lumMod val="75000"/>
                    <a:lumOff val="25000"/>
                  </a:schemeClr>
                </a:solidFill>
              </a:rPr>
              <a:t>meta</a:t>
            </a:r>
            <a:r>
              <a:rPr lang="zh-CN" altLang="en-US" sz="2000" dirty="0">
                <a:solidFill>
                  <a:schemeClr val="tx1">
                    <a:lumMod val="75000"/>
                    <a:lumOff val="25000"/>
                  </a:schemeClr>
                </a:solidFill>
              </a:rPr>
              <a:t>标签定义的编码类型解析</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代码。（不建议使用此属性）</a:t>
            </a:r>
            <a:endParaRPr lang="en-US" altLang="zh-CN" sz="20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3【js</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的引入方式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966282" y="1809744"/>
            <a:ext cx="6096000" cy="1015663"/>
          </a:xfrm>
          <a:prstGeom prst="rect">
            <a:avLst/>
          </a:prstGeom>
          <a:solidFill>
            <a:schemeClr val="accent6">
              <a:lumMod val="20000"/>
              <a:lumOff val="80000"/>
            </a:schemeClr>
          </a:solidFill>
          <a:ln w="38100">
            <a:solidFill>
              <a:schemeClr val="accent6">
                <a:lumMod val="75000"/>
              </a:schemeClr>
            </a:solidFill>
          </a:ln>
        </p:spPr>
        <p:txBody>
          <a:bodyPr>
            <a:spAutoFit/>
          </a:bodyPr>
          <a:lstStyle/>
          <a:p>
            <a:r>
              <a:rPr lang="en-US" altLang="zh-CN" sz="2000" dirty="0"/>
              <a:t>&lt;script type="application/javascript" charset="UTF-8</a:t>
            </a:r>
            <a:r>
              <a:rPr lang="en-US" altLang="zh-CN" sz="2000" dirty="0" smtClean="0"/>
              <a:t>"&gt;</a:t>
            </a:r>
            <a:endParaRPr lang="en-US" altLang="zh-CN" sz="2000" dirty="0" smtClean="0"/>
          </a:p>
          <a:p>
            <a:r>
              <a:rPr lang="en-US" altLang="zh-CN" sz="2000" dirty="0" smtClean="0">
                <a:solidFill>
                  <a:srgbClr val="FF0000"/>
                </a:solidFill>
              </a:rPr>
              <a:t>	----</a:t>
            </a:r>
            <a:r>
              <a:rPr lang="zh-CN" altLang="en-US" sz="2000" dirty="0" smtClean="0">
                <a:solidFill>
                  <a:srgbClr val="FF0000"/>
                </a:solidFill>
              </a:rPr>
              <a:t>此处编写</a:t>
            </a:r>
            <a:r>
              <a:rPr lang="en-US" altLang="zh-CN" sz="2000" dirty="0" smtClean="0">
                <a:solidFill>
                  <a:srgbClr val="FF0000"/>
                </a:solidFill>
              </a:rPr>
              <a:t>js</a:t>
            </a:r>
            <a:r>
              <a:rPr lang="zh-CN" altLang="en-US" sz="2000" dirty="0" smtClean="0">
                <a:solidFill>
                  <a:srgbClr val="FF0000"/>
                </a:solidFill>
              </a:rPr>
              <a:t>程序</a:t>
            </a:r>
            <a:r>
              <a:rPr lang="en-US" altLang="zh-CN" sz="2000" dirty="0" smtClean="0">
                <a:solidFill>
                  <a:srgbClr val="FF0000"/>
                </a:solidFill>
              </a:rPr>
              <a:t>------</a:t>
            </a:r>
            <a:endParaRPr lang="en-US" altLang="zh-CN" sz="2000" dirty="0" smtClean="0">
              <a:solidFill>
                <a:srgbClr val="FF0000"/>
              </a:solidFill>
            </a:endParaRPr>
          </a:p>
          <a:p>
            <a:r>
              <a:rPr lang="en-US" altLang="zh-CN" sz="2000" dirty="0" smtClean="0"/>
              <a:t>&lt;/</a:t>
            </a:r>
            <a:r>
              <a:rPr lang="en-US" altLang="zh-CN" sz="2000" dirty="0"/>
              <a:t>script&gt;</a:t>
            </a:r>
            <a:endParaRPr lang="en-US" altLang="zh-CN" sz="20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a:solidFill>
                  <a:schemeClr val="tx1">
                    <a:lumMod val="75000"/>
                    <a:lumOff val="25000"/>
                  </a:schemeClr>
                </a:solidFill>
              </a:rPr>
              <a:t>本地以及内置对象</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92500" lnSpcReduction="20000"/>
          </a:bodyPr>
          <a:lstStyle/>
          <a:p>
            <a:r>
              <a:rPr lang="en-US" altLang="zh-CN" dirty="0"/>
              <a:t>js</a:t>
            </a:r>
            <a:r>
              <a:rPr lang="zh-CN" altLang="en-US" dirty="0"/>
              <a:t>包含本地类型的对象和内置对象，本地对象是未实例化的对象，内置对象是已经实例化的对象。</a:t>
            </a:r>
            <a:endParaRPr lang="zh-CN" altLang="en-US" dirty="0"/>
          </a:p>
          <a:p>
            <a:r>
              <a:rPr lang="en-US" altLang="zh-CN" dirty="0"/>
              <a:t>Math</a:t>
            </a:r>
            <a:r>
              <a:rPr lang="zh-CN" altLang="en-US" dirty="0"/>
              <a:t>对象用来执行常见的数学运算。</a:t>
            </a:r>
            <a:endParaRPr lang="zh-CN" altLang="en-US" dirty="0"/>
          </a:p>
          <a:p>
            <a:r>
              <a:rPr lang="en-US" altLang="zh-CN" dirty="0"/>
              <a:t>String</a:t>
            </a:r>
            <a:r>
              <a:rPr lang="zh-CN" altLang="en-US" dirty="0"/>
              <a:t>数据类型为基本类型的封装类型，包含了字符截取字符转换等方法</a:t>
            </a:r>
            <a:endParaRPr lang="zh-CN" altLang="en-US" dirty="0"/>
          </a:p>
          <a:p>
            <a:r>
              <a:rPr lang="en-US" altLang="zh-CN" dirty="0"/>
              <a:t>js</a:t>
            </a:r>
            <a:r>
              <a:rPr lang="zh-CN" altLang="en-US" dirty="0"/>
              <a:t>的数组的初始化方式为</a:t>
            </a:r>
            <a:r>
              <a:rPr lang="en-US" altLang="zh-CN" dirty="0"/>
              <a:t>var array2 = [1,2,'</a:t>
            </a:r>
            <a:r>
              <a:rPr lang="zh-CN" altLang="en-US" dirty="0"/>
              <a:t>字符</a:t>
            </a:r>
            <a:r>
              <a:rPr lang="en-US" altLang="zh-CN" dirty="0"/>
              <a:t>'];</a:t>
            </a:r>
            <a:endParaRPr lang="en-US" altLang="zh-CN" dirty="0"/>
          </a:p>
          <a:p>
            <a:r>
              <a:rPr lang="zh-CN" altLang="en-US" dirty="0"/>
              <a:t>正则表达式使用一种有规则的字符串来检验目标字符串是否匹配</a:t>
            </a:r>
            <a:endParaRPr lang="zh-CN" altLang="en-US" dirty="0"/>
          </a:p>
          <a:p>
            <a:r>
              <a:rPr lang="en-US" altLang="zh-CN" dirty="0"/>
              <a:t>Date</a:t>
            </a:r>
            <a:r>
              <a:rPr lang="zh-CN" altLang="en-US" dirty="0"/>
              <a:t>对象提供用于处理日期和时间的属性及方法</a:t>
            </a:r>
            <a:r>
              <a:rPr lang="zh-CN" altLang="en-US" dirty="0" smtClean="0"/>
              <a:t>。</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8</a:t>
            </a:r>
            <a:r>
              <a:rPr lang="zh-CN" altLang="en-US" dirty="0" smtClean="0"/>
              <a:t>节</a:t>
            </a:r>
            <a:r>
              <a:rPr lang="en-US" altLang="zh-CN" dirty="0" smtClean="0"/>
              <a:t>【</a:t>
            </a:r>
            <a:r>
              <a:rPr lang="en-US" altLang="zh-CN" dirty="0">
                <a:solidFill>
                  <a:schemeClr val="tx1">
                    <a:lumMod val="75000"/>
                    <a:lumOff val="25000"/>
                  </a:schemeClr>
                </a:solidFill>
              </a:rPr>
              <a:t> </a:t>
            </a:r>
            <a:r>
              <a:rPr lang="en-US" altLang="zh-CN" dirty="0" smtClean="0">
                <a:solidFill>
                  <a:schemeClr val="tx1">
                    <a:lumMod val="75000"/>
                    <a:lumOff val="25000"/>
                  </a:schemeClr>
                </a:solidFill>
              </a:rPr>
              <a:t>DOM</a:t>
            </a:r>
            <a:r>
              <a:rPr lang="zh-CN" altLang="en-US" dirty="0" smtClean="0">
                <a:solidFill>
                  <a:schemeClr val="tx1">
                    <a:lumMod val="75000"/>
                    <a:lumOff val="25000"/>
                  </a:schemeClr>
                </a:solidFill>
              </a:rPr>
              <a:t>编程</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a:t>
            </a:r>
            <a:r>
              <a:rPr lang="en-US" altLang="zh-CN" dirty="0" smtClean="0"/>
              <a:t>DOM</a:t>
            </a:r>
            <a:r>
              <a:rPr lang="zh-CN" altLang="en-US" dirty="0" smtClean="0"/>
              <a:t>标准</a:t>
            </a:r>
            <a:endParaRPr lang="en-US" altLang="zh-CN" dirty="0" smtClean="0"/>
          </a:p>
          <a:p>
            <a:r>
              <a:rPr lang="zh-CN" altLang="en-US" dirty="0" smtClean="0"/>
              <a:t>知识点</a:t>
            </a:r>
            <a:r>
              <a:rPr lang="en-US" altLang="zh-CN" dirty="0" smtClean="0"/>
              <a:t>2</a:t>
            </a:r>
            <a:r>
              <a:rPr lang="zh-CN" altLang="en-US" dirty="0" smtClean="0"/>
              <a:t>：</a:t>
            </a:r>
            <a:r>
              <a:rPr lang="en-US" altLang="zh-CN" dirty="0" smtClean="0"/>
              <a:t>DOM</a:t>
            </a:r>
            <a:r>
              <a:rPr lang="zh-CN" altLang="en-US" dirty="0" smtClean="0"/>
              <a:t>树与节点类型</a:t>
            </a:r>
            <a:endParaRPr lang="en-US" altLang="zh-CN" dirty="0" smtClean="0"/>
          </a:p>
          <a:p>
            <a:r>
              <a:rPr lang="zh-CN" altLang="en-US" dirty="0"/>
              <a:t>知识点</a:t>
            </a:r>
            <a:r>
              <a:rPr lang="en-US" altLang="zh-CN" dirty="0"/>
              <a:t>3</a:t>
            </a:r>
            <a:r>
              <a:rPr lang="zh-CN" altLang="en-US" dirty="0" smtClean="0"/>
              <a:t>：</a:t>
            </a:r>
            <a:r>
              <a:rPr lang="en-US" altLang="zh-CN" dirty="0" smtClean="0"/>
              <a:t>Document</a:t>
            </a:r>
            <a:r>
              <a:rPr lang="zh-CN" altLang="en-US" dirty="0"/>
              <a:t>对象的属性及方法</a:t>
            </a:r>
            <a:endParaRPr lang="en-US" altLang="zh-CN" dirty="0"/>
          </a:p>
          <a:p>
            <a:r>
              <a:rPr lang="zh-CN" altLang="en-US" dirty="0" smtClean="0"/>
              <a:t>知识点</a:t>
            </a:r>
            <a:r>
              <a:rPr lang="en-US" altLang="zh-CN" dirty="0" smtClean="0"/>
              <a:t>4</a:t>
            </a:r>
            <a:r>
              <a:rPr lang="zh-CN" altLang="en-US" dirty="0" smtClean="0"/>
              <a:t>：</a:t>
            </a:r>
            <a:r>
              <a:rPr lang="en-US" altLang="zh-CN" dirty="0" smtClean="0"/>
              <a:t>Element</a:t>
            </a:r>
            <a:r>
              <a:rPr lang="zh-CN" altLang="en-US" dirty="0" smtClean="0"/>
              <a:t>对象</a:t>
            </a:r>
            <a:r>
              <a:rPr lang="zh-CN" altLang="en-US" dirty="0"/>
              <a:t>的属性及</a:t>
            </a:r>
            <a:r>
              <a:rPr lang="zh-CN" altLang="en-US" dirty="0" smtClean="0"/>
              <a:t>方法</a:t>
            </a:r>
            <a:endParaRPr lang="en-US" altLang="zh-CN" dirty="0" smtClean="0">
              <a:solidFill>
                <a:schemeClr val="tx1">
                  <a:lumMod val="75000"/>
                  <a:lumOff val="25000"/>
                </a:schemeClr>
              </a:solidFill>
            </a:endParaRPr>
          </a:p>
          <a:p>
            <a:r>
              <a:rPr lang="zh-CN" altLang="en-US" dirty="0"/>
              <a:t>知识</a:t>
            </a:r>
            <a:r>
              <a:rPr lang="zh-CN" altLang="en-US" dirty="0" smtClean="0"/>
              <a:t>点</a:t>
            </a:r>
            <a:r>
              <a:rPr lang="en-US" altLang="zh-CN" dirty="0" smtClean="0"/>
              <a:t>5</a:t>
            </a:r>
            <a:r>
              <a:rPr lang="zh-CN" altLang="en-US" dirty="0" smtClean="0"/>
              <a:t>：</a:t>
            </a:r>
            <a:r>
              <a:rPr lang="en-US" altLang="zh-CN" dirty="0" smtClean="0"/>
              <a:t>Text</a:t>
            </a:r>
            <a:r>
              <a:rPr lang="zh-CN" altLang="en-US" dirty="0" smtClean="0"/>
              <a:t>对象</a:t>
            </a:r>
            <a:r>
              <a:rPr lang="zh-CN" altLang="en-US" dirty="0"/>
              <a:t>的属性及方法</a:t>
            </a:r>
            <a:endParaRPr lang="en-US" altLang="zh-CN" dirty="0">
              <a:solidFill>
                <a:schemeClr val="tx1">
                  <a:lumMod val="75000"/>
                  <a:lumOff val="25000"/>
                </a:schemeClr>
              </a:solidFill>
            </a:endParaRPr>
          </a:p>
          <a:p>
            <a:r>
              <a:rPr lang="zh-CN" altLang="en-US" dirty="0" smtClean="0"/>
              <a:t>知识点</a:t>
            </a:r>
            <a:r>
              <a:rPr lang="en-US" altLang="zh-CN" dirty="0" smtClean="0"/>
              <a:t>6</a:t>
            </a:r>
            <a:r>
              <a:rPr lang="zh-CN" altLang="en-US" dirty="0" smtClean="0"/>
              <a:t>：</a:t>
            </a:r>
            <a:r>
              <a:rPr lang="en-US" altLang="zh-CN" dirty="0" smtClean="0"/>
              <a:t>HTMLDOM</a:t>
            </a:r>
            <a:r>
              <a:rPr lang="zh-CN" altLang="en-US" dirty="0" smtClean="0"/>
              <a:t>简介</a:t>
            </a:r>
            <a:endParaRPr lang="en-US" altLang="zh-CN" dirty="0" smtClean="0"/>
          </a:p>
          <a:p>
            <a:endParaRPr lang="en-US" altLang="zh-CN" dirty="0"/>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结构化文档解析的三个标准：</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【DOM</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标准</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1000100" y="1928802"/>
            <a:ext cx="6500858" cy="4125545"/>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三个标准的意义以及关系：</a:t>
            </a:r>
            <a:endParaRPr lang="zh-CN" altLang="en-US" sz="24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CORE DOM</a:t>
            </a:r>
            <a:r>
              <a:rPr lang="zh-CN" altLang="en-US" sz="2000" dirty="0">
                <a:solidFill>
                  <a:schemeClr val="tx1">
                    <a:lumMod val="75000"/>
                    <a:lumOff val="25000"/>
                  </a:schemeClr>
                </a:solidFill>
              </a:rPr>
              <a:t>接口中只声明了一般结构化文档的访问方式，包含对文档元素的增删改查等接口，</a:t>
            </a:r>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与</a:t>
            </a:r>
            <a:r>
              <a:rPr lang="en-US" altLang="zh-CN" sz="2000" dirty="0">
                <a:solidFill>
                  <a:schemeClr val="tx1">
                    <a:lumMod val="75000"/>
                    <a:lumOff val="25000"/>
                  </a:schemeClr>
                </a:solidFill>
              </a:rPr>
              <a:t>xml</a:t>
            </a:r>
            <a:r>
              <a:rPr lang="zh-CN" altLang="en-US" sz="2000" dirty="0">
                <a:solidFill>
                  <a:schemeClr val="tx1">
                    <a:lumMod val="75000"/>
                    <a:lumOff val="25000"/>
                  </a:schemeClr>
                </a:solidFill>
              </a:rPr>
              <a:t>也都是结构化的文档。</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XML DOM</a:t>
            </a:r>
            <a:r>
              <a:rPr lang="zh-CN" altLang="en-US" sz="2000" dirty="0">
                <a:solidFill>
                  <a:schemeClr val="tx1">
                    <a:lumMod val="75000"/>
                    <a:lumOff val="25000"/>
                  </a:schemeClr>
                </a:solidFill>
              </a:rPr>
              <a:t>接口中声明了用于操作</a:t>
            </a:r>
            <a:r>
              <a:rPr lang="en-US" altLang="zh-CN" sz="2000" dirty="0">
                <a:solidFill>
                  <a:schemeClr val="tx1">
                    <a:lumMod val="75000"/>
                    <a:lumOff val="25000"/>
                  </a:schemeClr>
                </a:solidFill>
              </a:rPr>
              <a:t>XML</a:t>
            </a:r>
            <a:r>
              <a:rPr lang="zh-CN" altLang="en-US" sz="2000" dirty="0">
                <a:solidFill>
                  <a:schemeClr val="tx1">
                    <a:lumMod val="75000"/>
                    <a:lumOff val="25000"/>
                  </a:schemeClr>
                </a:solidFill>
              </a:rPr>
              <a:t>元素的方式，比</a:t>
            </a:r>
            <a:r>
              <a:rPr lang="en-US" altLang="zh-CN" sz="2000" dirty="0">
                <a:solidFill>
                  <a:schemeClr val="tx1">
                    <a:lumMod val="75000"/>
                    <a:lumOff val="25000"/>
                  </a:schemeClr>
                </a:solidFill>
              </a:rPr>
              <a:t>CORE DOM</a:t>
            </a:r>
            <a:r>
              <a:rPr lang="zh-CN" altLang="en-US" sz="2000" dirty="0">
                <a:solidFill>
                  <a:schemeClr val="tx1">
                    <a:lumMod val="75000"/>
                    <a:lumOff val="25000"/>
                  </a:schemeClr>
                </a:solidFill>
              </a:rPr>
              <a:t>接口声明的接口更明确。</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HTML DOM</a:t>
            </a:r>
            <a:r>
              <a:rPr lang="zh-CN" altLang="en-US" sz="2000" dirty="0">
                <a:solidFill>
                  <a:schemeClr val="tx1">
                    <a:lumMod val="75000"/>
                    <a:lumOff val="25000"/>
                  </a:schemeClr>
                </a:solidFill>
              </a:rPr>
              <a:t>接口中声明了操作</a:t>
            </a:r>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元素的方式，</a:t>
            </a:r>
            <a:r>
              <a:rPr lang="en-US" altLang="zh-CN" sz="2000" dirty="0">
                <a:solidFill>
                  <a:schemeClr val="tx1">
                    <a:lumMod val="75000"/>
                    <a:lumOff val="25000"/>
                  </a:schemeClr>
                </a:solidFill>
              </a:rPr>
              <a:t>CORE DOM</a:t>
            </a:r>
            <a:r>
              <a:rPr lang="zh-CN" altLang="en-US" sz="2000" dirty="0">
                <a:solidFill>
                  <a:schemeClr val="tx1">
                    <a:lumMod val="75000"/>
                    <a:lumOff val="25000"/>
                  </a:schemeClr>
                </a:solidFill>
              </a:rPr>
              <a:t>接口只明确了一个类标签的操作方式，但</a:t>
            </a:r>
            <a:r>
              <a:rPr lang="en-US" altLang="zh-CN" sz="2000" dirty="0">
                <a:solidFill>
                  <a:schemeClr val="tx1">
                    <a:lumMod val="75000"/>
                    <a:lumOff val="25000"/>
                  </a:schemeClr>
                </a:solidFill>
              </a:rPr>
              <a:t>HTML DOM</a:t>
            </a:r>
            <a:r>
              <a:rPr lang="zh-CN" altLang="en-US" sz="2000" dirty="0">
                <a:solidFill>
                  <a:schemeClr val="tx1">
                    <a:lumMod val="75000"/>
                    <a:lumOff val="25000"/>
                  </a:schemeClr>
                </a:solidFill>
              </a:rPr>
              <a:t>确声明了每一个</a:t>
            </a:r>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标签的操作接口。</a:t>
            </a:r>
            <a:endParaRPr lang="zh-CN" altLang="en-US" sz="2000" dirty="0">
              <a:solidFill>
                <a:schemeClr val="tx1">
                  <a:lumMod val="75000"/>
                  <a:lumOff val="25000"/>
                </a:schemeClr>
              </a:solidFill>
            </a:endParaRPr>
          </a:p>
          <a:p>
            <a:pPr marL="342900" indent="-342900">
              <a:spcBef>
                <a:spcPct val="20000"/>
              </a:spcBef>
            </a:pPr>
            <a:r>
              <a:rPr lang="zh-CN" altLang="en-US" sz="2400" dirty="0">
                <a:solidFill>
                  <a:schemeClr val="tx1">
                    <a:lumMod val="75000"/>
                    <a:lumOff val="25000"/>
                  </a:schemeClr>
                </a:solidFill>
              </a:rPr>
              <a:t>不同语言对三个标准的实现：</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接口的实现与标准无关，但是接口的调用方式与返回方式与语言类型相关。</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语言一般只实现部分接口（例如</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中实现了</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接口和</a:t>
            </a:r>
            <a:r>
              <a:rPr lang="en-US" altLang="zh-CN" sz="2000" dirty="0">
                <a:solidFill>
                  <a:schemeClr val="tx1">
                    <a:lumMod val="75000"/>
                    <a:lumOff val="25000"/>
                  </a:schemeClr>
                </a:solidFill>
              </a:rPr>
              <a:t>HTMLDOM</a:t>
            </a:r>
            <a:r>
              <a:rPr lang="zh-CN" altLang="en-US" sz="2000" dirty="0">
                <a:solidFill>
                  <a:schemeClr val="tx1">
                    <a:lumMod val="75000"/>
                    <a:lumOff val="25000"/>
                  </a:schemeClr>
                </a:solidFill>
              </a:rPr>
              <a:t>接口用来操作文档）</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【DOM</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标准</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在网页中的</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HTML DOM</a:t>
            </a:r>
            <a:r>
              <a:rPr lang="zh-CN" altLang="en-US" sz="2400" dirty="0">
                <a:solidFill>
                  <a:schemeClr val="tx1">
                    <a:lumMod val="75000"/>
                    <a:lumOff val="25000"/>
                  </a:schemeClr>
                </a:solidFill>
              </a:rPr>
              <a:t>：</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遵照</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接口、</a:t>
            </a:r>
            <a:r>
              <a:rPr lang="en-US" altLang="zh-CN" sz="2000" dirty="0">
                <a:solidFill>
                  <a:schemeClr val="tx1">
                    <a:lumMod val="75000"/>
                    <a:lumOff val="25000"/>
                  </a:schemeClr>
                </a:solidFill>
              </a:rPr>
              <a:t>HTML DOM</a:t>
            </a:r>
            <a:r>
              <a:rPr lang="zh-CN" altLang="en-US" sz="2000" dirty="0">
                <a:solidFill>
                  <a:schemeClr val="tx1">
                    <a:lumMod val="75000"/>
                    <a:lumOff val="25000"/>
                  </a:schemeClr>
                </a:solidFill>
              </a:rPr>
              <a:t>接口开发的操作网页（文档）元素的一组程序实现。</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接口都是由浏览器实现的，也只能在浏览器中运行。</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浏览器在加载时网页时将每一个网页元素都封装成了一个</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对象，这个对象封装了在</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HTMLDOM</a:t>
            </a:r>
            <a:r>
              <a:rPr lang="zh-CN" altLang="en-US" sz="2000" dirty="0">
                <a:solidFill>
                  <a:schemeClr val="tx1">
                    <a:lumMod val="75000"/>
                    <a:lumOff val="25000"/>
                  </a:schemeClr>
                </a:solidFill>
              </a:rPr>
              <a:t>规定的属性以及方法（只有</a:t>
            </a:r>
            <a:r>
              <a:rPr lang="en-US" altLang="zh-CN" sz="2000" dirty="0">
                <a:solidFill>
                  <a:schemeClr val="tx1">
                    <a:lumMod val="75000"/>
                    <a:lumOff val="25000"/>
                  </a:schemeClr>
                </a:solidFill>
              </a:rPr>
              <a:t>IE</a:t>
            </a:r>
            <a:r>
              <a:rPr lang="zh-CN" altLang="en-US" sz="2000" dirty="0">
                <a:solidFill>
                  <a:schemeClr val="tx1">
                    <a:lumMod val="75000"/>
                    <a:lumOff val="25000"/>
                  </a:schemeClr>
                </a:solidFill>
              </a:rPr>
              <a:t>有些区别）。</a:t>
            </a:r>
            <a:endParaRPr lang="zh-CN" altLang="en-US" sz="2000" dirty="0">
              <a:solidFill>
                <a:schemeClr val="tx1">
                  <a:lumMod val="75000"/>
                  <a:lumOff val="25000"/>
                </a:schemeClr>
              </a:solidFill>
            </a:endParaRPr>
          </a:p>
          <a:p>
            <a:pPr marL="342900" indent="-342900">
              <a:spcBef>
                <a:spcPct val="20000"/>
              </a:spcBef>
            </a:pP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与</a:t>
            </a:r>
            <a:r>
              <a:rPr lang="en-US" altLang="zh-CN" sz="2400" dirty="0">
                <a:solidFill>
                  <a:schemeClr val="tx1">
                    <a:lumMod val="75000"/>
                    <a:lumOff val="25000"/>
                  </a:schemeClr>
                </a:solidFill>
              </a:rPr>
              <a:t>HTMLDOM</a:t>
            </a:r>
            <a:r>
              <a:rPr lang="zh-CN" altLang="en-US" sz="2400" dirty="0">
                <a:solidFill>
                  <a:schemeClr val="tx1">
                    <a:lumMod val="75000"/>
                    <a:lumOff val="25000"/>
                  </a:schemeClr>
                </a:solidFill>
              </a:rPr>
              <a:t>的区别：</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中每一个元素都是节点，都拥有相同的属性和方法。例如</a:t>
            </a:r>
            <a:r>
              <a:rPr lang="en-US" altLang="zh-CN" sz="2000" dirty="0">
                <a:solidFill>
                  <a:schemeClr val="tx1">
                    <a:lumMod val="75000"/>
                    <a:lumOff val="25000"/>
                  </a:schemeClr>
                </a:solidFill>
              </a:rPr>
              <a:t>body</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div</a:t>
            </a:r>
            <a:r>
              <a:rPr lang="zh-CN" altLang="en-US" sz="2000" dirty="0">
                <a:solidFill>
                  <a:schemeClr val="tx1">
                    <a:lumMod val="75000"/>
                    <a:lumOff val="25000"/>
                  </a:schemeClr>
                </a:solidFill>
              </a:rPr>
              <a:t>。而</a:t>
            </a:r>
            <a:r>
              <a:rPr lang="en-US" altLang="zh-CN" sz="2000" dirty="0">
                <a:solidFill>
                  <a:schemeClr val="tx1">
                    <a:lumMod val="75000"/>
                    <a:lumOff val="25000"/>
                  </a:schemeClr>
                </a:solidFill>
              </a:rPr>
              <a:t>HTML DOM</a:t>
            </a:r>
            <a:r>
              <a:rPr lang="zh-CN" altLang="en-US" sz="2000" dirty="0">
                <a:solidFill>
                  <a:schemeClr val="tx1">
                    <a:lumMod val="75000"/>
                    <a:lumOff val="25000"/>
                  </a:schemeClr>
                </a:solidFill>
              </a:rPr>
              <a:t>为不同类型的网页元素封装了不同的方法和属性。</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接口在浏览器中兼容，而</a:t>
            </a:r>
            <a:r>
              <a:rPr lang="en-US" altLang="zh-CN" sz="2000" dirty="0">
                <a:solidFill>
                  <a:schemeClr val="tx1">
                    <a:lumMod val="75000"/>
                    <a:lumOff val="25000"/>
                  </a:schemeClr>
                </a:solidFill>
              </a:rPr>
              <a:t>HTML DOM</a:t>
            </a:r>
            <a:r>
              <a:rPr lang="zh-CN" altLang="en-US" sz="2000" dirty="0">
                <a:solidFill>
                  <a:schemeClr val="tx1">
                    <a:lumMod val="75000"/>
                    <a:lumOff val="25000"/>
                  </a:schemeClr>
                </a:solidFill>
              </a:rPr>
              <a:t>确不完全兼容。</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与</a:t>
            </a:r>
            <a:r>
              <a:rPr lang="en-US" altLang="zh-CN" sz="2000" dirty="0">
                <a:solidFill>
                  <a:schemeClr val="tx1">
                    <a:lumMod val="75000"/>
                    <a:lumOff val="25000"/>
                  </a:schemeClr>
                </a:solidFill>
              </a:rPr>
              <a:t>CSS</a:t>
            </a:r>
            <a:r>
              <a:rPr lang="zh-CN" altLang="en-US" sz="2000" dirty="0">
                <a:solidFill>
                  <a:schemeClr val="tx1">
                    <a:lumMod val="75000"/>
                    <a:lumOff val="25000"/>
                  </a:schemeClr>
                </a:solidFill>
              </a:rPr>
              <a:t>类似，浏览器都扩充了私有的</a:t>
            </a:r>
            <a:r>
              <a:rPr lang="en-US" altLang="zh-CN" sz="2000" dirty="0">
                <a:solidFill>
                  <a:schemeClr val="tx1">
                    <a:lumMod val="75000"/>
                    <a:lumOff val="25000"/>
                  </a:schemeClr>
                </a:solidFill>
              </a:rPr>
              <a:t>HTML DOM</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【DOM</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标准</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在网页开发中的</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版本：</a:t>
            </a:r>
            <a:endParaRPr lang="zh-CN" altLang="en-US" sz="24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DOM1</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W3C</a:t>
            </a:r>
            <a:r>
              <a:rPr lang="zh-CN" altLang="en-US" sz="2000" dirty="0">
                <a:solidFill>
                  <a:schemeClr val="tx1">
                    <a:lumMod val="75000"/>
                    <a:lumOff val="25000"/>
                  </a:schemeClr>
                </a:solidFill>
              </a:rPr>
              <a:t>组织确定网页开发的标准由</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核心与</a:t>
            </a:r>
            <a:r>
              <a:rPr lang="en-US" altLang="zh-CN" sz="2000" dirty="0">
                <a:solidFill>
                  <a:schemeClr val="tx1">
                    <a:lumMod val="75000"/>
                    <a:lumOff val="25000"/>
                  </a:schemeClr>
                </a:solidFill>
              </a:rPr>
              <a:t>DOM HTML</a:t>
            </a:r>
            <a:r>
              <a:rPr lang="zh-CN" altLang="en-US" sz="2000" dirty="0">
                <a:solidFill>
                  <a:schemeClr val="tx1">
                    <a:lumMod val="75000"/>
                    <a:lumOff val="25000"/>
                  </a:schemeClr>
                </a:solidFill>
              </a:rPr>
              <a:t>两个模块组成。</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DOM2</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DOM2</a:t>
            </a:r>
            <a:r>
              <a:rPr lang="zh-CN" altLang="en-US" sz="2000" dirty="0">
                <a:solidFill>
                  <a:schemeClr val="tx1">
                    <a:lumMod val="75000"/>
                    <a:lumOff val="25000"/>
                  </a:schemeClr>
                </a:solidFill>
              </a:rPr>
              <a:t>通过对象接口增加了对鼠标和用户界面事件（</a:t>
            </a:r>
            <a:r>
              <a:rPr lang="en-US" altLang="zh-CN" sz="2000" dirty="0">
                <a:solidFill>
                  <a:schemeClr val="tx1">
                    <a:lumMod val="75000"/>
                    <a:lumOff val="25000"/>
                  </a:schemeClr>
                </a:solidFill>
              </a:rPr>
              <a:t>DHTML</a:t>
            </a:r>
            <a:r>
              <a:rPr lang="zh-CN" altLang="en-US" sz="2000" dirty="0">
                <a:solidFill>
                  <a:schemeClr val="tx1">
                    <a:lumMod val="75000"/>
                    <a:lumOff val="25000"/>
                  </a:schemeClr>
                </a:solidFill>
              </a:rPr>
              <a:t>长期支持鼠标与用户界面事件）、范围、遍历（重复执行</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文档）和层叠样式表（</a:t>
            </a:r>
            <a:r>
              <a:rPr lang="en-US" altLang="zh-CN" sz="2000" dirty="0">
                <a:solidFill>
                  <a:schemeClr val="tx1">
                    <a:lumMod val="75000"/>
                    <a:lumOff val="25000"/>
                  </a:schemeClr>
                </a:solidFill>
              </a:rPr>
              <a:t>CSS</a:t>
            </a:r>
            <a:r>
              <a:rPr lang="zh-CN" altLang="en-US" sz="2000" dirty="0">
                <a:solidFill>
                  <a:schemeClr val="tx1">
                    <a:lumMod val="75000"/>
                    <a:lumOff val="25000"/>
                  </a:schemeClr>
                </a:solidFill>
              </a:rPr>
              <a:t>）的支持。</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DOM3</a:t>
            </a:r>
            <a:r>
              <a:rPr lang="zh-CN" altLang="en-US" sz="2000" dirty="0">
                <a:solidFill>
                  <a:schemeClr val="tx1">
                    <a:lumMod val="75000"/>
                    <a:lumOff val="25000"/>
                  </a:schemeClr>
                </a:solidFill>
              </a:rPr>
              <a:t>：包含一个名为“</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载入与保存”的新模块，</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核心扩展后可支持</a:t>
            </a:r>
            <a:r>
              <a:rPr lang="en-US" altLang="zh-CN" sz="2000" dirty="0">
                <a:solidFill>
                  <a:schemeClr val="tx1">
                    <a:lumMod val="75000"/>
                    <a:lumOff val="25000"/>
                  </a:schemeClr>
                </a:solidFill>
              </a:rPr>
              <a:t>XML1.0</a:t>
            </a:r>
            <a:r>
              <a:rPr lang="zh-CN" altLang="en-US" sz="2000" dirty="0">
                <a:solidFill>
                  <a:schemeClr val="tx1">
                    <a:lumMod val="75000"/>
                    <a:lumOff val="25000"/>
                  </a:schemeClr>
                </a:solidFill>
              </a:rPr>
              <a:t>的所有内容，包括</a:t>
            </a:r>
            <a:r>
              <a:rPr lang="en-US" altLang="zh-CN" sz="2000" dirty="0">
                <a:solidFill>
                  <a:schemeClr val="tx1">
                    <a:lumMod val="75000"/>
                    <a:lumOff val="25000"/>
                  </a:schemeClr>
                </a:solidFill>
              </a:rPr>
              <a:t>XML Infoset</a:t>
            </a:r>
            <a:r>
              <a:rPr lang="zh-CN" altLang="en-US" sz="2000" dirty="0">
                <a:solidFill>
                  <a:schemeClr val="tx1">
                    <a:lumMod val="75000"/>
                    <a:lumOff val="25000"/>
                  </a:schemeClr>
                </a:solidFill>
              </a:rPr>
              <a:t>、 </a:t>
            </a:r>
            <a:r>
              <a:rPr lang="en-US" altLang="zh-CN" sz="2000" dirty="0">
                <a:solidFill>
                  <a:schemeClr val="tx1">
                    <a:lumMod val="75000"/>
                    <a:lumOff val="25000"/>
                  </a:schemeClr>
                </a:solidFill>
              </a:rPr>
              <a:t>XPath</a:t>
            </a:r>
            <a:r>
              <a:rPr lang="zh-CN" altLang="en-US" sz="2000" dirty="0">
                <a:solidFill>
                  <a:schemeClr val="tx1">
                    <a:lumMod val="75000"/>
                    <a:lumOff val="25000"/>
                  </a:schemeClr>
                </a:solidFill>
              </a:rPr>
              <a:t>、和</a:t>
            </a:r>
            <a:r>
              <a:rPr lang="en-US" altLang="zh-CN" sz="2000" dirty="0">
                <a:solidFill>
                  <a:schemeClr val="tx1">
                    <a:lumMod val="75000"/>
                    <a:lumOff val="25000"/>
                  </a:schemeClr>
                </a:solidFill>
              </a:rPr>
              <a:t>XML Base</a:t>
            </a:r>
            <a:r>
              <a:rPr lang="zh-CN" altLang="en-US" sz="2000" dirty="0" smtClean="0">
                <a:solidFill>
                  <a:schemeClr val="tx1">
                    <a:lumMod val="75000"/>
                    <a:lumOff val="25000"/>
                  </a:schemeClr>
                </a:solidFill>
              </a:rPr>
              <a:t>。</a:t>
            </a:r>
            <a:endParaRPr lang="zh-CN" altLang="en-US" sz="2000" dirty="0" smtClean="0">
              <a:solidFill>
                <a:schemeClr val="tx1">
                  <a:lumMod val="75000"/>
                  <a:lumOff val="25000"/>
                </a:schemeClr>
              </a:solidFill>
            </a:endParaRPr>
          </a:p>
          <a:p>
            <a:pPr marL="800100" lvl="1" indent="-342900">
              <a:spcBef>
                <a:spcPct val="20000"/>
              </a:spcBef>
            </a:pPr>
            <a:r>
              <a:rPr lang="en-US" altLang="zh-CN" sz="2000" dirty="0" smtClean="0">
                <a:solidFill>
                  <a:schemeClr val="tx1">
                    <a:lumMod val="75000"/>
                    <a:lumOff val="25000"/>
                  </a:schemeClr>
                </a:solidFill>
              </a:rPr>
              <a:t>DOM</a:t>
            </a:r>
            <a:r>
              <a:rPr lang="zh-CN" altLang="en-US" sz="2000" dirty="0" smtClean="0">
                <a:solidFill>
                  <a:schemeClr val="tx1">
                    <a:lumMod val="75000"/>
                    <a:lumOff val="25000"/>
                  </a:schemeClr>
                </a:solidFill>
              </a:rPr>
              <a:t>扩展：在</a:t>
            </a:r>
            <a:r>
              <a:rPr lang="en-US" altLang="zh-CN" sz="2000" dirty="0" smtClean="0">
                <a:solidFill>
                  <a:schemeClr val="tx1">
                    <a:lumMod val="75000"/>
                    <a:lumOff val="25000"/>
                  </a:schemeClr>
                </a:solidFill>
              </a:rPr>
              <a:t>DOM3</a:t>
            </a:r>
            <a:r>
              <a:rPr lang="zh-CN" altLang="en-US" sz="2000" dirty="0" smtClean="0">
                <a:solidFill>
                  <a:schemeClr val="tx1">
                    <a:lumMod val="75000"/>
                    <a:lumOff val="25000"/>
                  </a:schemeClr>
                </a:solidFill>
              </a:rPr>
              <a:t>后（</a:t>
            </a:r>
            <a:r>
              <a:rPr lang="en-US" altLang="zh-CN" sz="2000" dirty="0" smtClean="0">
                <a:solidFill>
                  <a:schemeClr val="tx1">
                    <a:lumMod val="75000"/>
                    <a:lumOff val="25000"/>
                  </a:schemeClr>
                </a:solidFill>
              </a:rPr>
              <a:t>2008</a:t>
            </a:r>
            <a:r>
              <a:rPr lang="zh-CN" altLang="en-US" sz="2000" dirty="0" smtClean="0">
                <a:solidFill>
                  <a:schemeClr val="tx1">
                    <a:lumMod val="75000"/>
                    <a:lumOff val="25000"/>
                  </a:schemeClr>
                </a:solidFill>
              </a:rPr>
              <a:t>年后），部分浏览器增加了众多私有的</a:t>
            </a:r>
            <a:r>
              <a:rPr lang="en-US" altLang="zh-CN" sz="2000" dirty="0" smtClean="0">
                <a:solidFill>
                  <a:schemeClr val="tx1">
                    <a:lumMod val="75000"/>
                    <a:lumOff val="25000"/>
                  </a:schemeClr>
                </a:solidFill>
              </a:rPr>
              <a:t>DOM</a:t>
            </a:r>
            <a:r>
              <a:rPr lang="zh-CN" altLang="en-US" sz="2000" dirty="0" smtClean="0">
                <a:solidFill>
                  <a:schemeClr val="tx1">
                    <a:lumMod val="75000"/>
                    <a:lumOff val="25000"/>
                  </a:schemeClr>
                </a:solidFill>
              </a:rPr>
              <a:t>方法和属性，后被其他浏览器接纳。</a:t>
            </a:r>
            <a:r>
              <a:rPr lang="en-US" altLang="zh-CN" sz="2000" dirty="0" smtClean="0">
                <a:solidFill>
                  <a:schemeClr val="tx1">
                    <a:lumMod val="75000"/>
                    <a:lumOff val="25000"/>
                  </a:schemeClr>
                </a:solidFill>
              </a:rPr>
              <a:t>HTML5</a:t>
            </a:r>
            <a:r>
              <a:rPr lang="zh-CN" altLang="en-US" sz="2000" dirty="0" smtClean="0">
                <a:solidFill>
                  <a:schemeClr val="tx1">
                    <a:lumMod val="75000"/>
                    <a:lumOff val="25000"/>
                  </a:schemeClr>
                </a:solidFill>
              </a:rPr>
              <a:t>规范中也增加了对于</a:t>
            </a:r>
            <a:r>
              <a:rPr lang="en-US" altLang="zh-CN" sz="2000" dirty="0" smtClean="0">
                <a:solidFill>
                  <a:schemeClr val="tx1">
                    <a:lumMod val="75000"/>
                    <a:lumOff val="25000"/>
                  </a:schemeClr>
                </a:solidFill>
              </a:rPr>
              <a:t>DOM</a:t>
            </a:r>
            <a:r>
              <a:rPr lang="zh-CN" altLang="en-US" sz="2000" dirty="0" smtClean="0">
                <a:solidFill>
                  <a:schemeClr val="tx1">
                    <a:lumMod val="75000"/>
                    <a:lumOff val="25000"/>
                  </a:schemeClr>
                </a:solidFill>
              </a:rPr>
              <a:t>的新功能，后被浏览器接纳。不专属于</a:t>
            </a:r>
            <a:r>
              <a:rPr lang="en-US" altLang="zh-CN" sz="2000" dirty="0" smtClean="0">
                <a:solidFill>
                  <a:schemeClr val="tx1">
                    <a:lumMod val="75000"/>
                    <a:lumOff val="25000"/>
                  </a:schemeClr>
                </a:solidFill>
              </a:rPr>
              <a:t>DOM</a:t>
            </a:r>
            <a:r>
              <a:rPr lang="zh-CN" altLang="en-US" sz="2000" dirty="0" smtClean="0">
                <a:solidFill>
                  <a:schemeClr val="tx1">
                    <a:lumMod val="75000"/>
                    <a:lumOff val="25000"/>
                  </a:schemeClr>
                </a:solidFill>
              </a:rPr>
              <a:t>标准，但在高版本浏览器中兼容，称为</a:t>
            </a:r>
            <a:r>
              <a:rPr lang="en-US" altLang="zh-CN" sz="2000" dirty="0" smtClean="0">
                <a:solidFill>
                  <a:schemeClr val="tx1">
                    <a:lumMod val="75000"/>
                    <a:lumOff val="25000"/>
                  </a:schemeClr>
                </a:solidFill>
              </a:rPr>
              <a:t>DOM</a:t>
            </a:r>
            <a:r>
              <a:rPr lang="zh-CN" altLang="en-US" sz="2000" dirty="0" smtClean="0">
                <a:solidFill>
                  <a:schemeClr val="tx1">
                    <a:lumMod val="75000"/>
                    <a:lumOff val="25000"/>
                  </a:schemeClr>
                </a:solidFill>
              </a:rPr>
              <a:t>扩展。</a:t>
            </a:r>
            <a:endParaRPr lang="zh-CN" altLang="en-US" sz="16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【DOM</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标准</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0" indent="0">
              <a:spcBef>
                <a:spcPct val="20000"/>
              </a:spcBef>
              <a:buNone/>
            </a:pPr>
            <a:r>
              <a:rPr lang="en-US" altLang="zh-CN" sz="2000" dirty="0" smtClean="0">
                <a:solidFill>
                  <a:schemeClr val="tx1">
                    <a:lumMod val="75000"/>
                    <a:lumOff val="25000"/>
                  </a:schemeClr>
                </a:solidFill>
              </a:rPr>
              <a:t> </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【DOM</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树与节点类型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935972" y="1081868"/>
            <a:ext cx="7215187" cy="4643437"/>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a:spcBef>
                <a:spcPct val="20000"/>
              </a:spcBef>
            </a:pP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对象的加载过程：</a:t>
            </a:r>
            <a:endParaRPr lang="zh-CN" altLang="en-US" sz="2400" dirty="0">
              <a:solidFill>
                <a:schemeClr val="tx1">
                  <a:lumMod val="75000"/>
                  <a:lumOff val="25000"/>
                </a:schemeClr>
              </a:solidFill>
            </a:endParaRPr>
          </a:p>
          <a:p>
            <a:pPr lvl="1">
              <a:spcBef>
                <a:spcPct val="20000"/>
              </a:spcBef>
            </a:pPr>
            <a:r>
              <a:rPr lang="zh-CN" altLang="en-US" sz="2000" dirty="0">
                <a:solidFill>
                  <a:schemeClr val="tx1">
                    <a:lumMod val="75000"/>
                    <a:lumOff val="25000"/>
                  </a:schemeClr>
                </a:solidFill>
              </a:rPr>
              <a:t>首先封装文档对象</a:t>
            </a:r>
            <a:r>
              <a:rPr lang="en-US" altLang="zh-CN" sz="2000" dirty="0">
                <a:solidFill>
                  <a:schemeClr val="tx1">
                    <a:lumMod val="75000"/>
                    <a:lumOff val="25000"/>
                  </a:schemeClr>
                </a:solidFill>
              </a:rPr>
              <a:t>document</a:t>
            </a:r>
            <a:endParaRPr lang="en-US" altLang="zh-CN" sz="2000" dirty="0">
              <a:solidFill>
                <a:schemeClr val="tx1">
                  <a:lumMod val="75000"/>
                  <a:lumOff val="25000"/>
                </a:schemeClr>
              </a:solidFill>
            </a:endParaRPr>
          </a:p>
          <a:p>
            <a:pPr lvl="1">
              <a:spcBef>
                <a:spcPct val="20000"/>
              </a:spcBef>
            </a:pPr>
            <a:r>
              <a:rPr lang="zh-CN" altLang="en-US" sz="2000" dirty="0">
                <a:solidFill>
                  <a:schemeClr val="tx1">
                    <a:lumMod val="75000"/>
                    <a:lumOff val="25000"/>
                  </a:schemeClr>
                </a:solidFill>
              </a:rPr>
              <a:t>在解析</a:t>
            </a:r>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网页元素时，当检测到开始标签时，封装</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元素，并将</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元素挂在父节点上。</a:t>
            </a:r>
            <a:endParaRPr lang="zh-CN" altLang="en-US" sz="2000" dirty="0">
              <a:solidFill>
                <a:schemeClr val="tx1">
                  <a:lumMod val="75000"/>
                  <a:lumOff val="25000"/>
                </a:schemeClr>
              </a:solidFill>
            </a:endParaRPr>
          </a:p>
          <a:p>
            <a:pPr lvl="1">
              <a:spcBef>
                <a:spcPct val="20000"/>
              </a:spcBef>
            </a:pPr>
            <a:r>
              <a:rPr lang="zh-CN" altLang="en-US" sz="2000" dirty="0">
                <a:solidFill>
                  <a:schemeClr val="tx1">
                    <a:lumMod val="75000"/>
                    <a:lumOff val="25000"/>
                  </a:schemeClr>
                </a:solidFill>
              </a:rPr>
              <a:t>解析到结束标签时</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元素与该元素子元素封装完毕。</a:t>
            </a:r>
            <a:endParaRPr lang="zh-CN" altLang="en-US" sz="2000" dirty="0">
              <a:solidFill>
                <a:schemeClr val="tx1">
                  <a:lumMod val="75000"/>
                  <a:lumOff val="25000"/>
                </a:schemeClr>
              </a:solidFill>
            </a:endParaRPr>
          </a:p>
          <a:p>
            <a:pPr lvl="1">
              <a:spcBef>
                <a:spcPct val="20000"/>
              </a:spcBef>
            </a:pPr>
            <a:r>
              <a:rPr lang="zh-CN" altLang="en-US" sz="2000" dirty="0">
                <a:solidFill>
                  <a:schemeClr val="tx1">
                    <a:lumMod val="75000"/>
                    <a:lumOff val="25000"/>
                  </a:schemeClr>
                </a:solidFill>
              </a:rPr>
              <a:t>网页的全部元素都转换为</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对象后，只需要操作</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对象就可以改变文档结构。</a:t>
            </a:r>
            <a:endParaRPr lang="zh-CN" altLang="en-US" sz="2000" dirty="0">
              <a:solidFill>
                <a:schemeClr val="tx1">
                  <a:lumMod val="75000"/>
                  <a:lumOff val="25000"/>
                </a:schemeClr>
              </a:solidFill>
            </a:endParaRPr>
          </a:p>
          <a:p>
            <a:pPr>
              <a:spcBef>
                <a:spcPct val="20000"/>
              </a:spcBef>
            </a:pPr>
            <a:r>
              <a:rPr lang="zh-CN" altLang="en-US" sz="2400" dirty="0">
                <a:solidFill>
                  <a:schemeClr val="tx1">
                    <a:lumMod val="75000"/>
                    <a:lumOff val="25000"/>
                  </a:schemeClr>
                </a:solidFill>
              </a:rPr>
              <a:t>注意事项：</a:t>
            </a:r>
            <a:endParaRPr lang="zh-CN" altLang="en-US" sz="2400" dirty="0">
              <a:solidFill>
                <a:schemeClr val="tx1">
                  <a:lumMod val="75000"/>
                  <a:lumOff val="25000"/>
                </a:schemeClr>
              </a:solidFill>
            </a:endParaRPr>
          </a:p>
          <a:p>
            <a:pPr lvl="1">
              <a:spcBef>
                <a:spcPct val="20000"/>
              </a:spcBef>
            </a:pPr>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元素解析成</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元素时，所有的回车、换行等都被封装为文本类型的</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a:t>
            </a:r>
            <a:endParaRPr lang="zh-CN" altLang="en-US" sz="2000" dirty="0">
              <a:solidFill>
                <a:schemeClr val="tx1">
                  <a:lumMod val="75000"/>
                  <a:lumOff val="25000"/>
                </a:schemeClr>
              </a:solidFill>
            </a:endParaRPr>
          </a:p>
          <a:p>
            <a:pPr lvl="1">
              <a:spcBef>
                <a:spcPct val="20000"/>
              </a:spcBef>
            </a:pPr>
            <a:r>
              <a:rPr lang="zh-CN" altLang="en-US" sz="2000" dirty="0">
                <a:solidFill>
                  <a:schemeClr val="tx1">
                    <a:lumMod val="75000"/>
                    <a:lumOff val="25000"/>
                  </a:schemeClr>
                </a:solidFill>
              </a:rPr>
              <a:t>使用</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对象要保证</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对象加载完成后。</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【DOM</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树与节点类型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a:spcBef>
                <a:spcPct val="20000"/>
              </a:spcBef>
            </a:pP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对象的类型：在</a:t>
            </a:r>
            <a:r>
              <a:rPr lang="en-US" altLang="zh-CN" sz="2400" dirty="0">
                <a:solidFill>
                  <a:schemeClr val="tx1">
                    <a:lumMod val="75000"/>
                    <a:lumOff val="25000"/>
                  </a:schemeClr>
                </a:solidFill>
              </a:rPr>
              <a:t>CORE DOM</a:t>
            </a:r>
            <a:r>
              <a:rPr lang="zh-CN" altLang="en-US" sz="2400" dirty="0">
                <a:solidFill>
                  <a:schemeClr val="tx1">
                    <a:lumMod val="75000"/>
                    <a:lumOff val="25000"/>
                  </a:schemeClr>
                </a:solidFill>
              </a:rPr>
              <a:t>的接口中规定了在结构化的文档中有</a:t>
            </a:r>
            <a:r>
              <a:rPr lang="en-US" altLang="zh-CN" sz="2400" dirty="0">
                <a:solidFill>
                  <a:schemeClr val="tx1">
                    <a:lumMod val="75000"/>
                    <a:lumOff val="25000"/>
                  </a:schemeClr>
                </a:solidFill>
              </a:rPr>
              <a:t>12</a:t>
            </a:r>
            <a:r>
              <a:rPr lang="zh-CN" altLang="en-US" sz="2400" dirty="0">
                <a:solidFill>
                  <a:schemeClr val="tx1">
                    <a:lumMod val="75000"/>
                    <a:lumOff val="25000"/>
                  </a:schemeClr>
                </a:solidFill>
              </a:rPr>
              <a:t>个</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类型，但很多都是应用于</a:t>
            </a:r>
            <a:r>
              <a:rPr lang="en-US" altLang="zh-CN" sz="2400" dirty="0">
                <a:solidFill>
                  <a:schemeClr val="tx1">
                    <a:lumMod val="75000"/>
                    <a:lumOff val="25000"/>
                  </a:schemeClr>
                </a:solidFill>
              </a:rPr>
              <a:t>XML</a:t>
            </a:r>
            <a:r>
              <a:rPr lang="zh-CN" altLang="en-US" sz="2400" dirty="0">
                <a:solidFill>
                  <a:schemeClr val="tx1">
                    <a:lumMod val="75000"/>
                    <a:lumOff val="25000"/>
                  </a:schemeClr>
                </a:solidFill>
              </a:rPr>
              <a:t>的，应用在</a:t>
            </a:r>
            <a:r>
              <a:rPr lang="en-US" altLang="zh-CN" sz="2400" dirty="0">
                <a:solidFill>
                  <a:schemeClr val="tx1">
                    <a:lumMod val="75000"/>
                    <a:lumOff val="25000"/>
                  </a:schemeClr>
                </a:solidFill>
              </a:rPr>
              <a:t>html</a:t>
            </a:r>
            <a:r>
              <a:rPr lang="zh-CN" altLang="en-US" sz="2400" dirty="0">
                <a:solidFill>
                  <a:schemeClr val="tx1">
                    <a:lumMod val="75000"/>
                    <a:lumOff val="25000"/>
                  </a:schemeClr>
                </a:solidFill>
              </a:rPr>
              <a:t>文档中的有效对象类型如下：</a:t>
            </a:r>
            <a:endParaRPr lang="zh-CN" altLang="en-US" sz="2400" dirty="0">
              <a:solidFill>
                <a:schemeClr val="tx1">
                  <a:lumMod val="75000"/>
                  <a:lumOff val="25000"/>
                </a:schemeClr>
              </a:solidFill>
            </a:endParaRPr>
          </a:p>
          <a:p>
            <a:pPr lvl="1">
              <a:spcBef>
                <a:spcPct val="20000"/>
              </a:spcBef>
            </a:pPr>
            <a:r>
              <a:rPr lang="zh-CN" altLang="en-US" sz="2000" dirty="0">
                <a:solidFill>
                  <a:schemeClr val="tx1">
                    <a:lumMod val="75000"/>
                    <a:lumOff val="25000"/>
                  </a:schemeClr>
                </a:solidFill>
              </a:rPr>
              <a:t>文档类型：文档全局对象</a:t>
            </a:r>
            <a:r>
              <a:rPr lang="en-US" altLang="zh-CN" sz="2000" dirty="0">
                <a:solidFill>
                  <a:schemeClr val="tx1">
                    <a:lumMod val="75000"/>
                    <a:lumOff val="25000"/>
                  </a:schemeClr>
                </a:solidFill>
              </a:rPr>
              <a:t>document</a:t>
            </a:r>
            <a:r>
              <a:rPr lang="zh-CN" altLang="en-US" sz="2000" dirty="0">
                <a:solidFill>
                  <a:schemeClr val="tx1">
                    <a:lumMod val="75000"/>
                    <a:lumOff val="25000"/>
                  </a:schemeClr>
                </a:solidFill>
              </a:rPr>
              <a:t>，封装了检索、创建文档元素的属性和方法。</a:t>
            </a:r>
            <a:r>
              <a:rPr lang="en-US" altLang="zh-CN" sz="2000" dirty="0">
                <a:solidFill>
                  <a:schemeClr val="tx1">
                    <a:lumMod val="75000"/>
                    <a:lumOff val="25000"/>
                  </a:schemeClr>
                </a:solidFill>
              </a:rPr>
              <a:t>nodeType=9</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lvl="1">
              <a:spcBef>
                <a:spcPct val="20000"/>
              </a:spcBef>
            </a:pPr>
            <a:r>
              <a:rPr lang="zh-CN" altLang="en-US" sz="2000" dirty="0">
                <a:solidFill>
                  <a:schemeClr val="tx1">
                    <a:lumMod val="75000"/>
                    <a:lumOff val="25000"/>
                  </a:schemeClr>
                </a:solidFill>
              </a:rPr>
              <a:t>节点类型：也成为元素类型，封装了检索父子节点、操作当前节点的属性和方法，所有的</a:t>
            </a:r>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元素都是节点类型。</a:t>
            </a:r>
            <a:r>
              <a:rPr lang="en-US" altLang="zh-CN" sz="2000" dirty="0">
                <a:solidFill>
                  <a:schemeClr val="tx1">
                    <a:lumMod val="75000"/>
                    <a:lumOff val="25000"/>
                  </a:schemeClr>
                </a:solidFill>
              </a:rPr>
              <a:t>nodeType=1</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lvl="1">
              <a:spcBef>
                <a:spcPct val="20000"/>
              </a:spcBef>
            </a:pPr>
            <a:r>
              <a:rPr lang="zh-CN" altLang="en-US" sz="2000" dirty="0">
                <a:solidFill>
                  <a:schemeClr val="tx1">
                    <a:lumMod val="75000"/>
                    <a:lumOff val="25000"/>
                  </a:schemeClr>
                </a:solidFill>
              </a:rPr>
              <a:t>文本类型：节点类型下的文字内容对象。</a:t>
            </a:r>
            <a:r>
              <a:rPr lang="en-US" altLang="zh-CN" sz="2000" dirty="0">
                <a:solidFill>
                  <a:schemeClr val="tx1">
                    <a:lumMod val="75000"/>
                    <a:lumOff val="25000"/>
                  </a:schemeClr>
                </a:solidFill>
              </a:rPr>
              <a:t>nodeType=3</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【DOM</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树与节点类型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a:spcBef>
                <a:spcPct val="20000"/>
              </a:spcBef>
            </a:pP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对象的继承关系：浏览器都是通过继承关系来完成</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元素的封装（不同浏览器有所不同），以下是</a:t>
            </a:r>
            <a:r>
              <a:rPr lang="en-US" altLang="zh-CN" sz="2400" dirty="0">
                <a:solidFill>
                  <a:schemeClr val="tx1">
                    <a:lumMod val="75000"/>
                    <a:lumOff val="25000"/>
                  </a:schemeClr>
                </a:solidFill>
              </a:rPr>
              <a:t>chrome</a:t>
            </a:r>
            <a:r>
              <a:rPr lang="zh-CN" altLang="en-US" sz="2400" dirty="0">
                <a:solidFill>
                  <a:schemeClr val="tx1">
                    <a:lumMod val="75000"/>
                    <a:lumOff val="25000"/>
                  </a:schemeClr>
                </a:solidFill>
              </a:rPr>
              <a:t>浏览器的继承关系。</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【DOM</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树与节点类型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1142976" y="4857760"/>
            <a:ext cx="1714512" cy="50006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HTMLDocument</a:t>
            </a:r>
            <a:endParaRPr lang="zh-CN" altLang="en-US" dirty="0"/>
          </a:p>
        </p:txBody>
      </p:sp>
      <p:sp>
        <p:nvSpPr>
          <p:cNvPr id="6" name="圆角矩形 5"/>
          <p:cNvSpPr/>
          <p:nvPr/>
        </p:nvSpPr>
        <p:spPr>
          <a:xfrm>
            <a:off x="3500430" y="3357562"/>
            <a:ext cx="1571636" cy="42862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Node</a:t>
            </a:r>
            <a:endParaRPr lang="zh-CN" altLang="en-US" dirty="0">
              <a:solidFill>
                <a:schemeClr val="tx1">
                  <a:lumMod val="95000"/>
                  <a:lumOff val="5000"/>
                </a:schemeClr>
              </a:solidFill>
            </a:endParaRPr>
          </a:p>
        </p:txBody>
      </p:sp>
      <p:sp>
        <p:nvSpPr>
          <p:cNvPr id="7" name="圆角矩形 6"/>
          <p:cNvSpPr/>
          <p:nvPr/>
        </p:nvSpPr>
        <p:spPr>
          <a:xfrm>
            <a:off x="3500430" y="2786058"/>
            <a:ext cx="1571636" cy="42862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EventTarget</a:t>
            </a:r>
            <a:endParaRPr lang="zh-CN" altLang="en-US" dirty="0">
              <a:solidFill>
                <a:schemeClr val="tx1">
                  <a:lumMod val="95000"/>
                  <a:lumOff val="5000"/>
                </a:schemeClr>
              </a:solidFill>
            </a:endParaRPr>
          </a:p>
        </p:txBody>
      </p:sp>
      <p:sp>
        <p:nvSpPr>
          <p:cNvPr id="8" name="圆角矩形 7"/>
          <p:cNvSpPr/>
          <p:nvPr/>
        </p:nvSpPr>
        <p:spPr>
          <a:xfrm>
            <a:off x="3500430" y="2214554"/>
            <a:ext cx="1571636" cy="42862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Object</a:t>
            </a:r>
            <a:endParaRPr lang="zh-CN" altLang="en-US" dirty="0">
              <a:solidFill>
                <a:schemeClr val="tx1">
                  <a:lumMod val="95000"/>
                  <a:lumOff val="5000"/>
                </a:schemeClr>
              </a:solidFill>
            </a:endParaRPr>
          </a:p>
        </p:txBody>
      </p:sp>
      <p:sp>
        <p:nvSpPr>
          <p:cNvPr id="9" name="矩形 8"/>
          <p:cNvSpPr/>
          <p:nvPr/>
        </p:nvSpPr>
        <p:spPr>
          <a:xfrm>
            <a:off x="3428992" y="5572140"/>
            <a:ext cx="1857388" cy="428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HTMLXXXElement</a:t>
            </a:r>
            <a:endParaRPr lang="zh-CN" altLang="en-US" dirty="0">
              <a:solidFill>
                <a:schemeClr val="tx1">
                  <a:lumMod val="95000"/>
                  <a:lumOff val="5000"/>
                </a:schemeClr>
              </a:solidFill>
            </a:endParaRPr>
          </a:p>
        </p:txBody>
      </p:sp>
      <p:sp>
        <p:nvSpPr>
          <p:cNvPr id="10" name="矩形 9"/>
          <p:cNvSpPr/>
          <p:nvPr/>
        </p:nvSpPr>
        <p:spPr>
          <a:xfrm>
            <a:off x="3428992" y="4857760"/>
            <a:ext cx="1857388" cy="428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HTMLElement</a:t>
            </a:r>
            <a:endParaRPr lang="zh-CN" altLang="en-US" dirty="0">
              <a:solidFill>
                <a:schemeClr val="tx1">
                  <a:lumMod val="95000"/>
                  <a:lumOff val="5000"/>
                </a:schemeClr>
              </a:solidFill>
            </a:endParaRPr>
          </a:p>
        </p:txBody>
      </p:sp>
      <p:sp>
        <p:nvSpPr>
          <p:cNvPr id="11" name="圆角矩形 10"/>
          <p:cNvSpPr/>
          <p:nvPr/>
        </p:nvSpPr>
        <p:spPr>
          <a:xfrm>
            <a:off x="1142976" y="4143380"/>
            <a:ext cx="1571636" cy="42862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Document</a:t>
            </a:r>
            <a:endParaRPr lang="zh-CN" altLang="en-US" dirty="0">
              <a:solidFill>
                <a:schemeClr val="tx1">
                  <a:lumMod val="95000"/>
                  <a:lumOff val="5000"/>
                </a:schemeClr>
              </a:solidFill>
            </a:endParaRPr>
          </a:p>
        </p:txBody>
      </p:sp>
      <p:sp>
        <p:nvSpPr>
          <p:cNvPr id="12" name="圆角矩形 11"/>
          <p:cNvSpPr/>
          <p:nvPr/>
        </p:nvSpPr>
        <p:spPr>
          <a:xfrm>
            <a:off x="3500430" y="4143380"/>
            <a:ext cx="1571636" cy="42862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Element</a:t>
            </a:r>
            <a:endParaRPr lang="zh-CN" altLang="en-US" dirty="0">
              <a:solidFill>
                <a:schemeClr val="tx1">
                  <a:lumMod val="95000"/>
                  <a:lumOff val="5000"/>
                </a:schemeClr>
              </a:solidFill>
            </a:endParaRPr>
          </a:p>
        </p:txBody>
      </p:sp>
      <p:sp>
        <p:nvSpPr>
          <p:cNvPr id="13" name="矩形 12"/>
          <p:cNvSpPr/>
          <p:nvPr/>
        </p:nvSpPr>
        <p:spPr>
          <a:xfrm>
            <a:off x="5929322" y="4857760"/>
            <a:ext cx="1857388" cy="42860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Text</a:t>
            </a:r>
            <a:endParaRPr lang="zh-CN" altLang="en-US" dirty="0">
              <a:solidFill>
                <a:schemeClr val="tx1">
                  <a:lumMod val="95000"/>
                  <a:lumOff val="5000"/>
                </a:schemeClr>
              </a:solidFill>
            </a:endParaRPr>
          </a:p>
        </p:txBody>
      </p:sp>
      <p:cxnSp>
        <p:nvCxnSpPr>
          <p:cNvPr id="14" name="直接箭头连接符 13"/>
          <p:cNvCxnSpPr>
            <a:stCxn id="8" idx="2"/>
            <a:endCxn id="7" idx="0"/>
          </p:cNvCxnSpPr>
          <p:nvPr/>
        </p:nvCxnSpPr>
        <p:spPr>
          <a:xfrm rot="5400000">
            <a:off x="4214810" y="2714620"/>
            <a:ext cx="142876"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5400000">
            <a:off x="4215604" y="3285330"/>
            <a:ext cx="142876"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5400000">
            <a:off x="4144166" y="3928272"/>
            <a:ext cx="285752"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5929322" y="4143380"/>
            <a:ext cx="1571636" cy="42862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CharacterData</a:t>
            </a:r>
            <a:endParaRPr lang="zh-CN" altLang="en-US" dirty="0">
              <a:solidFill>
                <a:schemeClr val="tx1">
                  <a:lumMod val="95000"/>
                  <a:lumOff val="5000"/>
                </a:schemeClr>
              </a:solidFill>
            </a:endParaRPr>
          </a:p>
        </p:txBody>
      </p:sp>
      <p:cxnSp>
        <p:nvCxnSpPr>
          <p:cNvPr id="18" name="直接箭头连接符 17"/>
          <p:cNvCxnSpPr>
            <a:endCxn id="11" idx="0"/>
          </p:cNvCxnSpPr>
          <p:nvPr/>
        </p:nvCxnSpPr>
        <p:spPr>
          <a:xfrm rot="10800000" flipV="1">
            <a:off x="1928794" y="3571876"/>
            <a:ext cx="1501786" cy="57150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3"/>
            <a:endCxn id="17" idx="0"/>
          </p:cNvCxnSpPr>
          <p:nvPr/>
        </p:nvCxnSpPr>
        <p:spPr>
          <a:xfrm>
            <a:off x="5072066" y="3571876"/>
            <a:ext cx="1643074" cy="57150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4144166" y="4714090"/>
            <a:ext cx="285752"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4144166" y="5428470"/>
            <a:ext cx="285752"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5400000">
            <a:off x="1786712" y="4714090"/>
            <a:ext cx="285752"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5400000">
            <a:off x="6644496" y="4714090"/>
            <a:ext cx="285752"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右箭头 23"/>
          <p:cNvSpPr/>
          <p:nvPr/>
        </p:nvSpPr>
        <p:spPr>
          <a:xfrm>
            <a:off x="5857884" y="2857496"/>
            <a:ext cx="928694"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0" y="4714884"/>
            <a:ext cx="9144000" cy="71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00828" y="2786058"/>
            <a:ext cx="2143172" cy="369332"/>
          </a:xfrm>
          <a:prstGeom prst="rect">
            <a:avLst/>
          </a:prstGeom>
          <a:noFill/>
        </p:spPr>
        <p:txBody>
          <a:bodyPr wrap="square" rtlCol="0">
            <a:spAutoFit/>
          </a:bodyPr>
          <a:lstStyle/>
          <a:p>
            <a:r>
              <a:rPr lang="en-US" altLang="zh-CN" dirty="0" smtClean="0">
                <a:solidFill>
                  <a:srgbClr val="FF0000"/>
                </a:solidFill>
              </a:rPr>
              <a:t>DOM</a:t>
            </a:r>
            <a:r>
              <a:rPr lang="zh-CN" altLang="en-US" dirty="0" smtClean="0">
                <a:solidFill>
                  <a:srgbClr val="FF0000"/>
                </a:solidFill>
              </a:rPr>
              <a:t>的属性和方法</a:t>
            </a:r>
            <a:endParaRPr lang="zh-CN" altLang="en-US" dirty="0">
              <a:solidFill>
                <a:srgbClr val="FF0000"/>
              </a:solidFill>
            </a:endParaRPr>
          </a:p>
        </p:txBody>
      </p:sp>
      <p:sp>
        <p:nvSpPr>
          <p:cNvPr id="27" name="TextBox 26"/>
          <p:cNvSpPr txBox="1"/>
          <p:nvPr/>
        </p:nvSpPr>
        <p:spPr>
          <a:xfrm>
            <a:off x="6786578" y="5786454"/>
            <a:ext cx="2143172" cy="646331"/>
          </a:xfrm>
          <a:prstGeom prst="rect">
            <a:avLst/>
          </a:prstGeom>
          <a:noFill/>
        </p:spPr>
        <p:txBody>
          <a:bodyPr wrap="square" rtlCol="0">
            <a:spAutoFit/>
          </a:bodyPr>
          <a:lstStyle/>
          <a:p>
            <a:r>
              <a:rPr lang="en-US" altLang="zh-CN" dirty="0" smtClean="0">
                <a:solidFill>
                  <a:srgbClr val="FF0000"/>
                </a:solidFill>
              </a:rPr>
              <a:t>HTML DOM</a:t>
            </a:r>
            <a:r>
              <a:rPr lang="zh-CN" altLang="en-US" dirty="0" smtClean="0">
                <a:solidFill>
                  <a:srgbClr val="FF0000"/>
                </a:solidFill>
              </a:rPr>
              <a:t>的属性和方法</a:t>
            </a:r>
            <a:endParaRPr lang="zh-CN" altLang="en-US" dirty="0">
              <a:solidFill>
                <a:srgbClr val="FF0000"/>
              </a:solidFill>
            </a:endParaRPr>
          </a:p>
        </p:txBody>
      </p:sp>
      <p:sp>
        <p:nvSpPr>
          <p:cNvPr id="28" name="右箭头 27"/>
          <p:cNvSpPr/>
          <p:nvPr/>
        </p:nvSpPr>
        <p:spPr>
          <a:xfrm>
            <a:off x="5715008" y="5857892"/>
            <a:ext cx="928694"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使用</a:t>
            </a:r>
            <a:r>
              <a:rPr lang="en-US" altLang="zh-CN" sz="2400" dirty="0">
                <a:solidFill>
                  <a:schemeClr val="tx1">
                    <a:lumMod val="75000"/>
                    <a:lumOff val="25000"/>
                  </a:schemeClr>
                </a:solidFill>
              </a:rPr>
              <a:t>javascript</a:t>
            </a:r>
            <a:r>
              <a:rPr lang="zh-CN" altLang="en-US" sz="2400" dirty="0">
                <a:solidFill>
                  <a:schemeClr val="tx1">
                    <a:lumMod val="75000"/>
                    <a:lumOff val="25000"/>
                  </a:schemeClr>
                </a:solidFill>
              </a:rPr>
              <a:t>在页面输出</a:t>
            </a:r>
            <a:r>
              <a:rPr lang="zh-CN" altLang="en-US" sz="2400" dirty="0" smtClean="0">
                <a:solidFill>
                  <a:schemeClr val="tx1">
                    <a:lumMod val="75000"/>
                    <a:lumOff val="25000"/>
                  </a:schemeClr>
                </a:solidFill>
              </a:rPr>
              <a:t>信息</a:t>
            </a:r>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endParaRPr lang="en-US" altLang="zh-CN" sz="2400" dirty="0" smtClean="0">
              <a:solidFill>
                <a:schemeClr val="tx1">
                  <a:lumMod val="75000"/>
                  <a:lumOff val="25000"/>
                </a:schemeClr>
              </a:solidFill>
            </a:endParaRPr>
          </a:p>
          <a:p>
            <a:pPr lvl="1"/>
            <a:r>
              <a:rPr lang="en-US" altLang="zh-CN" sz="2000" dirty="0">
                <a:solidFill>
                  <a:schemeClr val="tx1">
                    <a:lumMod val="75000"/>
                    <a:lumOff val="25000"/>
                  </a:schemeClr>
                </a:solidFill>
              </a:rPr>
              <a:t>document.write():</a:t>
            </a:r>
            <a:r>
              <a:rPr lang="zh-CN" altLang="en-US" sz="2000" dirty="0">
                <a:solidFill>
                  <a:schemeClr val="tx1">
                    <a:lumMod val="75000"/>
                    <a:lumOff val="25000"/>
                  </a:schemeClr>
                </a:solidFill>
              </a:rPr>
              <a:t>是</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接口，可以改变</a:t>
            </a:r>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文档内的内容。</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欢迎学习</a:t>
            </a:r>
            <a:r>
              <a:rPr lang="en-US" altLang="zh-CN" sz="2000" dirty="0">
                <a:solidFill>
                  <a:schemeClr val="tx1">
                    <a:lumMod val="75000"/>
                    <a:lumOff val="25000"/>
                  </a:schemeClr>
                </a:solidFill>
              </a:rPr>
              <a:t>javascripte</a:t>
            </a:r>
            <a:r>
              <a:rPr lang="zh-CN" altLang="en-US" sz="2000" dirty="0">
                <a:solidFill>
                  <a:schemeClr val="tx1">
                    <a:lumMod val="75000"/>
                    <a:lumOff val="25000"/>
                  </a:schemeClr>
                </a:solidFill>
              </a:rPr>
              <a:t>：这几个字符是</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的变量。</a:t>
            </a:r>
            <a:endParaRPr lang="zh-CN" altLang="en-US" sz="2000" dirty="0">
              <a:solidFill>
                <a:schemeClr val="tx1">
                  <a:lumMod val="75000"/>
                  <a:lumOff val="25000"/>
                </a:schemeClr>
              </a:solidFill>
            </a:endParaRPr>
          </a:p>
          <a:p>
            <a:pPr lvl="1"/>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入门</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程序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896746" y="1928802"/>
            <a:ext cx="4143404" cy="2500330"/>
          </a:xfrm>
          <a:prstGeom prst="rect">
            <a:avLst/>
          </a:prstGeom>
          <a:noFill/>
          <a:ln w="38100">
            <a:solidFill>
              <a:schemeClr val="accent6">
                <a:lumMod val="75000"/>
              </a:schemeClr>
            </a:solid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本章节包含</a:t>
            </a:r>
            <a:r>
              <a:rPr lang="en-US" altLang="zh-CN" sz="2400" dirty="0">
                <a:solidFill>
                  <a:schemeClr val="tx1">
                    <a:lumMod val="75000"/>
                    <a:lumOff val="25000"/>
                  </a:schemeClr>
                </a:solidFill>
              </a:rPr>
              <a:t>Document</a:t>
            </a:r>
            <a:r>
              <a:rPr lang="zh-CN" altLang="en-US" sz="2400" dirty="0">
                <a:solidFill>
                  <a:schemeClr val="tx1">
                    <a:lumMod val="75000"/>
                    <a:lumOff val="25000"/>
                  </a:schemeClr>
                </a:solidFill>
              </a:rPr>
              <a:t>以及</a:t>
            </a:r>
            <a:r>
              <a:rPr lang="en-US" altLang="zh-CN" sz="2400" dirty="0">
                <a:solidFill>
                  <a:schemeClr val="tx1">
                    <a:lumMod val="75000"/>
                    <a:lumOff val="25000"/>
                  </a:schemeClr>
                </a:solidFill>
              </a:rPr>
              <a:t>HTMLDocuemnt</a:t>
            </a:r>
            <a:r>
              <a:rPr lang="zh-CN" altLang="en-US" sz="2400" dirty="0">
                <a:solidFill>
                  <a:schemeClr val="tx1">
                    <a:lumMod val="75000"/>
                    <a:lumOff val="25000"/>
                  </a:schemeClr>
                </a:solidFill>
              </a:rPr>
              <a:t>的兼容属性以及方法，按照功能可分为如下几类：</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访问文档子节点</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访问文档基本元素节点</a:t>
            </a:r>
            <a:endParaRPr lang="zh-CN" altLang="en-US" sz="2000" dirty="0">
              <a:solidFill>
                <a:schemeClr val="tx1">
                  <a:lumMod val="75000"/>
                  <a:lumOff val="25000"/>
                </a:schemeClr>
              </a:solidFill>
            </a:endParaRPr>
          </a:p>
          <a:p>
            <a:pPr marL="800100" lvl="1" indent="-342900">
              <a:spcBef>
                <a:spcPct val="20000"/>
              </a:spcBef>
            </a:pPr>
            <a:r>
              <a:rPr lang="zh-CN" altLang="en-US" sz="2000" dirty="0" smtClean="0">
                <a:solidFill>
                  <a:schemeClr val="tx1">
                    <a:lumMod val="75000"/>
                    <a:lumOff val="25000"/>
                  </a:schemeClr>
                </a:solidFill>
              </a:rPr>
              <a:t>访问</a:t>
            </a:r>
            <a:r>
              <a:rPr lang="zh-CN" altLang="en-US" sz="2000" dirty="0">
                <a:solidFill>
                  <a:schemeClr val="tx1">
                    <a:lumMod val="75000"/>
                    <a:lumOff val="25000"/>
                  </a:schemeClr>
                </a:solidFill>
              </a:rPr>
              <a:t>文档的特殊集合</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创建元素、文本类型</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【Document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对象的属性及方法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document</a:t>
            </a:r>
            <a:r>
              <a:rPr lang="zh-CN" altLang="en-US" sz="2400" dirty="0">
                <a:solidFill>
                  <a:schemeClr val="tx1">
                    <a:lumMod val="75000"/>
                    <a:lumOff val="25000"/>
                  </a:schemeClr>
                </a:solidFill>
              </a:rPr>
              <a:t>访问</a:t>
            </a:r>
            <a:r>
              <a:rPr lang="en-US" altLang="zh-CN" sz="2400" dirty="0">
                <a:solidFill>
                  <a:schemeClr val="tx1">
                    <a:lumMod val="75000"/>
                    <a:lumOff val="25000"/>
                  </a:schemeClr>
                </a:solidFill>
              </a:rPr>
              <a:t>HTML</a:t>
            </a:r>
            <a:r>
              <a:rPr lang="zh-CN" altLang="en-US" sz="2400" dirty="0">
                <a:solidFill>
                  <a:schemeClr val="tx1">
                    <a:lumMod val="75000"/>
                    <a:lumOff val="25000"/>
                  </a:schemeClr>
                </a:solidFill>
              </a:rPr>
              <a:t>文档的基本元素：</a:t>
            </a:r>
            <a:endParaRPr lang="zh-CN" altLang="en-US" sz="2400" dirty="0">
              <a:solidFill>
                <a:schemeClr val="tx1">
                  <a:lumMod val="75000"/>
                  <a:lumOff val="25000"/>
                </a:schemeClr>
              </a:solidFill>
            </a:endParaRPr>
          </a:p>
          <a:p>
            <a:pPr marL="800100" lvl="1" indent="-342900">
              <a:spcBef>
                <a:spcPct val="20000"/>
              </a:spcBef>
            </a:pPr>
            <a:r>
              <a:rPr lang="en-US" altLang="zh-CN" sz="2000" dirty="0" err="1">
                <a:solidFill>
                  <a:schemeClr val="tx1">
                    <a:lumMod val="75000"/>
                    <a:lumOff val="25000"/>
                  </a:schemeClr>
                </a:solidFill>
              </a:rPr>
              <a:t>document.documentElement</a:t>
            </a:r>
            <a:r>
              <a:rPr lang="zh-CN" altLang="en-US" sz="2000" dirty="0">
                <a:solidFill>
                  <a:schemeClr val="tx1">
                    <a:lumMod val="75000"/>
                    <a:lumOff val="25000"/>
                  </a:schemeClr>
                </a:solidFill>
              </a:rPr>
              <a:t>：获取</a:t>
            </a:r>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标签的</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a:t>
            </a:r>
            <a:endParaRPr lang="zh-CN" altLang="en-US" sz="2000" dirty="0">
              <a:solidFill>
                <a:schemeClr val="tx1">
                  <a:lumMod val="75000"/>
                  <a:lumOff val="25000"/>
                </a:schemeClr>
              </a:solidFill>
            </a:endParaRPr>
          </a:p>
          <a:p>
            <a:pPr marL="800100" lvl="1" indent="-342900">
              <a:spcBef>
                <a:spcPct val="20000"/>
              </a:spcBef>
            </a:pPr>
            <a:r>
              <a:rPr lang="en-US" altLang="zh-CN" sz="2000" dirty="0" err="1">
                <a:solidFill>
                  <a:schemeClr val="tx1">
                    <a:lumMod val="75000"/>
                    <a:lumOff val="25000"/>
                  </a:schemeClr>
                </a:solidFill>
              </a:rPr>
              <a:t>document.docType</a:t>
            </a:r>
            <a:r>
              <a:rPr lang="zh-CN" altLang="en-US" sz="2000" dirty="0">
                <a:solidFill>
                  <a:schemeClr val="tx1">
                    <a:lumMod val="75000"/>
                    <a:lumOff val="25000"/>
                  </a:schemeClr>
                </a:solidFill>
              </a:rPr>
              <a:t>：获取</a:t>
            </a:r>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文档的文档头字符。</a:t>
            </a:r>
            <a:endParaRPr lang="zh-CN" altLang="en-US" sz="2000" dirty="0">
              <a:solidFill>
                <a:schemeClr val="tx1">
                  <a:lumMod val="75000"/>
                  <a:lumOff val="25000"/>
                </a:schemeClr>
              </a:solidFill>
            </a:endParaRPr>
          </a:p>
          <a:p>
            <a:pPr marL="800100" lvl="1" indent="-342900">
              <a:spcBef>
                <a:spcPct val="20000"/>
              </a:spcBef>
            </a:pPr>
            <a:r>
              <a:rPr lang="en-US" altLang="zh-CN" sz="2000" dirty="0" err="1">
                <a:solidFill>
                  <a:schemeClr val="tx1">
                    <a:lumMod val="75000"/>
                    <a:lumOff val="25000"/>
                  </a:schemeClr>
                </a:solidFill>
              </a:rPr>
              <a:t>document.body</a:t>
            </a:r>
            <a:r>
              <a:rPr lang="zh-CN" altLang="en-US" sz="2000" dirty="0">
                <a:solidFill>
                  <a:schemeClr val="tx1">
                    <a:lumMod val="75000"/>
                    <a:lumOff val="25000"/>
                  </a:schemeClr>
                </a:solidFill>
              </a:rPr>
              <a:t>：获取</a:t>
            </a:r>
            <a:r>
              <a:rPr lang="en-US" altLang="zh-CN" sz="2000" dirty="0">
                <a:solidFill>
                  <a:schemeClr val="tx1">
                    <a:lumMod val="75000"/>
                    <a:lumOff val="25000"/>
                  </a:schemeClr>
                </a:solidFill>
              </a:rPr>
              <a:t>body</a:t>
            </a:r>
            <a:r>
              <a:rPr lang="zh-CN" altLang="en-US" sz="2000" dirty="0">
                <a:solidFill>
                  <a:schemeClr val="tx1">
                    <a:lumMod val="75000"/>
                    <a:lumOff val="25000"/>
                  </a:schemeClr>
                </a:solidFill>
              </a:rPr>
              <a:t>的</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a:t>
            </a:r>
            <a:endParaRPr lang="zh-CN" altLang="en-US" sz="2000" dirty="0">
              <a:solidFill>
                <a:schemeClr val="tx1">
                  <a:lumMod val="75000"/>
                  <a:lumOff val="25000"/>
                </a:schemeClr>
              </a:solidFill>
            </a:endParaRPr>
          </a:p>
          <a:p>
            <a:pPr marL="800100" lvl="1" indent="-342900">
              <a:spcBef>
                <a:spcPct val="20000"/>
              </a:spcBef>
            </a:pPr>
            <a:r>
              <a:rPr lang="en-US" altLang="zh-CN" sz="2000" dirty="0" err="1">
                <a:solidFill>
                  <a:schemeClr val="tx1">
                    <a:lumMod val="75000"/>
                    <a:lumOff val="25000"/>
                  </a:schemeClr>
                </a:solidFill>
              </a:rPr>
              <a:t>document.head</a:t>
            </a:r>
            <a:r>
              <a:rPr lang="zh-CN" altLang="en-US" sz="2000" dirty="0">
                <a:solidFill>
                  <a:schemeClr val="tx1">
                    <a:lumMod val="75000"/>
                    <a:lumOff val="25000"/>
                  </a:schemeClr>
                </a:solidFill>
              </a:rPr>
              <a:t>：获取</a:t>
            </a:r>
            <a:r>
              <a:rPr lang="en-US" altLang="zh-CN" sz="2000" dirty="0">
                <a:solidFill>
                  <a:schemeClr val="tx1">
                    <a:lumMod val="75000"/>
                    <a:lumOff val="25000"/>
                  </a:schemeClr>
                </a:solidFill>
              </a:rPr>
              <a:t>head</a:t>
            </a:r>
            <a:r>
              <a:rPr lang="zh-CN" altLang="en-US" sz="2000" dirty="0">
                <a:solidFill>
                  <a:schemeClr val="tx1">
                    <a:lumMod val="75000"/>
                    <a:lumOff val="25000"/>
                  </a:schemeClr>
                </a:solidFill>
              </a:rPr>
              <a:t>标签的</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a:t>
            </a:r>
            <a:endParaRPr lang="zh-CN" altLang="en-US" sz="2000" dirty="0">
              <a:solidFill>
                <a:schemeClr val="tx1">
                  <a:lumMod val="75000"/>
                  <a:lumOff val="25000"/>
                </a:schemeClr>
              </a:solidFill>
            </a:endParaRPr>
          </a:p>
          <a:p>
            <a:pPr marL="800100" lvl="1" indent="-342900">
              <a:spcBef>
                <a:spcPct val="20000"/>
              </a:spcBef>
            </a:pPr>
            <a:r>
              <a:rPr lang="en-US" altLang="zh-CN" sz="2000" dirty="0" err="1">
                <a:solidFill>
                  <a:schemeClr val="tx1">
                    <a:lumMod val="75000"/>
                    <a:lumOff val="25000"/>
                  </a:schemeClr>
                </a:solidFill>
              </a:rPr>
              <a:t>document.title</a:t>
            </a:r>
            <a:r>
              <a:rPr lang="zh-CN" altLang="en-US" sz="2000" dirty="0">
                <a:solidFill>
                  <a:schemeClr val="tx1">
                    <a:lumMod val="75000"/>
                    <a:lumOff val="25000"/>
                  </a:schemeClr>
                </a:solidFill>
              </a:rPr>
              <a:t>：获取</a:t>
            </a:r>
            <a:r>
              <a:rPr lang="en-US" altLang="zh-CN" sz="2000" dirty="0">
                <a:solidFill>
                  <a:schemeClr val="tx1">
                    <a:lumMod val="75000"/>
                    <a:lumOff val="25000"/>
                  </a:schemeClr>
                </a:solidFill>
              </a:rPr>
              <a:t>title</a:t>
            </a:r>
            <a:r>
              <a:rPr lang="zh-CN" altLang="en-US" sz="2000" dirty="0">
                <a:solidFill>
                  <a:schemeClr val="tx1">
                    <a:lumMod val="75000"/>
                    <a:lumOff val="25000"/>
                  </a:schemeClr>
                </a:solidFill>
              </a:rPr>
              <a:t>的文字标题。</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【Document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对象的属性及方法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document</a:t>
            </a:r>
            <a:r>
              <a:rPr lang="zh-CN" altLang="en-US" sz="2400" dirty="0">
                <a:solidFill>
                  <a:schemeClr val="tx1">
                    <a:lumMod val="75000"/>
                    <a:lumOff val="25000"/>
                  </a:schemeClr>
                </a:solidFill>
              </a:rPr>
              <a:t>访问文档内子节点的方式：</a:t>
            </a:r>
            <a:endParaRPr lang="zh-CN" altLang="en-US" sz="24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DomObj document.getElementById(‘id’):</a:t>
            </a:r>
            <a:r>
              <a:rPr lang="zh-CN" altLang="en-US" sz="2000" dirty="0">
                <a:solidFill>
                  <a:schemeClr val="tx1">
                    <a:lumMod val="75000"/>
                    <a:lumOff val="25000"/>
                  </a:schemeClr>
                </a:solidFill>
              </a:rPr>
              <a:t>根据</a:t>
            </a:r>
            <a:r>
              <a:rPr lang="en-US" altLang="zh-CN" sz="2000" dirty="0">
                <a:solidFill>
                  <a:schemeClr val="tx1">
                    <a:lumMod val="75000"/>
                    <a:lumOff val="25000"/>
                  </a:schemeClr>
                </a:solidFill>
              </a:rPr>
              <a:t>ID</a:t>
            </a:r>
            <a:r>
              <a:rPr lang="zh-CN" altLang="en-US" sz="2000" dirty="0">
                <a:solidFill>
                  <a:schemeClr val="tx1">
                    <a:lumMod val="75000"/>
                    <a:lumOff val="25000"/>
                  </a:schemeClr>
                </a:solidFill>
              </a:rPr>
              <a:t>获取</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对象，如果获取不到返回</a:t>
            </a:r>
            <a:r>
              <a:rPr lang="en-US" altLang="zh-CN" sz="2000" dirty="0">
                <a:solidFill>
                  <a:schemeClr val="tx1">
                    <a:lumMod val="75000"/>
                    <a:lumOff val="25000"/>
                  </a:schemeClr>
                </a:solidFill>
              </a:rPr>
              <a:t>null</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HTMLCollection document.getElementsByTagName(‘tagName’):</a:t>
            </a:r>
            <a:r>
              <a:rPr lang="zh-CN" altLang="en-US" sz="2000" dirty="0">
                <a:solidFill>
                  <a:schemeClr val="tx1">
                    <a:lumMod val="75000"/>
                    <a:lumOff val="25000"/>
                  </a:schemeClr>
                </a:solidFill>
              </a:rPr>
              <a:t>根据标签名（忽略大小写）获取全部该标签的对象。 </a:t>
            </a:r>
            <a:endParaRPr lang="zh-CN" altLang="en-US" sz="2000" dirty="0">
              <a:solidFill>
                <a:schemeClr val="tx1">
                  <a:lumMod val="75000"/>
                  <a:lumOff val="25000"/>
                </a:schemeClr>
              </a:solidFill>
            </a:endParaRPr>
          </a:p>
          <a:p>
            <a:pPr marL="1257300" lvl="2" indent="-342900">
              <a:spcBef>
                <a:spcPct val="20000"/>
              </a:spcBef>
            </a:pPr>
            <a:r>
              <a:rPr lang="en-US" altLang="zh-CN" sz="1600" dirty="0" smtClean="0">
                <a:solidFill>
                  <a:schemeClr val="tx1">
                    <a:lumMod val="75000"/>
                    <a:lumOff val="25000"/>
                  </a:schemeClr>
                </a:solidFill>
              </a:rPr>
              <a:t>HTMLCollection</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DOM</a:t>
            </a:r>
            <a:r>
              <a:rPr lang="zh-CN" altLang="en-US" sz="1600" dirty="0">
                <a:solidFill>
                  <a:schemeClr val="tx1">
                    <a:lumMod val="75000"/>
                    <a:lumOff val="25000"/>
                  </a:schemeClr>
                </a:solidFill>
              </a:rPr>
              <a:t>集合对象（非</a:t>
            </a:r>
            <a:r>
              <a:rPr lang="en-US" altLang="zh-CN" sz="1600" dirty="0">
                <a:solidFill>
                  <a:schemeClr val="tx1">
                    <a:lumMod val="75000"/>
                    <a:lumOff val="25000"/>
                  </a:schemeClr>
                </a:solidFill>
              </a:rPr>
              <a:t>Array</a:t>
            </a:r>
            <a:r>
              <a:rPr lang="zh-CN" altLang="en-US" sz="1600" dirty="0">
                <a:solidFill>
                  <a:schemeClr val="tx1">
                    <a:lumMod val="75000"/>
                    <a:lumOff val="25000"/>
                  </a:schemeClr>
                </a:solidFill>
              </a:rPr>
              <a:t>） 又称为伪</a:t>
            </a:r>
            <a:r>
              <a:rPr lang="zh-CN" altLang="en-US" sz="1600" dirty="0" smtClean="0">
                <a:solidFill>
                  <a:schemeClr val="tx1">
                    <a:lumMod val="75000"/>
                    <a:lumOff val="25000"/>
                  </a:schemeClr>
                </a:solidFill>
              </a:rPr>
              <a:t>数组</a:t>
            </a:r>
            <a:endParaRPr lang="en-US" altLang="zh-CN" sz="1600" dirty="0" smtClean="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HTMLCollection document.getElementsByName(</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name</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a:t>
            </a:r>
            <a:endParaRPr lang="zh-CN" altLang="en-US" sz="2000" dirty="0">
              <a:solidFill>
                <a:schemeClr val="tx1">
                  <a:lumMod val="75000"/>
                  <a:lumOff val="25000"/>
                </a:schemeClr>
              </a:solidFill>
            </a:endParaRPr>
          </a:p>
          <a:p>
            <a:pPr marL="0" indent="0">
              <a:spcBef>
                <a:spcPct val="20000"/>
              </a:spcBef>
              <a:buNone/>
            </a:pP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【Document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对象的属性及方法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document</a:t>
            </a:r>
            <a:r>
              <a:rPr lang="zh-CN" altLang="en-US" sz="2400" dirty="0">
                <a:solidFill>
                  <a:schemeClr val="tx1">
                    <a:lumMod val="75000"/>
                    <a:lumOff val="25000"/>
                  </a:schemeClr>
                </a:solidFill>
              </a:rPr>
              <a:t>对象封装了常用的网页元素集合，都是</a:t>
            </a:r>
            <a:r>
              <a:rPr lang="en-US" altLang="zh-CN" sz="2400" dirty="0">
                <a:solidFill>
                  <a:schemeClr val="tx1">
                    <a:lumMod val="75000"/>
                    <a:lumOff val="25000"/>
                  </a:schemeClr>
                </a:solidFill>
              </a:rPr>
              <a:t>HTMLCollection</a:t>
            </a:r>
            <a:r>
              <a:rPr lang="zh-CN" altLang="en-US" sz="2400" dirty="0">
                <a:solidFill>
                  <a:schemeClr val="tx1">
                    <a:lumMod val="75000"/>
                    <a:lumOff val="25000"/>
                  </a:schemeClr>
                </a:solidFill>
              </a:rPr>
              <a:t>类型的，都属于</a:t>
            </a:r>
            <a:r>
              <a:rPr lang="en-US" altLang="zh-CN" sz="2400" dirty="0">
                <a:solidFill>
                  <a:schemeClr val="tx1">
                    <a:lumMod val="75000"/>
                    <a:lumOff val="25000"/>
                  </a:schemeClr>
                </a:solidFill>
              </a:rPr>
              <a:t>HTML DOM</a:t>
            </a:r>
            <a:r>
              <a:rPr lang="zh-CN" altLang="en-US" sz="2400" dirty="0">
                <a:solidFill>
                  <a:schemeClr val="tx1">
                    <a:lumMod val="75000"/>
                    <a:lumOff val="25000"/>
                  </a:schemeClr>
                </a:solidFill>
              </a:rPr>
              <a:t>标准的实现，但在浏览器中完全兼容。</a:t>
            </a:r>
            <a:endParaRPr lang="zh-CN" altLang="en-US" sz="24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images</a:t>
            </a:r>
            <a:r>
              <a:rPr lang="zh-CN" altLang="en-US" sz="2000" dirty="0">
                <a:solidFill>
                  <a:schemeClr val="tx1">
                    <a:lumMod val="75000"/>
                    <a:lumOff val="25000"/>
                  </a:schemeClr>
                </a:solidFill>
              </a:rPr>
              <a:t>：全部图片</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对象集合。</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anchors</a:t>
            </a:r>
            <a:r>
              <a:rPr lang="zh-CN" altLang="en-US" sz="2000" dirty="0">
                <a:solidFill>
                  <a:schemeClr val="tx1">
                    <a:lumMod val="75000"/>
                    <a:lumOff val="25000"/>
                  </a:schemeClr>
                </a:solidFill>
              </a:rPr>
              <a:t>：全部带</a:t>
            </a:r>
            <a:r>
              <a:rPr lang="en-US" altLang="zh-CN" sz="2000" dirty="0">
                <a:solidFill>
                  <a:schemeClr val="tx1">
                    <a:lumMod val="75000"/>
                    <a:lumOff val="25000"/>
                  </a:schemeClr>
                </a:solidFill>
              </a:rPr>
              <a:t>name</a:t>
            </a:r>
            <a:r>
              <a:rPr lang="zh-CN" altLang="en-US" sz="2000" dirty="0">
                <a:solidFill>
                  <a:schemeClr val="tx1">
                    <a:lumMod val="75000"/>
                    <a:lumOff val="25000"/>
                  </a:schemeClr>
                </a:solidFill>
              </a:rPr>
              <a:t>属性的</a:t>
            </a:r>
            <a:r>
              <a:rPr lang="en-US" altLang="zh-CN" sz="2000" dirty="0">
                <a:solidFill>
                  <a:schemeClr val="tx1">
                    <a:lumMod val="75000"/>
                    <a:lumOff val="25000"/>
                  </a:schemeClr>
                </a:solidFill>
              </a:rPr>
              <a:t>A</a:t>
            </a:r>
            <a:r>
              <a:rPr lang="zh-CN" altLang="en-US" sz="2000" dirty="0">
                <a:solidFill>
                  <a:schemeClr val="tx1">
                    <a:lumMod val="75000"/>
                    <a:lumOff val="25000"/>
                  </a:schemeClr>
                </a:solidFill>
              </a:rPr>
              <a:t>标签</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对象集合。</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links</a:t>
            </a:r>
            <a:r>
              <a:rPr lang="zh-CN" altLang="en-US" sz="2000" dirty="0">
                <a:solidFill>
                  <a:schemeClr val="tx1">
                    <a:lumMod val="75000"/>
                    <a:lumOff val="25000"/>
                  </a:schemeClr>
                </a:solidFill>
              </a:rPr>
              <a:t>：全部带</a:t>
            </a:r>
            <a:r>
              <a:rPr lang="en-US" altLang="zh-CN" sz="2000" dirty="0">
                <a:solidFill>
                  <a:schemeClr val="tx1">
                    <a:lumMod val="75000"/>
                    <a:lumOff val="25000"/>
                  </a:schemeClr>
                </a:solidFill>
              </a:rPr>
              <a:t>href</a:t>
            </a:r>
            <a:r>
              <a:rPr lang="zh-CN" altLang="en-US" sz="2000" dirty="0">
                <a:solidFill>
                  <a:schemeClr val="tx1">
                    <a:lumMod val="75000"/>
                    <a:lumOff val="25000"/>
                  </a:schemeClr>
                </a:solidFill>
              </a:rPr>
              <a:t>属性的</a:t>
            </a:r>
            <a:r>
              <a:rPr lang="en-US" altLang="zh-CN" sz="2000" dirty="0">
                <a:solidFill>
                  <a:schemeClr val="tx1">
                    <a:lumMod val="75000"/>
                    <a:lumOff val="25000"/>
                  </a:schemeClr>
                </a:solidFill>
              </a:rPr>
              <a:t>A</a:t>
            </a:r>
            <a:r>
              <a:rPr lang="zh-CN" altLang="en-US" sz="2000" dirty="0">
                <a:solidFill>
                  <a:schemeClr val="tx1">
                    <a:lumMod val="75000"/>
                    <a:lumOff val="25000"/>
                  </a:schemeClr>
                </a:solidFill>
              </a:rPr>
              <a:t>标签</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对象集合。</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forms</a:t>
            </a:r>
            <a:r>
              <a:rPr lang="zh-CN" altLang="en-US" sz="2000" dirty="0">
                <a:solidFill>
                  <a:schemeClr val="tx1">
                    <a:lumMod val="75000"/>
                    <a:lumOff val="25000"/>
                  </a:schemeClr>
                </a:solidFill>
              </a:rPr>
              <a:t>：全部表单</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对象集合。</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Script</a:t>
            </a:r>
            <a:r>
              <a:rPr lang="zh-CN" altLang="en-US" sz="2000" dirty="0">
                <a:solidFill>
                  <a:schemeClr val="tx1">
                    <a:lumMod val="75000"/>
                    <a:lumOff val="25000"/>
                  </a:schemeClr>
                </a:solidFill>
              </a:rPr>
              <a:t>：全部</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标签</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a:t>
            </a:r>
            <a:endParaRPr lang="zh-CN" altLang="en-US" sz="2000" dirty="0">
              <a:solidFill>
                <a:schemeClr val="tx1">
                  <a:lumMod val="75000"/>
                  <a:lumOff val="25000"/>
                </a:schemeClr>
              </a:solidFill>
            </a:endParaRPr>
          </a:p>
          <a:p>
            <a:pPr marL="0" indent="0">
              <a:spcBef>
                <a:spcPct val="20000"/>
              </a:spcBef>
              <a:buNone/>
            </a:pP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【Document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对象的属性及方法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document</a:t>
            </a:r>
            <a:r>
              <a:rPr lang="zh-CN" altLang="en-US" sz="2400" dirty="0">
                <a:solidFill>
                  <a:schemeClr val="tx1">
                    <a:lumMod val="75000"/>
                    <a:lumOff val="25000"/>
                  </a:schemeClr>
                </a:solidFill>
              </a:rPr>
              <a:t>封装了用于创建元素类型、文本类型</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对象的方法。</a:t>
            </a:r>
            <a:endParaRPr lang="zh-CN" altLang="en-US" sz="24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document.write(‘html’):</a:t>
            </a:r>
            <a:r>
              <a:rPr lang="zh-CN" altLang="en-US" sz="2000" dirty="0">
                <a:solidFill>
                  <a:schemeClr val="tx1">
                    <a:lumMod val="75000"/>
                    <a:lumOff val="25000"/>
                  </a:schemeClr>
                </a:solidFill>
              </a:rPr>
              <a:t>根据参数内容重新更新文档内的内容。</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document.createElement(‘tagname’)</a:t>
            </a:r>
            <a:r>
              <a:rPr lang="zh-CN" altLang="en-US" sz="2000" dirty="0">
                <a:solidFill>
                  <a:schemeClr val="tx1">
                    <a:lumMod val="75000"/>
                    <a:lumOff val="25000"/>
                  </a:schemeClr>
                </a:solidFill>
              </a:rPr>
              <a:t>：根据标签名创建元素类型</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对象，此</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对象处于游离状态，没有挂接在</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数上，无法显示。</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document.createTextNode(‘content’)</a:t>
            </a:r>
            <a:r>
              <a:rPr lang="zh-CN" altLang="en-US" sz="2000" dirty="0">
                <a:solidFill>
                  <a:schemeClr val="tx1">
                    <a:lumMod val="75000"/>
                    <a:lumOff val="25000"/>
                  </a:schemeClr>
                </a:solidFill>
              </a:rPr>
              <a:t>：根据内容创建文本类型</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对象，此</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对象处于游离状态，没有挂接在</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数上，无法显示。</a:t>
            </a:r>
            <a:endParaRPr lang="zh-CN" altLang="en-US" sz="2000" dirty="0">
              <a:solidFill>
                <a:schemeClr val="tx1">
                  <a:lumMod val="75000"/>
                  <a:lumOff val="25000"/>
                </a:schemeClr>
              </a:solidFill>
            </a:endParaRPr>
          </a:p>
          <a:p>
            <a:pPr marL="0" indent="0">
              <a:spcBef>
                <a:spcPct val="20000"/>
              </a:spcBef>
              <a:buNone/>
            </a:pP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【Document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对象的属性及方法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Element</a:t>
            </a:r>
            <a:r>
              <a:rPr lang="zh-CN" altLang="en-US" sz="2400" dirty="0">
                <a:solidFill>
                  <a:schemeClr val="tx1">
                    <a:lumMod val="75000"/>
                    <a:lumOff val="25000"/>
                  </a:schemeClr>
                </a:solidFill>
              </a:rPr>
              <a:t>对象封装了节点类型</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对象特有的属性以及方法：</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对元素属性的操作</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对元素样式的操作</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对元素及子元素的操作</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【Element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对象的属性及方法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Element</a:t>
            </a:r>
            <a:r>
              <a:rPr lang="zh-CN" altLang="en-US" sz="2400" dirty="0">
                <a:solidFill>
                  <a:schemeClr val="tx1">
                    <a:lumMod val="75000"/>
                    <a:lumOff val="25000"/>
                  </a:schemeClr>
                </a:solidFill>
              </a:rPr>
              <a:t>对象封装了节点类型</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对象特有的属性以及方法：</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获取属性的方式</a:t>
            </a:r>
            <a:r>
              <a:rPr lang="zh-CN" altLang="en-US" sz="2000" dirty="0" smtClean="0">
                <a:solidFill>
                  <a:schemeClr val="tx1">
                    <a:lumMod val="75000"/>
                    <a:lumOff val="25000"/>
                  </a:schemeClr>
                </a:solidFill>
              </a:rPr>
              <a:t>：</a:t>
            </a:r>
            <a:r>
              <a:rPr lang="zh-CN" altLang="en-US" sz="2000" dirty="0">
                <a:solidFill>
                  <a:schemeClr val="tx1">
                    <a:lumMod val="75000"/>
                    <a:lumOff val="25000"/>
                  </a:schemeClr>
                </a:solidFill>
              </a:rPr>
              <a:t>对于本元素已具备的属性可以使用</a:t>
            </a:r>
            <a:r>
              <a:rPr lang="en-US" altLang="zh-CN" sz="2000" dirty="0">
                <a:solidFill>
                  <a:schemeClr val="tx1">
                    <a:lumMod val="75000"/>
                    <a:lumOff val="25000"/>
                  </a:schemeClr>
                </a:solidFill>
              </a:rPr>
              <a:t>obj.attName</a:t>
            </a:r>
            <a:r>
              <a:rPr lang="zh-CN" altLang="en-US" sz="2000" dirty="0">
                <a:solidFill>
                  <a:schemeClr val="tx1">
                    <a:lumMod val="75000"/>
                    <a:lumOff val="25000"/>
                  </a:schemeClr>
                </a:solidFill>
              </a:rPr>
              <a:t>访问（不建议使用），对于私有属性按照规范要以</a:t>
            </a:r>
            <a:r>
              <a:rPr lang="en-US" altLang="zh-CN" sz="2000" dirty="0">
                <a:solidFill>
                  <a:schemeClr val="tx1">
                    <a:lumMod val="75000"/>
                    <a:lumOff val="25000"/>
                  </a:schemeClr>
                </a:solidFill>
              </a:rPr>
              <a:t>data-</a:t>
            </a:r>
            <a:r>
              <a:rPr lang="zh-CN" altLang="en-US" sz="2000" dirty="0">
                <a:solidFill>
                  <a:schemeClr val="tx1">
                    <a:lumMod val="75000"/>
                    <a:lumOff val="25000"/>
                  </a:schemeClr>
                </a:solidFill>
              </a:rPr>
              <a:t>开头</a:t>
            </a:r>
            <a:endParaRPr lang="zh-CN" altLang="en-US" sz="2000" dirty="0">
              <a:solidFill>
                <a:schemeClr val="tx1">
                  <a:lumMod val="75000"/>
                  <a:lumOff val="25000"/>
                </a:schemeClr>
              </a:solidFill>
            </a:endParaRPr>
          </a:p>
          <a:p>
            <a:pPr marL="457200" lvl="1" indent="0">
              <a:spcBef>
                <a:spcPct val="20000"/>
              </a:spcBef>
              <a:buNone/>
            </a:pPr>
            <a:r>
              <a:rPr lang="en-US" altLang="zh-CN" sz="2000" dirty="0" smtClean="0">
                <a:solidFill>
                  <a:schemeClr val="tx1">
                    <a:lumMod val="75000"/>
                    <a:lumOff val="25000"/>
                  </a:schemeClr>
                </a:solidFill>
              </a:rPr>
              <a:t>	</a:t>
            </a:r>
            <a:r>
              <a:rPr lang="en-US" altLang="zh-CN" sz="2000" dirty="0" smtClean="0">
                <a:solidFill>
                  <a:srgbClr val="FF0000"/>
                </a:solidFill>
              </a:rPr>
              <a:t>obj.getAttribute</a:t>
            </a:r>
            <a:r>
              <a:rPr lang="en-US" altLang="zh-CN" sz="2000" dirty="0">
                <a:solidFill>
                  <a:srgbClr val="FF0000"/>
                </a:solidFill>
              </a:rPr>
              <a:t>(‘attName</a:t>
            </a:r>
            <a:r>
              <a:rPr lang="en-US" altLang="zh-CN" sz="2000" dirty="0" smtClean="0">
                <a:solidFill>
                  <a:srgbClr val="FF0000"/>
                </a:solidFill>
              </a:rPr>
              <a:t>’)</a:t>
            </a:r>
            <a:r>
              <a:rPr lang="zh-CN" altLang="en-US" sz="2000" dirty="0" smtClean="0">
                <a:solidFill>
                  <a:schemeClr val="tx1">
                    <a:lumMod val="75000"/>
                    <a:lumOff val="25000"/>
                  </a:schemeClr>
                </a:solidFill>
              </a:rPr>
              <a:t>：</a:t>
            </a:r>
            <a:r>
              <a:rPr lang="zh-CN" altLang="en-US" sz="2000" dirty="0" smtClean="0">
                <a:solidFill>
                  <a:srgbClr val="00B0F0"/>
                </a:solidFill>
              </a:rPr>
              <a:t>获取</a:t>
            </a:r>
            <a:r>
              <a:rPr lang="zh-CN" altLang="en-US" sz="2000" dirty="0">
                <a:solidFill>
                  <a:schemeClr val="tx1">
                    <a:lumMod val="75000"/>
                    <a:lumOff val="25000"/>
                  </a:schemeClr>
                </a:solidFill>
              </a:rPr>
              <a:t>当前节点指定属性的值。</a:t>
            </a:r>
            <a:endParaRPr lang="zh-CN" altLang="en-US" sz="2000" dirty="0">
              <a:solidFill>
                <a:schemeClr val="tx1">
                  <a:lumMod val="75000"/>
                  <a:lumOff val="25000"/>
                </a:schemeClr>
              </a:solidFill>
            </a:endParaRPr>
          </a:p>
          <a:p>
            <a:pPr marL="800100" lvl="1" indent="-342900">
              <a:spcBef>
                <a:spcPct val="20000"/>
              </a:spcBef>
            </a:pPr>
            <a:r>
              <a:rPr lang="zh-CN" altLang="en-US" sz="2000" dirty="0" smtClean="0">
                <a:solidFill>
                  <a:schemeClr val="tx1">
                    <a:lumMod val="75000"/>
                    <a:lumOff val="25000"/>
                  </a:schemeClr>
                </a:solidFill>
              </a:rPr>
              <a:t>设定</a:t>
            </a:r>
            <a:r>
              <a:rPr lang="zh-CN" altLang="en-US" sz="2000" dirty="0">
                <a:solidFill>
                  <a:schemeClr val="tx1">
                    <a:lumMod val="75000"/>
                    <a:lumOff val="25000"/>
                  </a:schemeClr>
                </a:solidFill>
              </a:rPr>
              <a:t>属性的方式：</a:t>
            </a:r>
            <a:endParaRPr lang="zh-CN" altLang="en-US" sz="2000" dirty="0">
              <a:solidFill>
                <a:schemeClr val="tx1">
                  <a:lumMod val="75000"/>
                  <a:lumOff val="25000"/>
                </a:schemeClr>
              </a:solidFill>
            </a:endParaRPr>
          </a:p>
          <a:p>
            <a:pPr marL="0" indent="0">
              <a:spcBef>
                <a:spcPct val="20000"/>
              </a:spcBef>
              <a:buNone/>
            </a:pPr>
            <a:r>
              <a:rPr lang="en-US" altLang="zh-CN" sz="2400" dirty="0" smtClean="0">
                <a:solidFill>
                  <a:schemeClr val="tx1">
                    <a:lumMod val="75000"/>
                    <a:lumOff val="25000"/>
                  </a:schemeClr>
                </a:solidFill>
              </a:rPr>
              <a:t>	</a:t>
            </a:r>
            <a:r>
              <a:rPr lang="en-US" altLang="zh-CN" sz="2000" dirty="0">
                <a:solidFill>
                  <a:srgbClr val="FF0000"/>
                </a:solidFill>
              </a:rPr>
              <a:t>obj.setAttribute(‘attName’,’attValue’)</a:t>
            </a:r>
            <a:r>
              <a:rPr lang="en-US" altLang="zh-CN" sz="2000" dirty="0">
                <a:solidFill>
                  <a:schemeClr val="tx1">
                    <a:lumMod val="75000"/>
                    <a:lumOff val="25000"/>
                  </a:schemeClr>
                </a:solidFill>
              </a:rPr>
              <a:t>:</a:t>
            </a:r>
            <a:r>
              <a:rPr lang="zh-CN" altLang="en-US" sz="2000" dirty="0">
                <a:solidFill>
                  <a:srgbClr val="00B0F0"/>
                </a:solidFill>
              </a:rPr>
              <a:t>设置</a:t>
            </a:r>
            <a:r>
              <a:rPr lang="zh-CN" altLang="en-US" sz="2000" dirty="0">
                <a:solidFill>
                  <a:schemeClr val="tx1">
                    <a:lumMod val="75000"/>
                    <a:lumOff val="25000"/>
                  </a:schemeClr>
                </a:solidFill>
              </a:rPr>
              <a:t>当前节点指定属性的值。</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删除属性的方式：</a:t>
            </a:r>
            <a:endParaRPr lang="zh-CN" altLang="en-US" sz="2000" dirty="0">
              <a:solidFill>
                <a:schemeClr val="tx1">
                  <a:lumMod val="75000"/>
                  <a:lumOff val="25000"/>
                </a:schemeClr>
              </a:solidFill>
            </a:endParaRPr>
          </a:p>
          <a:p>
            <a:pPr marL="0" indent="0">
              <a:spcBef>
                <a:spcPct val="20000"/>
              </a:spcBef>
              <a:buNone/>
            </a:pPr>
            <a:r>
              <a:rPr lang="en-US" altLang="zh-CN" sz="2400" dirty="0" smtClean="0">
                <a:solidFill>
                  <a:schemeClr val="tx1">
                    <a:lumMod val="75000"/>
                    <a:lumOff val="25000"/>
                  </a:schemeClr>
                </a:solidFill>
              </a:rPr>
              <a:t>	</a:t>
            </a:r>
            <a:r>
              <a:rPr lang="en-US" altLang="zh-CN" sz="2000" dirty="0">
                <a:solidFill>
                  <a:srgbClr val="FF0000"/>
                </a:solidFill>
              </a:rPr>
              <a:t>obj.removeAttribute(‘attName</a:t>
            </a:r>
            <a:r>
              <a:rPr lang="en-US" altLang="zh-CN" sz="2000" dirty="0" smtClean="0">
                <a:solidFill>
                  <a:srgbClr val="FF0000"/>
                </a:solidFill>
              </a:rPr>
              <a:t>’)</a:t>
            </a:r>
            <a:r>
              <a:rPr lang="en-US" altLang="zh-CN" sz="2000" dirty="0">
                <a:solidFill>
                  <a:schemeClr val="tx1">
                    <a:lumMod val="75000"/>
                    <a:lumOff val="25000"/>
                  </a:schemeClr>
                </a:solidFill>
              </a:rPr>
              <a:t>:</a:t>
            </a:r>
            <a:r>
              <a:rPr lang="zh-CN" altLang="en-US" sz="2000" dirty="0" smtClean="0">
                <a:solidFill>
                  <a:srgbClr val="00B0F0"/>
                </a:solidFill>
              </a:rPr>
              <a:t>删除</a:t>
            </a:r>
            <a:r>
              <a:rPr lang="zh-CN" altLang="en-US" sz="2000" dirty="0">
                <a:solidFill>
                  <a:schemeClr val="tx1">
                    <a:lumMod val="75000"/>
                    <a:lumOff val="25000"/>
                  </a:schemeClr>
                </a:solidFill>
              </a:rPr>
              <a:t>当前节点指定属性的值。</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【Element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对象的属性及方法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HTMLElement</a:t>
            </a:r>
            <a:r>
              <a:rPr lang="zh-CN" altLang="en-US" sz="2400" dirty="0">
                <a:solidFill>
                  <a:schemeClr val="tx1">
                    <a:lumMod val="75000"/>
                    <a:lumOff val="25000"/>
                  </a:schemeClr>
                </a:solidFill>
              </a:rPr>
              <a:t>对象封装了设定元素样式的方法，属于</a:t>
            </a:r>
            <a:r>
              <a:rPr lang="en-US" altLang="zh-CN" sz="2400" dirty="0">
                <a:solidFill>
                  <a:schemeClr val="tx1">
                    <a:lumMod val="75000"/>
                    <a:lumOff val="25000"/>
                  </a:schemeClr>
                </a:solidFill>
              </a:rPr>
              <a:t>HTMLDOM</a:t>
            </a:r>
            <a:r>
              <a:rPr lang="zh-CN" altLang="en-US" sz="2400" dirty="0">
                <a:solidFill>
                  <a:schemeClr val="tx1">
                    <a:lumMod val="75000"/>
                    <a:lumOff val="25000"/>
                  </a:schemeClr>
                </a:solidFill>
              </a:rPr>
              <a:t>范畴，但浏览器完全兼容：</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设定或获取</a:t>
            </a:r>
            <a:r>
              <a:rPr lang="en-US" altLang="zh-CN" sz="2000" dirty="0">
                <a:solidFill>
                  <a:schemeClr val="tx1">
                    <a:lumMod val="75000"/>
                    <a:lumOff val="25000"/>
                  </a:schemeClr>
                </a:solidFill>
              </a:rPr>
              <a:t>CSS</a:t>
            </a:r>
            <a:r>
              <a:rPr lang="zh-CN" altLang="en-US" sz="2000" dirty="0">
                <a:solidFill>
                  <a:schemeClr val="tx1">
                    <a:lumMod val="75000"/>
                    <a:lumOff val="25000"/>
                  </a:schemeClr>
                </a:solidFill>
              </a:rPr>
              <a:t>属性的方式：</a:t>
            </a:r>
            <a:endParaRPr lang="zh-CN" altLang="en-US" sz="2000" dirty="0">
              <a:solidFill>
                <a:schemeClr val="tx1">
                  <a:lumMod val="75000"/>
                  <a:lumOff val="25000"/>
                </a:schemeClr>
              </a:solidFill>
            </a:endParaRPr>
          </a:p>
          <a:p>
            <a:pPr marL="457200" lvl="1" indent="0">
              <a:spcBef>
                <a:spcPct val="20000"/>
              </a:spcBef>
              <a:buNone/>
            </a:pPr>
            <a:r>
              <a:rPr lang="en-US" altLang="zh-CN" sz="2000" dirty="0" smtClean="0">
                <a:solidFill>
                  <a:schemeClr val="tx1">
                    <a:lumMod val="75000"/>
                    <a:lumOff val="25000"/>
                  </a:schemeClr>
                </a:solidFill>
              </a:rPr>
              <a:t>	</a:t>
            </a:r>
            <a:r>
              <a:rPr lang="en-US" altLang="zh-CN" sz="2000" dirty="0" smtClean="0">
                <a:solidFill>
                  <a:srgbClr val="FF0000"/>
                </a:solidFill>
              </a:rPr>
              <a:t>obj.style.color = ‘red’</a:t>
            </a:r>
            <a:r>
              <a:rPr lang="zh-CN" altLang="en-US" sz="2000" dirty="0" smtClean="0">
                <a:solidFill>
                  <a:schemeClr val="tx1">
                    <a:lumMod val="75000"/>
                    <a:lumOff val="25000"/>
                  </a:schemeClr>
                </a:solidFill>
              </a:rPr>
              <a:t>：</a:t>
            </a:r>
            <a:r>
              <a:rPr lang="zh-CN" altLang="en-US" sz="2000" dirty="0">
                <a:solidFill>
                  <a:schemeClr val="tx1">
                    <a:lumMod val="75000"/>
                    <a:lumOff val="25000"/>
                  </a:schemeClr>
                </a:solidFill>
              </a:rPr>
              <a:t>设置或获取当前元素的</a:t>
            </a:r>
            <a:r>
              <a:rPr lang="en-US" altLang="zh-CN" sz="2000" dirty="0">
                <a:solidFill>
                  <a:schemeClr val="tx1">
                    <a:lumMod val="75000"/>
                    <a:lumOff val="25000"/>
                  </a:schemeClr>
                </a:solidFill>
              </a:rPr>
              <a:t>css</a:t>
            </a:r>
            <a:r>
              <a:rPr lang="zh-CN" altLang="en-US" sz="2000" dirty="0">
                <a:solidFill>
                  <a:schemeClr val="tx1">
                    <a:lumMod val="75000"/>
                    <a:lumOff val="25000"/>
                  </a:schemeClr>
                </a:solidFill>
              </a:rPr>
              <a:t>属性值</a:t>
            </a:r>
            <a:r>
              <a:rPr lang="zh-CN" altLang="en-US" sz="2000" dirty="0" smtClean="0">
                <a:solidFill>
                  <a:schemeClr val="tx1">
                    <a:lumMod val="75000"/>
                    <a:lumOff val="25000"/>
                  </a:schemeClr>
                </a:solidFill>
              </a:rPr>
              <a:t>。</a:t>
            </a:r>
            <a:r>
              <a:rPr lang="en-US" altLang="zh-CN" sz="2000" dirty="0">
                <a:solidFill>
                  <a:schemeClr val="tx1">
                    <a:lumMod val="75000"/>
                    <a:lumOff val="25000"/>
                  </a:schemeClr>
                </a:solidFill>
              </a:rPr>
              <a:t>cssAttribute</a:t>
            </a:r>
            <a:r>
              <a:rPr lang="zh-CN" altLang="en-US" sz="2000" dirty="0">
                <a:solidFill>
                  <a:schemeClr val="tx1">
                    <a:lumMod val="75000"/>
                    <a:lumOff val="25000"/>
                  </a:schemeClr>
                </a:solidFill>
              </a:rPr>
              <a:t>取消了</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，采用换字母大写的方式</a:t>
            </a:r>
            <a:r>
              <a:rPr lang="zh-CN" altLang="en-US" sz="2000" dirty="0" smtClean="0">
                <a:solidFill>
                  <a:schemeClr val="tx1">
                    <a:lumMod val="75000"/>
                    <a:lumOff val="25000"/>
                  </a:schemeClr>
                </a:solidFill>
              </a:rPr>
              <a:t>。</a:t>
            </a:r>
            <a:endParaRPr lang="zh-CN" altLang="en-US" sz="2000" dirty="0">
              <a:solidFill>
                <a:schemeClr val="tx1">
                  <a:lumMod val="75000"/>
                  <a:lumOff val="25000"/>
                </a:schemeClr>
              </a:solidFill>
            </a:endParaRPr>
          </a:p>
          <a:p>
            <a:pPr marL="800100" lvl="1" indent="-342900">
              <a:spcBef>
                <a:spcPct val="20000"/>
              </a:spcBef>
            </a:pPr>
            <a:r>
              <a:rPr lang="zh-CN" altLang="en-US" sz="2000" dirty="0" smtClean="0">
                <a:solidFill>
                  <a:schemeClr val="tx1">
                    <a:lumMod val="75000"/>
                    <a:lumOff val="25000"/>
                  </a:schemeClr>
                </a:solidFill>
              </a:rPr>
              <a:t>设定</a:t>
            </a:r>
            <a:r>
              <a:rPr lang="zh-CN" altLang="en-US" sz="2000" dirty="0">
                <a:solidFill>
                  <a:schemeClr val="tx1">
                    <a:lumMod val="75000"/>
                    <a:lumOff val="25000"/>
                  </a:schemeClr>
                </a:solidFill>
              </a:rPr>
              <a:t>或获取</a:t>
            </a:r>
            <a:r>
              <a:rPr lang="en-US" altLang="zh-CN" sz="2000" dirty="0">
                <a:solidFill>
                  <a:schemeClr val="tx1">
                    <a:lumMod val="75000"/>
                    <a:lumOff val="25000"/>
                  </a:schemeClr>
                </a:solidFill>
              </a:rPr>
              <a:t>CSS</a:t>
            </a:r>
            <a:r>
              <a:rPr lang="zh-CN" altLang="en-US" sz="2000" dirty="0">
                <a:solidFill>
                  <a:schemeClr val="tx1">
                    <a:lumMod val="75000"/>
                    <a:lumOff val="25000"/>
                  </a:schemeClr>
                </a:solidFill>
              </a:rPr>
              <a:t>样式类的方式：</a:t>
            </a:r>
            <a:endParaRPr lang="zh-CN" altLang="en-US" sz="2000" dirty="0">
              <a:solidFill>
                <a:schemeClr val="tx1">
                  <a:lumMod val="75000"/>
                  <a:lumOff val="25000"/>
                </a:schemeClr>
              </a:solidFill>
            </a:endParaRPr>
          </a:p>
          <a:p>
            <a:pPr marL="0" indent="0">
              <a:spcBef>
                <a:spcPct val="20000"/>
              </a:spcBef>
              <a:buNone/>
            </a:pPr>
            <a:r>
              <a:rPr lang="en-US" altLang="zh-CN" sz="2400" dirty="0" smtClean="0">
                <a:solidFill>
                  <a:schemeClr val="tx1">
                    <a:lumMod val="75000"/>
                    <a:lumOff val="25000"/>
                  </a:schemeClr>
                </a:solidFill>
              </a:rPr>
              <a:t>	</a:t>
            </a:r>
            <a:r>
              <a:rPr lang="en-US" altLang="zh-CN" sz="2000" dirty="0" smtClean="0">
                <a:solidFill>
                  <a:srgbClr val="FF0000"/>
                </a:solidFill>
              </a:rPr>
              <a:t>obj.className=</a:t>
            </a:r>
            <a:r>
              <a:rPr lang="zh-CN" altLang="en-US" sz="2000" dirty="0" smtClean="0">
                <a:solidFill>
                  <a:srgbClr val="FF0000"/>
                </a:solidFill>
              </a:rPr>
              <a:t>“</a:t>
            </a:r>
            <a:r>
              <a:rPr lang="en-US" altLang="zh-CN" sz="2000" dirty="0" smtClean="0">
                <a:solidFill>
                  <a:srgbClr val="FF0000"/>
                </a:solidFill>
              </a:rPr>
              <a:t>input-but</a:t>
            </a:r>
            <a:r>
              <a:rPr lang="zh-CN" altLang="en-US" sz="2000" dirty="0" smtClean="0">
                <a:solidFill>
                  <a:srgbClr val="FF0000"/>
                </a:solidFill>
              </a:rPr>
              <a:t>”</a:t>
            </a:r>
            <a:endParaRPr lang="en-US" altLang="zh-CN" sz="2000" dirty="0">
              <a:solidFill>
                <a:srgbClr val="FF0000"/>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【Element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对象的属性及方法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Element</a:t>
            </a:r>
            <a:r>
              <a:rPr lang="zh-CN" altLang="en-US" sz="2400" dirty="0">
                <a:solidFill>
                  <a:schemeClr val="tx1">
                    <a:lumMod val="75000"/>
                    <a:lumOff val="25000"/>
                  </a:schemeClr>
                </a:solidFill>
              </a:rPr>
              <a:t>对象封装了增加修改删除当前元素的方式：</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增加元素到文档树的方式</a:t>
            </a:r>
            <a:endParaRPr lang="zh-CN" altLang="en-US" sz="2000" dirty="0">
              <a:solidFill>
                <a:schemeClr val="tx1">
                  <a:lumMod val="75000"/>
                  <a:lumOff val="25000"/>
                </a:schemeClr>
              </a:solidFill>
            </a:endParaRPr>
          </a:p>
          <a:p>
            <a:pPr marL="914400" lvl="2" indent="0">
              <a:spcBef>
                <a:spcPct val="20000"/>
              </a:spcBef>
              <a:buNone/>
            </a:pPr>
            <a:r>
              <a:rPr lang="en-US" altLang="zh-CN" dirty="0">
                <a:solidFill>
                  <a:schemeClr val="tx1">
                    <a:lumMod val="75000"/>
                    <a:lumOff val="25000"/>
                  </a:schemeClr>
                </a:solidFill>
              </a:rPr>
              <a:t>parentObj.appendChild(obj):</a:t>
            </a:r>
            <a:r>
              <a:rPr lang="zh-CN" altLang="en-US" dirty="0">
                <a:solidFill>
                  <a:schemeClr val="tx1">
                    <a:lumMod val="75000"/>
                    <a:lumOff val="25000"/>
                  </a:schemeClr>
                </a:solidFill>
              </a:rPr>
              <a:t>将指定元素挂接到父元素下。</a:t>
            </a:r>
            <a:endParaRPr lang="zh-CN" altLang="en-US" dirty="0">
              <a:solidFill>
                <a:schemeClr val="tx1">
                  <a:lumMod val="75000"/>
                  <a:lumOff val="25000"/>
                </a:schemeClr>
              </a:solidFill>
            </a:endParaRPr>
          </a:p>
          <a:p>
            <a:pPr marL="914400" lvl="2" indent="0">
              <a:spcBef>
                <a:spcPct val="20000"/>
              </a:spcBef>
              <a:buNone/>
            </a:pPr>
            <a:r>
              <a:rPr lang="en-US" altLang="zh-CN" dirty="0">
                <a:solidFill>
                  <a:schemeClr val="tx1">
                    <a:lumMod val="75000"/>
                    <a:lumOff val="25000"/>
                  </a:schemeClr>
                </a:solidFill>
              </a:rPr>
              <a:t>brotherObj.insertBefore(obj):</a:t>
            </a:r>
            <a:r>
              <a:rPr lang="zh-CN" altLang="en-US" dirty="0">
                <a:solidFill>
                  <a:schemeClr val="tx1">
                    <a:lumMod val="75000"/>
                    <a:lumOff val="25000"/>
                  </a:schemeClr>
                </a:solidFill>
              </a:rPr>
              <a:t>将指定元素挂接到某个兄弟元素之前。</a:t>
            </a:r>
            <a:endParaRPr lang="zh-CN" altLang="en-US"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修改元素的方式：</a:t>
            </a:r>
            <a:endParaRPr lang="zh-CN" altLang="en-US" sz="2000" dirty="0">
              <a:solidFill>
                <a:schemeClr val="tx1">
                  <a:lumMod val="75000"/>
                  <a:lumOff val="25000"/>
                </a:schemeClr>
              </a:solidFill>
            </a:endParaRPr>
          </a:p>
          <a:p>
            <a:pPr marL="457200" lvl="1" indent="0">
              <a:spcBef>
                <a:spcPct val="20000"/>
              </a:spcBef>
              <a:buNone/>
            </a:pPr>
            <a:r>
              <a:rPr lang="en-US" altLang="zh-CN" sz="2000" dirty="0" smtClean="0">
                <a:solidFill>
                  <a:schemeClr val="tx1">
                    <a:lumMod val="75000"/>
                    <a:lumOff val="25000"/>
                  </a:schemeClr>
                </a:solidFill>
              </a:rPr>
              <a:t>	parent.replaceChild(newObj,oldObj</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替换指定元素的某一个子节点。</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删除元素的方式：</a:t>
            </a:r>
            <a:endParaRPr lang="zh-CN" altLang="en-US" sz="2000" dirty="0">
              <a:solidFill>
                <a:schemeClr val="tx1">
                  <a:lumMod val="75000"/>
                  <a:lumOff val="25000"/>
                </a:schemeClr>
              </a:solidFill>
            </a:endParaRPr>
          </a:p>
          <a:p>
            <a:pPr marL="457200" lvl="1" indent="0">
              <a:spcBef>
                <a:spcPct val="20000"/>
              </a:spcBef>
              <a:buNone/>
            </a:pPr>
            <a:r>
              <a:rPr lang="en-US" altLang="zh-CN" sz="2000" dirty="0" smtClean="0">
                <a:solidFill>
                  <a:schemeClr val="tx1">
                    <a:lumMod val="75000"/>
                    <a:lumOff val="25000"/>
                  </a:schemeClr>
                </a:solidFill>
              </a:rPr>
              <a:t>	parent.removeChild(obj</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删除指定元素的某一个子元素。</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【Element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对象的属性及方法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Text</a:t>
            </a:r>
            <a:r>
              <a:rPr lang="zh-CN" altLang="en-US" sz="2400" dirty="0">
                <a:solidFill>
                  <a:schemeClr val="tx1">
                    <a:lumMod val="75000"/>
                    <a:lumOff val="25000"/>
                  </a:schemeClr>
                </a:solidFill>
              </a:rPr>
              <a:t>对象封装了文本类型</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对象特有的属性以及方法：</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对象属性</a:t>
            </a:r>
            <a:r>
              <a:rPr lang="zh-CN" altLang="en-US" sz="2000" dirty="0" smtClean="0">
                <a:solidFill>
                  <a:schemeClr val="tx1">
                    <a:lumMod val="75000"/>
                    <a:lumOff val="25000"/>
                  </a:schemeClr>
                </a:solidFill>
              </a:rPr>
              <a:t>：</a:t>
            </a:r>
            <a:r>
              <a:rPr lang="en-US" altLang="zh-CN" sz="2400" dirty="0" smtClean="0">
                <a:solidFill>
                  <a:schemeClr val="tx1">
                    <a:lumMod val="75000"/>
                    <a:lumOff val="25000"/>
                  </a:schemeClr>
                </a:solidFill>
              </a:rPr>
              <a:t>data</a:t>
            </a:r>
            <a:r>
              <a:rPr lang="zh-CN" altLang="en-US" sz="2400" dirty="0">
                <a:solidFill>
                  <a:schemeClr val="tx1">
                    <a:lumMod val="75000"/>
                    <a:lumOff val="25000"/>
                  </a:schemeClr>
                </a:solidFill>
              </a:rPr>
              <a:t>：设定或获取文本内容。</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对象方法：</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【Text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对象的属性及方法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925012" y="3094610"/>
            <a:ext cx="8063661" cy="1714512"/>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en-US" altLang="zh-CN" dirty="0">
                <a:solidFill>
                  <a:schemeClr val="tx1">
                    <a:lumMod val="75000"/>
                    <a:lumOff val="25000"/>
                  </a:schemeClr>
                </a:solidFill>
              </a:rPr>
              <a:t> </a:t>
            </a:r>
            <a:r>
              <a:rPr lang="en-US" altLang="zh-CN" dirty="0" err="1">
                <a:solidFill>
                  <a:schemeClr val="tx1">
                    <a:lumMod val="75000"/>
                    <a:lumOff val="25000"/>
                  </a:schemeClr>
                </a:solidFill>
              </a:rPr>
              <a:t>javascript</a:t>
            </a:r>
            <a:r>
              <a:rPr lang="zh-CN" altLang="en-US" dirty="0">
                <a:solidFill>
                  <a:schemeClr val="tx1">
                    <a:lumMod val="75000"/>
                    <a:lumOff val="25000"/>
                  </a:schemeClr>
                </a:solidFill>
              </a:rPr>
              <a:t>简介</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Javascript</a:t>
            </a:r>
            <a:r>
              <a:rPr lang="zh-CN" altLang="en-US" dirty="0" smtClean="0"/>
              <a:t>的主要作用是什么？</a:t>
            </a:r>
            <a:endParaRPr lang="en-US" altLang="zh-CN" dirty="0" smtClean="0"/>
          </a:p>
          <a:p>
            <a:r>
              <a:rPr lang="zh-CN" altLang="en-US" dirty="0" smtClean="0"/>
              <a:t>如何引入</a:t>
            </a:r>
            <a:r>
              <a:rPr lang="en-US" altLang="zh-CN" dirty="0" smtClean="0"/>
              <a:t>javascript</a:t>
            </a:r>
            <a:r>
              <a:rPr lang="zh-CN" altLang="en-US" dirty="0" smtClean="0"/>
              <a:t>文件，加载方式如何设定？</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HTMLDOM</a:t>
            </a:r>
            <a:r>
              <a:rPr lang="zh-CN" altLang="en-US" sz="2400" dirty="0">
                <a:solidFill>
                  <a:schemeClr val="tx1">
                    <a:lumMod val="75000"/>
                    <a:lumOff val="25000"/>
                  </a:schemeClr>
                </a:solidFill>
              </a:rPr>
              <a:t>在</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的基础上扩展了每一个专有标签的方法和</a:t>
            </a:r>
            <a:r>
              <a:rPr lang="zh-CN" altLang="en-US" sz="2400" dirty="0" smtClean="0">
                <a:solidFill>
                  <a:schemeClr val="tx1">
                    <a:lumMod val="75000"/>
                    <a:lumOff val="25000"/>
                  </a:schemeClr>
                </a:solidFill>
              </a:rPr>
              <a:t>属性</a:t>
            </a:r>
            <a:endParaRPr lang="zh-CN" altLang="en-US" sz="24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属性：</a:t>
            </a:r>
            <a:endParaRPr lang="zh-CN" altLang="en-US" sz="2000" dirty="0">
              <a:solidFill>
                <a:schemeClr val="tx1">
                  <a:lumMod val="75000"/>
                  <a:lumOff val="25000"/>
                </a:schemeClr>
              </a:solidFill>
            </a:endParaRPr>
          </a:p>
          <a:p>
            <a:pPr marL="1257300" lvl="2" indent="-342900">
              <a:spcBef>
                <a:spcPct val="20000"/>
              </a:spcBef>
            </a:pPr>
            <a:r>
              <a:rPr lang="en-US" altLang="zh-CN" sz="1600" dirty="0">
                <a:solidFill>
                  <a:schemeClr val="tx1">
                    <a:lumMod val="75000"/>
                    <a:lumOff val="25000"/>
                  </a:schemeClr>
                </a:solidFill>
              </a:rPr>
              <a:t>innerHTML</a:t>
            </a:r>
            <a:r>
              <a:rPr lang="zh-CN" altLang="en-US" sz="1600" dirty="0">
                <a:solidFill>
                  <a:schemeClr val="tx1">
                    <a:lumMod val="75000"/>
                    <a:lumOff val="25000"/>
                  </a:schemeClr>
                </a:solidFill>
              </a:rPr>
              <a:t>：设置或获取当前元素内的</a:t>
            </a:r>
            <a:r>
              <a:rPr lang="en-US" altLang="zh-CN" sz="1600" dirty="0">
                <a:solidFill>
                  <a:schemeClr val="tx1">
                    <a:lumMod val="75000"/>
                    <a:lumOff val="25000"/>
                  </a:schemeClr>
                </a:solidFill>
              </a:rPr>
              <a:t>html</a:t>
            </a:r>
            <a:r>
              <a:rPr lang="zh-CN" altLang="en-US" sz="1600" dirty="0">
                <a:solidFill>
                  <a:schemeClr val="tx1">
                    <a:lumMod val="75000"/>
                    <a:lumOff val="25000"/>
                  </a:schemeClr>
                </a:solidFill>
              </a:rPr>
              <a:t>。</a:t>
            </a:r>
            <a:endParaRPr lang="zh-CN" altLang="en-US" sz="1600" dirty="0">
              <a:solidFill>
                <a:schemeClr val="tx1">
                  <a:lumMod val="75000"/>
                  <a:lumOff val="25000"/>
                </a:schemeClr>
              </a:solidFill>
            </a:endParaRPr>
          </a:p>
          <a:p>
            <a:pPr marL="1257300" lvl="2" indent="-342900">
              <a:spcBef>
                <a:spcPct val="20000"/>
              </a:spcBef>
            </a:pPr>
            <a:r>
              <a:rPr lang="en-US" altLang="zh-CN" sz="1600" dirty="0">
                <a:solidFill>
                  <a:schemeClr val="tx1">
                    <a:lumMod val="75000"/>
                    <a:lumOff val="25000"/>
                  </a:schemeClr>
                </a:solidFill>
              </a:rPr>
              <a:t>innerText</a:t>
            </a:r>
            <a:r>
              <a:rPr lang="zh-CN" altLang="en-US" sz="1600" dirty="0">
                <a:solidFill>
                  <a:schemeClr val="tx1">
                    <a:lumMod val="75000"/>
                    <a:lumOff val="25000"/>
                  </a:schemeClr>
                </a:solidFill>
              </a:rPr>
              <a:t>：设置或获取当前元素内的文字内容。</a:t>
            </a:r>
            <a:endParaRPr lang="zh-CN" altLang="en-US" sz="1600" dirty="0">
              <a:solidFill>
                <a:schemeClr val="tx1">
                  <a:lumMod val="75000"/>
                  <a:lumOff val="25000"/>
                </a:schemeClr>
              </a:solidFill>
            </a:endParaRPr>
          </a:p>
          <a:p>
            <a:pPr marL="1257300" lvl="2" indent="-342900">
              <a:spcBef>
                <a:spcPct val="20000"/>
              </a:spcBef>
            </a:pPr>
            <a:r>
              <a:rPr lang="en-US" altLang="zh-CN" sz="1600" dirty="0">
                <a:solidFill>
                  <a:schemeClr val="tx1">
                    <a:lumMod val="75000"/>
                    <a:lumOff val="25000"/>
                  </a:schemeClr>
                </a:solidFill>
              </a:rPr>
              <a:t>outerHTML</a:t>
            </a:r>
            <a:r>
              <a:rPr lang="zh-CN" altLang="en-US" sz="1600" dirty="0">
                <a:solidFill>
                  <a:schemeClr val="tx1">
                    <a:lumMod val="75000"/>
                    <a:lumOff val="25000"/>
                  </a:schemeClr>
                </a:solidFill>
              </a:rPr>
              <a:t>：获取元素的外部</a:t>
            </a:r>
            <a:r>
              <a:rPr lang="en-US" altLang="zh-CN" sz="1600" dirty="0">
                <a:solidFill>
                  <a:schemeClr val="tx1">
                    <a:lumMod val="75000"/>
                    <a:lumOff val="25000"/>
                  </a:schemeClr>
                </a:solidFill>
              </a:rPr>
              <a:t>html</a:t>
            </a:r>
            <a:r>
              <a:rPr lang="zh-CN" altLang="en-US" sz="1600" dirty="0">
                <a:solidFill>
                  <a:schemeClr val="tx1">
                    <a:lumMod val="75000"/>
                    <a:lumOff val="25000"/>
                  </a:schemeClr>
                </a:solidFill>
              </a:rPr>
              <a:t>。</a:t>
            </a:r>
            <a:endParaRPr lang="zh-CN" altLang="en-US" sz="16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获取大小的属性</a:t>
            </a:r>
            <a:endParaRPr lang="zh-CN" altLang="en-US" sz="2000" dirty="0">
              <a:solidFill>
                <a:schemeClr val="tx1">
                  <a:lumMod val="75000"/>
                  <a:lumOff val="25000"/>
                </a:schemeClr>
              </a:solidFill>
            </a:endParaRPr>
          </a:p>
          <a:p>
            <a:pPr marL="1257300" lvl="2" indent="-342900">
              <a:spcBef>
                <a:spcPct val="20000"/>
              </a:spcBef>
            </a:pPr>
            <a:r>
              <a:rPr lang="en-US" altLang="zh-CN" sz="1600" dirty="0">
                <a:solidFill>
                  <a:schemeClr val="tx1">
                    <a:lumMod val="75000"/>
                    <a:lumOff val="25000"/>
                  </a:schemeClr>
                </a:solidFill>
              </a:rPr>
              <a:t>offsetHeight/offsetWidth</a:t>
            </a:r>
            <a:r>
              <a:rPr lang="zh-CN" altLang="en-US" sz="1600" dirty="0">
                <a:solidFill>
                  <a:schemeClr val="tx1">
                    <a:lumMod val="75000"/>
                    <a:lumOff val="25000"/>
                  </a:schemeClr>
                </a:solidFill>
              </a:rPr>
              <a:t>：获取用户可见的当前对象的高度和宽度，包含边线。</a:t>
            </a:r>
            <a:endParaRPr lang="zh-CN" altLang="en-US" sz="1600" dirty="0">
              <a:solidFill>
                <a:schemeClr val="tx1">
                  <a:lumMod val="75000"/>
                  <a:lumOff val="25000"/>
                </a:schemeClr>
              </a:solidFill>
            </a:endParaRPr>
          </a:p>
          <a:p>
            <a:pPr marL="1257300" lvl="2" indent="-342900">
              <a:spcBef>
                <a:spcPct val="20000"/>
              </a:spcBef>
            </a:pPr>
            <a:r>
              <a:rPr lang="en-US" altLang="zh-CN" sz="1600" dirty="0">
                <a:solidFill>
                  <a:schemeClr val="tx1">
                    <a:lumMod val="75000"/>
                    <a:lumOff val="25000"/>
                  </a:schemeClr>
                </a:solidFill>
              </a:rPr>
              <a:t>scrollHeight/scrollWidth:</a:t>
            </a:r>
            <a:r>
              <a:rPr lang="zh-CN" altLang="en-US" sz="1600" dirty="0">
                <a:solidFill>
                  <a:schemeClr val="tx1">
                    <a:lumMod val="75000"/>
                    <a:lumOff val="25000"/>
                  </a:schemeClr>
                </a:solidFill>
              </a:rPr>
              <a:t>获取当前对象的实际宽度和高度，包含需要滚动的部分</a:t>
            </a:r>
            <a:r>
              <a:rPr lang="zh-CN" altLang="en-US" sz="1600" dirty="0" smtClean="0">
                <a:solidFill>
                  <a:schemeClr val="tx1">
                    <a:lumMod val="75000"/>
                    <a:lumOff val="25000"/>
                  </a:schemeClr>
                </a:solidFill>
              </a:rPr>
              <a:t>。</a:t>
            </a:r>
            <a:endParaRPr lang="en-US" altLang="zh-CN" sz="1600" dirty="0" smtClean="0">
              <a:solidFill>
                <a:schemeClr val="tx1">
                  <a:lumMod val="75000"/>
                  <a:lumOff val="25000"/>
                </a:schemeClr>
              </a:solidFill>
            </a:endParaRPr>
          </a:p>
          <a:p>
            <a:pPr marL="800100" lvl="1" indent="-342900">
              <a:spcBef>
                <a:spcPct val="20000"/>
              </a:spcBef>
            </a:pPr>
            <a:r>
              <a:rPr lang="zh-CN" altLang="en-US" dirty="0">
                <a:solidFill>
                  <a:schemeClr val="tx1">
                    <a:lumMod val="75000"/>
                    <a:lumOff val="25000"/>
                  </a:schemeClr>
                </a:solidFill>
              </a:rPr>
              <a:t>位置属性：</a:t>
            </a:r>
            <a:endParaRPr lang="zh-CN" altLang="en-US" dirty="0">
              <a:solidFill>
                <a:schemeClr val="tx1">
                  <a:lumMod val="75000"/>
                  <a:lumOff val="25000"/>
                </a:schemeClr>
              </a:solidFill>
            </a:endParaRPr>
          </a:p>
          <a:p>
            <a:pPr marL="1257300" lvl="2" indent="-342900">
              <a:spcBef>
                <a:spcPct val="20000"/>
              </a:spcBef>
            </a:pPr>
            <a:r>
              <a:rPr lang="en-US" altLang="zh-CN" sz="1600" dirty="0">
                <a:solidFill>
                  <a:schemeClr val="tx1">
                    <a:lumMod val="75000"/>
                    <a:lumOff val="25000"/>
                  </a:schemeClr>
                </a:solidFill>
              </a:rPr>
              <a:t>offsetParent</a:t>
            </a:r>
            <a:r>
              <a:rPr lang="zh-CN" altLang="en-US" sz="1600" dirty="0">
                <a:solidFill>
                  <a:schemeClr val="tx1">
                    <a:lumMod val="75000"/>
                    <a:lumOff val="25000"/>
                  </a:schemeClr>
                </a:solidFill>
              </a:rPr>
              <a:t>：获取当前元素距离最近的使用相对定位获取绝对定位的祖元素。</a:t>
            </a:r>
            <a:endParaRPr lang="zh-CN" altLang="en-US" sz="1600" dirty="0">
              <a:solidFill>
                <a:schemeClr val="tx1">
                  <a:lumMod val="75000"/>
                  <a:lumOff val="25000"/>
                </a:schemeClr>
              </a:solidFill>
            </a:endParaRPr>
          </a:p>
          <a:p>
            <a:pPr marL="1257300" lvl="2" indent="-342900">
              <a:spcBef>
                <a:spcPct val="20000"/>
              </a:spcBef>
            </a:pPr>
            <a:r>
              <a:rPr lang="en-US" altLang="zh-CN" sz="1600" dirty="0">
                <a:solidFill>
                  <a:schemeClr val="tx1">
                    <a:lumMod val="75000"/>
                    <a:lumOff val="25000"/>
                  </a:schemeClr>
                </a:solidFill>
              </a:rPr>
              <a:t>offsetLeft/offsetTop:</a:t>
            </a:r>
            <a:r>
              <a:rPr lang="zh-CN" altLang="en-US" sz="1600" dirty="0">
                <a:solidFill>
                  <a:schemeClr val="tx1">
                    <a:lumMod val="75000"/>
                    <a:lumOff val="25000"/>
                  </a:schemeClr>
                </a:solidFill>
              </a:rPr>
              <a:t>获取当前元素的左上角与其</a:t>
            </a:r>
            <a:r>
              <a:rPr lang="en-US" altLang="zh-CN" sz="1600" dirty="0">
                <a:solidFill>
                  <a:schemeClr val="tx1">
                    <a:lumMod val="75000"/>
                    <a:lumOff val="25000"/>
                  </a:schemeClr>
                </a:solidFill>
              </a:rPr>
              <a:t>offsetParent</a:t>
            </a:r>
            <a:r>
              <a:rPr lang="zh-CN" altLang="en-US" sz="1600" dirty="0">
                <a:solidFill>
                  <a:schemeClr val="tx1">
                    <a:lumMod val="75000"/>
                    <a:lumOff val="25000"/>
                  </a:schemeClr>
                </a:solidFill>
              </a:rPr>
              <a:t>的左上角的水平</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垂直方向的偏移量</a:t>
            </a:r>
            <a:r>
              <a:rPr lang="zh-CN" altLang="en-US" sz="1600" dirty="0" smtClean="0">
                <a:solidFill>
                  <a:schemeClr val="tx1">
                    <a:lumMod val="75000"/>
                    <a:lumOff val="25000"/>
                  </a:schemeClr>
                </a:solidFill>
              </a:rPr>
              <a:t>。</a:t>
            </a:r>
            <a:endParaRPr lang="zh-CN" altLang="en-US" sz="1600" dirty="0">
              <a:solidFill>
                <a:schemeClr val="tx1">
                  <a:lumMod val="75000"/>
                  <a:lumOff val="25000"/>
                </a:schemeClr>
              </a:solidFill>
            </a:endParaRPr>
          </a:p>
          <a:p>
            <a:pPr marL="457200" lvl="1" indent="0">
              <a:spcBef>
                <a:spcPct val="20000"/>
              </a:spcBef>
              <a:buNone/>
            </a:pPr>
            <a:r>
              <a:rPr lang="zh-CN" altLang="en-US" sz="2000" dirty="0" smtClean="0">
                <a:solidFill>
                  <a:srgbClr val="FF0000"/>
                </a:solidFill>
              </a:rPr>
              <a:t>由于</a:t>
            </a:r>
            <a:r>
              <a:rPr lang="en-US" altLang="zh-CN" sz="2000" dirty="0">
                <a:solidFill>
                  <a:srgbClr val="FF0000"/>
                </a:solidFill>
              </a:rPr>
              <a:t>HTMLDOM</a:t>
            </a:r>
            <a:r>
              <a:rPr lang="zh-CN" altLang="en-US" sz="2000" dirty="0">
                <a:solidFill>
                  <a:srgbClr val="FF0000"/>
                </a:solidFill>
              </a:rPr>
              <a:t>的</a:t>
            </a:r>
            <a:r>
              <a:rPr lang="en-US" altLang="zh-CN" sz="2000" dirty="0">
                <a:solidFill>
                  <a:srgbClr val="FF0000"/>
                </a:solidFill>
              </a:rPr>
              <a:t>API</a:t>
            </a:r>
            <a:r>
              <a:rPr lang="zh-CN" altLang="en-US" sz="2000" dirty="0">
                <a:solidFill>
                  <a:srgbClr val="FF0000"/>
                </a:solidFill>
              </a:rPr>
              <a:t>过于繁杂，建议其余模块查阅</a:t>
            </a:r>
            <a:r>
              <a:rPr lang="en-US" altLang="zh-CN" sz="2000" dirty="0">
                <a:solidFill>
                  <a:srgbClr val="FF0000"/>
                </a:solidFill>
              </a:rPr>
              <a:t>API</a:t>
            </a:r>
            <a:r>
              <a:rPr lang="zh-CN" altLang="en-US" sz="2000" dirty="0">
                <a:solidFill>
                  <a:srgbClr val="FF0000"/>
                </a:solidFill>
              </a:rPr>
              <a:t>文档进行开发，开发时注意兼容性。</a:t>
            </a:r>
            <a:endParaRPr lang="zh-CN" altLang="en-US" sz="2000" dirty="0">
              <a:solidFill>
                <a:srgbClr val="FF0000"/>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【HTMLDOM</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简介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en-US" altLang="zh-CN" dirty="0" smtClean="0">
                <a:solidFill>
                  <a:schemeClr val="tx1">
                    <a:lumMod val="75000"/>
                    <a:lumOff val="25000"/>
                  </a:schemeClr>
                </a:solidFill>
              </a:rPr>
              <a:t>DOM</a:t>
            </a:r>
            <a:r>
              <a:rPr lang="zh-CN" altLang="en-US" dirty="0">
                <a:solidFill>
                  <a:schemeClr val="tx1">
                    <a:lumMod val="75000"/>
                    <a:lumOff val="25000"/>
                  </a:schemeClr>
                </a:solidFill>
              </a:rPr>
              <a:t>编程</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a:t>w3c</a:t>
            </a:r>
            <a:r>
              <a:rPr lang="zh-CN" altLang="en-US" dirty="0"/>
              <a:t>规定了三个</a:t>
            </a:r>
            <a:r>
              <a:rPr lang="en-US" altLang="zh-CN" dirty="0"/>
              <a:t>DOM</a:t>
            </a:r>
            <a:r>
              <a:rPr lang="zh-CN" altLang="en-US" dirty="0"/>
              <a:t>接口是什么？他们的关系是什么？</a:t>
            </a:r>
            <a:endParaRPr lang="zh-CN" altLang="en-US" dirty="0"/>
          </a:p>
          <a:p>
            <a:r>
              <a:rPr lang="en-US" altLang="zh-CN" dirty="0"/>
              <a:t>DOM</a:t>
            </a:r>
            <a:r>
              <a:rPr lang="zh-CN" altLang="en-US" dirty="0"/>
              <a:t>和</a:t>
            </a:r>
            <a:r>
              <a:rPr lang="en-US" altLang="zh-CN" dirty="0"/>
              <a:t>htmlDom</a:t>
            </a:r>
            <a:r>
              <a:rPr lang="zh-CN" altLang="en-US" dirty="0"/>
              <a:t>的区别是什么？</a:t>
            </a:r>
            <a:endParaRPr lang="zh-CN" altLang="en-US" dirty="0"/>
          </a:p>
          <a:p>
            <a:r>
              <a:rPr lang="en-US" altLang="zh-CN" dirty="0"/>
              <a:t>DOM</a:t>
            </a:r>
            <a:r>
              <a:rPr lang="zh-CN" altLang="en-US" dirty="0"/>
              <a:t>对象的加载过程是什么？</a:t>
            </a:r>
            <a:endParaRPr lang="zh-CN" altLang="en-US" dirty="0"/>
          </a:p>
          <a:p>
            <a:r>
              <a:rPr lang="en-US" altLang="zh-CN" dirty="0"/>
              <a:t>document</a:t>
            </a:r>
            <a:r>
              <a:rPr lang="zh-CN" altLang="en-US" dirty="0"/>
              <a:t>对象的作用是什么？</a:t>
            </a:r>
            <a:endParaRPr lang="zh-CN" altLang="en-US" dirty="0"/>
          </a:p>
          <a:p>
            <a:r>
              <a:rPr lang="en-US" altLang="zh-CN" dirty="0"/>
              <a:t>Element</a:t>
            </a:r>
            <a:r>
              <a:rPr lang="zh-CN" altLang="en-US" dirty="0"/>
              <a:t>对象的获取方式是什么？</a:t>
            </a:r>
            <a:endParaRPr lang="zh-CN" altLang="en-US" dirty="0"/>
          </a:p>
          <a:p>
            <a:r>
              <a:rPr lang="en-US" altLang="zh-CN" dirty="0"/>
              <a:t>Element</a:t>
            </a:r>
            <a:r>
              <a:rPr lang="zh-CN" altLang="en-US" dirty="0"/>
              <a:t>对象的常用属性和方法是什么？</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en-US" altLang="zh-CN" dirty="0" smtClean="0">
                <a:solidFill>
                  <a:schemeClr val="tx1">
                    <a:lumMod val="75000"/>
                    <a:lumOff val="25000"/>
                  </a:schemeClr>
                </a:solidFill>
              </a:rPr>
              <a:t>DOM</a:t>
            </a:r>
            <a:r>
              <a:rPr lang="zh-CN" altLang="en-US" dirty="0">
                <a:solidFill>
                  <a:schemeClr val="tx1">
                    <a:lumMod val="75000"/>
                    <a:lumOff val="25000"/>
                  </a:schemeClr>
                </a:solidFill>
              </a:rPr>
              <a:t>编程</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85000" lnSpcReduction="20000"/>
          </a:bodyPr>
          <a:lstStyle/>
          <a:p>
            <a:r>
              <a:rPr lang="en-US" altLang="zh-CN" dirty="0"/>
              <a:t>CORE DOM</a:t>
            </a:r>
            <a:r>
              <a:rPr lang="zh-CN" altLang="en-US" dirty="0"/>
              <a:t>接口中只声明了一般结构化文档的访问方式，</a:t>
            </a:r>
            <a:r>
              <a:rPr lang="en-US" altLang="zh-CN" dirty="0"/>
              <a:t>HTML DOM</a:t>
            </a:r>
            <a:r>
              <a:rPr lang="zh-CN" altLang="en-US" dirty="0"/>
              <a:t>接口中声明了操作</a:t>
            </a:r>
            <a:r>
              <a:rPr lang="en-US" altLang="zh-CN" dirty="0"/>
              <a:t>HTML</a:t>
            </a:r>
            <a:r>
              <a:rPr lang="zh-CN" altLang="en-US" dirty="0"/>
              <a:t>元素的方式</a:t>
            </a:r>
            <a:endParaRPr lang="zh-CN" altLang="en-US" dirty="0"/>
          </a:p>
          <a:p>
            <a:r>
              <a:rPr lang="zh-CN" altLang="en-US" dirty="0"/>
              <a:t>在网页开发中常用的节点类型为：文档类型、节点类型、文本类型。</a:t>
            </a:r>
            <a:endParaRPr lang="zh-CN" altLang="en-US" dirty="0"/>
          </a:p>
          <a:p>
            <a:r>
              <a:rPr lang="en-US" altLang="zh-CN" dirty="0"/>
              <a:t>document</a:t>
            </a:r>
            <a:r>
              <a:rPr lang="zh-CN" altLang="en-US" dirty="0"/>
              <a:t>对象包含访问文档子节点访问文档基本元素节点的</a:t>
            </a:r>
            <a:r>
              <a:rPr lang="en-US" altLang="zh-CN" dirty="0"/>
              <a:t>api</a:t>
            </a:r>
            <a:r>
              <a:rPr lang="zh-CN" altLang="en-US" dirty="0"/>
              <a:t>接口、访问文档内子节点的</a:t>
            </a:r>
            <a:r>
              <a:rPr lang="en-US" altLang="zh-CN" dirty="0"/>
              <a:t>api</a:t>
            </a:r>
            <a:r>
              <a:rPr lang="zh-CN" altLang="en-US" dirty="0"/>
              <a:t>接口、访问文档的特殊集合的</a:t>
            </a:r>
            <a:r>
              <a:rPr lang="en-US" altLang="zh-CN" dirty="0"/>
              <a:t>api</a:t>
            </a:r>
            <a:r>
              <a:rPr lang="zh-CN" altLang="en-US" dirty="0"/>
              <a:t>接口、创建元素、文本类型</a:t>
            </a:r>
            <a:r>
              <a:rPr lang="en-US" altLang="zh-CN" dirty="0"/>
              <a:t>Dom</a:t>
            </a:r>
            <a:r>
              <a:rPr lang="zh-CN" altLang="en-US" dirty="0"/>
              <a:t>对象</a:t>
            </a:r>
            <a:endParaRPr lang="zh-CN" altLang="en-US" dirty="0"/>
          </a:p>
          <a:p>
            <a:r>
              <a:rPr lang="en-US" altLang="zh-CN" dirty="0"/>
              <a:t>Element</a:t>
            </a:r>
            <a:r>
              <a:rPr lang="zh-CN" altLang="en-US" dirty="0"/>
              <a:t>对象封装了节点类型</a:t>
            </a:r>
            <a:r>
              <a:rPr lang="en-US" altLang="zh-CN" dirty="0"/>
              <a:t>DOM</a:t>
            </a:r>
            <a:r>
              <a:rPr lang="zh-CN" altLang="en-US" dirty="0"/>
              <a:t>对象特有的属性以及方法，主要包含对元素属性的操作的</a:t>
            </a:r>
            <a:r>
              <a:rPr lang="en-US" altLang="zh-CN" dirty="0"/>
              <a:t>api</a:t>
            </a:r>
            <a:r>
              <a:rPr lang="zh-CN" altLang="en-US" dirty="0"/>
              <a:t>接口、对元素样式的操作的</a:t>
            </a:r>
            <a:r>
              <a:rPr lang="en-US" altLang="zh-CN" dirty="0"/>
              <a:t>api</a:t>
            </a:r>
            <a:r>
              <a:rPr lang="zh-CN" altLang="en-US" dirty="0"/>
              <a:t>接口、对元素及子元素的操作的</a:t>
            </a:r>
            <a:r>
              <a:rPr lang="en-US" altLang="zh-CN" dirty="0"/>
              <a:t>api</a:t>
            </a:r>
            <a:r>
              <a:rPr lang="zh-CN" altLang="en-US" dirty="0"/>
              <a:t>接口</a:t>
            </a:r>
            <a:endParaRPr lang="zh-CN" altLang="en-US" dirty="0"/>
          </a:p>
          <a:p>
            <a:endParaRPr lang="zh-CN" altLang="en-US" dirty="0"/>
          </a:p>
          <a:p>
            <a:pPr marL="0" indent="0">
              <a:buNone/>
            </a:pPr>
            <a:endParaRPr lang="zh-CN" altLang="en-US" dirty="0"/>
          </a:p>
        </p:txBody>
      </p:sp>
    </p:spTree>
  </p:cSld>
  <p:clrMapOvr>
    <a:masterClrMapping/>
  </p:clrMapOvr>
  <p:transition spd="slow">
    <p:push dir="u"/>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9</a:t>
            </a:r>
            <a:r>
              <a:rPr lang="zh-CN" altLang="en-US" dirty="0" smtClean="0"/>
              <a:t>节</a:t>
            </a:r>
            <a:r>
              <a:rPr lang="en-US" altLang="zh-CN" dirty="0" smtClean="0"/>
              <a:t>【</a:t>
            </a:r>
            <a:r>
              <a:rPr lang="zh-CN" altLang="en-US" dirty="0" smtClean="0">
                <a:solidFill>
                  <a:schemeClr val="tx1">
                    <a:lumMod val="75000"/>
                    <a:lumOff val="25000"/>
                  </a:schemeClr>
                </a:solidFill>
              </a:rPr>
              <a:t>事件机制</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fontScale="77500" lnSpcReduction="20000"/>
          </a:bodyPr>
          <a:lstStyle/>
          <a:p>
            <a:r>
              <a:rPr lang="zh-CN" altLang="en-US" dirty="0" smtClean="0"/>
              <a:t>知识点</a:t>
            </a:r>
            <a:r>
              <a:rPr lang="en-US" altLang="zh-CN" dirty="0" smtClean="0"/>
              <a:t>1</a:t>
            </a:r>
            <a:r>
              <a:rPr lang="zh-CN" altLang="en-US" dirty="0" smtClean="0"/>
              <a:t>：事件概述</a:t>
            </a:r>
            <a:endParaRPr lang="en-US" altLang="zh-CN" dirty="0" smtClean="0"/>
          </a:p>
          <a:p>
            <a:r>
              <a:rPr lang="zh-CN" altLang="en-US" dirty="0" smtClean="0"/>
              <a:t>知识点</a:t>
            </a:r>
            <a:r>
              <a:rPr lang="en-US" altLang="zh-CN" dirty="0" smtClean="0"/>
              <a:t>2</a:t>
            </a:r>
            <a:r>
              <a:rPr lang="zh-CN" altLang="en-US" dirty="0" smtClean="0"/>
              <a:t>：事件流</a:t>
            </a:r>
            <a:endParaRPr lang="en-US" altLang="zh-CN" dirty="0" smtClean="0"/>
          </a:p>
          <a:p>
            <a:r>
              <a:rPr lang="zh-CN" altLang="en-US" dirty="0"/>
              <a:t>知识点</a:t>
            </a:r>
            <a:r>
              <a:rPr lang="en-US" altLang="zh-CN" dirty="0"/>
              <a:t>3</a:t>
            </a:r>
            <a:r>
              <a:rPr lang="zh-CN" altLang="en-US" dirty="0" smtClean="0"/>
              <a:t>：事件的绑定方式</a:t>
            </a:r>
            <a:endParaRPr lang="en-US" altLang="zh-CN" dirty="0"/>
          </a:p>
          <a:p>
            <a:r>
              <a:rPr lang="zh-CN" altLang="en-US" dirty="0" smtClean="0"/>
              <a:t>知识点</a:t>
            </a:r>
            <a:r>
              <a:rPr lang="en-US" altLang="zh-CN" dirty="0" smtClean="0"/>
              <a:t>4</a:t>
            </a:r>
            <a:r>
              <a:rPr lang="zh-CN" altLang="en-US" dirty="0" smtClean="0"/>
              <a:t>：事件对象</a:t>
            </a:r>
            <a:endParaRPr lang="en-US" altLang="zh-CN" dirty="0" smtClean="0">
              <a:solidFill>
                <a:schemeClr val="tx1">
                  <a:lumMod val="75000"/>
                  <a:lumOff val="25000"/>
                </a:schemeClr>
              </a:solidFill>
            </a:endParaRPr>
          </a:p>
          <a:p>
            <a:r>
              <a:rPr lang="zh-CN" altLang="en-US" dirty="0"/>
              <a:t>知识</a:t>
            </a:r>
            <a:r>
              <a:rPr lang="zh-CN" altLang="en-US" dirty="0" smtClean="0"/>
              <a:t>点</a:t>
            </a:r>
            <a:r>
              <a:rPr lang="en-US" altLang="zh-CN" dirty="0" smtClean="0"/>
              <a:t>5</a:t>
            </a:r>
            <a:r>
              <a:rPr lang="zh-CN" altLang="en-US" dirty="0" smtClean="0"/>
              <a:t>：焦点事件类型</a:t>
            </a:r>
            <a:endParaRPr lang="en-US" altLang="zh-CN" dirty="0" smtClean="0"/>
          </a:p>
          <a:p>
            <a:r>
              <a:rPr lang="zh-CN" altLang="en-US" dirty="0" smtClean="0"/>
              <a:t>知识点</a:t>
            </a:r>
            <a:r>
              <a:rPr lang="en-US" altLang="zh-CN" dirty="0" smtClean="0"/>
              <a:t>6</a:t>
            </a:r>
            <a:r>
              <a:rPr lang="zh-CN" altLang="en-US" dirty="0" smtClean="0"/>
              <a:t>：鼠标事件类型</a:t>
            </a:r>
            <a:endParaRPr lang="en-US" altLang="zh-CN" dirty="0" smtClean="0"/>
          </a:p>
          <a:p>
            <a:r>
              <a:rPr lang="zh-CN" altLang="en-US" dirty="0"/>
              <a:t>知识</a:t>
            </a:r>
            <a:r>
              <a:rPr lang="zh-CN" altLang="en-US" dirty="0" smtClean="0"/>
              <a:t>点</a:t>
            </a:r>
            <a:r>
              <a:rPr lang="en-US" altLang="zh-CN" dirty="0" smtClean="0"/>
              <a:t>7</a:t>
            </a:r>
            <a:r>
              <a:rPr lang="zh-CN" altLang="en-US" dirty="0" smtClean="0"/>
              <a:t>：键盘事件类型</a:t>
            </a:r>
            <a:endParaRPr lang="en-US" altLang="zh-CN" dirty="0" smtClean="0"/>
          </a:p>
          <a:p>
            <a:r>
              <a:rPr lang="zh-CN" altLang="en-US" dirty="0"/>
              <a:t>知识</a:t>
            </a:r>
            <a:r>
              <a:rPr lang="zh-CN" altLang="en-US" dirty="0" smtClean="0"/>
              <a:t>点</a:t>
            </a:r>
            <a:r>
              <a:rPr lang="en-US" altLang="zh-CN" dirty="0" smtClean="0"/>
              <a:t>8</a:t>
            </a:r>
            <a:r>
              <a:rPr lang="zh-CN" altLang="en-US" dirty="0" smtClean="0"/>
              <a:t>：事件委托机制</a:t>
            </a:r>
            <a:endParaRPr lang="en-US" altLang="zh-CN" dirty="0"/>
          </a:p>
          <a:p>
            <a:endParaRPr lang="en-US" altLang="zh-CN" dirty="0"/>
          </a:p>
          <a:p>
            <a:pPr marL="0" indent="0">
              <a:buNone/>
            </a:pPr>
            <a:endParaRPr lang="en-US" altLang="zh-CN" dirty="0"/>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事件：指用户在通过外部设备与浏览器发生的一些特定交互，这些交互会被浏览器所监听，监听后会调用用户声明的响应程序去处理本次交互</a:t>
            </a:r>
            <a:r>
              <a:rPr lang="zh-CN" altLang="en-US" sz="2400" dirty="0" smtClean="0">
                <a:solidFill>
                  <a:schemeClr val="tx1">
                    <a:lumMod val="75000"/>
                    <a:lumOff val="25000"/>
                  </a:schemeClr>
                </a:solidFill>
              </a:rPr>
              <a:t>。同时</a:t>
            </a:r>
            <a:r>
              <a:rPr lang="zh-CN" altLang="en-US" sz="2400" dirty="0">
                <a:solidFill>
                  <a:schemeClr val="tx1">
                    <a:lumMod val="75000"/>
                    <a:lumOff val="25000"/>
                  </a:schemeClr>
                </a:solidFill>
              </a:rPr>
              <a:t>浏览器也会将本次交互的一些基本信息封装在一个独立的对象，用户在处理程序中可以调用这些对象。这种设定监听，并有监听者来调用目标程序的方式，在开发中又称为观察者模式。</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事件概述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3964777" y="3536863"/>
            <a:ext cx="3714776" cy="2857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951355" y="3939054"/>
            <a:ext cx="1643074" cy="42862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按钮</a:t>
            </a:r>
            <a:endParaRPr lang="zh-CN" altLang="en-US" dirty="0">
              <a:solidFill>
                <a:schemeClr val="tx1"/>
              </a:solidFill>
            </a:endParaRPr>
          </a:p>
        </p:txBody>
      </p:sp>
      <p:sp>
        <p:nvSpPr>
          <p:cNvPr id="7" name="TextBox 6"/>
          <p:cNvSpPr txBox="1"/>
          <p:nvPr/>
        </p:nvSpPr>
        <p:spPr>
          <a:xfrm>
            <a:off x="4236858" y="4429131"/>
            <a:ext cx="3286148" cy="221599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sym typeface="Calibri" panose="020F0502020204030204" charset="0"/>
              </a:rPr>
              <a:t>&lt;input type=button onclick=‘’fun1”&gt;</a:t>
            </a:r>
            <a:endParaRPr lang="en-US" altLang="zh-CN" dirty="0">
              <a:latin typeface="微软雅黑" panose="020B0503020204020204" pitchFamily="34" charset="-122"/>
              <a:ea typeface="微软雅黑" panose="020B0503020204020204" pitchFamily="34" charset="-122"/>
              <a:sym typeface="Calibri" panose="020F0502020204030204" charset="0"/>
            </a:endParaRPr>
          </a:p>
          <a:p>
            <a:r>
              <a:rPr lang="en-US" altLang="zh-CN" dirty="0">
                <a:latin typeface="微软雅黑" panose="020B0503020204020204" pitchFamily="34" charset="-122"/>
                <a:ea typeface="微软雅黑" panose="020B0503020204020204" pitchFamily="34" charset="-122"/>
                <a:sym typeface="Calibri" panose="020F0502020204030204" charset="0"/>
              </a:rPr>
              <a:t>&lt;script&gt;</a:t>
            </a:r>
            <a:endParaRPr lang="en-US" altLang="zh-CN" dirty="0">
              <a:latin typeface="微软雅黑" panose="020B0503020204020204" pitchFamily="34" charset="-122"/>
              <a:ea typeface="微软雅黑" panose="020B0503020204020204" pitchFamily="34" charset="-122"/>
              <a:sym typeface="Calibri" panose="020F0502020204030204" charset="0"/>
            </a:endParaRPr>
          </a:p>
          <a:p>
            <a:r>
              <a:rPr lang="en-US" altLang="zh-CN" dirty="0">
                <a:latin typeface="微软雅黑" panose="020B0503020204020204" pitchFamily="34" charset="-122"/>
                <a:ea typeface="微软雅黑" panose="020B0503020204020204" pitchFamily="34" charset="-122"/>
                <a:sym typeface="Calibri" panose="020F0502020204030204" charset="0"/>
              </a:rPr>
              <a:t>function fun1() {</a:t>
            </a:r>
            <a:endParaRPr lang="en-US" altLang="zh-CN" dirty="0">
              <a:latin typeface="微软雅黑" panose="020B0503020204020204" pitchFamily="34" charset="-122"/>
              <a:ea typeface="微软雅黑" panose="020B0503020204020204" pitchFamily="34" charset="-122"/>
              <a:sym typeface="Calibri" panose="020F0502020204030204" charset="0"/>
            </a:endParaRPr>
          </a:p>
          <a:p>
            <a:r>
              <a:rPr lang="en-US" altLang="zh-CN" dirty="0">
                <a:latin typeface="微软雅黑" panose="020B0503020204020204" pitchFamily="34" charset="-122"/>
                <a:ea typeface="微软雅黑" panose="020B0503020204020204" pitchFamily="34" charset="-122"/>
                <a:sym typeface="Calibri" panose="020F0502020204030204" charset="0"/>
              </a:rPr>
              <a:t>      window.event</a:t>
            </a:r>
            <a:endParaRPr lang="en-US" altLang="zh-CN" dirty="0">
              <a:latin typeface="微软雅黑" panose="020B0503020204020204" pitchFamily="34" charset="-122"/>
              <a:ea typeface="微软雅黑" panose="020B0503020204020204" pitchFamily="34" charset="-122"/>
              <a:sym typeface="Calibri" panose="020F0502020204030204" charset="0"/>
            </a:endParaRPr>
          </a:p>
          <a:p>
            <a:r>
              <a:rPr lang="en-US" altLang="zh-CN" dirty="0">
                <a:latin typeface="微软雅黑" panose="020B0503020204020204" pitchFamily="34" charset="-122"/>
                <a:ea typeface="微软雅黑" panose="020B0503020204020204" pitchFamily="34" charset="-122"/>
                <a:sym typeface="Calibri" panose="020F0502020204030204" charset="0"/>
              </a:rPr>
              <a:t>}</a:t>
            </a:r>
            <a:endParaRPr lang="en-US" altLang="zh-CN" dirty="0">
              <a:latin typeface="微软雅黑" panose="020B0503020204020204" pitchFamily="34" charset="-122"/>
              <a:ea typeface="微软雅黑" panose="020B0503020204020204" pitchFamily="34" charset="-122"/>
              <a:sym typeface="Calibri" panose="020F0502020204030204" charset="0"/>
            </a:endParaRPr>
          </a:p>
          <a:p>
            <a:r>
              <a:rPr lang="en-US" altLang="zh-CN" dirty="0">
                <a:latin typeface="微软雅黑" panose="020B0503020204020204" pitchFamily="34" charset="-122"/>
                <a:ea typeface="微软雅黑" panose="020B0503020204020204" pitchFamily="34" charset="-122"/>
                <a:sym typeface="Calibri" panose="020F0502020204030204" charset="0"/>
              </a:rPr>
              <a:t>&lt;/script&gt;</a:t>
            </a:r>
            <a:endParaRPr lang="en-US" altLang="zh-CN" dirty="0">
              <a:latin typeface="微软雅黑" panose="020B0503020204020204" pitchFamily="34" charset="-122"/>
              <a:ea typeface="微软雅黑" panose="020B0503020204020204" pitchFamily="34" charset="-122"/>
              <a:sym typeface="Calibri" panose="020F0502020204030204" charset="0"/>
            </a:endParaRPr>
          </a:p>
          <a:p>
            <a:endParaRPr lang="zh-CN" altLang="en-US" sz="1200" dirty="0"/>
          </a:p>
        </p:txBody>
      </p:sp>
      <p:sp>
        <p:nvSpPr>
          <p:cNvPr id="8" name="矩形 7"/>
          <p:cNvSpPr/>
          <p:nvPr/>
        </p:nvSpPr>
        <p:spPr>
          <a:xfrm>
            <a:off x="8308942" y="4251243"/>
            <a:ext cx="1643074"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交互的绑定</a:t>
            </a:r>
            <a:endParaRPr lang="en-US" altLang="zh-CN" dirty="0" smtClean="0">
              <a:solidFill>
                <a:schemeClr val="tx1"/>
              </a:solidFill>
            </a:endParaRPr>
          </a:p>
        </p:txBody>
      </p:sp>
      <p:cxnSp>
        <p:nvCxnSpPr>
          <p:cNvPr id="9" name="直接箭头连接符 8"/>
          <p:cNvCxnSpPr/>
          <p:nvPr/>
        </p:nvCxnSpPr>
        <p:spPr>
          <a:xfrm flipH="1">
            <a:off x="6201462" y="4572714"/>
            <a:ext cx="1950933" cy="2906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308942" y="5108499"/>
            <a:ext cx="1643074"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响应程序</a:t>
            </a:r>
            <a:endParaRPr lang="zh-CN" altLang="en-US" dirty="0">
              <a:solidFill>
                <a:schemeClr val="tx1"/>
              </a:solidFill>
            </a:endParaRPr>
          </a:p>
        </p:txBody>
      </p:sp>
      <p:sp>
        <p:nvSpPr>
          <p:cNvPr id="11" name="矩形 10"/>
          <p:cNvSpPr/>
          <p:nvPr/>
        </p:nvSpPr>
        <p:spPr>
          <a:xfrm>
            <a:off x="8308942" y="5894317"/>
            <a:ext cx="1643074"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事件对象</a:t>
            </a:r>
            <a:endParaRPr lang="zh-CN" altLang="en-US" dirty="0">
              <a:solidFill>
                <a:schemeClr val="tx1"/>
              </a:solidFill>
            </a:endParaRPr>
          </a:p>
        </p:txBody>
      </p:sp>
      <p:cxnSp>
        <p:nvCxnSpPr>
          <p:cNvPr id="12" name="直接箭头连接符 11"/>
          <p:cNvCxnSpPr>
            <a:stCxn id="10" idx="1"/>
          </p:cNvCxnSpPr>
          <p:nvPr/>
        </p:nvCxnSpPr>
        <p:spPr>
          <a:xfrm flipH="1">
            <a:off x="5808111" y="5394251"/>
            <a:ext cx="2500831" cy="182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5926763" y="5826193"/>
            <a:ext cx="2457607" cy="28074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66000" y="3536863"/>
            <a:ext cx="2643206" cy="646331"/>
          </a:xfrm>
          <a:prstGeom prst="rect">
            <a:avLst/>
          </a:prstGeom>
          <a:noFill/>
        </p:spPr>
        <p:txBody>
          <a:bodyPr wrap="square" rtlCol="0">
            <a:spAutoFit/>
          </a:bodyPr>
          <a:lstStyle/>
          <a:p>
            <a:r>
              <a:rPr lang="zh-CN" altLang="en-US" dirty="0" smtClean="0">
                <a:solidFill>
                  <a:srgbClr val="FF0000"/>
                </a:solidFill>
              </a:rPr>
              <a:t>在</a:t>
            </a:r>
            <a:r>
              <a:rPr lang="en-US" altLang="zh-CN" dirty="0" smtClean="0">
                <a:solidFill>
                  <a:srgbClr val="FF0000"/>
                </a:solidFill>
              </a:rPr>
              <a:t>js</a:t>
            </a:r>
            <a:r>
              <a:rPr lang="zh-CN" altLang="en-US" dirty="0" smtClean="0">
                <a:solidFill>
                  <a:srgbClr val="FF0000"/>
                </a:solidFill>
              </a:rPr>
              <a:t>中浏览器的内核为观察者</a:t>
            </a:r>
            <a:endParaRPr lang="zh-CN" altLang="en-US" dirty="0">
              <a:solidFill>
                <a:srgbClr val="FF0000"/>
              </a:solidFill>
            </a:endParaRPr>
          </a:p>
        </p:txBody>
      </p:sp>
    </p:spTree>
  </p:cSld>
  <p:clrMapOvr>
    <a:masterClrMapping/>
  </p:clrMapOvr>
  <p:transition spd="slow">
    <p:push dir="u"/>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事件中重要的知识点</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事件流：事件触发的内部机制</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事件的绑定方式：如何将不同类型的事件绑定给响应程序。</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事件对象：由浏览器封装好的</a:t>
            </a:r>
            <a:r>
              <a:rPr lang="en-US" altLang="zh-CN" sz="2000" dirty="0">
                <a:solidFill>
                  <a:schemeClr val="tx1">
                    <a:lumMod val="75000"/>
                    <a:lumOff val="25000"/>
                  </a:schemeClr>
                </a:solidFill>
              </a:rPr>
              <a:t>Object</a:t>
            </a:r>
            <a:r>
              <a:rPr lang="zh-CN" altLang="en-US" sz="2000" dirty="0">
                <a:solidFill>
                  <a:schemeClr val="tx1">
                    <a:lumMod val="75000"/>
                    <a:lumOff val="25000"/>
                  </a:schemeClr>
                </a:solidFill>
              </a:rPr>
              <a:t>对象，对象中包含本次事件的基本信息（例如事件的目标、事件所在位置、事件类型等），以及一些事件的操作方法。</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响应函数：在响应函数调用</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、事件对象完成业务逻辑开发（注意事项，只有在响应函数被加载后，在与浏览器进行交互，响应函数才能执行）。</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事件概述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事件流：浏览器在执行事件处理程序的顺序。例如</a:t>
            </a:r>
            <a:endParaRPr lang="zh-CN" altLang="en-US" sz="2400" dirty="0">
              <a:solidFill>
                <a:schemeClr val="tx1">
                  <a:lumMod val="75000"/>
                  <a:lumOff val="25000"/>
                </a:schemeClr>
              </a:solidFill>
            </a:endParaRPr>
          </a:p>
          <a:p>
            <a:endParaRPr lang="zh-CN" altLang="en-US" sz="2400" dirty="0">
              <a:solidFill>
                <a:schemeClr val="tx1">
                  <a:lumMod val="75000"/>
                  <a:lumOff val="25000"/>
                </a:schemeClr>
              </a:solidFill>
            </a:endParaRPr>
          </a:p>
          <a:p>
            <a:endParaRPr lang="zh-CN" altLang="en-US" sz="2400" dirty="0">
              <a:solidFill>
                <a:schemeClr val="tx1">
                  <a:lumMod val="75000"/>
                  <a:lumOff val="25000"/>
                </a:schemeClr>
              </a:solidFill>
            </a:endParaRPr>
          </a:p>
          <a:p>
            <a:endParaRPr lang="zh-CN" altLang="en-US" sz="2400" dirty="0">
              <a:solidFill>
                <a:schemeClr val="tx1">
                  <a:lumMod val="75000"/>
                  <a:lumOff val="25000"/>
                </a:schemeClr>
              </a:solidFill>
            </a:endParaRPr>
          </a:p>
          <a:p>
            <a:endParaRPr lang="zh-CN" altLang="en-US" sz="2400" dirty="0">
              <a:solidFill>
                <a:schemeClr val="tx1">
                  <a:lumMod val="75000"/>
                  <a:lumOff val="25000"/>
                </a:schemeClr>
              </a:solidFill>
            </a:endParaRPr>
          </a:p>
          <a:p>
            <a:pPr marL="0" indent="0">
              <a:buNone/>
            </a:pPr>
            <a:r>
              <a:rPr lang="en-US" altLang="zh-CN" sz="2400" dirty="0" smtClean="0">
                <a:solidFill>
                  <a:schemeClr val="tx1">
                    <a:lumMod val="75000"/>
                    <a:lumOff val="25000"/>
                  </a:schemeClr>
                </a:solidFill>
              </a:rPr>
              <a:t>	</a:t>
            </a:r>
            <a:endParaRPr lang="en-US" altLang="zh-CN" sz="2400" dirty="0" smtClean="0">
              <a:solidFill>
                <a:schemeClr val="tx1">
                  <a:lumMod val="75000"/>
                  <a:lumOff val="25000"/>
                </a:schemeClr>
              </a:solidFill>
            </a:endParaRPr>
          </a:p>
          <a:p>
            <a:pPr marL="0" indent="0">
              <a:buNone/>
            </a:pPr>
            <a:r>
              <a:rPr lang="en-US" altLang="zh-CN" sz="2400" dirty="0">
                <a:solidFill>
                  <a:schemeClr val="tx1">
                    <a:lumMod val="75000"/>
                    <a:lumOff val="25000"/>
                  </a:schemeClr>
                </a:solidFill>
              </a:rPr>
              <a:t>	</a:t>
            </a:r>
            <a:r>
              <a:rPr lang="en-US" altLang="zh-CN" sz="2400" dirty="0" smtClean="0">
                <a:solidFill>
                  <a:srgbClr val="FF0000"/>
                </a:solidFill>
              </a:rPr>
              <a:t>fun1 </a:t>
            </a:r>
            <a:r>
              <a:rPr lang="en-US" altLang="zh-CN" sz="2400" dirty="0">
                <a:solidFill>
                  <a:srgbClr val="FF0000"/>
                </a:solidFill>
              </a:rPr>
              <a:t>\fun2\fun3</a:t>
            </a:r>
            <a:r>
              <a:rPr lang="zh-CN" altLang="en-US" sz="2400" dirty="0">
                <a:solidFill>
                  <a:srgbClr val="FF0000"/>
                </a:solidFill>
              </a:rPr>
              <a:t>执行顺序是如何呢？</a:t>
            </a:r>
            <a:endParaRPr lang="en-US" altLang="zh-CN" sz="2400" dirty="0" smtClean="0">
              <a:solidFill>
                <a:srgbClr val="FF0000"/>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事件流</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1357290" y="2035959"/>
            <a:ext cx="3214710" cy="264320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000232" y="2178835"/>
            <a:ext cx="1643074" cy="369332"/>
          </a:xfrm>
          <a:prstGeom prst="rect">
            <a:avLst/>
          </a:prstGeom>
          <a:noFill/>
        </p:spPr>
        <p:txBody>
          <a:bodyPr wrap="square" rtlCol="0">
            <a:spAutoFit/>
          </a:bodyPr>
          <a:lstStyle/>
          <a:p>
            <a:r>
              <a:rPr lang="en-US" altLang="zh-CN" dirty="0" smtClean="0"/>
              <a:t>Html:window</a:t>
            </a:r>
            <a:endParaRPr lang="zh-CN" altLang="en-US" dirty="0"/>
          </a:p>
        </p:txBody>
      </p:sp>
      <p:sp>
        <p:nvSpPr>
          <p:cNvPr id="7" name="矩形 6"/>
          <p:cNvSpPr/>
          <p:nvPr/>
        </p:nvSpPr>
        <p:spPr>
          <a:xfrm>
            <a:off x="1571604" y="2607463"/>
            <a:ext cx="2357454" cy="171451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div1</a:t>
            </a:r>
            <a:endParaRPr lang="zh-CN" altLang="en-US" dirty="0">
              <a:solidFill>
                <a:schemeClr val="tx1"/>
              </a:solidFill>
            </a:endParaRPr>
          </a:p>
        </p:txBody>
      </p:sp>
      <p:sp>
        <p:nvSpPr>
          <p:cNvPr id="8" name="矩形 7"/>
          <p:cNvSpPr/>
          <p:nvPr/>
        </p:nvSpPr>
        <p:spPr>
          <a:xfrm>
            <a:off x="1714480" y="3679033"/>
            <a:ext cx="714380" cy="5715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div2</a:t>
            </a:r>
            <a:endParaRPr lang="zh-CN" altLang="en-US" dirty="0"/>
          </a:p>
        </p:txBody>
      </p:sp>
      <p:sp>
        <p:nvSpPr>
          <p:cNvPr id="9" name="TextBox 8"/>
          <p:cNvSpPr txBox="1"/>
          <p:nvPr/>
        </p:nvSpPr>
        <p:spPr>
          <a:xfrm>
            <a:off x="5143504" y="3964785"/>
            <a:ext cx="1857388" cy="461665"/>
          </a:xfrm>
          <a:prstGeom prst="rect">
            <a:avLst/>
          </a:prstGeom>
          <a:noFill/>
        </p:spPr>
        <p:txBody>
          <a:bodyPr wrap="square" rtlCol="0">
            <a:spAutoFit/>
          </a:bodyPr>
          <a:lstStyle/>
          <a:p>
            <a:r>
              <a:rPr lang="en-US" altLang="zh-CN" sz="2400" dirty="0" smtClean="0">
                <a:solidFill>
                  <a:srgbClr val="FF0000"/>
                </a:solidFill>
              </a:rPr>
              <a:t>click:fun3</a:t>
            </a:r>
            <a:endParaRPr lang="zh-CN" altLang="en-US" sz="2400" dirty="0">
              <a:solidFill>
                <a:srgbClr val="FF0000"/>
              </a:solidFill>
            </a:endParaRPr>
          </a:p>
        </p:txBody>
      </p:sp>
      <p:sp>
        <p:nvSpPr>
          <p:cNvPr id="10" name="TextBox 9"/>
          <p:cNvSpPr txBox="1"/>
          <p:nvPr/>
        </p:nvSpPr>
        <p:spPr>
          <a:xfrm>
            <a:off x="5072066" y="3178967"/>
            <a:ext cx="1857388" cy="461665"/>
          </a:xfrm>
          <a:prstGeom prst="rect">
            <a:avLst/>
          </a:prstGeom>
          <a:noFill/>
        </p:spPr>
        <p:txBody>
          <a:bodyPr wrap="square" rtlCol="0">
            <a:spAutoFit/>
          </a:bodyPr>
          <a:lstStyle/>
          <a:p>
            <a:r>
              <a:rPr lang="en-US" altLang="zh-CN" sz="2400" dirty="0" smtClean="0">
                <a:solidFill>
                  <a:srgbClr val="FF0000"/>
                </a:solidFill>
              </a:rPr>
              <a:t>click:fun2</a:t>
            </a:r>
            <a:endParaRPr lang="zh-CN" altLang="en-US" sz="2400" dirty="0">
              <a:solidFill>
                <a:srgbClr val="FF0000"/>
              </a:solidFill>
            </a:endParaRPr>
          </a:p>
        </p:txBody>
      </p:sp>
      <p:sp>
        <p:nvSpPr>
          <p:cNvPr id="11" name="TextBox 10"/>
          <p:cNvSpPr txBox="1"/>
          <p:nvPr/>
        </p:nvSpPr>
        <p:spPr>
          <a:xfrm>
            <a:off x="5000628" y="2393149"/>
            <a:ext cx="1857388" cy="461665"/>
          </a:xfrm>
          <a:prstGeom prst="rect">
            <a:avLst/>
          </a:prstGeom>
          <a:noFill/>
        </p:spPr>
        <p:txBody>
          <a:bodyPr wrap="square" rtlCol="0">
            <a:spAutoFit/>
          </a:bodyPr>
          <a:lstStyle/>
          <a:p>
            <a:r>
              <a:rPr lang="en-US" altLang="zh-CN" sz="2400" dirty="0" smtClean="0">
                <a:solidFill>
                  <a:srgbClr val="FF0000"/>
                </a:solidFill>
              </a:rPr>
              <a:t>click:fun1</a:t>
            </a:r>
            <a:endParaRPr lang="zh-CN" altLang="en-US" sz="2400" dirty="0">
              <a:solidFill>
                <a:srgbClr val="FF0000"/>
              </a:solidFill>
            </a:endParaRPr>
          </a:p>
        </p:txBody>
      </p:sp>
      <p:cxnSp>
        <p:nvCxnSpPr>
          <p:cNvPr id="12" name="直接箭头连接符 11"/>
          <p:cNvCxnSpPr>
            <a:stCxn id="11" idx="1"/>
          </p:cNvCxnSpPr>
          <p:nvPr/>
        </p:nvCxnSpPr>
        <p:spPr>
          <a:xfrm rot="10800000">
            <a:off x="3500430" y="2464588"/>
            <a:ext cx="1500198" cy="15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10800000">
            <a:off x="3643306" y="3321843"/>
            <a:ext cx="1500198" cy="15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0800000">
            <a:off x="3643306" y="4036223"/>
            <a:ext cx="1500198" cy="15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事件流的两种流动方式</a:t>
            </a:r>
            <a:endParaRPr lang="zh-CN" altLang="en-US" sz="2400" dirty="0">
              <a:solidFill>
                <a:schemeClr val="tx1">
                  <a:lumMod val="75000"/>
                  <a:lumOff val="25000"/>
                </a:schemeClr>
              </a:solidFill>
            </a:endParaRPr>
          </a:p>
          <a:p>
            <a:r>
              <a:rPr lang="zh-CN" altLang="en-US" sz="2400" dirty="0">
                <a:solidFill>
                  <a:schemeClr val="tx1">
                    <a:lumMod val="75000"/>
                    <a:lumOff val="25000"/>
                  </a:schemeClr>
                </a:solidFill>
              </a:rPr>
              <a:t>冒泡方式：事件响应函数从最具体的元素开始执行，执行后向上层父节点传播。父节点的根节点为</a:t>
            </a:r>
            <a:r>
              <a:rPr lang="en-US" altLang="zh-CN" sz="2400" dirty="0">
                <a:solidFill>
                  <a:schemeClr val="tx1">
                    <a:lumMod val="75000"/>
                    <a:lumOff val="25000"/>
                  </a:schemeClr>
                </a:solidFill>
              </a:rPr>
              <a:t>window</a:t>
            </a:r>
            <a:r>
              <a:rPr lang="zh-CN" altLang="en-US" sz="2400" dirty="0" smtClean="0">
                <a:solidFill>
                  <a:schemeClr val="tx1">
                    <a:lumMod val="75000"/>
                    <a:lumOff val="25000"/>
                  </a:schemeClr>
                </a:solidFill>
              </a:rPr>
              <a:t>对象</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事件流</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5" name="矩形 14"/>
          <p:cNvSpPr/>
          <p:nvPr/>
        </p:nvSpPr>
        <p:spPr>
          <a:xfrm>
            <a:off x="1500166" y="3032814"/>
            <a:ext cx="1857388" cy="6429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lumMod val="10000"/>
                  </a:schemeClr>
                </a:solidFill>
              </a:rPr>
              <a:t>window</a:t>
            </a:r>
            <a:endParaRPr lang="zh-CN" altLang="en-US" dirty="0">
              <a:solidFill>
                <a:schemeClr val="bg2">
                  <a:lumMod val="10000"/>
                </a:schemeClr>
              </a:solidFill>
            </a:endParaRPr>
          </a:p>
        </p:txBody>
      </p:sp>
      <p:sp>
        <p:nvSpPr>
          <p:cNvPr id="16" name="矩形 15"/>
          <p:cNvSpPr/>
          <p:nvPr/>
        </p:nvSpPr>
        <p:spPr>
          <a:xfrm>
            <a:off x="2285984" y="3961508"/>
            <a:ext cx="1857388" cy="6429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lumMod val="10000"/>
                  </a:schemeClr>
                </a:solidFill>
              </a:rPr>
              <a:t>document</a:t>
            </a:r>
            <a:endParaRPr lang="zh-CN" altLang="en-US" dirty="0">
              <a:solidFill>
                <a:schemeClr val="bg2">
                  <a:lumMod val="10000"/>
                </a:schemeClr>
              </a:solidFill>
            </a:endParaRPr>
          </a:p>
        </p:txBody>
      </p:sp>
      <p:sp>
        <p:nvSpPr>
          <p:cNvPr id="17" name="矩形 16"/>
          <p:cNvSpPr/>
          <p:nvPr/>
        </p:nvSpPr>
        <p:spPr>
          <a:xfrm>
            <a:off x="3000364" y="4890202"/>
            <a:ext cx="1857388" cy="6429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lumMod val="10000"/>
                  </a:schemeClr>
                </a:solidFill>
              </a:rPr>
              <a:t>div1</a:t>
            </a:r>
            <a:endParaRPr lang="zh-CN" altLang="en-US" dirty="0">
              <a:solidFill>
                <a:schemeClr val="bg2">
                  <a:lumMod val="10000"/>
                </a:schemeClr>
              </a:solidFill>
            </a:endParaRPr>
          </a:p>
        </p:txBody>
      </p:sp>
      <p:sp>
        <p:nvSpPr>
          <p:cNvPr id="18" name="矩形 17"/>
          <p:cNvSpPr/>
          <p:nvPr/>
        </p:nvSpPr>
        <p:spPr>
          <a:xfrm>
            <a:off x="4000496" y="5747458"/>
            <a:ext cx="1857388" cy="6429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lumMod val="10000"/>
                  </a:schemeClr>
                </a:solidFill>
              </a:rPr>
              <a:t>div2</a:t>
            </a:r>
            <a:endParaRPr lang="zh-CN" altLang="en-US" dirty="0">
              <a:solidFill>
                <a:schemeClr val="bg2">
                  <a:lumMod val="10000"/>
                </a:schemeClr>
              </a:solidFill>
            </a:endParaRPr>
          </a:p>
        </p:txBody>
      </p:sp>
      <p:cxnSp>
        <p:nvCxnSpPr>
          <p:cNvPr id="19" name="肘形连接符 18"/>
          <p:cNvCxnSpPr/>
          <p:nvPr/>
        </p:nvCxnSpPr>
        <p:spPr>
          <a:xfrm rot="10800000">
            <a:off x="4857752" y="5104516"/>
            <a:ext cx="1071570" cy="928694"/>
          </a:xfrm>
          <a:prstGeom prst="bentConnector3">
            <a:avLst>
              <a:gd name="adj1" fmla="val -6888"/>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7" idx="3"/>
            <a:endCxn id="16" idx="3"/>
          </p:cNvCxnSpPr>
          <p:nvPr/>
        </p:nvCxnSpPr>
        <p:spPr>
          <a:xfrm flipH="1" flipV="1">
            <a:off x="4143372" y="4282979"/>
            <a:ext cx="714380" cy="928694"/>
          </a:xfrm>
          <a:prstGeom prst="bentConnector3">
            <a:avLst>
              <a:gd name="adj1" fmla="val -32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形状 35"/>
          <p:cNvCxnSpPr>
            <a:endCxn id="15" idx="3"/>
          </p:cNvCxnSpPr>
          <p:nvPr/>
        </p:nvCxnSpPr>
        <p:spPr>
          <a:xfrm rot="16200000" flipV="1">
            <a:off x="3339695" y="3372145"/>
            <a:ext cx="892975" cy="857256"/>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72198" y="4961640"/>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2</a:t>
            </a:r>
            <a:r>
              <a:rPr lang="zh-CN" altLang="en-US" sz="2200" dirty="0" smtClean="0">
                <a:solidFill>
                  <a:srgbClr val="FF0000"/>
                </a:solidFill>
              </a:rPr>
              <a:t>）</a:t>
            </a:r>
            <a:endParaRPr lang="zh-CN" altLang="en-US" sz="2200" dirty="0">
              <a:solidFill>
                <a:srgbClr val="FF0000"/>
              </a:solidFill>
            </a:endParaRPr>
          </a:p>
        </p:txBody>
      </p:sp>
      <p:sp>
        <p:nvSpPr>
          <p:cNvPr id="23" name="TextBox 22"/>
          <p:cNvSpPr txBox="1"/>
          <p:nvPr/>
        </p:nvSpPr>
        <p:spPr>
          <a:xfrm>
            <a:off x="6143636" y="5818896"/>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1</a:t>
            </a:r>
            <a:r>
              <a:rPr lang="zh-CN" altLang="en-US" sz="2200" dirty="0" smtClean="0">
                <a:solidFill>
                  <a:srgbClr val="FF0000"/>
                </a:solidFill>
              </a:rPr>
              <a:t>）</a:t>
            </a:r>
            <a:endParaRPr lang="zh-CN" altLang="en-US" sz="2200" dirty="0">
              <a:solidFill>
                <a:srgbClr val="FF0000"/>
              </a:solidFill>
            </a:endParaRPr>
          </a:p>
        </p:txBody>
      </p:sp>
      <p:sp>
        <p:nvSpPr>
          <p:cNvPr id="24" name="TextBox 23"/>
          <p:cNvSpPr txBox="1"/>
          <p:nvPr/>
        </p:nvSpPr>
        <p:spPr>
          <a:xfrm>
            <a:off x="5357818" y="4032946"/>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3</a:t>
            </a:r>
            <a:r>
              <a:rPr lang="zh-CN" altLang="en-US" sz="2200" dirty="0" smtClean="0">
                <a:solidFill>
                  <a:srgbClr val="FF0000"/>
                </a:solidFill>
              </a:rPr>
              <a:t>）</a:t>
            </a:r>
            <a:endParaRPr lang="zh-CN" altLang="en-US" sz="2200" dirty="0">
              <a:solidFill>
                <a:srgbClr val="FF0000"/>
              </a:solidFill>
            </a:endParaRPr>
          </a:p>
        </p:txBody>
      </p:sp>
      <p:sp>
        <p:nvSpPr>
          <p:cNvPr id="25" name="TextBox 24"/>
          <p:cNvSpPr txBox="1"/>
          <p:nvPr/>
        </p:nvSpPr>
        <p:spPr>
          <a:xfrm>
            <a:off x="4429124" y="2961376"/>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4</a:t>
            </a:r>
            <a:r>
              <a:rPr lang="zh-CN" altLang="en-US" sz="2200" dirty="0" smtClean="0">
                <a:solidFill>
                  <a:srgbClr val="FF0000"/>
                </a:solidFill>
              </a:rPr>
              <a:t>）</a:t>
            </a:r>
            <a:endParaRPr lang="zh-CN" altLang="en-US" sz="2200" dirty="0">
              <a:solidFill>
                <a:srgbClr val="FF0000"/>
              </a:solidFill>
            </a:endParaRPr>
          </a:p>
        </p:txBody>
      </p:sp>
    </p:spTree>
  </p:cSld>
  <p:clrMapOvr>
    <a:masterClrMapping/>
  </p:clrMapOvr>
  <p:transition spd="slow">
    <p:push dir="u"/>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smtClean="0">
                <a:solidFill>
                  <a:schemeClr val="tx1">
                    <a:lumMod val="75000"/>
                    <a:lumOff val="25000"/>
                  </a:schemeClr>
                </a:solidFill>
              </a:rPr>
              <a:t>捕获</a:t>
            </a:r>
            <a:r>
              <a:rPr lang="zh-CN" altLang="en-US" sz="2400" dirty="0">
                <a:solidFill>
                  <a:schemeClr val="tx1">
                    <a:lumMod val="75000"/>
                    <a:lumOff val="25000"/>
                  </a:schemeClr>
                </a:solidFill>
              </a:rPr>
              <a:t>方式：事件响应函数从最上层元素开始执行，执行后向下层子节点传播。</a:t>
            </a:r>
            <a:r>
              <a:rPr lang="en-US" altLang="zh-CN" sz="2400" dirty="0">
                <a:solidFill>
                  <a:schemeClr val="tx1">
                    <a:lumMod val="75000"/>
                    <a:lumOff val="25000"/>
                  </a:schemeClr>
                </a:solidFill>
              </a:rPr>
              <a:t>Netscape</a:t>
            </a:r>
            <a:r>
              <a:rPr lang="zh-CN" altLang="en-US" sz="2400" dirty="0">
                <a:solidFill>
                  <a:schemeClr val="tx1">
                    <a:lumMod val="75000"/>
                    <a:lumOff val="25000"/>
                  </a:schemeClr>
                </a:solidFill>
              </a:rPr>
              <a:t>浏览器早期流动方式。</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事件流</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6" name="矩形 25"/>
          <p:cNvSpPr/>
          <p:nvPr/>
        </p:nvSpPr>
        <p:spPr>
          <a:xfrm>
            <a:off x="1285852" y="2590809"/>
            <a:ext cx="1857388" cy="6429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lumMod val="10000"/>
                  </a:schemeClr>
                </a:solidFill>
              </a:rPr>
              <a:t>window</a:t>
            </a:r>
            <a:endParaRPr lang="zh-CN" altLang="en-US" dirty="0">
              <a:solidFill>
                <a:schemeClr val="bg2">
                  <a:lumMod val="10000"/>
                </a:schemeClr>
              </a:solidFill>
            </a:endParaRPr>
          </a:p>
        </p:txBody>
      </p:sp>
      <p:sp>
        <p:nvSpPr>
          <p:cNvPr id="27" name="矩形 26"/>
          <p:cNvSpPr/>
          <p:nvPr/>
        </p:nvSpPr>
        <p:spPr>
          <a:xfrm>
            <a:off x="2071670" y="3519503"/>
            <a:ext cx="1857388" cy="6429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lumMod val="10000"/>
                  </a:schemeClr>
                </a:solidFill>
              </a:rPr>
              <a:t>document</a:t>
            </a:r>
            <a:endParaRPr lang="zh-CN" altLang="en-US" dirty="0">
              <a:solidFill>
                <a:schemeClr val="bg2">
                  <a:lumMod val="10000"/>
                </a:schemeClr>
              </a:solidFill>
            </a:endParaRPr>
          </a:p>
        </p:txBody>
      </p:sp>
      <p:sp>
        <p:nvSpPr>
          <p:cNvPr id="28" name="矩形 27"/>
          <p:cNvSpPr/>
          <p:nvPr/>
        </p:nvSpPr>
        <p:spPr>
          <a:xfrm>
            <a:off x="2786050" y="4448197"/>
            <a:ext cx="1857388" cy="6429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lumMod val="10000"/>
                  </a:schemeClr>
                </a:solidFill>
              </a:rPr>
              <a:t>div1</a:t>
            </a:r>
            <a:endParaRPr lang="zh-CN" altLang="en-US" dirty="0">
              <a:solidFill>
                <a:schemeClr val="bg2">
                  <a:lumMod val="10000"/>
                </a:schemeClr>
              </a:solidFill>
            </a:endParaRPr>
          </a:p>
        </p:txBody>
      </p:sp>
      <p:sp>
        <p:nvSpPr>
          <p:cNvPr id="29" name="矩形 28"/>
          <p:cNvSpPr/>
          <p:nvPr/>
        </p:nvSpPr>
        <p:spPr>
          <a:xfrm>
            <a:off x="3786182" y="5305453"/>
            <a:ext cx="1857388" cy="6429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lumMod val="10000"/>
                  </a:schemeClr>
                </a:solidFill>
              </a:rPr>
              <a:t>div2</a:t>
            </a:r>
            <a:endParaRPr lang="zh-CN" altLang="en-US" dirty="0">
              <a:solidFill>
                <a:schemeClr val="bg2">
                  <a:lumMod val="10000"/>
                </a:schemeClr>
              </a:solidFill>
            </a:endParaRPr>
          </a:p>
        </p:txBody>
      </p:sp>
      <p:sp>
        <p:nvSpPr>
          <p:cNvPr id="30" name="TextBox 29"/>
          <p:cNvSpPr txBox="1"/>
          <p:nvPr/>
        </p:nvSpPr>
        <p:spPr>
          <a:xfrm>
            <a:off x="5857884" y="4519635"/>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3</a:t>
            </a:r>
            <a:r>
              <a:rPr lang="zh-CN" altLang="en-US" sz="2200" dirty="0" smtClean="0">
                <a:solidFill>
                  <a:srgbClr val="FF0000"/>
                </a:solidFill>
              </a:rPr>
              <a:t>）</a:t>
            </a:r>
            <a:endParaRPr lang="zh-CN" altLang="en-US" sz="2200" dirty="0">
              <a:solidFill>
                <a:srgbClr val="FF0000"/>
              </a:solidFill>
            </a:endParaRPr>
          </a:p>
        </p:txBody>
      </p:sp>
      <p:sp>
        <p:nvSpPr>
          <p:cNvPr id="31" name="TextBox 30"/>
          <p:cNvSpPr txBox="1"/>
          <p:nvPr/>
        </p:nvSpPr>
        <p:spPr>
          <a:xfrm>
            <a:off x="5929322" y="5376891"/>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4</a:t>
            </a:r>
            <a:r>
              <a:rPr lang="zh-CN" altLang="en-US" sz="2200" dirty="0" smtClean="0">
                <a:solidFill>
                  <a:srgbClr val="FF0000"/>
                </a:solidFill>
              </a:rPr>
              <a:t>）</a:t>
            </a:r>
            <a:endParaRPr lang="zh-CN" altLang="en-US" sz="2200" dirty="0">
              <a:solidFill>
                <a:srgbClr val="FF0000"/>
              </a:solidFill>
            </a:endParaRPr>
          </a:p>
        </p:txBody>
      </p:sp>
      <p:sp>
        <p:nvSpPr>
          <p:cNvPr id="32" name="TextBox 31"/>
          <p:cNvSpPr txBox="1"/>
          <p:nvPr/>
        </p:nvSpPr>
        <p:spPr>
          <a:xfrm>
            <a:off x="5143504" y="3590941"/>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2</a:t>
            </a:r>
            <a:r>
              <a:rPr lang="zh-CN" altLang="en-US" sz="2200" dirty="0" smtClean="0">
                <a:solidFill>
                  <a:srgbClr val="FF0000"/>
                </a:solidFill>
              </a:rPr>
              <a:t>）</a:t>
            </a:r>
            <a:endParaRPr lang="zh-CN" altLang="en-US" sz="2200" dirty="0">
              <a:solidFill>
                <a:srgbClr val="FF0000"/>
              </a:solidFill>
            </a:endParaRPr>
          </a:p>
        </p:txBody>
      </p:sp>
      <p:sp>
        <p:nvSpPr>
          <p:cNvPr id="33" name="TextBox 32"/>
          <p:cNvSpPr txBox="1"/>
          <p:nvPr/>
        </p:nvSpPr>
        <p:spPr>
          <a:xfrm>
            <a:off x="4214810" y="2519371"/>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1</a:t>
            </a:r>
            <a:r>
              <a:rPr lang="zh-CN" altLang="en-US" sz="2200" dirty="0" smtClean="0">
                <a:solidFill>
                  <a:srgbClr val="FF0000"/>
                </a:solidFill>
              </a:rPr>
              <a:t>）</a:t>
            </a:r>
            <a:endParaRPr lang="zh-CN" altLang="en-US" sz="2200" dirty="0">
              <a:solidFill>
                <a:srgbClr val="FF0000"/>
              </a:solidFill>
            </a:endParaRPr>
          </a:p>
        </p:txBody>
      </p:sp>
      <p:cxnSp>
        <p:nvCxnSpPr>
          <p:cNvPr id="34" name="形状 25"/>
          <p:cNvCxnSpPr>
            <a:stCxn id="26" idx="3"/>
          </p:cNvCxnSpPr>
          <p:nvPr/>
        </p:nvCxnSpPr>
        <p:spPr>
          <a:xfrm>
            <a:off x="3143240" y="2912280"/>
            <a:ext cx="357190" cy="607223"/>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形状 26"/>
          <p:cNvCxnSpPr/>
          <p:nvPr/>
        </p:nvCxnSpPr>
        <p:spPr>
          <a:xfrm>
            <a:off x="3929058" y="3805255"/>
            <a:ext cx="357190" cy="607223"/>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形状 27"/>
          <p:cNvCxnSpPr/>
          <p:nvPr/>
        </p:nvCxnSpPr>
        <p:spPr>
          <a:xfrm>
            <a:off x="4643438" y="4733949"/>
            <a:ext cx="357190" cy="607223"/>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786446" y="2305057"/>
            <a:ext cx="2857520" cy="1477328"/>
          </a:xfrm>
          <a:prstGeom prst="rect">
            <a:avLst/>
          </a:prstGeom>
          <a:noFill/>
        </p:spPr>
        <p:txBody>
          <a:bodyPr wrap="square" rtlCol="0">
            <a:spAutoFit/>
          </a:bodyPr>
          <a:lstStyle/>
          <a:p>
            <a:r>
              <a:rPr lang="zh-CN" altLang="en-US" dirty="0" smtClean="0">
                <a:solidFill>
                  <a:srgbClr val="FF0000"/>
                </a:solidFill>
              </a:rPr>
              <a:t>使用在</a:t>
            </a:r>
            <a:r>
              <a:rPr lang="en-US" altLang="zh-CN" dirty="0" smtClean="0">
                <a:solidFill>
                  <a:srgbClr val="FF0000"/>
                </a:solidFill>
              </a:rPr>
              <a:t>html</a:t>
            </a:r>
            <a:r>
              <a:rPr lang="zh-CN" altLang="en-US" dirty="0" smtClean="0">
                <a:solidFill>
                  <a:srgbClr val="FF0000"/>
                </a:solidFill>
              </a:rPr>
              <a:t>内嵌事件响应函数的方式，是</a:t>
            </a:r>
            <a:r>
              <a:rPr lang="en-US" altLang="zh-CN" dirty="0" smtClean="0">
                <a:solidFill>
                  <a:srgbClr val="FF0000"/>
                </a:solidFill>
              </a:rPr>
              <a:t>html</a:t>
            </a:r>
            <a:r>
              <a:rPr lang="zh-CN" altLang="en-US" dirty="0" smtClean="0">
                <a:solidFill>
                  <a:srgbClr val="FF0000"/>
                </a:solidFill>
              </a:rPr>
              <a:t>级别事件处理方式，所以浏览器会按照默认的事件流进行传播。</a:t>
            </a:r>
            <a:endParaRPr lang="zh-CN" altLang="en-US" dirty="0">
              <a:solidFill>
                <a:srgbClr val="FF0000"/>
              </a:solidFill>
            </a:endParaRPr>
          </a:p>
        </p:txBody>
      </p:sp>
    </p:spTree>
  </p:cSld>
  <p:clrMapOvr>
    <a:masterClrMapping/>
  </p:clrMapOvr>
  <p:transition spd="slow">
    <p:push dir="u"/>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DOM2</a:t>
            </a:r>
            <a:r>
              <a:rPr lang="zh-CN" altLang="en-US" sz="2400" dirty="0">
                <a:solidFill>
                  <a:schemeClr val="tx1">
                    <a:lumMod val="75000"/>
                    <a:lumOff val="25000"/>
                  </a:schemeClr>
                </a:solidFill>
              </a:rPr>
              <a:t>中的事件流标准：先按照捕获流进行传播，后按照冒泡流进行传播。（所有浏览器都支持），但在事件绑定时要说明响应函数的事件流方式。</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事件流</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6" name="矩形 15"/>
          <p:cNvSpPr/>
          <p:nvPr/>
        </p:nvSpPr>
        <p:spPr>
          <a:xfrm>
            <a:off x="2143108" y="2439817"/>
            <a:ext cx="1857388" cy="6429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lumMod val="10000"/>
                  </a:schemeClr>
                </a:solidFill>
              </a:rPr>
              <a:t>window</a:t>
            </a:r>
            <a:endParaRPr lang="zh-CN" altLang="en-US" dirty="0">
              <a:solidFill>
                <a:schemeClr val="bg2">
                  <a:lumMod val="10000"/>
                </a:schemeClr>
              </a:solidFill>
            </a:endParaRPr>
          </a:p>
        </p:txBody>
      </p:sp>
      <p:sp>
        <p:nvSpPr>
          <p:cNvPr id="17" name="矩形 16"/>
          <p:cNvSpPr/>
          <p:nvPr/>
        </p:nvSpPr>
        <p:spPr>
          <a:xfrm>
            <a:off x="2928926" y="3368511"/>
            <a:ext cx="1857388" cy="6429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lumMod val="10000"/>
                  </a:schemeClr>
                </a:solidFill>
              </a:rPr>
              <a:t>document</a:t>
            </a:r>
            <a:endParaRPr lang="zh-CN" altLang="en-US" dirty="0">
              <a:solidFill>
                <a:schemeClr val="bg2">
                  <a:lumMod val="10000"/>
                </a:schemeClr>
              </a:solidFill>
            </a:endParaRPr>
          </a:p>
        </p:txBody>
      </p:sp>
      <p:sp>
        <p:nvSpPr>
          <p:cNvPr id="18" name="矩形 17"/>
          <p:cNvSpPr/>
          <p:nvPr/>
        </p:nvSpPr>
        <p:spPr>
          <a:xfrm>
            <a:off x="3643306" y="4297205"/>
            <a:ext cx="1857388" cy="6429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lumMod val="10000"/>
                  </a:schemeClr>
                </a:solidFill>
              </a:rPr>
              <a:t>div1</a:t>
            </a:r>
            <a:endParaRPr lang="zh-CN" altLang="en-US" dirty="0">
              <a:solidFill>
                <a:schemeClr val="bg2">
                  <a:lumMod val="10000"/>
                </a:schemeClr>
              </a:solidFill>
            </a:endParaRPr>
          </a:p>
        </p:txBody>
      </p:sp>
      <p:sp>
        <p:nvSpPr>
          <p:cNvPr id="19" name="矩形 18"/>
          <p:cNvSpPr/>
          <p:nvPr/>
        </p:nvSpPr>
        <p:spPr>
          <a:xfrm>
            <a:off x="4643438" y="5154461"/>
            <a:ext cx="1857388" cy="6429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2">
                    <a:lumMod val="10000"/>
                  </a:schemeClr>
                </a:solidFill>
              </a:rPr>
              <a:t>div2</a:t>
            </a:r>
            <a:endParaRPr lang="zh-CN" altLang="en-US" dirty="0">
              <a:solidFill>
                <a:schemeClr val="bg2">
                  <a:lumMod val="10000"/>
                </a:schemeClr>
              </a:solidFill>
            </a:endParaRPr>
          </a:p>
        </p:txBody>
      </p:sp>
      <p:sp>
        <p:nvSpPr>
          <p:cNvPr id="20" name="TextBox 19"/>
          <p:cNvSpPr txBox="1"/>
          <p:nvPr/>
        </p:nvSpPr>
        <p:spPr>
          <a:xfrm>
            <a:off x="6715140" y="4368643"/>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3</a:t>
            </a:r>
            <a:r>
              <a:rPr lang="zh-CN" altLang="en-US" sz="2200" dirty="0" smtClean="0">
                <a:solidFill>
                  <a:srgbClr val="FF0000"/>
                </a:solidFill>
              </a:rPr>
              <a:t>）</a:t>
            </a:r>
            <a:endParaRPr lang="zh-CN" altLang="en-US" sz="2200" dirty="0">
              <a:solidFill>
                <a:srgbClr val="FF0000"/>
              </a:solidFill>
            </a:endParaRPr>
          </a:p>
        </p:txBody>
      </p:sp>
      <p:sp>
        <p:nvSpPr>
          <p:cNvPr id="21" name="TextBox 20"/>
          <p:cNvSpPr txBox="1"/>
          <p:nvPr/>
        </p:nvSpPr>
        <p:spPr>
          <a:xfrm>
            <a:off x="6786578" y="5297338"/>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4</a:t>
            </a:r>
            <a:r>
              <a:rPr lang="zh-CN" altLang="en-US" sz="2200" dirty="0" smtClean="0">
                <a:solidFill>
                  <a:srgbClr val="FF0000"/>
                </a:solidFill>
              </a:rPr>
              <a:t>）</a:t>
            </a:r>
            <a:endParaRPr lang="zh-CN" altLang="en-US" sz="2200" dirty="0">
              <a:solidFill>
                <a:srgbClr val="FF0000"/>
              </a:solidFill>
            </a:endParaRPr>
          </a:p>
        </p:txBody>
      </p:sp>
      <p:sp>
        <p:nvSpPr>
          <p:cNvPr id="22" name="TextBox 21"/>
          <p:cNvSpPr txBox="1"/>
          <p:nvPr/>
        </p:nvSpPr>
        <p:spPr>
          <a:xfrm>
            <a:off x="5286380" y="3654263"/>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2</a:t>
            </a:r>
            <a:r>
              <a:rPr lang="zh-CN" altLang="en-US" sz="2200" dirty="0" smtClean="0">
                <a:solidFill>
                  <a:srgbClr val="FF0000"/>
                </a:solidFill>
              </a:rPr>
              <a:t>）</a:t>
            </a:r>
            <a:endParaRPr lang="zh-CN" altLang="en-US" sz="2200" dirty="0">
              <a:solidFill>
                <a:srgbClr val="FF0000"/>
              </a:solidFill>
            </a:endParaRPr>
          </a:p>
        </p:txBody>
      </p:sp>
      <p:sp>
        <p:nvSpPr>
          <p:cNvPr id="23" name="TextBox 22"/>
          <p:cNvSpPr txBox="1"/>
          <p:nvPr/>
        </p:nvSpPr>
        <p:spPr>
          <a:xfrm>
            <a:off x="5072066" y="2368379"/>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1</a:t>
            </a:r>
            <a:r>
              <a:rPr lang="zh-CN" altLang="en-US" sz="2200" dirty="0" smtClean="0">
                <a:solidFill>
                  <a:srgbClr val="FF0000"/>
                </a:solidFill>
              </a:rPr>
              <a:t>）</a:t>
            </a:r>
            <a:endParaRPr lang="zh-CN" altLang="en-US" sz="2200" dirty="0">
              <a:solidFill>
                <a:srgbClr val="FF0000"/>
              </a:solidFill>
            </a:endParaRPr>
          </a:p>
        </p:txBody>
      </p:sp>
      <p:cxnSp>
        <p:nvCxnSpPr>
          <p:cNvPr id="24" name="形状 25"/>
          <p:cNvCxnSpPr>
            <a:stCxn id="16" idx="3"/>
          </p:cNvCxnSpPr>
          <p:nvPr/>
        </p:nvCxnSpPr>
        <p:spPr>
          <a:xfrm>
            <a:off x="4000496" y="2761288"/>
            <a:ext cx="357190" cy="607223"/>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形状 26"/>
          <p:cNvCxnSpPr/>
          <p:nvPr/>
        </p:nvCxnSpPr>
        <p:spPr>
          <a:xfrm>
            <a:off x="4786314" y="3654263"/>
            <a:ext cx="357190" cy="607223"/>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形状 27"/>
          <p:cNvCxnSpPr/>
          <p:nvPr/>
        </p:nvCxnSpPr>
        <p:spPr>
          <a:xfrm>
            <a:off x="5500694" y="4582957"/>
            <a:ext cx="357190" cy="607223"/>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357918" y="2439817"/>
            <a:ext cx="3500462" cy="1754326"/>
          </a:xfrm>
          <a:prstGeom prst="rect">
            <a:avLst/>
          </a:prstGeom>
          <a:noFill/>
        </p:spPr>
        <p:txBody>
          <a:bodyPr wrap="square" rtlCol="0">
            <a:spAutoFit/>
          </a:bodyPr>
          <a:lstStyle/>
          <a:p>
            <a:r>
              <a:rPr lang="zh-CN" altLang="en-US" dirty="0" smtClean="0">
                <a:solidFill>
                  <a:srgbClr val="FF0000"/>
                </a:solidFill>
              </a:rPr>
              <a:t>这种事件流执行方式必须使用</a:t>
            </a:r>
            <a:r>
              <a:rPr lang="en-US" altLang="zh-CN" dirty="0" smtClean="0">
                <a:solidFill>
                  <a:srgbClr val="FF0000"/>
                </a:solidFill>
              </a:rPr>
              <a:t>DOM2</a:t>
            </a:r>
            <a:r>
              <a:rPr lang="zh-CN" altLang="en-US" dirty="0" smtClean="0">
                <a:solidFill>
                  <a:srgbClr val="FF0000"/>
                </a:solidFill>
              </a:rPr>
              <a:t>中绑定事件的方式才能运行</a:t>
            </a:r>
            <a:endParaRPr lang="en-US" altLang="zh-CN" dirty="0" smtClean="0">
              <a:solidFill>
                <a:srgbClr val="FF0000"/>
              </a:solidFill>
            </a:endParaRPr>
          </a:p>
          <a:p>
            <a:r>
              <a:rPr lang="en-US" altLang="zh-CN" dirty="0" smtClean="0">
                <a:solidFill>
                  <a:srgbClr val="FF0000"/>
                </a:solidFill>
              </a:rPr>
              <a:t>domObj.addEventListener(‘type’,function ,true/false);false</a:t>
            </a:r>
            <a:r>
              <a:rPr lang="zh-CN" altLang="en-US" dirty="0" smtClean="0">
                <a:solidFill>
                  <a:srgbClr val="FF0000"/>
                </a:solidFill>
              </a:rPr>
              <a:t>为冒泡流</a:t>
            </a:r>
            <a:endParaRPr lang="en-US" altLang="zh-CN" dirty="0" smtClean="0">
              <a:solidFill>
                <a:srgbClr val="FF0000"/>
              </a:solidFill>
            </a:endParaRPr>
          </a:p>
          <a:p>
            <a:r>
              <a:rPr lang="en-US" altLang="zh-CN" dirty="0" smtClean="0">
                <a:solidFill>
                  <a:srgbClr val="FF0000"/>
                </a:solidFill>
              </a:rPr>
              <a:t>True</a:t>
            </a:r>
            <a:r>
              <a:rPr lang="zh-CN" altLang="en-US" dirty="0" smtClean="0">
                <a:solidFill>
                  <a:srgbClr val="FF0000"/>
                </a:solidFill>
              </a:rPr>
              <a:t>为捕获流</a:t>
            </a:r>
            <a:endParaRPr lang="zh-CN" altLang="en-US" dirty="0">
              <a:solidFill>
                <a:srgbClr val="FF0000"/>
              </a:solidFill>
            </a:endParaRPr>
          </a:p>
        </p:txBody>
      </p:sp>
      <p:cxnSp>
        <p:nvCxnSpPr>
          <p:cNvPr id="40" name="形状 21"/>
          <p:cNvCxnSpPr>
            <a:stCxn id="19" idx="1"/>
          </p:cNvCxnSpPr>
          <p:nvPr/>
        </p:nvCxnSpPr>
        <p:spPr>
          <a:xfrm rot="10800000">
            <a:off x="4143372" y="4940148"/>
            <a:ext cx="500066" cy="535785"/>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形状 22"/>
          <p:cNvCxnSpPr/>
          <p:nvPr/>
        </p:nvCxnSpPr>
        <p:spPr>
          <a:xfrm rot="10800000">
            <a:off x="3143240" y="4011453"/>
            <a:ext cx="500066" cy="535785"/>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形状 23"/>
          <p:cNvCxnSpPr/>
          <p:nvPr/>
        </p:nvCxnSpPr>
        <p:spPr>
          <a:xfrm rot="10800000">
            <a:off x="2428860" y="3082759"/>
            <a:ext cx="500066" cy="535785"/>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57488" y="5225899"/>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5</a:t>
            </a:r>
            <a:r>
              <a:rPr lang="zh-CN" altLang="en-US" sz="2200" dirty="0" smtClean="0">
                <a:solidFill>
                  <a:srgbClr val="FF0000"/>
                </a:solidFill>
              </a:rPr>
              <a:t>）</a:t>
            </a:r>
            <a:endParaRPr lang="zh-CN" altLang="en-US" sz="2200" dirty="0">
              <a:solidFill>
                <a:srgbClr val="FF0000"/>
              </a:solidFill>
            </a:endParaRPr>
          </a:p>
        </p:txBody>
      </p:sp>
      <p:sp>
        <p:nvSpPr>
          <p:cNvPr id="44" name="TextBox 43"/>
          <p:cNvSpPr txBox="1"/>
          <p:nvPr/>
        </p:nvSpPr>
        <p:spPr>
          <a:xfrm>
            <a:off x="2000232" y="4440081"/>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6</a:t>
            </a:r>
            <a:r>
              <a:rPr lang="zh-CN" altLang="en-US" sz="2200" dirty="0" smtClean="0">
                <a:solidFill>
                  <a:srgbClr val="FF0000"/>
                </a:solidFill>
              </a:rPr>
              <a:t>）</a:t>
            </a:r>
            <a:endParaRPr lang="zh-CN" altLang="en-US" sz="2200" dirty="0">
              <a:solidFill>
                <a:srgbClr val="FF0000"/>
              </a:solidFill>
            </a:endParaRPr>
          </a:p>
        </p:txBody>
      </p:sp>
      <p:sp>
        <p:nvSpPr>
          <p:cNvPr id="45" name="TextBox 44"/>
          <p:cNvSpPr txBox="1"/>
          <p:nvPr/>
        </p:nvSpPr>
        <p:spPr>
          <a:xfrm>
            <a:off x="1285852" y="3439949"/>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7</a:t>
            </a:r>
            <a:r>
              <a:rPr lang="zh-CN" altLang="en-US" sz="2200" dirty="0" smtClean="0">
                <a:solidFill>
                  <a:srgbClr val="FF0000"/>
                </a:solidFill>
              </a:rPr>
              <a:t>）</a:t>
            </a:r>
            <a:endParaRPr lang="zh-CN" altLang="en-US" sz="2200" dirty="0">
              <a:solidFill>
                <a:srgbClr val="FF0000"/>
              </a:solidFill>
            </a:endParaRPr>
          </a:p>
        </p:txBody>
      </p:sp>
      <p:sp>
        <p:nvSpPr>
          <p:cNvPr id="46" name="TextBox 45"/>
          <p:cNvSpPr txBox="1"/>
          <p:nvPr/>
        </p:nvSpPr>
        <p:spPr>
          <a:xfrm>
            <a:off x="1000100" y="2582693"/>
            <a:ext cx="1000132" cy="430887"/>
          </a:xfrm>
          <a:prstGeom prst="rect">
            <a:avLst/>
          </a:prstGeom>
          <a:noFill/>
        </p:spPr>
        <p:txBody>
          <a:bodyPr wrap="square" rtlCol="0">
            <a:spAutoFit/>
          </a:bodyPr>
          <a:lstStyle/>
          <a:p>
            <a:r>
              <a:rPr lang="zh-CN" altLang="en-US" sz="2200" dirty="0" smtClean="0">
                <a:solidFill>
                  <a:srgbClr val="FF0000"/>
                </a:solidFill>
              </a:rPr>
              <a:t>（</a:t>
            </a:r>
            <a:r>
              <a:rPr lang="en-US" altLang="zh-CN" sz="2200" dirty="0" smtClean="0">
                <a:solidFill>
                  <a:srgbClr val="FF0000"/>
                </a:solidFill>
              </a:rPr>
              <a:t>8</a:t>
            </a:r>
            <a:r>
              <a:rPr lang="zh-CN" altLang="en-US" sz="2200" dirty="0" smtClean="0">
                <a:solidFill>
                  <a:srgbClr val="FF0000"/>
                </a:solidFill>
              </a:rPr>
              <a:t>）</a:t>
            </a:r>
            <a:endParaRPr lang="zh-CN" altLang="en-US" sz="2200" dirty="0">
              <a:solidFill>
                <a:srgbClr val="FF0000"/>
              </a:solidFill>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en-US" altLang="zh-CN" dirty="0">
                <a:solidFill>
                  <a:schemeClr val="tx1">
                    <a:lumMod val="75000"/>
                    <a:lumOff val="25000"/>
                  </a:schemeClr>
                </a:solidFill>
              </a:rPr>
              <a:t> </a:t>
            </a:r>
            <a:r>
              <a:rPr lang="en-US" altLang="zh-CN" dirty="0" err="1">
                <a:solidFill>
                  <a:schemeClr val="tx1">
                    <a:lumMod val="75000"/>
                    <a:lumOff val="25000"/>
                  </a:schemeClr>
                </a:solidFill>
              </a:rPr>
              <a:t>javascript</a:t>
            </a:r>
            <a:r>
              <a:rPr lang="zh-CN" altLang="en-US" dirty="0">
                <a:solidFill>
                  <a:schemeClr val="tx1">
                    <a:lumMod val="75000"/>
                    <a:lumOff val="25000"/>
                  </a:schemeClr>
                </a:solidFill>
              </a:rPr>
              <a:t>简介</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js</a:t>
            </a:r>
            <a:r>
              <a:rPr lang="zh-CN" altLang="en-US" dirty="0" smtClean="0"/>
              <a:t>实际上标准的名称是</a:t>
            </a:r>
            <a:r>
              <a:rPr lang="en-US" altLang="zh-CN" dirty="0" smtClean="0"/>
              <a:t>ECMASCRIPT</a:t>
            </a:r>
            <a:r>
              <a:rPr lang="zh-CN" altLang="en-US" dirty="0" smtClean="0"/>
              <a:t>、他的前身是</a:t>
            </a:r>
            <a:r>
              <a:rPr lang="en-US" altLang="zh-CN" dirty="0" smtClean="0"/>
              <a:t>javascript</a:t>
            </a:r>
            <a:endParaRPr lang="en-US" altLang="zh-CN" dirty="0" smtClean="0"/>
          </a:p>
          <a:p>
            <a:r>
              <a:rPr lang="en-US" altLang="zh-CN" dirty="0" smtClean="0"/>
              <a:t>Js</a:t>
            </a:r>
            <a:r>
              <a:rPr lang="zh-CN" altLang="en-US" dirty="0" smtClean="0"/>
              <a:t>的主要场景是在网页中访问以及操作网页的元素，在</a:t>
            </a:r>
            <a:r>
              <a:rPr lang="en-US" altLang="zh-CN" dirty="0" smtClean="0"/>
              <a:t>nodejs</a:t>
            </a:r>
            <a:r>
              <a:rPr lang="zh-CN" altLang="en-US" dirty="0" smtClean="0"/>
              <a:t>中也可以调用封装的接口做服务器端开发。</a:t>
            </a:r>
            <a:endParaRPr lang="en-US" altLang="zh-CN" dirty="0" smtClean="0"/>
          </a:p>
          <a:p>
            <a:r>
              <a:rPr lang="zh-CN" altLang="en-US" dirty="0" smtClean="0"/>
              <a:t>引入</a:t>
            </a:r>
            <a:r>
              <a:rPr lang="en-US" altLang="zh-CN" dirty="0" smtClean="0"/>
              <a:t>js</a:t>
            </a:r>
            <a:r>
              <a:rPr lang="zh-CN" altLang="en-US" dirty="0" smtClean="0"/>
              <a:t>的方式有三种，模块化引入方式是现在前端模块化开发的主要模式。</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事件的绑定方式：将对</a:t>
            </a:r>
            <a:r>
              <a:rPr lang="en-US" altLang="zh-CN" sz="2400" dirty="0">
                <a:solidFill>
                  <a:schemeClr val="tx1">
                    <a:lumMod val="75000"/>
                    <a:lumOff val="25000"/>
                  </a:schemeClr>
                </a:solidFill>
              </a:rPr>
              <a:t>html</a:t>
            </a:r>
            <a:r>
              <a:rPr lang="zh-CN" altLang="en-US" sz="2400" dirty="0">
                <a:solidFill>
                  <a:schemeClr val="tx1">
                    <a:lumMod val="75000"/>
                    <a:lumOff val="25000"/>
                  </a:schemeClr>
                </a:solidFill>
              </a:rPr>
              <a:t>元素或窗口的操作绑定给响应函数的方式。共四种</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级别</a:t>
            </a:r>
            <a:r>
              <a:rPr lang="zh-CN" altLang="en-US" sz="2000" dirty="0" smtClean="0">
                <a:solidFill>
                  <a:schemeClr val="tx1">
                    <a:lumMod val="75000"/>
                    <a:lumOff val="25000"/>
                  </a:schemeClr>
                </a:solidFill>
              </a:rPr>
              <a:t>绑定</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符合</a:t>
            </a:r>
            <a:r>
              <a:rPr lang="en-US" altLang="zh-CN" sz="2000" dirty="0">
                <a:solidFill>
                  <a:schemeClr val="tx1">
                    <a:lumMod val="75000"/>
                    <a:lumOff val="25000"/>
                  </a:schemeClr>
                </a:solidFill>
              </a:rPr>
              <a:t>DOM0</a:t>
            </a:r>
            <a:r>
              <a:rPr lang="zh-CN" altLang="en-US" sz="2000" dirty="0">
                <a:solidFill>
                  <a:schemeClr val="tx1">
                    <a:lumMod val="75000"/>
                    <a:lumOff val="25000"/>
                  </a:schemeClr>
                </a:solidFill>
              </a:rPr>
              <a:t>级的事件绑定</a:t>
            </a:r>
            <a:r>
              <a:rPr lang="zh-CN" altLang="en-US" sz="2000" dirty="0" smtClean="0">
                <a:solidFill>
                  <a:schemeClr val="tx1">
                    <a:lumMod val="75000"/>
                    <a:lumOff val="25000"/>
                  </a:schemeClr>
                </a:solidFill>
              </a:rPr>
              <a:t>方式</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符合</a:t>
            </a:r>
            <a:r>
              <a:rPr lang="en-US" altLang="zh-CN" sz="2000" dirty="0">
                <a:solidFill>
                  <a:schemeClr val="tx1">
                    <a:lumMod val="75000"/>
                    <a:lumOff val="25000"/>
                  </a:schemeClr>
                </a:solidFill>
              </a:rPr>
              <a:t>DOM2</a:t>
            </a:r>
            <a:r>
              <a:rPr lang="zh-CN" altLang="en-US" sz="2000" dirty="0">
                <a:solidFill>
                  <a:schemeClr val="tx1">
                    <a:lumMod val="75000"/>
                    <a:lumOff val="25000"/>
                  </a:schemeClr>
                </a:solidFill>
              </a:rPr>
              <a:t>级的事件绑定</a:t>
            </a:r>
            <a:r>
              <a:rPr lang="zh-CN" altLang="en-US" sz="2000" dirty="0" smtClean="0">
                <a:solidFill>
                  <a:schemeClr val="tx1">
                    <a:lumMod val="75000"/>
                    <a:lumOff val="25000"/>
                  </a:schemeClr>
                </a:solidFill>
              </a:rPr>
              <a:t>方式</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事件的绑定方式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Html</a:t>
            </a:r>
            <a:r>
              <a:rPr lang="zh-CN" altLang="en-US" sz="2400" dirty="0">
                <a:solidFill>
                  <a:schemeClr val="tx1">
                    <a:lumMod val="75000"/>
                    <a:lumOff val="25000"/>
                  </a:schemeClr>
                </a:solidFill>
              </a:rPr>
              <a:t>级别绑定：在</a:t>
            </a:r>
            <a:r>
              <a:rPr lang="en-US" altLang="zh-CN" sz="2400" dirty="0">
                <a:solidFill>
                  <a:schemeClr val="tx1">
                    <a:lumMod val="75000"/>
                    <a:lumOff val="25000"/>
                  </a:schemeClr>
                </a:solidFill>
              </a:rPr>
              <a:t>html</a:t>
            </a:r>
            <a:r>
              <a:rPr lang="zh-CN" altLang="en-US" sz="2400" dirty="0">
                <a:solidFill>
                  <a:schemeClr val="tx1">
                    <a:lumMod val="75000"/>
                    <a:lumOff val="25000"/>
                  </a:schemeClr>
                </a:solidFill>
              </a:rPr>
              <a:t>中内嵌</a:t>
            </a:r>
            <a:r>
              <a:rPr lang="en-US" altLang="zh-CN" sz="2400" dirty="0">
                <a:solidFill>
                  <a:schemeClr val="tx1">
                    <a:lumMod val="75000"/>
                    <a:lumOff val="25000"/>
                  </a:schemeClr>
                </a:solidFill>
              </a:rPr>
              <a:t>js</a:t>
            </a:r>
            <a:r>
              <a:rPr lang="zh-CN" altLang="en-US" sz="2400" dirty="0">
                <a:solidFill>
                  <a:schemeClr val="tx1">
                    <a:lumMod val="75000"/>
                    <a:lumOff val="25000"/>
                  </a:schemeClr>
                </a:solidFill>
              </a:rPr>
              <a:t>程序。最早期的事件绑定方式，不符合</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标准。绑定的程序会被浏览器以</a:t>
            </a:r>
            <a:r>
              <a:rPr lang="en-US" altLang="zh-CN" sz="2400" dirty="0">
                <a:solidFill>
                  <a:schemeClr val="tx1">
                    <a:lumMod val="75000"/>
                    <a:lumOff val="25000"/>
                  </a:schemeClr>
                </a:solidFill>
              </a:rPr>
              <a:t>eval</a:t>
            </a:r>
            <a:r>
              <a:rPr lang="zh-CN" altLang="en-US" sz="2400" dirty="0">
                <a:solidFill>
                  <a:schemeClr val="tx1">
                    <a:lumMod val="75000"/>
                    <a:lumOff val="25000"/>
                  </a:schemeClr>
                </a:solidFill>
              </a:rPr>
              <a:t>的方式执行</a:t>
            </a:r>
            <a:r>
              <a:rPr lang="zh-CN" altLang="en-US" sz="2400" dirty="0" smtClean="0">
                <a:solidFill>
                  <a:schemeClr val="tx1">
                    <a:lumMod val="75000"/>
                    <a:lumOff val="25000"/>
                  </a:schemeClr>
                </a:solidFill>
              </a:rPr>
              <a:t>。</a:t>
            </a:r>
            <a:endParaRPr lang="zh-CN" altLang="en-US" sz="2400" dirty="0">
              <a:solidFill>
                <a:schemeClr val="tx1">
                  <a:lumMod val="75000"/>
                  <a:lumOff val="25000"/>
                </a:schemeClr>
              </a:solidFill>
            </a:endParaRPr>
          </a:p>
          <a:p>
            <a:r>
              <a:rPr lang="zh-CN" altLang="en-US" sz="2400" dirty="0">
                <a:solidFill>
                  <a:schemeClr val="tx1">
                    <a:lumMod val="75000"/>
                    <a:lumOff val="25000"/>
                  </a:schemeClr>
                </a:solidFill>
              </a:rPr>
              <a:t>特点</a:t>
            </a:r>
            <a:r>
              <a:rPr lang="en-US" altLang="zh-CN" sz="2400" dirty="0">
                <a:solidFill>
                  <a:schemeClr val="tx1">
                    <a:lumMod val="75000"/>
                    <a:lumOff val="25000"/>
                  </a:schemeClr>
                </a:solidFill>
              </a:rPr>
              <a:t>:</a:t>
            </a:r>
            <a:endParaRPr lang="en-US" altLang="zh-CN" sz="2400" dirty="0">
              <a:solidFill>
                <a:schemeClr val="tx1">
                  <a:lumMod val="75000"/>
                  <a:lumOff val="25000"/>
                </a:schemeClr>
              </a:solidFill>
            </a:endParaRPr>
          </a:p>
          <a:p>
            <a:pPr lvl="1"/>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代码域</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代码紧密的耦合在一起，没有实现相互分离。</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如果事件程序是一个函数，要保证在</a:t>
            </a:r>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执行并显示该组件时，函数已经经过预处理加载到内存。</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不符合</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标准，无法设定事件流。</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事件的绑定方式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5392352" y="4095828"/>
            <a:ext cx="5229225" cy="1457325"/>
          </a:xfrm>
          <a:prstGeom prst="rect">
            <a:avLst/>
          </a:prstGeom>
          <a:noFill/>
          <a:ln w="38100">
            <a:solidFill>
              <a:schemeClr val="accent6">
                <a:lumMod val="75000"/>
              </a:schemeClr>
            </a:solid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DOM0</a:t>
            </a:r>
            <a:r>
              <a:rPr lang="zh-CN" altLang="en-US" sz="2400" dirty="0">
                <a:solidFill>
                  <a:schemeClr val="tx1">
                    <a:lumMod val="75000"/>
                    <a:lumOff val="25000"/>
                  </a:schemeClr>
                </a:solidFill>
              </a:rPr>
              <a:t>级的事件绑定方式：将响应程序直接赋值给</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元素的事件属性。这是</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最早版本规定的事件绑定方式。被所有浏览器兼容</a:t>
            </a:r>
            <a:r>
              <a:rPr lang="zh-CN" altLang="en-US" sz="2400" dirty="0" smtClean="0">
                <a:solidFill>
                  <a:schemeClr val="tx1">
                    <a:lumMod val="75000"/>
                    <a:lumOff val="25000"/>
                  </a:schemeClr>
                </a:solidFill>
              </a:rPr>
              <a:t>。特点</a:t>
            </a:r>
            <a:r>
              <a:rPr lang="en-US" altLang="zh-CN" sz="2400" dirty="0">
                <a:solidFill>
                  <a:schemeClr val="tx1">
                    <a:lumMod val="75000"/>
                    <a:lumOff val="25000"/>
                  </a:schemeClr>
                </a:solidFill>
              </a:rPr>
              <a:t>:</a:t>
            </a:r>
            <a:endParaRPr lang="en-US" altLang="zh-CN" sz="2400" dirty="0">
              <a:solidFill>
                <a:schemeClr val="tx1">
                  <a:lumMod val="75000"/>
                  <a:lumOff val="25000"/>
                </a:schemeClr>
              </a:solidFill>
            </a:endParaRPr>
          </a:p>
          <a:p>
            <a:pPr lvl="1"/>
            <a:r>
              <a:rPr lang="zh-CN" altLang="en-US" sz="2000" dirty="0">
                <a:solidFill>
                  <a:schemeClr val="tx1">
                    <a:lumMod val="75000"/>
                    <a:lumOff val="25000"/>
                  </a:schemeClr>
                </a:solidFill>
              </a:rPr>
              <a:t>可以使用匿名函数或普通函数作为响应程序。</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在响应函数中</a:t>
            </a:r>
            <a:r>
              <a:rPr lang="en-US" altLang="zh-CN" sz="2000" dirty="0">
                <a:solidFill>
                  <a:schemeClr val="tx1">
                    <a:lumMod val="75000"/>
                    <a:lumOff val="25000"/>
                  </a:schemeClr>
                </a:solidFill>
              </a:rPr>
              <a:t>this</a:t>
            </a:r>
            <a:r>
              <a:rPr lang="zh-CN" altLang="en-US" sz="2000" dirty="0">
                <a:solidFill>
                  <a:schemeClr val="tx1">
                    <a:lumMod val="75000"/>
                    <a:lumOff val="25000"/>
                  </a:schemeClr>
                </a:solidFill>
              </a:rPr>
              <a:t>代表目标元素。</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不符合</a:t>
            </a:r>
            <a:r>
              <a:rPr lang="en-US" altLang="zh-CN" sz="2000" dirty="0">
                <a:solidFill>
                  <a:schemeClr val="tx1">
                    <a:lumMod val="75000"/>
                    <a:lumOff val="25000"/>
                  </a:schemeClr>
                </a:solidFill>
              </a:rPr>
              <a:t>DOM2</a:t>
            </a:r>
            <a:r>
              <a:rPr lang="zh-CN" altLang="en-US" sz="2000" dirty="0">
                <a:solidFill>
                  <a:schemeClr val="tx1">
                    <a:lumMod val="75000"/>
                    <a:lumOff val="25000"/>
                  </a:schemeClr>
                </a:solidFill>
              </a:rPr>
              <a:t>标准，无法设定事件流。</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无法传递参数，但可以通过其他方式传递</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对同一个事件只能绑定一个响应函数，最后绑定的的响应函数将会执行。</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通过</a:t>
            </a:r>
            <a:r>
              <a:rPr lang="en-US" altLang="zh-CN" sz="2000" dirty="0">
                <a:solidFill>
                  <a:schemeClr val="tx1">
                    <a:lumMod val="75000"/>
                    <a:lumOff val="25000"/>
                  </a:schemeClr>
                </a:solidFill>
              </a:rPr>
              <a:t>obj.onXXXX = null</a:t>
            </a:r>
            <a:r>
              <a:rPr lang="zh-CN" altLang="en-US" sz="1600" dirty="0">
                <a:solidFill>
                  <a:schemeClr val="tx1">
                    <a:lumMod val="75000"/>
                    <a:lumOff val="25000"/>
                  </a:schemeClr>
                </a:solidFill>
              </a:rPr>
              <a:t>可以解除绑定。</a:t>
            </a:r>
            <a:endParaRPr lang="zh-CN" altLang="en-US" sz="16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事件的绑定方式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6" name="Picture 2"/>
          <p:cNvPicPr>
            <a:picLocks noChangeAspect="1" noChangeArrowheads="1"/>
          </p:cNvPicPr>
          <p:nvPr/>
        </p:nvPicPr>
        <p:blipFill>
          <a:blip r:embed="rId1"/>
          <a:srcRect/>
          <a:stretch>
            <a:fillRect/>
          </a:stretch>
        </p:blipFill>
        <p:spPr bwMode="auto">
          <a:xfrm>
            <a:off x="835530" y="5510253"/>
            <a:ext cx="5629275" cy="552450"/>
          </a:xfrm>
          <a:prstGeom prst="rect">
            <a:avLst/>
          </a:prstGeom>
          <a:noFill/>
          <a:ln w="38100">
            <a:solidFill>
              <a:schemeClr val="accent6">
                <a:lumMod val="75000"/>
              </a:schemeClr>
            </a:solid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DOM2</a:t>
            </a:r>
            <a:r>
              <a:rPr lang="zh-CN" altLang="en-US" sz="2400" dirty="0">
                <a:solidFill>
                  <a:schemeClr val="tx1">
                    <a:lumMod val="75000"/>
                    <a:lumOff val="25000"/>
                  </a:schemeClr>
                </a:solidFill>
              </a:rPr>
              <a:t>级的事件绑定方式：符合</a:t>
            </a:r>
            <a:r>
              <a:rPr lang="en-US" altLang="zh-CN" sz="2400" dirty="0">
                <a:solidFill>
                  <a:schemeClr val="tx1">
                    <a:lumMod val="75000"/>
                    <a:lumOff val="25000"/>
                  </a:schemeClr>
                </a:solidFill>
              </a:rPr>
              <a:t>DOM2</a:t>
            </a:r>
            <a:r>
              <a:rPr lang="zh-CN" altLang="en-US" sz="2400" dirty="0">
                <a:solidFill>
                  <a:schemeClr val="tx1">
                    <a:lumMod val="75000"/>
                    <a:lumOff val="25000"/>
                  </a:schemeClr>
                </a:solidFill>
              </a:rPr>
              <a:t>的规定，绑定后可以设定事件流的</a:t>
            </a:r>
            <a:r>
              <a:rPr lang="zh-CN" altLang="en-US" sz="2400" dirty="0" smtClean="0">
                <a:solidFill>
                  <a:schemeClr val="tx1">
                    <a:lumMod val="75000"/>
                    <a:lumOff val="25000"/>
                  </a:schemeClr>
                </a:solidFill>
              </a:rPr>
              <a:t>顺序</a:t>
            </a:r>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endParaRPr lang="en-US" altLang="zh-CN" sz="2400" dirty="0">
              <a:solidFill>
                <a:schemeClr val="tx1">
                  <a:lumMod val="75000"/>
                  <a:lumOff val="25000"/>
                </a:schemeClr>
              </a:solidFill>
            </a:endParaRPr>
          </a:p>
          <a:p>
            <a:pPr lvl="1"/>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domObj:dom</a:t>
            </a:r>
            <a:r>
              <a:rPr lang="zh-CN" altLang="en-US" sz="2000" dirty="0">
                <a:solidFill>
                  <a:schemeClr val="tx1">
                    <a:lumMod val="75000"/>
                    <a:lumOff val="25000"/>
                  </a:schemeClr>
                </a:solidFill>
              </a:rPr>
              <a:t>对象。	</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--eventType:</a:t>
            </a:r>
            <a:r>
              <a:rPr lang="zh-CN" altLang="en-US" sz="2000" dirty="0">
                <a:solidFill>
                  <a:schemeClr val="tx1">
                    <a:lumMod val="75000"/>
                    <a:lumOff val="25000"/>
                  </a:schemeClr>
                </a:solidFill>
              </a:rPr>
              <a:t>事件类型，例如</a:t>
            </a:r>
            <a:r>
              <a:rPr lang="en-US" altLang="zh-CN" sz="2000" dirty="0">
                <a:solidFill>
                  <a:schemeClr val="tx1">
                    <a:lumMod val="75000"/>
                    <a:lumOff val="25000"/>
                  </a:schemeClr>
                </a:solidFill>
              </a:rPr>
              <a:t>click</a:t>
            </a:r>
            <a:r>
              <a:rPr lang="zh-CN" altLang="en-US" sz="2000" dirty="0">
                <a:solidFill>
                  <a:schemeClr val="tx1">
                    <a:lumMod val="75000"/>
                    <a:lumOff val="25000"/>
                  </a:schemeClr>
                </a:solidFill>
              </a:rPr>
              <a:t>（注意省略</a:t>
            </a:r>
            <a:r>
              <a:rPr lang="en-US" altLang="zh-CN" sz="2000" dirty="0">
                <a:solidFill>
                  <a:schemeClr val="tx1">
                    <a:lumMod val="75000"/>
                    <a:lumOff val="25000"/>
                  </a:schemeClr>
                </a:solidFill>
              </a:rPr>
              <a:t>on</a:t>
            </a:r>
            <a:r>
              <a:rPr lang="zh-CN" altLang="en-US" sz="2000" dirty="0">
                <a:solidFill>
                  <a:schemeClr val="tx1">
                    <a:lumMod val="75000"/>
                    <a:lumOff val="25000"/>
                  </a:schemeClr>
                </a:solidFill>
              </a:rPr>
              <a:t>），字符类型。</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--fun</a:t>
            </a:r>
            <a:r>
              <a:rPr lang="zh-CN" altLang="en-US" sz="2000" dirty="0">
                <a:solidFill>
                  <a:schemeClr val="tx1">
                    <a:lumMod val="75000"/>
                    <a:lumOff val="25000"/>
                  </a:schemeClr>
                </a:solidFill>
              </a:rPr>
              <a:t>：响应函数，可以为匿名函数，但使用匿名函数无法解除绑定，</a:t>
            </a:r>
            <a:r>
              <a:rPr lang="en-US" altLang="zh-CN" sz="2000" dirty="0">
                <a:solidFill>
                  <a:schemeClr val="tx1">
                    <a:lumMod val="75000"/>
                    <a:lumOff val="25000"/>
                  </a:schemeClr>
                </a:solidFill>
              </a:rPr>
              <a:t>function</a:t>
            </a:r>
            <a:r>
              <a:rPr lang="zh-CN" altLang="en-US" sz="2000" dirty="0">
                <a:solidFill>
                  <a:schemeClr val="tx1">
                    <a:lumMod val="75000"/>
                    <a:lumOff val="25000"/>
                  </a:schemeClr>
                </a:solidFill>
              </a:rPr>
              <a:t>类型，在目标函数中</a:t>
            </a:r>
            <a:r>
              <a:rPr lang="en-US" altLang="zh-CN" sz="2000" dirty="0">
                <a:solidFill>
                  <a:schemeClr val="tx1">
                    <a:lumMod val="75000"/>
                    <a:lumOff val="25000"/>
                  </a:schemeClr>
                </a:solidFill>
              </a:rPr>
              <a:t>this</a:t>
            </a:r>
            <a:r>
              <a:rPr lang="zh-CN" altLang="en-US" sz="2000" dirty="0">
                <a:solidFill>
                  <a:schemeClr val="tx1">
                    <a:lumMod val="75000"/>
                    <a:lumOff val="25000"/>
                  </a:schemeClr>
                </a:solidFill>
              </a:rPr>
              <a:t>指向当前</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--eventFlow:</a:t>
            </a:r>
            <a:r>
              <a:rPr lang="zh-CN" altLang="en-US" sz="2000" dirty="0">
                <a:solidFill>
                  <a:schemeClr val="tx1">
                    <a:lumMod val="75000"/>
                    <a:lumOff val="25000"/>
                  </a:schemeClr>
                </a:solidFill>
              </a:rPr>
              <a:t>设定事件流。默认值</a:t>
            </a:r>
            <a:r>
              <a:rPr lang="en-US" altLang="zh-CN" sz="2000" dirty="0">
                <a:solidFill>
                  <a:schemeClr val="tx1">
                    <a:lumMod val="75000"/>
                    <a:lumOff val="25000"/>
                  </a:schemeClr>
                </a:solidFill>
              </a:rPr>
              <a:t>false</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true</a:t>
            </a:r>
            <a:r>
              <a:rPr lang="zh-CN" altLang="en-US" sz="2000" dirty="0">
                <a:solidFill>
                  <a:schemeClr val="tx1">
                    <a:lumMod val="75000"/>
                    <a:lumOff val="25000"/>
                  </a:schemeClr>
                </a:solidFill>
              </a:rPr>
              <a:t>冒泡</a:t>
            </a:r>
            <a:r>
              <a:rPr lang="en-US" altLang="zh-CN" sz="2000" dirty="0">
                <a:solidFill>
                  <a:schemeClr val="tx1">
                    <a:lumMod val="75000"/>
                    <a:lumOff val="25000"/>
                  </a:schemeClr>
                </a:solidFill>
              </a:rPr>
              <a:t>false</a:t>
            </a:r>
            <a:r>
              <a:rPr lang="zh-CN" altLang="en-US" sz="2000" dirty="0">
                <a:solidFill>
                  <a:schemeClr val="tx1">
                    <a:lumMod val="75000"/>
                    <a:lumOff val="25000"/>
                  </a:schemeClr>
                </a:solidFill>
              </a:rPr>
              <a:t>捕获。</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事件的绑定方式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880791" y="2096470"/>
            <a:ext cx="6296275" cy="430887"/>
          </a:xfrm>
          <a:prstGeom prst="rect">
            <a:avLst/>
          </a:prstGeom>
          <a:solidFill>
            <a:schemeClr val="accent6">
              <a:lumMod val="20000"/>
              <a:lumOff val="80000"/>
            </a:schemeClr>
          </a:solidFill>
          <a:ln>
            <a:solidFill>
              <a:schemeClr val="accent6">
                <a:lumMod val="75000"/>
              </a:schemeClr>
            </a:solidFill>
          </a:ln>
        </p:spPr>
        <p:txBody>
          <a:bodyPr wrap="none">
            <a:spAutoFit/>
          </a:bodyPr>
          <a:lstStyle/>
          <a:p>
            <a:r>
              <a:rPr lang="en-US" altLang="zh-CN" sz="2200" dirty="0">
                <a:solidFill>
                  <a:schemeClr val="tx1">
                    <a:lumMod val="75000"/>
                    <a:lumOff val="25000"/>
                  </a:schemeClr>
                </a:solidFill>
              </a:rPr>
              <a:t>domObj.addEventListener(eventType,fun,eventFlow);</a:t>
            </a:r>
            <a:endParaRPr lang="zh-CN" altLang="en-US" sz="2200" dirty="0"/>
          </a:p>
        </p:txBody>
      </p:sp>
    </p:spTree>
  </p:cSld>
  <p:clrMapOvr>
    <a:masterClrMapping/>
  </p:clrMapOvr>
  <p:transition spd="slow">
    <p:push dir="u"/>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事件的解除绑定方式：</a:t>
            </a:r>
            <a:endParaRPr lang="zh-CN" altLang="en-US" sz="2400" dirty="0">
              <a:solidFill>
                <a:schemeClr val="tx1">
                  <a:lumMod val="75000"/>
                  <a:lumOff val="25000"/>
                </a:schemeClr>
              </a:solidFill>
            </a:endParaRPr>
          </a:p>
          <a:p>
            <a:pPr lvl="1"/>
            <a:endParaRPr lang="en-US" altLang="zh-CN" sz="1600" dirty="0" smtClean="0">
              <a:solidFill>
                <a:schemeClr val="tx1">
                  <a:lumMod val="75000"/>
                  <a:lumOff val="25000"/>
                </a:schemeClr>
              </a:solidFill>
            </a:endParaRPr>
          </a:p>
          <a:p>
            <a:pPr lvl="1"/>
            <a:r>
              <a:rPr lang="en-US" altLang="zh-CN" sz="1600" dirty="0" smtClean="0">
                <a:solidFill>
                  <a:schemeClr val="tx1">
                    <a:lumMod val="75000"/>
                    <a:lumOff val="25000"/>
                  </a:schemeClr>
                </a:solidFill>
              </a:rPr>
              <a:t>--</a:t>
            </a:r>
            <a:r>
              <a:rPr lang="en-US" altLang="zh-CN" sz="2000" dirty="0">
                <a:solidFill>
                  <a:schemeClr val="tx1">
                    <a:lumMod val="75000"/>
                    <a:lumOff val="25000"/>
                  </a:schemeClr>
                </a:solidFill>
              </a:rPr>
              <a:t>domObj:dom</a:t>
            </a:r>
            <a:r>
              <a:rPr lang="zh-CN" altLang="en-US" sz="2000" dirty="0">
                <a:solidFill>
                  <a:schemeClr val="tx1">
                    <a:lumMod val="75000"/>
                    <a:lumOff val="25000"/>
                  </a:schemeClr>
                </a:solidFill>
              </a:rPr>
              <a:t>对象。	</a:t>
            </a:r>
            <a:endParaRPr lang="zh-CN" altLang="en-US" sz="2000" dirty="0">
              <a:solidFill>
                <a:schemeClr val="tx1">
                  <a:lumMod val="75000"/>
                  <a:lumOff val="25000"/>
                </a:schemeClr>
              </a:solidFill>
            </a:endParaRPr>
          </a:p>
          <a:p>
            <a:pPr lvl="1"/>
            <a:r>
              <a:rPr lang="en-US" altLang="zh-CN" sz="2000" dirty="0" smtClean="0">
                <a:solidFill>
                  <a:schemeClr val="tx1">
                    <a:lumMod val="75000"/>
                    <a:lumOff val="25000"/>
                  </a:schemeClr>
                </a:solidFill>
              </a:rPr>
              <a:t>--</a:t>
            </a:r>
            <a:r>
              <a:rPr lang="en-US" altLang="zh-CN" sz="2000" dirty="0">
                <a:solidFill>
                  <a:schemeClr val="tx1">
                    <a:lumMod val="75000"/>
                    <a:lumOff val="25000"/>
                  </a:schemeClr>
                </a:solidFill>
              </a:rPr>
              <a:t>eventType:</a:t>
            </a:r>
            <a:r>
              <a:rPr lang="zh-CN" altLang="en-US" sz="2000" dirty="0">
                <a:solidFill>
                  <a:schemeClr val="tx1">
                    <a:lumMod val="75000"/>
                    <a:lumOff val="25000"/>
                  </a:schemeClr>
                </a:solidFill>
              </a:rPr>
              <a:t>事件类型，例如</a:t>
            </a:r>
            <a:r>
              <a:rPr lang="en-US" altLang="zh-CN" sz="2000" dirty="0">
                <a:solidFill>
                  <a:schemeClr val="tx1">
                    <a:lumMod val="75000"/>
                    <a:lumOff val="25000"/>
                  </a:schemeClr>
                </a:solidFill>
              </a:rPr>
              <a:t>click</a:t>
            </a:r>
            <a:r>
              <a:rPr lang="zh-CN" altLang="en-US" sz="2000" dirty="0">
                <a:solidFill>
                  <a:schemeClr val="tx1">
                    <a:lumMod val="75000"/>
                    <a:lumOff val="25000"/>
                  </a:schemeClr>
                </a:solidFill>
              </a:rPr>
              <a:t>（注意省略</a:t>
            </a:r>
            <a:r>
              <a:rPr lang="en-US" altLang="zh-CN" sz="2000" dirty="0">
                <a:solidFill>
                  <a:schemeClr val="tx1">
                    <a:lumMod val="75000"/>
                    <a:lumOff val="25000"/>
                  </a:schemeClr>
                </a:solidFill>
              </a:rPr>
              <a:t>on</a:t>
            </a:r>
            <a:r>
              <a:rPr lang="zh-CN" altLang="en-US" sz="2000" dirty="0">
                <a:solidFill>
                  <a:schemeClr val="tx1">
                    <a:lumMod val="75000"/>
                    <a:lumOff val="25000"/>
                  </a:schemeClr>
                </a:solidFill>
              </a:rPr>
              <a:t>），字符类型。</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--fun</a:t>
            </a:r>
            <a:r>
              <a:rPr lang="zh-CN" altLang="en-US" sz="2000" dirty="0">
                <a:solidFill>
                  <a:schemeClr val="tx1">
                    <a:lumMod val="75000"/>
                    <a:lumOff val="25000"/>
                  </a:schemeClr>
                </a:solidFill>
              </a:rPr>
              <a:t>：响应函数，只能解除绑定非匿名函数</a:t>
            </a:r>
            <a:r>
              <a:rPr lang="zh-CN" altLang="en-US" sz="2000" dirty="0" smtClean="0">
                <a:solidFill>
                  <a:schemeClr val="tx1">
                    <a:lumMod val="75000"/>
                    <a:lumOff val="25000"/>
                  </a:schemeClr>
                </a:solidFill>
              </a:rPr>
              <a:t>。</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事件的绑定方式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965570" y="1717090"/>
            <a:ext cx="5518947" cy="430887"/>
          </a:xfrm>
          <a:prstGeom prst="rect">
            <a:avLst/>
          </a:prstGeom>
          <a:solidFill>
            <a:schemeClr val="accent6">
              <a:lumMod val="20000"/>
              <a:lumOff val="80000"/>
            </a:schemeClr>
          </a:solidFill>
          <a:ln>
            <a:solidFill>
              <a:schemeClr val="accent6">
                <a:lumMod val="75000"/>
              </a:schemeClr>
            </a:solidFill>
          </a:ln>
        </p:spPr>
        <p:txBody>
          <a:bodyPr wrap="none">
            <a:spAutoFit/>
          </a:bodyPr>
          <a:lstStyle/>
          <a:p>
            <a:r>
              <a:rPr lang="en-US" altLang="zh-CN" sz="2200" dirty="0">
                <a:solidFill>
                  <a:schemeClr val="tx1">
                    <a:lumMod val="75000"/>
                    <a:lumOff val="25000"/>
                  </a:schemeClr>
                </a:solidFill>
              </a:rPr>
              <a:t>domObj.remove EventListener(eventType,fun);</a:t>
            </a:r>
            <a:endParaRPr lang="en-US" altLang="zh-CN" sz="22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事件对象：在执行响应函数前由浏览器创建的对象，该对象封装了本次事件的基本信息以及处理事件流的方法</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r>
              <a:rPr lang="zh-CN" altLang="en-US" sz="2400" dirty="0">
                <a:solidFill>
                  <a:schemeClr val="tx1">
                    <a:lumMod val="75000"/>
                    <a:lumOff val="25000"/>
                  </a:schemeClr>
                </a:solidFill>
              </a:rPr>
              <a:t>阻止冒泡及捕获的属性以及方法。</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bubbles</a:t>
            </a:r>
            <a:r>
              <a:rPr lang="zh-CN" altLang="en-US" sz="2000" dirty="0">
                <a:solidFill>
                  <a:schemeClr val="tx1">
                    <a:lumMod val="75000"/>
                    <a:lumOff val="25000"/>
                  </a:schemeClr>
                </a:solidFill>
              </a:rPr>
              <a:t>：获取绑定的事件的方式是否设定了冒泡或捕获（只有使用</a:t>
            </a:r>
            <a:r>
              <a:rPr lang="en-US" altLang="zh-CN" sz="2000" dirty="0">
                <a:solidFill>
                  <a:schemeClr val="tx1">
                    <a:lumMod val="75000"/>
                    <a:lumOff val="25000"/>
                  </a:schemeClr>
                </a:solidFill>
              </a:rPr>
              <a:t>DOM2</a:t>
            </a:r>
            <a:r>
              <a:rPr lang="zh-CN" altLang="en-US" sz="2000" dirty="0">
                <a:solidFill>
                  <a:schemeClr val="tx1">
                    <a:lumMod val="75000"/>
                    <a:lumOff val="25000"/>
                  </a:schemeClr>
                </a:solidFill>
              </a:rPr>
              <a:t>级绑定方式是返回</a:t>
            </a:r>
            <a:r>
              <a:rPr lang="en-US" altLang="zh-CN" sz="2000" dirty="0">
                <a:solidFill>
                  <a:schemeClr val="tx1">
                    <a:lumMod val="75000"/>
                    <a:lumOff val="25000"/>
                  </a:schemeClr>
                </a:solidFill>
              </a:rPr>
              <a:t>true</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Boolean</a:t>
            </a:r>
            <a:r>
              <a:rPr lang="zh-CN" altLang="en-US" sz="2000" dirty="0">
                <a:solidFill>
                  <a:schemeClr val="tx1">
                    <a:lumMod val="75000"/>
                    <a:lumOff val="25000"/>
                  </a:schemeClr>
                </a:solidFill>
              </a:rPr>
              <a:t>类型</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stopPropagation()</a:t>
            </a:r>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bubbles</a:t>
            </a:r>
            <a:r>
              <a:rPr lang="zh-CN" altLang="en-US" sz="2000" dirty="0">
                <a:solidFill>
                  <a:schemeClr val="tx1">
                    <a:lumMod val="75000"/>
                    <a:lumOff val="25000"/>
                  </a:schemeClr>
                </a:solidFill>
              </a:rPr>
              <a:t>为</a:t>
            </a:r>
            <a:r>
              <a:rPr lang="en-US" altLang="zh-CN" sz="2000" dirty="0">
                <a:solidFill>
                  <a:schemeClr val="tx1">
                    <a:lumMod val="75000"/>
                    <a:lumOff val="25000"/>
                  </a:schemeClr>
                </a:solidFill>
              </a:rPr>
              <a:t>true</a:t>
            </a:r>
            <a:r>
              <a:rPr lang="zh-CN" altLang="en-US" sz="2000" dirty="0">
                <a:solidFill>
                  <a:schemeClr val="tx1">
                    <a:lumMod val="75000"/>
                    <a:lumOff val="25000"/>
                  </a:schemeClr>
                </a:solidFill>
              </a:rPr>
              <a:t>时，阻止继续冒泡或捕获。</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stopImmediatePropagation()</a:t>
            </a:r>
            <a:r>
              <a:rPr lang="zh-CN" altLang="en-US" sz="2000" dirty="0">
                <a:solidFill>
                  <a:schemeClr val="tx1">
                    <a:lumMod val="75000"/>
                    <a:lumOff val="25000"/>
                  </a:schemeClr>
                </a:solidFill>
              </a:rPr>
              <a:t>：强制阻止冒泡或捕获。</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阻止默认行为的属性以及</a:t>
            </a:r>
            <a:r>
              <a:rPr lang="zh-CN" altLang="en-US" sz="2400" dirty="0" smtClean="0">
                <a:solidFill>
                  <a:schemeClr val="tx1">
                    <a:lumMod val="75000"/>
                    <a:lumOff val="25000"/>
                  </a:schemeClr>
                </a:solidFill>
              </a:rPr>
              <a:t>方法（</a:t>
            </a:r>
            <a:r>
              <a:rPr lang="zh-CN" altLang="en-US" sz="2400" dirty="0">
                <a:solidFill>
                  <a:srgbClr val="FF0000"/>
                </a:solidFill>
              </a:rPr>
              <a:t>默认行为：某些元素在用户操作时，在不调用任何程序的情况下，也会发生具体行为，例如</a:t>
            </a:r>
            <a:r>
              <a:rPr lang="en-US" altLang="zh-CN" sz="2400" dirty="0">
                <a:solidFill>
                  <a:srgbClr val="FF0000"/>
                </a:solidFill>
              </a:rPr>
              <a:t>input type=submit</a:t>
            </a:r>
            <a:r>
              <a:rPr lang="zh-CN" altLang="en-US" sz="2400" dirty="0">
                <a:solidFill>
                  <a:srgbClr val="FF0000"/>
                </a:solidFill>
              </a:rPr>
              <a:t>在点击时会提交整个</a:t>
            </a:r>
            <a:r>
              <a:rPr lang="en-US" altLang="zh-CN" sz="2400" dirty="0">
                <a:solidFill>
                  <a:srgbClr val="FF0000"/>
                </a:solidFill>
              </a:rPr>
              <a:t>form</a:t>
            </a:r>
            <a:r>
              <a:rPr lang="zh-CN" altLang="en-US" sz="2400" dirty="0">
                <a:solidFill>
                  <a:srgbClr val="FF0000"/>
                </a:solidFill>
              </a:rPr>
              <a:t>表</a:t>
            </a:r>
            <a:r>
              <a:rPr lang="zh-CN" altLang="en-US" sz="2400" dirty="0" smtClean="0">
                <a:solidFill>
                  <a:srgbClr val="FF0000"/>
                </a:solidFill>
              </a:rPr>
              <a:t>单</a:t>
            </a:r>
            <a:r>
              <a:rPr lang="zh-CN" altLang="en-US" sz="2400" dirty="0" smtClean="0">
                <a:solidFill>
                  <a:schemeClr val="tx1">
                    <a:lumMod val="75000"/>
                    <a:lumOff val="25000"/>
                  </a:schemeClr>
                </a:solidFill>
              </a:rPr>
              <a:t>）</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defaultPrevented</a:t>
            </a:r>
            <a:r>
              <a:rPr lang="zh-CN" altLang="en-US" sz="2000" dirty="0">
                <a:solidFill>
                  <a:schemeClr val="tx1">
                    <a:lumMod val="75000"/>
                    <a:lumOff val="25000"/>
                  </a:schemeClr>
                </a:solidFill>
              </a:rPr>
              <a:t>：获取是否阻止了默认行为，</a:t>
            </a:r>
            <a:r>
              <a:rPr lang="en-US" altLang="zh-CN" sz="2000" dirty="0">
                <a:solidFill>
                  <a:schemeClr val="tx1">
                    <a:lumMod val="75000"/>
                    <a:lumOff val="25000"/>
                  </a:schemeClr>
                </a:solidFill>
              </a:rPr>
              <a:t>boolean</a:t>
            </a:r>
            <a:r>
              <a:rPr lang="zh-CN" altLang="en-US" sz="2000" dirty="0">
                <a:solidFill>
                  <a:schemeClr val="tx1">
                    <a:lumMod val="75000"/>
                    <a:lumOff val="25000"/>
                  </a:schemeClr>
                </a:solidFill>
              </a:rPr>
              <a:t>类型。</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preventDefault():</a:t>
            </a:r>
            <a:r>
              <a:rPr lang="zh-CN" altLang="en-US" sz="1600" dirty="0">
                <a:solidFill>
                  <a:schemeClr val="tx1">
                    <a:lumMod val="75000"/>
                    <a:lumOff val="25000"/>
                  </a:schemeClr>
                </a:solidFill>
              </a:rPr>
              <a:t>阻止默认行为。</a:t>
            </a:r>
            <a:endParaRPr lang="zh-CN" altLang="en-US" sz="16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常用的基本属性，下面四个属性均为只读属性。</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target:(srcElement</a:t>
            </a:r>
            <a:r>
              <a:rPr lang="zh-CN" altLang="en-US" sz="2000" dirty="0">
                <a:solidFill>
                  <a:schemeClr val="tx1">
                    <a:lumMod val="75000"/>
                    <a:lumOff val="25000"/>
                  </a:schemeClr>
                </a:solidFill>
              </a:rPr>
              <a:t>）获取事件对应的最详细元素</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currentTarget</a:t>
            </a:r>
            <a:r>
              <a:rPr lang="zh-CN" altLang="en-US" sz="2000" dirty="0">
                <a:solidFill>
                  <a:schemeClr val="tx1">
                    <a:lumMod val="75000"/>
                    <a:lumOff val="25000"/>
                  </a:schemeClr>
                </a:solidFill>
              </a:rPr>
              <a:t>：获取绑定了响应函数的</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对象，</a:t>
            </a:r>
            <a:r>
              <a:rPr lang="en-US" altLang="zh-CN" sz="2000" dirty="0">
                <a:solidFill>
                  <a:schemeClr val="tx1">
                    <a:lumMod val="75000"/>
                    <a:lumOff val="25000"/>
                  </a:schemeClr>
                </a:solidFill>
              </a:rPr>
              <a:t>currentTarget</a:t>
            </a:r>
            <a:r>
              <a:rPr lang="zh-CN" altLang="en-US" sz="2000" dirty="0">
                <a:solidFill>
                  <a:schemeClr val="tx1">
                    <a:lumMod val="75000"/>
                    <a:lumOff val="25000"/>
                  </a:schemeClr>
                </a:solidFill>
              </a:rPr>
              <a:t>不一定与</a:t>
            </a:r>
            <a:r>
              <a:rPr lang="en-US" altLang="zh-CN" sz="2000" dirty="0">
                <a:solidFill>
                  <a:schemeClr val="tx1">
                    <a:lumMod val="75000"/>
                    <a:lumOff val="25000"/>
                  </a:schemeClr>
                </a:solidFill>
              </a:rPr>
              <a:t>target</a:t>
            </a:r>
            <a:r>
              <a:rPr lang="zh-CN" altLang="en-US" sz="2000" dirty="0">
                <a:solidFill>
                  <a:schemeClr val="tx1">
                    <a:lumMod val="75000"/>
                    <a:lumOff val="25000"/>
                  </a:schemeClr>
                </a:solidFill>
              </a:rPr>
              <a:t>相等。</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type</a:t>
            </a:r>
            <a:r>
              <a:rPr lang="zh-CN" altLang="en-US" sz="2000" dirty="0">
                <a:solidFill>
                  <a:schemeClr val="tx1">
                    <a:lumMod val="75000"/>
                    <a:lumOff val="25000"/>
                  </a:schemeClr>
                </a:solidFill>
              </a:rPr>
              <a:t>：获取事件类型，例如</a:t>
            </a:r>
            <a:r>
              <a:rPr lang="en-US" altLang="zh-CN" sz="2000" dirty="0">
                <a:solidFill>
                  <a:schemeClr val="tx1">
                    <a:lumMod val="75000"/>
                    <a:lumOff val="25000"/>
                  </a:schemeClr>
                </a:solidFill>
              </a:rPr>
              <a:t>click</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：获取时间戳。</a:t>
            </a:r>
            <a:r>
              <a:rPr lang="en-US" altLang="zh-CN" sz="2000" dirty="0">
                <a:solidFill>
                  <a:schemeClr val="tx1">
                    <a:lumMod val="75000"/>
                    <a:lumOff val="25000"/>
                  </a:schemeClr>
                </a:solidFill>
              </a:rPr>
              <a:t>Number</a:t>
            </a:r>
            <a:r>
              <a:rPr lang="zh-CN" altLang="en-US" sz="2000" dirty="0">
                <a:solidFill>
                  <a:schemeClr val="tx1">
                    <a:lumMod val="75000"/>
                    <a:lumOff val="25000"/>
                  </a:schemeClr>
                </a:solidFill>
              </a:rPr>
              <a:t>类型。</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事件类型：用户交互的方式如点击、双击等。（本章节只讲述</a:t>
            </a:r>
            <a:r>
              <a:rPr lang="en-US" altLang="zh-CN" sz="2400" dirty="0">
                <a:solidFill>
                  <a:schemeClr val="tx1">
                    <a:lumMod val="75000"/>
                    <a:lumOff val="25000"/>
                  </a:schemeClr>
                </a:solidFill>
              </a:rPr>
              <a:t>html4</a:t>
            </a:r>
            <a:r>
              <a:rPr lang="zh-CN" altLang="en-US" sz="2400" dirty="0">
                <a:solidFill>
                  <a:schemeClr val="tx1">
                    <a:lumMod val="75000"/>
                    <a:lumOff val="25000"/>
                  </a:schemeClr>
                </a:solidFill>
              </a:rPr>
              <a:t>中的事件类型，</a:t>
            </a:r>
            <a:r>
              <a:rPr lang="en-US" altLang="zh-CN" sz="2400" dirty="0">
                <a:solidFill>
                  <a:schemeClr val="tx1">
                    <a:lumMod val="75000"/>
                    <a:lumOff val="25000"/>
                  </a:schemeClr>
                </a:solidFill>
              </a:rPr>
              <a:t>html5</a:t>
            </a:r>
            <a:r>
              <a:rPr lang="zh-CN" altLang="en-US" sz="2400" dirty="0">
                <a:solidFill>
                  <a:schemeClr val="tx1">
                    <a:lumMod val="75000"/>
                    <a:lumOff val="25000"/>
                  </a:schemeClr>
                </a:solidFill>
              </a:rPr>
              <a:t>的事件类型参见之后章节）</a:t>
            </a:r>
            <a:r>
              <a:rPr lang="zh-CN" altLang="en-US" sz="2400" dirty="0" smtClean="0">
                <a:solidFill>
                  <a:schemeClr val="tx1">
                    <a:lumMod val="75000"/>
                    <a:lumOff val="25000"/>
                  </a:schemeClr>
                </a:solidFill>
              </a:rPr>
              <a:t>。依据</a:t>
            </a:r>
            <a:r>
              <a:rPr lang="zh-CN" altLang="en-US" sz="2400" dirty="0">
                <a:solidFill>
                  <a:schemeClr val="tx1">
                    <a:lumMod val="75000"/>
                    <a:lumOff val="25000"/>
                  </a:schemeClr>
                </a:solidFill>
              </a:rPr>
              <a:t>事件的操作方式，事件类型又可以分为以下几类。</a:t>
            </a:r>
            <a:endParaRPr lang="zh-CN" altLang="en-US" sz="2400" dirty="0">
              <a:solidFill>
                <a:schemeClr val="tx1">
                  <a:lumMod val="75000"/>
                  <a:lumOff val="25000"/>
                </a:schemeClr>
              </a:solidFill>
            </a:endParaRPr>
          </a:p>
          <a:p>
            <a:pPr lvl="1"/>
            <a:r>
              <a:rPr lang="zh-CN" altLang="en-US" sz="2000" dirty="0">
                <a:solidFill>
                  <a:srgbClr val="FF0000"/>
                </a:solidFill>
              </a:rPr>
              <a:t>焦点事件</a:t>
            </a:r>
            <a:endParaRPr lang="zh-CN" altLang="en-US" sz="2000" dirty="0">
              <a:solidFill>
                <a:srgbClr val="FF0000"/>
              </a:solidFill>
            </a:endParaRPr>
          </a:p>
          <a:p>
            <a:pPr lvl="1"/>
            <a:r>
              <a:rPr lang="zh-CN" altLang="en-US" sz="2000" dirty="0">
                <a:solidFill>
                  <a:srgbClr val="FF0000"/>
                </a:solidFill>
              </a:rPr>
              <a:t>鼠标事件</a:t>
            </a:r>
            <a:endParaRPr lang="zh-CN" altLang="en-US" sz="2000" dirty="0">
              <a:solidFill>
                <a:srgbClr val="FF0000"/>
              </a:solidFill>
            </a:endParaRPr>
          </a:p>
          <a:p>
            <a:pPr lvl="1"/>
            <a:r>
              <a:rPr lang="zh-CN" altLang="en-US" sz="2000" dirty="0">
                <a:solidFill>
                  <a:srgbClr val="FF0000"/>
                </a:solidFill>
              </a:rPr>
              <a:t>键盘</a:t>
            </a:r>
            <a:r>
              <a:rPr lang="zh-CN" altLang="en-US" sz="2000" dirty="0" smtClean="0">
                <a:solidFill>
                  <a:srgbClr val="FF0000"/>
                </a:solidFill>
              </a:rPr>
              <a:t>事件</a:t>
            </a:r>
            <a:endParaRPr lang="en-US" altLang="zh-CN" sz="2000" dirty="0" smtClean="0">
              <a:solidFill>
                <a:srgbClr val="FF0000"/>
              </a:solidFill>
            </a:endParaRPr>
          </a:p>
          <a:p>
            <a:pPr lvl="1"/>
            <a:r>
              <a:rPr lang="zh-CN" altLang="en-US" sz="2000" dirty="0" smtClean="0">
                <a:solidFill>
                  <a:schemeClr val="tx1">
                    <a:lumMod val="75000"/>
                    <a:lumOff val="25000"/>
                  </a:schemeClr>
                </a:solidFill>
              </a:rPr>
              <a:t>窗口</a:t>
            </a:r>
            <a:r>
              <a:rPr lang="zh-CN" altLang="en-US" sz="2000" dirty="0">
                <a:solidFill>
                  <a:schemeClr val="tx1">
                    <a:lumMod val="75000"/>
                    <a:lumOff val="25000"/>
                  </a:schemeClr>
                </a:solidFill>
              </a:rPr>
              <a:t>事件</a:t>
            </a:r>
            <a:endParaRPr lang="zh-CN" altLang="en-US" sz="2000" dirty="0">
              <a:solidFill>
                <a:schemeClr val="tx1">
                  <a:lumMod val="75000"/>
                  <a:lumOff val="25000"/>
                </a:schemeClr>
              </a:solidFill>
            </a:endParaRPr>
          </a:p>
          <a:p>
            <a:pPr lvl="1"/>
            <a:r>
              <a:rPr lang="zh-CN" altLang="en-US" sz="2000" dirty="0" smtClean="0">
                <a:solidFill>
                  <a:schemeClr val="tx1">
                    <a:lumMod val="75000"/>
                    <a:lumOff val="25000"/>
                  </a:schemeClr>
                </a:solidFill>
              </a:rPr>
              <a:t>变动</a:t>
            </a:r>
            <a:r>
              <a:rPr lang="zh-CN" altLang="en-US" sz="2000" dirty="0">
                <a:solidFill>
                  <a:schemeClr val="tx1">
                    <a:lumMod val="75000"/>
                    <a:lumOff val="25000"/>
                  </a:schemeClr>
                </a:solidFill>
              </a:rPr>
              <a:t>事件</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焦点事件类型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右大括号 1"/>
          <p:cNvSpPr/>
          <p:nvPr/>
        </p:nvSpPr>
        <p:spPr>
          <a:xfrm>
            <a:off x="2344366" y="3044757"/>
            <a:ext cx="651753" cy="12937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圆角矩形 4"/>
          <p:cNvSpPr/>
          <p:nvPr/>
        </p:nvSpPr>
        <p:spPr>
          <a:xfrm>
            <a:off x="3404681" y="3356043"/>
            <a:ext cx="1177047" cy="5642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本节介绍</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常用的焦点事件一般用于表单元素得到或失去焦点时的调用响应函数进行数据验证。</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focusout:</a:t>
            </a:r>
            <a:r>
              <a:rPr lang="zh-CN" altLang="en-US" sz="2000" dirty="0">
                <a:solidFill>
                  <a:schemeClr val="tx1">
                    <a:lumMod val="75000"/>
                    <a:lumOff val="25000"/>
                  </a:schemeClr>
                </a:solidFill>
              </a:rPr>
              <a:t>失去焦点时事件。</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focusin:</a:t>
            </a:r>
            <a:r>
              <a:rPr lang="zh-CN" altLang="en-US" sz="2000" dirty="0">
                <a:solidFill>
                  <a:schemeClr val="tx1">
                    <a:lumMod val="75000"/>
                    <a:lumOff val="25000"/>
                  </a:schemeClr>
                </a:solidFill>
              </a:rPr>
              <a:t>得到焦点时事件。</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blur</a:t>
            </a:r>
            <a:r>
              <a:rPr lang="zh-CN" altLang="en-US" sz="2000" dirty="0">
                <a:solidFill>
                  <a:schemeClr val="tx1">
                    <a:lumMod val="75000"/>
                    <a:lumOff val="25000"/>
                  </a:schemeClr>
                </a:solidFill>
              </a:rPr>
              <a:t>：老版本的失去焦点事件，与</a:t>
            </a:r>
            <a:r>
              <a:rPr lang="en-US" altLang="zh-CN" sz="2000" dirty="0">
                <a:solidFill>
                  <a:schemeClr val="tx1">
                    <a:lumMod val="75000"/>
                    <a:lumOff val="25000"/>
                  </a:schemeClr>
                </a:solidFill>
              </a:rPr>
              <a:t>focusout</a:t>
            </a:r>
            <a:r>
              <a:rPr lang="zh-CN" altLang="en-US" sz="2000" dirty="0">
                <a:solidFill>
                  <a:schemeClr val="tx1">
                    <a:lumMod val="75000"/>
                    <a:lumOff val="25000"/>
                  </a:schemeClr>
                </a:solidFill>
              </a:rPr>
              <a:t>功能一致，但无法冒泡。</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focus</a:t>
            </a:r>
            <a:r>
              <a:rPr lang="zh-CN" altLang="en-US" sz="2000" dirty="0">
                <a:solidFill>
                  <a:schemeClr val="tx1">
                    <a:lumMod val="75000"/>
                    <a:lumOff val="25000"/>
                  </a:schemeClr>
                </a:solidFill>
              </a:rPr>
              <a:t>：老版本的得到焦点事件，与</a:t>
            </a:r>
            <a:r>
              <a:rPr lang="en-US" altLang="zh-CN" sz="2000" dirty="0">
                <a:solidFill>
                  <a:schemeClr val="tx1">
                    <a:lumMod val="75000"/>
                    <a:lumOff val="25000"/>
                  </a:schemeClr>
                </a:solidFill>
              </a:rPr>
              <a:t>focusin</a:t>
            </a:r>
            <a:r>
              <a:rPr lang="zh-CN" altLang="en-US" sz="2000" dirty="0">
                <a:solidFill>
                  <a:schemeClr val="tx1">
                    <a:lumMod val="75000"/>
                    <a:lumOff val="25000"/>
                  </a:schemeClr>
                </a:solidFill>
              </a:rPr>
              <a:t>功能一致，但无法冒泡</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焦点事件类型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a:t>
            </a:r>
            <a:r>
              <a:rPr lang="zh-CN" altLang="en-US" dirty="0" smtClean="0">
                <a:solidFill>
                  <a:schemeClr val="tx1">
                    <a:lumMod val="75000"/>
                    <a:lumOff val="25000"/>
                  </a:schemeClr>
                </a:solidFill>
              </a:rPr>
              <a:t>变量与数据类型</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fontScale="55000" lnSpcReduction="20000"/>
          </a:bodyPr>
          <a:lstStyle/>
          <a:p>
            <a:r>
              <a:rPr lang="zh-CN" altLang="en-US" dirty="0" smtClean="0"/>
              <a:t>知识点</a:t>
            </a:r>
            <a:r>
              <a:rPr lang="en-US" altLang="zh-CN" dirty="0" smtClean="0"/>
              <a:t>1</a:t>
            </a:r>
            <a:r>
              <a:rPr lang="zh-CN" altLang="en-US" dirty="0" smtClean="0"/>
              <a:t>：语法概述</a:t>
            </a:r>
            <a:endParaRPr lang="en-US" altLang="zh-CN" dirty="0" smtClean="0"/>
          </a:p>
          <a:p>
            <a:r>
              <a:rPr lang="zh-CN" altLang="en-US" dirty="0" smtClean="0"/>
              <a:t>知识点</a:t>
            </a:r>
            <a:r>
              <a:rPr lang="en-US" altLang="zh-CN" dirty="0" smtClean="0"/>
              <a:t>2</a:t>
            </a:r>
            <a:r>
              <a:rPr lang="zh-CN" altLang="en-US" dirty="0" smtClean="0"/>
              <a:t>：基本语法规则</a:t>
            </a:r>
            <a:endParaRPr lang="en-US" altLang="zh-CN" dirty="0" smtClean="0"/>
          </a:p>
          <a:p>
            <a:r>
              <a:rPr lang="zh-CN" altLang="en-US" dirty="0" smtClean="0"/>
              <a:t>知识点</a:t>
            </a:r>
            <a:r>
              <a:rPr lang="en-US" altLang="zh-CN" dirty="0" smtClean="0"/>
              <a:t>3</a:t>
            </a:r>
            <a:r>
              <a:rPr lang="zh-CN" altLang="en-US" dirty="0" smtClean="0"/>
              <a:t>： 变量</a:t>
            </a:r>
            <a:endParaRPr lang="en-US" altLang="zh-CN" dirty="0" smtClean="0"/>
          </a:p>
          <a:p>
            <a:r>
              <a:rPr lang="zh-CN" altLang="en-US" dirty="0" smtClean="0"/>
              <a:t>知识点</a:t>
            </a:r>
            <a:r>
              <a:rPr lang="en-US" altLang="zh-CN" dirty="0" smtClean="0"/>
              <a:t>4</a:t>
            </a:r>
            <a:r>
              <a:rPr lang="zh-CN" altLang="en-US" dirty="0" smtClean="0"/>
              <a:t>：数据类型简介</a:t>
            </a:r>
            <a:endParaRPr lang="en-US" altLang="zh-CN" dirty="0" smtClean="0"/>
          </a:p>
          <a:p>
            <a:r>
              <a:rPr lang="zh-CN" altLang="en-US" dirty="0"/>
              <a:t>知识</a:t>
            </a:r>
            <a:r>
              <a:rPr lang="zh-CN" altLang="en-US" dirty="0" smtClean="0"/>
              <a:t>点</a:t>
            </a:r>
            <a:r>
              <a:rPr lang="en-US" altLang="zh-CN" dirty="0" smtClean="0"/>
              <a:t>5</a:t>
            </a:r>
            <a:r>
              <a:rPr lang="zh-CN" altLang="en-US" dirty="0" smtClean="0"/>
              <a:t>：</a:t>
            </a:r>
            <a:r>
              <a:rPr lang="en-US" altLang="zh-CN" dirty="0" smtClean="0"/>
              <a:t>typeof</a:t>
            </a:r>
            <a:r>
              <a:rPr lang="zh-CN" altLang="en-US" dirty="0" smtClean="0"/>
              <a:t>简介</a:t>
            </a:r>
            <a:endParaRPr lang="en-US" altLang="zh-CN" dirty="0" smtClean="0"/>
          </a:p>
          <a:p>
            <a:r>
              <a:rPr lang="zh-CN" altLang="en-US" dirty="0"/>
              <a:t>知识</a:t>
            </a:r>
            <a:r>
              <a:rPr lang="zh-CN" altLang="en-US" dirty="0" smtClean="0"/>
              <a:t>点</a:t>
            </a:r>
            <a:r>
              <a:rPr lang="en-US" altLang="zh-CN" dirty="0" smtClean="0"/>
              <a:t>6</a:t>
            </a:r>
            <a:r>
              <a:rPr lang="zh-CN" altLang="en-US" dirty="0" smtClean="0"/>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smtClean="0"/>
              <a:t>undefined</a:t>
            </a:r>
            <a:r>
              <a:rPr lang="zh-CN" altLang="en-US" dirty="0" smtClean="0"/>
              <a:t>类型</a:t>
            </a:r>
            <a:endParaRPr lang="en-US" altLang="zh-CN" dirty="0"/>
          </a:p>
          <a:p>
            <a:r>
              <a:rPr lang="zh-CN" altLang="en-US" dirty="0"/>
              <a:t>知识</a:t>
            </a:r>
            <a:r>
              <a:rPr lang="zh-CN" altLang="en-US" dirty="0" smtClean="0"/>
              <a:t>点</a:t>
            </a:r>
            <a:r>
              <a:rPr lang="en-US" altLang="zh-CN" dirty="0" smtClean="0"/>
              <a:t>7</a:t>
            </a:r>
            <a:r>
              <a:rPr lang="zh-CN" altLang="en-US" dirty="0" smtClean="0"/>
              <a:t>：</a:t>
            </a:r>
            <a:r>
              <a:rPr lang="en-US" altLang="zh-CN" dirty="0" smtClean="0"/>
              <a:t>null</a:t>
            </a:r>
            <a:r>
              <a:rPr lang="zh-CN" altLang="en-US" dirty="0" smtClean="0"/>
              <a:t>类型</a:t>
            </a:r>
            <a:endParaRPr lang="en-US" altLang="zh-CN" dirty="0" smtClean="0"/>
          </a:p>
          <a:p>
            <a:r>
              <a:rPr lang="zh-CN" altLang="en-US" dirty="0" smtClean="0"/>
              <a:t>知识点</a:t>
            </a:r>
            <a:r>
              <a:rPr lang="en-US" altLang="zh-CN" dirty="0" smtClean="0"/>
              <a:t>8</a:t>
            </a:r>
            <a:r>
              <a:rPr lang="zh-CN" altLang="en-US" dirty="0" smtClean="0"/>
              <a:t>：</a:t>
            </a:r>
            <a:r>
              <a:rPr lang="en-US" altLang="zh-CN" dirty="0" smtClean="0"/>
              <a:t>boolean</a:t>
            </a:r>
            <a:r>
              <a:rPr lang="zh-CN" altLang="en-US" dirty="0" smtClean="0"/>
              <a:t>类型</a:t>
            </a:r>
            <a:endParaRPr lang="en-US" altLang="zh-CN" dirty="0" smtClean="0"/>
          </a:p>
          <a:p>
            <a:r>
              <a:rPr lang="zh-CN" altLang="en-US" dirty="0"/>
              <a:t>知识</a:t>
            </a:r>
            <a:r>
              <a:rPr lang="zh-CN" altLang="en-US" dirty="0" smtClean="0"/>
              <a:t>点</a:t>
            </a:r>
            <a:r>
              <a:rPr lang="en-US" altLang="zh-CN" dirty="0" smtClean="0"/>
              <a:t>9</a:t>
            </a:r>
            <a:r>
              <a:rPr lang="zh-CN" altLang="en-US" dirty="0" smtClean="0"/>
              <a:t>：</a:t>
            </a:r>
            <a:r>
              <a:rPr lang="en-US" altLang="zh-CN" dirty="0" smtClean="0"/>
              <a:t>number</a:t>
            </a:r>
            <a:r>
              <a:rPr lang="zh-CN" altLang="en-US" dirty="0" smtClean="0"/>
              <a:t>类型</a:t>
            </a:r>
            <a:endParaRPr lang="en-US" altLang="zh-CN" dirty="0" smtClean="0"/>
          </a:p>
          <a:p>
            <a:r>
              <a:rPr lang="zh-CN" altLang="en-US" dirty="0"/>
              <a:t>知识</a:t>
            </a:r>
            <a:r>
              <a:rPr lang="zh-CN" altLang="en-US" dirty="0" smtClean="0"/>
              <a:t>点</a:t>
            </a:r>
            <a:r>
              <a:rPr lang="en-US" altLang="zh-CN" dirty="0" smtClean="0"/>
              <a:t>10</a:t>
            </a:r>
            <a:r>
              <a:rPr lang="zh-CN" altLang="en-US" dirty="0" smtClean="0"/>
              <a:t>：</a:t>
            </a:r>
            <a:r>
              <a:rPr lang="en-US" altLang="zh-CN" dirty="0" smtClean="0"/>
              <a:t>String</a:t>
            </a:r>
            <a:r>
              <a:rPr lang="zh-CN" altLang="en-US" dirty="0" smtClean="0"/>
              <a:t>类型</a:t>
            </a:r>
            <a:endParaRPr lang="en-US" altLang="zh-CN" dirty="0">
              <a:solidFill>
                <a:schemeClr val="tx1">
                  <a:lumMod val="75000"/>
                  <a:lumOff val="25000"/>
                </a:schemeClr>
              </a:solidFill>
            </a:endParaRPr>
          </a:p>
          <a:p>
            <a:r>
              <a:rPr lang="zh-CN" altLang="en-US" dirty="0"/>
              <a:t>知识点</a:t>
            </a:r>
            <a:r>
              <a:rPr lang="en-US" altLang="zh-CN" dirty="0" smtClean="0"/>
              <a:t>11</a:t>
            </a:r>
            <a:r>
              <a:rPr lang="zh-CN" altLang="en-US" dirty="0" smtClean="0"/>
              <a:t>：对象类型</a:t>
            </a:r>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常用的鼠标事件一般用于用户使用鼠标操作网页元素时。</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click : </a:t>
            </a:r>
            <a:r>
              <a:rPr lang="zh-CN" altLang="en-US" sz="2000" dirty="0">
                <a:solidFill>
                  <a:schemeClr val="tx1">
                    <a:lumMod val="75000"/>
                    <a:lumOff val="25000"/>
                  </a:schemeClr>
                </a:solidFill>
              </a:rPr>
              <a:t>多用在某个对象控制地范围内地鼠标点击后抬起事件。</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dblclick : </a:t>
            </a:r>
            <a:r>
              <a:rPr lang="zh-CN" altLang="en-US" sz="2000" dirty="0">
                <a:solidFill>
                  <a:schemeClr val="tx1">
                    <a:lumMod val="75000"/>
                    <a:lumOff val="25000"/>
                  </a:schemeClr>
                </a:solidFill>
              </a:rPr>
              <a:t>鼠标双击事件触发的事件。</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mousedown : </a:t>
            </a:r>
            <a:r>
              <a:rPr lang="zh-CN" altLang="en-US" sz="2000" dirty="0">
                <a:solidFill>
                  <a:schemeClr val="tx1">
                    <a:lumMod val="75000"/>
                    <a:lumOff val="25000"/>
                  </a:schemeClr>
                </a:solidFill>
              </a:rPr>
              <a:t>鼠标上地按钮被按下时触发的事件。</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mouseup : </a:t>
            </a:r>
            <a:r>
              <a:rPr lang="zh-CN" altLang="en-US" sz="2000" dirty="0">
                <a:solidFill>
                  <a:schemeClr val="tx1">
                    <a:lumMod val="75000"/>
                    <a:lumOff val="25000"/>
                  </a:schemeClr>
                </a:solidFill>
              </a:rPr>
              <a:t>鼠标按下后，松开时激发的事件</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mouseover : </a:t>
            </a:r>
            <a:r>
              <a:rPr lang="zh-CN" altLang="en-US" sz="2000" dirty="0">
                <a:solidFill>
                  <a:schemeClr val="tx1">
                    <a:lumMod val="75000"/>
                    <a:lumOff val="25000"/>
                  </a:schemeClr>
                </a:solidFill>
              </a:rPr>
              <a:t>鼠标移动到某对象范围地上方时触发的事件</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mousemove : </a:t>
            </a:r>
            <a:r>
              <a:rPr lang="zh-CN" altLang="en-US" sz="2000" dirty="0">
                <a:solidFill>
                  <a:schemeClr val="tx1">
                    <a:lumMod val="75000"/>
                    <a:lumOff val="25000"/>
                  </a:schemeClr>
                </a:solidFill>
              </a:rPr>
              <a:t>鼠标移动时触发的事件。</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mouseout : </a:t>
            </a:r>
            <a:r>
              <a:rPr lang="zh-CN" altLang="en-US" sz="2000" dirty="0">
                <a:solidFill>
                  <a:schemeClr val="tx1">
                    <a:lumMod val="75000"/>
                    <a:lumOff val="25000"/>
                  </a:schemeClr>
                </a:solidFill>
              </a:rPr>
              <a:t>鼠标离开某对象范围时触发的事件。</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mousewheel </a:t>
            </a:r>
            <a:r>
              <a:rPr lang="zh-CN" altLang="en-US" sz="2000" dirty="0">
                <a:solidFill>
                  <a:schemeClr val="tx1">
                    <a:lumMod val="75000"/>
                    <a:lumOff val="25000"/>
                  </a:schemeClr>
                </a:solidFill>
              </a:rPr>
              <a:t>：鼠标滚轮滚动式触发的事件。</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contextmenu</a:t>
            </a:r>
            <a:r>
              <a:rPr lang="zh-CN" altLang="en-US" sz="2000" dirty="0">
                <a:solidFill>
                  <a:schemeClr val="tx1">
                    <a:lumMod val="75000"/>
                    <a:lumOff val="25000"/>
                  </a:schemeClr>
                </a:solidFill>
              </a:rPr>
              <a:t>：鼠标右键菜单弹出前触发的事件。</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鼠标事件类型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8746925" y="2344052"/>
            <a:ext cx="3000396" cy="2000264"/>
          </a:xfrm>
          <a:prstGeom prst="rect">
            <a:avLst/>
          </a:prstGeom>
          <a:noFill/>
          <a:ln w="9525">
            <a:noFill/>
            <a:miter lim="800000"/>
            <a:headEnd/>
            <a:tailEnd/>
          </a:ln>
          <a:effectLst/>
        </p:spPr>
      </p:pic>
      <p:sp>
        <p:nvSpPr>
          <p:cNvPr id="2" name="TextBox 1"/>
          <p:cNvSpPr txBox="1"/>
          <p:nvPr/>
        </p:nvSpPr>
        <p:spPr>
          <a:xfrm>
            <a:off x="9348282" y="1799457"/>
            <a:ext cx="1196502" cy="369332"/>
          </a:xfrm>
          <a:prstGeom prst="rect">
            <a:avLst/>
          </a:prstGeom>
          <a:noFill/>
        </p:spPr>
        <p:txBody>
          <a:bodyPr wrap="square" rtlCol="0">
            <a:spAutoFit/>
          </a:bodyPr>
          <a:lstStyle/>
          <a:p>
            <a:r>
              <a:rPr lang="zh-CN" altLang="en-US" dirty="0" smtClean="0">
                <a:solidFill>
                  <a:srgbClr val="00B0F0"/>
                </a:solidFill>
              </a:rPr>
              <a:t>执行顺序</a:t>
            </a:r>
            <a:endParaRPr lang="zh-CN" altLang="en-US" dirty="0">
              <a:solidFill>
                <a:srgbClr val="00B0F0"/>
              </a:solidFill>
            </a:endParaRPr>
          </a:p>
        </p:txBody>
      </p:sp>
    </p:spTree>
  </p:cSld>
  <p:clrMapOvr>
    <a:masterClrMapping/>
  </p:clrMapOvr>
  <p:transition spd="slow">
    <p:push dir="u"/>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常用的键盘事件如下。</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keydown : </a:t>
            </a:r>
            <a:r>
              <a:rPr lang="zh-CN" altLang="en-US" sz="2000" dirty="0">
                <a:solidFill>
                  <a:schemeClr val="tx1">
                    <a:lumMod val="75000"/>
                    <a:lumOff val="25000"/>
                  </a:schemeClr>
                </a:solidFill>
              </a:rPr>
              <a:t>当键盘按下时调用，如不松手则反复调用（非输入按键只调用一次），输入中文时，每次点击都会调用。</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keyup : </a:t>
            </a:r>
            <a:r>
              <a:rPr lang="zh-CN" altLang="en-US" sz="2000" dirty="0">
                <a:solidFill>
                  <a:schemeClr val="tx1">
                    <a:lumMod val="75000"/>
                    <a:lumOff val="25000"/>
                  </a:schemeClr>
                </a:solidFill>
              </a:rPr>
              <a:t>当键盘松开时调用。</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keypress :</a:t>
            </a:r>
            <a:r>
              <a:rPr lang="zh-CN" altLang="en-US" sz="2000" dirty="0">
                <a:solidFill>
                  <a:schemeClr val="tx1">
                    <a:lumMod val="75000"/>
                    <a:lumOff val="25000"/>
                  </a:schemeClr>
                </a:solidFill>
              </a:rPr>
              <a:t>当键盘按下时调用，如不松手则反复调用，输入中文时，每次点击都会调用。但对于非字符输入不调用。</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   以上三个方法都可以在回调函数中通过</a:t>
            </a:r>
            <a:r>
              <a:rPr lang="en-US" altLang="zh-CN" sz="2000" dirty="0" err="1">
                <a:solidFill>
                  <a:schemeClr val="tx1">
                    <a:lumMod val="75000"/>
                    <a:lumOff val="25000"/>
                  </a:schemeClr>
                </a:solidFill>
              </a:rPr>
              <a:t>event.keyCode</a:t>
            </a:r>
            <a:r>
              <a:rPr lang="zh-CN" altLang="en-US" sz="2000" dirty="0">
                <a:solidFill>
                  <a:schemeClr val="tx1">
                    <a:lumMod val="75000"/>
                    <a:lumOff val="25000"/>
                  </a:schemeClr>
                </a:solidFill>
              </a:rPr>
              <a:t>获取字符码</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textInput : </a:t>
            </a:r>
            <a:r>
              <a:rPr lang="zh-CN" altLang="en-US" sz="2000" dirty="0">
                <a:solidFill>
                  <a:schemeClr val="tx1">
                    <a:lumMod val="75000"/>
                    <a:lumOff val="25000"/>
                  </a:schemeClr>
                </a:solidFill>
              </a:rPr>
              <a:t>只有可编辑区域（例如文本框、文本域），输入成功一个字符时才会调用。此方法通过</a:t>
            </a:r>
            <a:r>
              <a:rPr lang="en-US" altLang="zh-CN" sz="2000" dirty="0" err="1">
                <a:solidFill>
                  <a:schemeClr val="tx1">
                    <a:lumMod val="75000"/>
                    <a:lumOff val="25000"/>
                  </a:schemeClr>
                </a:solidFill>
              </a:rPr>
              <a:t>event.data</a:t>
            </a:r>
            <a:r>
              <a:rPr lang="zh-CN" altLang="en-US" sz="2000" dirty="0">
                <a:solidFill>
                  <a:schemeClr val="tx1">
                    <a:lumMod val="75000"/>
                    <a:lumOff val="25000"/>
                  </a:schemeClr>
                </a:solidFill>
              </a:rPr>
              <a:t>获取输入的字符。</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键盘事件类型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思考 ：在网页上给一组功能完全一致的</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对象绑定同一个事件既影响执行效率，又会浪费内存资源。</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8【</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事件委托机制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descr="http://www.oa169.com/img/oaimg/houtai/3.jpg"/>
          <p:cNvPicPr>
            <a:picLocks noChangeAspect="1" noChangeArrowheads="1"/>
          </p:cNvPicPr>
          <p:nvPr/>
        </p:nvPicPr>
        <p:blipFill>
          <a:blip r:embed="rId1"/>
          <a:srcRect/>
          <a:stretch>
            <a:fillRect/>
          </a:stretch>
        </p:blipFill>
        <p:spPr bwMode="auto">
          <a:xfrm>
            <a:off x="669055" y="2431601"/>
            <a:ext cx="7353300" cy="3724276"/>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事件委托</a:t>
            </a:r>
            <a:r>
              <a:rPr lang="zh-CN" altLang="en-US" sz="2400" dirty="0" smtClean="0">
                <a:solidFill>
                  <a:schemeClr val="tx1">
                    <a:lumMod val="75000"/>
                    <a:lumOff val="25000"/>
                  </a:schemeClr>
                </a:solidFill>
              </a:rPr>
              <a:t>：将一组相似的事件的响应函数统一绑定给一个外层</a:t>
            </a:r>
            <a:r>
              <a:rPr lang="en-US" altLang="zh-CN" sz="2400" dirty="0" smtClean="0">
                <a:solidFill>
                  <a:schemeClr val="tx1">
                    <a:lumMod val="75000"/>
                    <a:lumOff val="25000"/>
                  </a:schemeClr>
                </a:solidFill>
              </a:rPr>
              <a:t>DOM</a:t>
            </a:r>
            <a:r>
              <a:rPr lang="zh-CN" altLang="en-US" sz="2400" dirty="0" smtClean="0">
                <a:solidFill>
                  <a:schemeClr val="tx1">
                    <a:lumMod val="75000"/>
                    <a:lumOff val="25000"/>
                  </a:schemeClr>
                </a:solidFill>
              </a:rPr>
              <a:t>对象，当用户触发外层</a:t>
            </a:r>
            <a:r>
              <a:rPr lang="en-US" altLang="zh-CN" sz="2400" dirty="0" smtClean="0">
                <a:solidFill>
                  <a:schemeClr val="tx1">
                    <a:lumMod val="75000"/>
                    <a:lumOff val="25000"/>
                  </a:schemeClr>
                </a:solidFill>
              </a:rPr>
              <a:t>DOM</a:t>
            </a:r>
            <a:r>
              <a:rPr lang="zh-CN" altLang="en-US" sz="2400" dirty="0" smtClean="0">
                <a:solidFill>
                  <a:schemeClr val="tx1">
                    <a:lumMod val="75000"/>
                    <a:lumOff val="25000"/>
                  </a:schemeClr>
                </a:solidFill>
              </a:rPr>
              <a:t>对象时，调用同一个响应函数执行，通过参数来判断触发的子</a:t>
            </a:r>
            <a:r>
              <a:rPr lang="en-US" altLang="zh-CN" sz="2400" dirty="0" smtClean="0">
                <a:solidFill>
                  <a:schemeClr val="tx1">
                    <a:lumMod val="75000"/>
                    <a:lumOff val="25000"/>
                  </a:schemeClr>
                </a:solidFill>
              </a:rPr>
              <a:t>DOM</a:t>
            </a:r>
            <a:r>
              <a:rPr lang="zh-CN" altLang="en-US" sz="2400" dirty="0" smtClean="0">
                <a:solidFill>
                  <a:schemeClr val="tx1">
                    <a:lumMod val="75000"/>
                    <a:lumOff val="25000"/>
                  </a:schemeClr>
                </a:solidFill>
              </a:rPr>
              <a:t>节点。</a:t>
            </a:r>
            <a:endParaRPr lang="en-US" altLang="zh-CN"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事件委托机制用于一组相似的操作事件，同时事件的响应函数为同一个。</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父</a:t>
            </a:r>
            <a:r>
              <a:rPr lang="en-US" altLang="zh-CN" sz="2000" dirty="0" smtClean="0">
                <a:solidFill>
                  <a:schemeClr val="tx1">
                    <a:lumMod val="75000"/>
                    <a:lumOff val="25000"/>
                  </a:schemeClr>
                </a:solidFill>
              </a:rPr>
              <a:t>DOM</a:t>
            </a:r>
            <a:r>
              <a:rPr lang="zh-CN" altLang="en-US" sz="2000" dirty="0" smtClean="0">
                <a:solidFill>
                  <a:schemeClr val="tx1">
                    <a:lumMod val="75000"/>
                    <a:lumOff val="25000"/>
                  </a:schemeClr>
                </a:solidFill>
              </a:rPr>
              <a:t>节点被触发后，应根据操作的实际对象判断是否执行响应函数。</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在</a:t>
            </a:r>
            <a:r>
              <a:rPr lang="en-US" altLang="zh-CN" sz="2000" dirty="0" smtClean="0">
                <a:solidFill>
                  <a:schemeClr val="tx1">
                    <a:lumMod val="75000"/>
                    <a:lumOff val="25000"/>
                  </a:schemeClr>
                </a:solidFill>
              </a:rPr>
              <a:t>jquery</a:t>
            </a:r>
            <a:r>
              <a:rPr lang="zh-CN" altLang="en-US" sz="2000" dirty="0" smtClean="0">
                <a:solidFill>
                  <a:schemeClr val="tx1">
                    <a:lumMod val="75000"/>
                    <a:lumOff val="25000"/>
                  </a:schemeClr>
                </a:solidFill>
              </a:rPr>
              <a:t>的</a:t>
            </a:r>
            <a:r>
              <a:rPr lang="en-US" altLang="zh-CN" sz="2000" dirty="0" smtClean="0">
                <a:solidFill>
                  <a:schemeClr val="tx1">
                    <a:lumMod val="75000"/>
                    <a:lumOff val="25000"/>
                  </a:schemeClr>
                </a:solidFill>
              </a:rPr>
              <a:t>on</a:t>
            </a:r>
            <a:r>
              <a:rPr lang="zh-CN" altLang="en-US" sz="2000" dirty="0" smtClean="0">
                <a:solidFill>
                  <a:schemeClr val="tx1">
                    <a:lumMod val="75000"/>
                    <a:lumOff val="25000"/>
                  </a:schemeClr>
                </a:solidFill>
              </a:rPr>
              <a:t>方法中实现了事件委托机制的具体封装（</a:t>
            </a:r>
            <a:r>
              <a:rPr lang="zh-CN" altLang="en-US" sz="2000" dirty="0" smtClean="0">
                <a:solidFill>
                  <a:srgbClr val="FF0000"/>
                </a:solidFill>
              </a:rPr>
              <a:t>参见之后章节</a:t>
            </a:r>
            <a:r>
              <a:rPr lang="zh-CN" altLang="en-US" sz="2000" dirty="0" smtClean="0">
                <a:solidFill>
                  <a:schemeClr val="tx1">
                    <a:lumMod val="75000"/>
                    <a:lumOff val="25000"/>
                  </a:schemeClr>
                </a:solidFill>
              </a:rPr>
              <a:t>）。</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8【</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事件委托机制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solidFill>
                  <a:schemeClr val="tx1">
                    <a:lumMod val="75000"/>
                    <a:lumOff val="25000"/>
                  </a:schemeClr>
                </a:solidFill>
              </a:rPr>
              <a:t>事件机制</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什么时观察者模式？</a:t>
            </a:r>
            <a:endParaRPr lang="zh-CN" altLang="en-US" dirty="0"/>
          </a:p>
          <a:p>
            <a:r>
              <a:rPr lang="zh-CN" altLang="en-US" dirty="0" smtClean="0"/>
              <a:t>什么是事件流，有哪些类型的事件流？</a:t>
            </a:r>
            <a:endParaRPr lang="zh-CN" altLang="en-US" dirty="0"/>
          </a:p>
          <a:p>
            <a:r>
              <a:rPr lang="zh-CN" altLang="en-US" dirty="0"/>
              <a:t>有</a:t>
            </a:r>
            <a:r>
              <a:rPr lang="zh-CN" altLang="en-US" dirty="0" smtClean="0"/>
              <a:t>哪些事件绑定方式，特点是什么？</a:t>
            </a:r>
            <a:endParaRPr lang="zh-CN" altLang="en-US" dirty="0"/>
          </a:p>
          <a:p>
            <a:r>
              <a:rPr lang="zh-CN" altLang="en-US" dirty="0" smtClean="0"/>
              <a:t>什么是事件对象，有哪些主要的属性与方法？</a:t>
            </a:r>
            <a:endParaRPr lang="zh-CN" altLang="en-US" dirty="0"/>
          </a:p>
          <a:p>
            <a:r>
              <a:rPr lang="zh-CN" altLang="en-US" dirty="0"/>
              <a:t>有</a:t>
            </a:r>
            <a:r>
              <a:rPr lang="zh-CN" altLang="en-US" dirty="0" smtClean="0"/>
              <a:t>哪些常用的事件类型？</a:t>
            </a:r>
            <a:endParaRPr lang="zh-CN" altLang="en-US" dirty="0"/>
          </a:p>
          <a:p>
            <a:r>
              <a:rPr lang="zh-CN" altLang="en-US" dirty="0" smtClean="0"/>
              <a:t>什么是事件委托机制？</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a:solidFill>
                  <a:schemeClr val="tx1">
                    <a:lumMod val="75000"/>
                    <a:lumOff val="25000"/>
                  </a:schemeClr>
                </a:solidFill>
              </a:rPr>
              <a:t>事件机制</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77500" lnSpcReduction="20000"/>
          </a:bodyPr>
          <a:lstStyle/>
          <a:p>
            <a:r>
              <a:rPr lang="zh-CN" altLang="en-US" dirty="0"/>
              <a:t>事件流：事件触发的内部机制</a:t>
            </a:r>
            <a:endParaRPr lang="zh-CN" altLang="en-US" dirty="0"/>
          </a:p>
          <a:p>
            <a:r>
              <a:rPr lang="zh-CN" altLang="en-US" dirty="0"/>
              <a:t>事件的绑定方式：如何将不同类型的事件绑定给响应程序。</a:t>
            </a:r>
            <a:endParaRPr lang="zh-CN" altLang="en-US" dirty="0"/>
          </a:p>
          <a:p>
            <a:r>
              <a:rPr lang="zh-CN" altLang="en-US" dirty="0"/>
              <a:t>事件对象：由浏览器封装好的</a:t>
            </a:r>
            <a:r>
              <a:rPr lang="en-US" altLang="zh-CN" dirty="0"/>
              <a:t>Object</a:t>
            </a:r>
            <a:r>
              <a:rPr lang="zh-CN" altLang="en-US" dirty="0"/>
              <a:t>对象，对象中包含本次事件的基本信息（例如事件的目标、事件所在位置、事件类型等），以及一些事件的操作方法。</a:t>
            </a:r>
            <a:endParaRPr lang="zh-CN" altLang="en-US" dirty="0"/>
          </a:p>
          <a:p>
            <a:r>
              <a:rPr lang="zh-CN" altLang="en-US" dirty="0"/>
              <a:t>响应函数：在响应函数调用</a:t>
            </a:r>
            <a:r>
              <a:rPr lang="en-US" altLang="zh-CN" dirty="0"/>
              <a:t>dom</a:t>
            </a:r>
            <a:r>
              <a:rPr lang="zh-CN" altLang="en-US" dirty="0"/>
              <a:t>、事件对象完成业务逻辑开发（注意事项，只有在响应函数被加载后，在与浏览器进行交互，响应函数才能执行）。</a:t>
            </a:r>
            <a:endParaRPr lang="zh-CN" altLang="en-US" dirty="0"/>
          </a:p>
          <a:p>
            <a:r>
              <a:rPr lang="zh-CN" altLang="en-US" dirty="0"/>
              <a:t>默认行为：某些元素在用户操作时，在不调用任何程序的情况下，也会发生具体行为，例如</a:t>
            </a:r>
            <a:r>
              <a:rPr lang="en-US" altLang="zh-CN" dirty="0"/>
              <a:t>input type=submit</a:t>
            </a:r>
            <a:r>
              <a:rPr lang="zh-CN" altLang="en-US" dirty="0"/>
              <a:t>在点击时会提交整个</a:t>
            </a:r>
            <a:r>
              <a:rPr lang="en-US" altLang="zh-CN" dirty="0"/>
              <a:t>form</a:t>
            </a:r>
            <a:r>
              <a:rPr lang="zh-CN" altLang="en-US" dirty="0"/>
              <a:t>表单</a:t>
            </a:r>
            <a:endParaRPr lang="zh-CN" altLang="en-US" dirty="0"/>
          </a:p>
          <a:p>
            <a:r>
              <a:rPr lang="zh-CN" altLang="en-US" dirty="0"/>
              <a:t>常用的事件类型为窗口类型、鼠标类型、键盘类型等</a:t>
            </a:r>
            <a:endParaRPr lang="zh-CN" altLang="en-US" dirty="0"/>
          </a:p>
          <a:p>
            <a:pPr marL="0" indent="0">
              <a:buNone/>
            </a:pPr>
            <a:endParaRPr lang="zh-CN" altLang="en-US" dirty="0"/>
          </a:p>
        </p:txBody>
      </p:sp>
    </p:spTree>
  </p:cSld>
  <p:clrMapOvr>
    <a:masterClrMapping/>
  </p:clrMapOvr>
  <p:transition spd="slow">
    <p:push dir="u"/>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10</a:t>
            </a:r>
            <a:r>
              <a:rPr lang="zh-CN" altLang="en-US" dirty="0" smtClean="0"/>
              <a:t>节</a:t>
            </a:r>
            <a:r>
              <a:rPr lang="en-US" altLang="zh-CN" dirty="0" smtClean="0"/>
              <a:t>【</a:t>
            </a:r>
            <a:r>
              <a:rPr lang="en-US" altLang="zh-CN" dirty="0">
                <a:solidFill>
                  <a:schemeClr val="tx1">
                    <a:lumMod val="75000"/>
                    <a:lumOff val="25000"/>
                  </a:schemeClr>
                </a:solidFill>
              </a:rPr>
              <a:t> </a:t>
            </a:r>
            <a:r>
              <a:rPr lang="en-US" altLang="zh-CN" dirty="0" smtClean="0">
                <a:solidFill>
                  <a:schemeClr val="tx1">
                    <a:lumMod val="75000"/>
                    <a:lumOff val="25000"/>
                  </a:schemeClr>
                </a:solidFill>
              </a:rPr>
              <a:t>BOM</a:t>
            </a:r>
            <a:r>
              <a:rPr lang="zh-CN" altLang="en-US" dirty="0" smtClean="0">
                <a:solidFill>
                  <a:schemeClr val="tx1">
                    <a:lumMod val="75000"/>
                    <a:lumOff val="25000"/>
                  </a:schemeClr>
                </a:solidFill>
              </a:rPr>
              <a:t>对象</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知识点</a:t>
            </a:r>
            <a:r>
              <a:rPr lang="en-US" altLang="zh-CN" dirty="0"/>
              <a:t>1</a:t>
            </a:r>
            <a:r>
              <a:rPr lang="zh-CN" altLang="en-US" dirty="0"/>
              <a:t>：</a:t>
            </a:r>
            <a:r>
              <a:rPr lang="en-US" altLang="zh-CN" dirty="0"/>
              <a:t>window</a:t>
            </a:r>
            <a:r>
              <a:rPr lang="zh-CN" altLang="en-US" dirty="0"/>
              <a:t>对象</a:t>
            </a:r>
            <a:endParaRPr lang="en-US" altLang="zh-CN" dirty="0"/>
          </a:p>
          <a:p>
            <a:r>
              <a:rPr lang="zh-CN" altLang="en-US" dirty="0"/>
              <a:t>知识点</a:t>
            </a:r>
            <a:r>
              <a:rPr lang="en-US" altLang="zh-CN" dirty="0"/>
              <a:t>2</a:t>
            </a:r>
            <a:r>
              <a:rPr lang="zh-CN" altLang="en-US" dirty="0"/>
              <a:t>：</a:t>
            </a:r>
            <a:r>
              <a:rPr lang="en-US" altLang="zh-CN" dirty="0"/>
              <a:t>location</a:t>
            </a:r>
            <a:r>
              <a:rPr lang="zh-CN" altLang="en-US" dirty="0"/>
              <a:t>对象</a:t>
            </a:r>
            <a:endParaRPr lang="en-US" altLang="zh-CN" dirty="0"/>
          </a:p>
          <a:p>
            <a:r>
              <a:rPr lang="zh-CN" altLang="en-US" dirty="0"/>
              <a:t>知识点</a:t>
            </a:r>
            <a:r>
              <a:rPr lang="en-US" altLang="zh-CN" dirty="0"/>
              <a:t>3</a:t>
            </a:r>
            <a:r>
              <a:rPr lang="zh-CN" altLang="en-US" dirty="0"/>
              <a:t>：</a:t>
            </a:r>
            <a:r>
              <a:rPr lang="en-US" altLang="zh-CN" dirty="0"/>
              <a:t> navigator</a:t>
            </a:r>
            <a:r>
              <a:rPr lang="zh-CN" altLang="en-US" dirty="0"/>
              <a:t>对象</a:t>
            </a:r>
            <a:endParaRPr lang="en-US" altLang="zh-CN" dirty="0"/>
          </a:p>
          <a:p>
            <a:r>
              <a:rPr lang="zh-CN" altLang="en-US" dirty="0"/>
              <a:t>知识点</a:t>
            </a:r>
            <a:r>
              <a:rPr lang="en-US" altLang="zh-CN" dirty="0"/>
              <a:t>4</a:t>
            </a:r>
            <a:r>
              <a:rPr lang="zh-CN" altLang="en-US" dirty="0"/>
              <a:t>：</a:t>
            </a:r>
            <a:r>
              <a:rPr lang="en-US" altLang="zh-CN" dirty="0"/>
              <a:t> screen</a:t>
            </a:r>
            <a:r>
              <a:rPr lang="zh-CN" altLang="en-US" dirty="0"/>
              <a:t>对象</a:t>
            </a:r>
            <a:endParaRPr lang="en-US" altLang="zh-CN" dirty="0"/>
          </a:p>
          <a:p>
            <a:r>
              <a:rPr lang="zh-CN" altLang="en-US" dirty="0"/>
              <a:t>知识点</a:t>
            </a:r>
            <a:r>
              <a:rPr lang="en-US" altLang="zh-CN" dirty="0"/>
              <a:t>5</a:t>
            </a:r>
            <a:r>
              <a:rPr lang="zh-CN" altLang="en-US" dirty="0"/>
              <a:t>：</a:t>
            </a:r>
            <a:r>
              <a:rPr lang="en-US" altLang="zh-CN" dirty="0"/>
              <a:t> history</a:t>
            </a:r>
            <a:r>
              <a:rPr lang="zh-CN" altLang="en-US" dirty="0"/>
              <a:t>对象</a:t>
            </a:r>
            <a:endParaRPr lang="en-US" altLang="zh-CN" dirty="0"/>
          </a:p>
          <a:p>
            <a:pPr marL="0" indent="0">
              <a:buNone/>
            </a:pPr>
            <a:endParaRPr lang="en-US" altLang="zh-CN" dirty="0"/>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BOM</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Browser Object Model</a:t>
            </a:r>
            <a:r>
              <a:rPr lang="zh-CN" altLang="en-US" sz="2400" dirty="0">
                <a:solidFill>
                  <a:schemeClr val="tx1">
                    <a:lumMod val="75000"/>
                    <a:lumOff val="25000"/>
                  </a:schemeClr>
                </a:solidFill>
              </a:rPr>
              <a:t>）：浏览器对象模型，用于操作浏览器窗口的一组接口。</a:t>
            </a:r>
            <a:endParaRPr lang="zh-CN" altLang="en-US" sz="2400" dirty="0">
              <a:solidFill>
                <a:schemeClr val="tx1">
                  <a:lumMod val="75000"/>
                  <a:lumOff val="25000"/>
                </a:schemeClr>
              </a:solidFill>
            </a:endParaRPr>
          </a:p>
          <a:p>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与</a:t>
            </a:r>
            <a:r>
              <a:rPr lang="en-US" altLang="zh-CN" sz="2400" dirty="0" smtClean="0">
                <a:solidFill>
                  <a:schemeClr val="tx1">
                    <a:lumMod val="75000"/>
                    <a:lumOff val="25000"/>
                  </a:schemeClr>
                </a:solidFill>
              </a:rPr>
              <a:t>BOM</a:t>
            </a:r>
            <a:r>
              <a:rPr lang="zh-CN" altLang="en-US" sz="2400" dirty="0" smtClean="0">
                <a:solidFill>
                  <a:schemeClr val="tx1">
                    <a:lumMod val="75000"/>
                    <a:lumOff val="25000"/>
                  </a:schemeClr>
                </a:solidFill>
              </a:rPr>
              <a:t>的区别：</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接口都是在操作浏览器的</a:t>
            </a:r>
            <a:r>
              <a:rPr lang="en-US" altLang="zh-CN" sz="2000" dirty="0">
                <a:solidFill>
                  <a:schemeClr val="tx1">
                    <a:lumMod val="75000"/>
                    <a:lumOff val="25000"/>
                  </a:schemeClr>
                </a:solidFill>
              </a:rPr>
              <a:t>BODY</a:t>
            </a:r>
            <a:r>
              <a:rPr lang="zh-CN" altLang="en-US" sz="2000" dirty="0">
                <a:solidFill>
                  <a:schemeClr val="tx1">
                    <a:lumMod val="75000"/>
                    <a:lumOff val="25000"/>
                  </a:schemeClr>
                </a:solidFill>
              </a:rPr>
              <a:t>内的元素，无论是</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HTMLDOM</a:t>
            </a:r>
            <a:r>
              <a:rPr lang="zh-CN" altLang="en-US" sz="2000" dirty="0">
                <a:solidFill>
                  <a:schemeClr val="tx1">
                    <a:lumMod val="75000"/>
                    <a:lumOff val="25000"/>
                  </a:schemeClr>
                </a:solidFill>
              </a:rPr>
              <a:t>都是浏览器遵循</a:t>
            </a:r>
            <a:r>
              <a:rPr lang="en-US" altLang="zh-CN" sz="2000" dirty="0">
                <a:solidFill>
                  <a:schemeClr val="tx1">
                    <a:lumMod val="75000"/>
                    <a:lumOff val="25000"/>
                  </a:schemeClr>
                </a:solidFill>
              </a:rPr>
              <a:t>w3c</a:t>
            </a:r>
            <a:r>
              <a:rPr lang="zh-CN" altLang="en-US" sz="2000" dirty="0">
                <a:solidFill>
                  <a:schemeClr val="tx1">
                    <a:lumMod val="75000"/>
                    <a:lumOff val="25000"/>
                  </a:schemeClr>
                </a:solidFill>
              </a:rPr>
              <a:t>标准对外公布的标准接口，在浏览器中兼容性强。</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BOM</a:t>
            </a:r>
            <a:r>
              <a:rPr lang="zh-CN" altLang="en-US" sz="2000" dirty="0">
                <a:solidFill>
                  <a:schemeClr val="tx1">
                    <a:lumMod val="75000"/>
                    <a:lumOff val="25000"/>
                  </a:schemeClr>
                </a:solidFill>
              </a:rPr>
              <a:t>是操作浏览器本身，比如窗口大小、子窗口等等。</a:t>
            </a:r>
            <a:r>
              <a:rPr lang="en-US" altLang="zh-CN" sz="2000" dirty="0">
                <a:solidFill>
                  <a:schemeClr val="tx1">
                    <a:lumMod val="75000"/>
                    <a:lumOff val="25000"/>
                  </a:schemeClr>
                </a:solidFill>
              </a:rPr>
              <a:t>BOM</a:t>
            </a:r>
            <a:r>
              <a:rPr lang="zh-CN" altLang="en-US" sz="2000" dirty="0">
                <a:solidFill>
                  <a:schemeClr val="tx1">
                    <a:lumMod val="75000"/>
                    <a:lumOff val="25000"/>
                  </a:schemeClr>
                </a:solidFill>
              </a:rPr>
              <a:t>没有标准的标准，但由于现代浏览器几乎都封装了浏览器对象，并公布了对外接口。</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1【window</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BOM</a:t>
            </a:r>
            <a:r>
              <a:rPr lang="zh-CN" altLang="en-US" sz="2400" dirty="0">
                <a:solidFill>
                  <a:schemeClr val="tx1">
                    <a:lumMod val="75000"/>
                    <a:lumOff val="25000"/>
                  </a:schemeClr>
                </a:solidFill>
              </a:rPr>
              <a:t>的主要对象：</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window</a:t>
            </a:r>
            <a:r>
              <a:rPr lang="zh-CN" altLang="en-US" sz="2000" dirty="0">
                <a:solidFill>
                  <a:schemeClr val="tx1">
                    <a:lumMod val="75000"/>
                    <a:lumOff val="25000"/>
                  </a:schemeClr>
                </a:solidFill>
              </a:rPr>
              <a:t>：对象表示浏览器中打开的窗口。</a:t>
            </a:r>
            <a:r>
              <a:rPr lang="en-US" altLang="zh-CN" sz="2000" dirty="0">
                <a:solidFill>
                  <a:schemeClr val="tx1">
                    <a:lumMod val="75000"/>
                    <a:lumOff val="25000"/>
                  </a:schemeClr>
                </a:solidFill>
              </a:rPr>
              <a:t>Window</a:t>
            </a:r>
            <a:r>
              <a:rPr lang="zh-CN" altLang="en-US" sz="2000" dirty="0">
                <a:solidFill>
                  <a:schemeClr val="tx1">
                    <a:lumMod val="75000"/>
                    <a:lumOff val="25000"/>
                  </a:schemeClr>
                </a:solidFill>
              </a:rPr>
              <a:t>对象也封装了</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标准中</a:t>
            </a:r>
            <a:r>
              <a:rPr lang="en-US" altLang="zh-CN" sz="2000" dirty="0">
                <a:solidFill>
                  <a:schemeClr val="tx1">
                    <a:lumMod val="75000"/>
                    <a:lumOff val="25000"/>
                  </a:schemeClr>
                </a:solidFill>
              </a:rPr>
              <a:t>Global</a:t>
            </a:r>
            <a:r>
              <a:rPr lang="zh-CN" altLang="en-US" sz="2000" dirty="0">
                <a:solidFill>
                  <a:schemeClr val="tx1">
                    <a:lumMod val="75000"/>
                    <a:lumOff val="25000"/>
                  </a:schemeClr>
                </a:solidFill>
              </a:rPr>
              <a:t>对象涵盖的全部内容，是</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HTMLDOM</a:t>
            </a:r>
            <a:r>
              <a:rPr lang="zh-CN" altLang="en-US" sz="2000" dirty="0">
                <a:solidFill>
                  <a:schemeClr val="tx1">
                    <a:lumMod val="75000"/>
                    <a:lumOff val="25000"/>
                  </a:schemeClr>
                </a:solidFill>
              </a:rPr>
              <a:t>的运行环境。</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navigator</a:t>
            </a:r>
            <a:r>
              <a:rPr lang="zh-CN" altLang="en-US" sz="2000" dirty="0">
                <a:solidFill>
                  <a:schemeClr val="tx1">
                    <a:lumMod val="75000"/>
                    <a:lumOff val="25000"/>
                  </a:schemeClr>
                </a:solidFill>
              </a:rPr>
              <a:t>： 对象包含有关浏览器的信息。</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s</a:t>
            </a:r>
            <a:r>
              <a:rPr lang="en-US" altLang="zh-CN" sz="2000" dirty="0" smtClean="0">
                <a:solidFill>
                  <a:schemeClr val="tx1">
                    <a:lumMod val="75000"/>
                    <a:lumOff val="25000"/>
                  </a:schemeClr>
                </a:solidFill>
              </a:rPr>
              <a:t>creen:</a:t>
            </a:r>
            <a:r>
              <a:rPr lang="zh-CN" altLang="en-US" sz="2000" dirty="0" smtClean="0">
                <a:solidFill>
                  <a:schemeClr val="tx1">
                    <a:lumMod val="75000"/>
                    <a:lumOff val="25000"/>
                  </a:schemeClr>
                </a:solidFill>
              </a:rPr>
              <a:t>对象</a:t>
            </a:r>
            <a:r>
              <a:rPr lang="zh-CN" altLang="en-US" sz="2000" dirty="0">
                <a:solidFill>
                  <a:schemeClr val="tx1">
                    <a:lumMod val="75000"/>
                    <a:lumOff val="25000"/>
                  </a:schemeClr>
                </a:solidFill>
              </a:rPr>
              <a:t>包含有关客户端显示屏幕的信息。</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history</a:t>
            </a:r>
            <a:r>
              <a:rPr lang="zh-CN" altLang="en-US" sz="2000" dirty="0">
                <a:solidFill>
                  <a:schemeClr val="tx1">
                    <a:lumMod val="75000"/>
                    <a:lumOff val="25000"/>
                  </a:schemeClr>
                </a:solidFill>
              </a:rPr>
              <a:t>： 对象包含用户（在浏览器窗口中）访问过的 </a:t>
            </a:r>
            <a:r>
              <a:rPr lang="en-US" altLang="zh-CN" sz="2000" dirty="0">
                <a:solidFill>
                  <a:schemeClr val="tx1">
                    <a:lumMod val="75000"/>
                    <a:lumOff val="25000"/>
                  </a:schemeClr>
                </a:solidFill>
              </a:rPr>
              <a:t>URL</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location</a:t>
            </a:r>
            <a:r>
              <a:rPr lang="zh-CN" altLang="en-US" sz="2000" dirty="0">
                <a:solidFill>
                  <a:schemeClr val="tx1">
                    <a:lumMod val="75000"/>
                    <a:lumOff val="25000"/>
                  </a:schemeClr>
                </a:solidFill>
              </a:rPr>
              <a:t>：对象包含有关当前 </a:t>
            </a:r>
            <a:r>
              <a:rPr lang="en-US" altLang="zh-CN" sz="2000" dirty="0">
                <a:solidFill>
                  <a:schemeClr val="tx1">
                    <a:lumMod val="75000"/>
                    <a:lumOff val="25000"/>
                  </a:schemeClr>
                </a:solidFill>
              </a:rPr>
              <a:t>URL </a:t>
            </a:r>
            <a:r>
              <a:rPr lang="zh-CN" altLang="en-US" sz="2000" dirty="0">
                <a:solidFill>
                  <a:schemeClr val="tx1">
                    <a:lumMod val="75000"/>
                    <a:lumOff val="25000"/>
                  </a:schemeClr>
                </a:solidFill>
              </a:rPr>
              <a:t>的信息，主要的作用是网页跳转。</a:t>
            </a:r>
            <a:endParaRPr lang="zh-CN" altLang="en-US" sz="2000" dirty="0">
              <a:solidFill>
                <a:schemeClr val="tx1">
                  <a:lumMod val="75000"/>
                  <a:lumOff val="25000"/>
                </a:schemeClr>
              </a:solidFill>
            </a:endParaRPr>
          </a:p>
          <a:p>
            <a:pPr marL="0" indent="0">
              <a:buNone/>
            </a:pPr>
            <a:r>
              <a:rPr lang="en-US" altLang="zh-CN" sz="2000" dirty="0">
                <a:solidFill>
                  <a:schemeClr val="tx1">
                    <a:lumMod val="75000"/>
                    <a:lumOff val="25000"/>
                  </a:schemeClr>
                </a:solidFill>
              </a:rPr>
              <a:t>	</a:t>
            </a:r>
            <a:r>
              <a:rPr lang="en-US" altLang="zh-CN" sz="2000" dirty="0" smtClean="0">
                <a:solidFill>
                  <a:srgbClr val="FF0000"/>
                </a:solidFill>
              </a:rPr>
              <a:t>navigator</a:t>
            </a:r>
            <a:r>
              <a:rPr lang="zh-CN" altLang="en-US" sz="2000" dirty="0">
                <a:solidFill>
                  <a:srgbClr val="FF0000"/>
                </a:solidFill>
              </a:rPr>
              <a:t>、</a:t>
            </a:r>
            <a:r>
              <a:rPr lang="en-US" altLang="zh-CN" sz="2000" dirty="0">
                <a:solidFill>
                  <a:srgbClr val="FF0000"/>
                </a:solidFill>
              </a:rPr>
              <a:t>screen</a:t>
            </a:r>
            <a:r>
              <a:rPr lang="zh-CN" altLang="en-US" sz="2000" dirty="0">
                <a:solidFill>
                  <a:srgbClr val="FF0000"/>
                </a:solidFill>
              </a:rPr>
              <a:t>、</a:t>
            </a:r>
            <a:r>
              <a:rPr lang="en-US" altLang="zh-CN" sz="2000" dirty="0">
                <a:solidFill>
                  <a:srgbClr val="FF0000"/>
                </a:solidFill>
              </a:rPr>
              <a:t>history</a:t>
            </a:r>
            <a:r>
              <a:rPr lang="zh-CN" altLang="en-US" sz="2000" dirty="0">
                <a:solidFill>
                  <a:srgbClr val="FF0000"/>
                </a:solidFill>
              </a:rPr>
              <a:t>、</a:t>
            </a:r>
            <a:r>
              <a:rPr lang="en-US" altLang="zh-CN" sz="2000" dirty="0">
                <a:solidFill>
                  <a:srgbClr val="FF0000"/>
                </a:solidFill>
              </a:rPr>
              <a:t>location</a:t>
            </a:r>
            <a:r>
              <a:rPr lang="zh-CN" altLang="en-US" sz="2000" dirty="0">
                <a:solidFill>
                  <a:srgbClr val="FF0000"/>
                </a:solidFill>
              </a:rPr>
              <a:t>都是</a:t>
            </a:r>
            <a:r>
              <a:rPr lang="en-US" altLang="zh-CN" sz="2000" dirty="0">
                <a:solidFill>
                  <a:srgbClr val="FF0000"/>
                </a:solidFill>
              </a:rPr>
              <a:t>window</a:t>
            </a:r>
            <a:r>
              <a:rPr lang="zh-CN" altLang="en-US" sz="2000" dirty="0">
                <a:solidFill>
                  <a:srgbClr val="FF0000"/>
                </a:solidFill>
              </a:rPr>
              <a:t>对象的一个属性对象。获取方式为 </a:t>
            </a:r>
            <a:r>
              <a:rPr lang="en-US" altLang="zh-CN" sz="2000" dirty="0">
                <a:solidFill>
                  <a:srgbClr val="FF0000"/>
                </a:solidFill>
              </a:rPr>
              <a:t>window.XXXX.</a:t>
            </a:r>
            <a:endParaRPr lang="en-US" altLang="zh-CN" sz="2000" dirty="0">
              <a:solidFill>
                <a:srgbClr val="FF0000"/>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1【window</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window</a:t>
            </a:r>
            <a:r>
              <a:rPr lang="zh-CN" altLang="en-US" sz="2400" dirty="0">
                <a:solidFill>
                  <a:schemeClr val="tx1">
                    <a:lumMod val="75000"/>
                    <a:lumOff val="25000"/>
                  </a:schemeClr>
                </a:solidFill>
              </a:rPr>
              <a:t>：对象表示浏览器中打开的窗口，包含</a:t>
            </a:r>
            <a:r>
              <a:rPr lang="zh-CN" altLang="en-US" sz="2400" dirty="0" smtClean="0">
                <a:solidFill>
                  <a:schemeClr val="tx1">
                    <a:lumMod val="75000"/>
                    <a:lumOff val="25000"/>
                  </a:schemeClr>
                </a:solidFill>
              </a:rPr>
              <a:t>如下几类</a:t>
            </a:r>
            <a:r>
              <a:rPr lang="zh-CN" altLang="en-US" sz="2400" dirty="0">
                <a:solidFill>
                  <a:schemeClr val="tx1">
                    <a:lumMod val="75000"/>
                    <a:lumOff val="25000"/>
                  </a:schemeClr>
                </a:solidFill>
              </a:rPr>
              <a:t>属性及方法。</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中规定的</a:t>
            </a:r>
            <a:r>
              <a:rPr lang="en-US" altLang="zh-CN" sz="2000" dirty="0">
                <a:solidFill>
                  <a:schemeClr val="tx1">
                    <a:lumMod val="75000"/>
                    <a:lumOff val="25000"/>
                  </a:schemeClr>
                </a:solidFill>
              </a:rPr>
              <a:t>Global</a:t>
            </a:r>
            <a:r>
              <a:rPr lang="zh-CN" altLang="en-US" sz="2000" dirty="0">
                <a:solidFill>
                  <a:schemeClr val="tx1">
                    <a:lumMod val="75000"/>
                    <a:lumOff val="25000"/>
                  </a:schemeClr>
                </a:solidFill>
              </a:rPr>
              <a:t>对象中的函数和属性。</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浏览器内置对象及</a:t>
            </a:r>
            <a:r>
              <a:rPr lang="en-US" altLang="zh-CN" sz="2000" dirty="0">
                <a:solidFill>
                  <a:schemeClr val="tx1">
                    <a:lumMod val="75000"/>
                    <a:lumOff val="25000"/>
                  </a:schemeClr>
                </a:solidFill>
              </a:rPr>
              <a:t>Function</a:t>
            </a:r>
            <a:r>
              <a:rPr lang="zh-CN" altLang="en-US" sz="2000" dirty="0">
                <a:solidFill>
                  <a:schemeClr val="tx1">
                    <a:lumMod val="75000"/>
                    <a:lumOff val="25000"/>
                  </a:schemeClr>
                </a:solidFill>
              </a:rPr>
              <a:t>类。</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用户自定义的全局属性、对象以及</a:t>
            </a:r>
            <a:r>
              <a:rPr lang="en-US" altLang="zh-CN" sz="2000" dirty="0">
                <a:solidFill>
                  <a:schemeClr val="tx1">
                    <a:lumMod val="75000"/>
                    <a:lumOff val="25000"/>
                  </a:schemeClr>
                </a:solidFill>
              </a:rPr>
              <a:t>Function</a:t>
            </a:r>
            <a:r>
              <a:rPr lang="zh-CN" altLang="en-US" sz="2000" dirty="0">
                <a:solidFill>
                  <a:schemeClr val="tx1">
                    <a:lumMod val="75000"/>
                    <a:lumOff val="25000"/>
                  </a:schemeClr>
                </a:solidFill>
              </a:rPr>
              <a:t>类。</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用于操作窗口对象的属性及方法。（本节介绍）</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其他</a:t>
            </a:r>
            <a:r>
              <a:rPr lang="en-US" altLang="zh-CN" sz="2000" dirty="0">
                <a:solidFill>
                  <a:schemeClr val="tx1">
                    <a:lumMod val="75000"/>
                    <a:lumOff val="25000"/>
                  </a:schemeClr>
                </a:solidFill>
              </a:rPr>
              <a:t>BOM</a:t>
            </a:r>
            <a:r>
              <a:rPr lang="zh-CN" altLang="en-US" sz="2000" dirty="0">
                <a:solidFill>
                  <a:schemeClr val="tx1">
                    <a:lumMod val="75000"/>
                    <a:lumOff val="25000"/>
                  </a:schemeClr>
                </a:solidFill>
              </a:rPr>
              <a:t>对象。</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1【window</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语法：广义上是为了表述一个完整的含义，将词组有效组合的方式，人类的语法实际上是按照习惯传承下来，各种语言的语法都不相同。</a:t>
            </a:r>
            <a:endParaRPr lang="zh-CN" altLang="en-US" sz="2400" dirty="0">
              <a:solidFill>
                <a:schemeClr val="tx1">
                  <a:lumMod val="75000"/>
                  <a:lumOff val="25000"/>
                </a:schemeClr>
              </a:solidFill>
            </a:endParaRPr>
          </a:p>
          <a:p>
            <a:r>
              <a:rPr lang="zh-CN" altLang="en-US" sz="2400" dirty="0">
                <a:solidFill>
                  <a:schemeClr val="tx1">
                    <a:lumMod val="75000"/>
                    <a:lumOff val="25000"/>
                  </a:schemeClr>
                </a:solidFill>
              </a:rPr>
              <a:t>计算机语言的语法：计算机不能直接识别人类的文字符号，只能识别二进制指令。各种高级、低级的语言都最终被翻译成二进制指令，被计算机执行。这些指令实际上是告诉计算机你要做什么。由于二进制指令很难被人理解和指令，因此科学家分析这些二进制指令后将这些指令翻译成人类可以识别的文字程序。例如 </a:t>
            </a:r>
            <a:r>
              <a:rPr lang="en-US" altLang="zh-CN" sz="2400" dirty="0">
                <a:solidFill>
                  <a:schemeClr val="tx1">
                    <a:lumMod val="75000"/>
                    <a:lumOff val="25000"/>
                  </a:schemeClr>
                </a:solidFill>
              </a:rPr>
              <a:t>c </a:t>
            </a:r>
            <a:r>
              <a:rPr lang="en-US" altLang="zh-CN" sz="2400" dirty="0" err="1">
                <a:solidFill>
                  <a:schemeClr val="tx1">
                    <a:lumMod val="75000"/>
                    <a:lumOff val="25000"/>
                  </a:schemeClr>
                </a:solidFill>
              </a:rPr>
              <a:t>c++</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a:t>
            </a:r>
            <a:r>
              <a:rPr lang="en-US" altLang="zh-CN" sz="2400" dirty="0" err="1">
                <a:solidFill>
                  <a:schemeClr val="tx1">
                    <a:lumMod val="75000"/>
                    <a:lumOff val="25000"/>
                  </a:schemeClr>
                </a:solidFill>
              </a:rPr>
              <a:t>.net</a:t>
            </a:r>
            <a:r>
              <a:rPr lang="zh-CN" altLang="en-US" sz="2400" dirty="0">
                <a:solidFill>
                  <a:schemeClr val="tx1">
                    <a:lumMod val="75000"/>
                    <a:lumOff val="25000"/>
                  </a:schemeClr>
                </a:solidFill>
              </a:rPr>
              <a:t>等、</a:t>
            </a:r>
            <a:r>
              <a:rPr lang="en-US" altLang="zh-CN" sz="2400" dirty="0">
                <a:solidFill>
                  <a:schemeClr val="tx1">
                    <a:lumMod val="75000"/>
                    <a:lumOff val="25000"/>
                  </a:schemeClr>
                </a:solidFill>
              </a:rPr>
              <a:t>javascript</a:t>
            </a:r>
            <a:r>
              <a:rPr lang="zh-CN" altLang="en-US" sz="2400" dirty="0">
                <a:solidFill>
                  <a:schemeClr val="tx1">
                    <a:lumMod val="75000"/>
                    <a:lumOff val="25000"/>
                  </a:schemeClr>
                </a:solidFill>
              </a:rPr>
              <a:t>。每一种语言都有特定的使用范围。</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语法概述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frames</a:t>
            </a:r>
            <a:r>
              <a:rPr lang="zh-CN" altLang="en-US" sz="2400" dirty="0">
                <a:solidFill>
                  <a:schemeClr val="tx1">
                    <a:lumMod val="75000"/>
                    <a:lumOff val="25000"/>
                  </a:schemeClr>
                </a:solidFill>
              </a:rPr>
              <a:t>：返回当前网页引用的框架页面</a:t>
            </a:r>
            <a:r>
              <a:rPr lang="en-US" altLang="zh-CN" sz="2400" dirty="0">
                <a:solidFill>
                  <a:schemeClr val="tx1">
                    <a:lumMod val="75000"/>
                    <a:lumOff val="25000"/>
                  </a:schemeClr>
                </a:solidFill>
              </a:rPr>
              <a:t>window</a:t>
            </a:r>
            <a:r>
              <a:rPr lang="zh-CN" altLang="en-US" sz="2400" dirty="0">
                <a:solidFill>
                  <a:schemeClr val="tx1">
                    <a:lumMod val="75000"/>
                    <a:lumOff val="25000"/>
                  </a:schemeClr>
                </a:solidFill>
              </a:rPr>
              <a:t>对象，</a:t>
            </a:r>
            <a:r>
              <a:rPr lang="en-US" altLang="zh-CN" sz="2400" dirty="0">
                <a:solidFill>
                  <a:schemeClr val="tx1">
                    <a:lumMod val="75000"/>
                    <a:lumOff val="25000"/>
                  </a:schemeClr>
                </a:solidFill>
              </a:rPr>
              <a:t>frames</a:t>
            </a:r>
            <a:r>
              <a:rPr lang="zh-CN" altLang="en-US" sz="2400" dirty="0">
                <a:solidFill>
                  <a:schemeClr val="tx1">
                    <a:lumMod val="75000"/>
                    <a:lumOff val="25000"/>
                  </a:schemeClr>
                </a:solidFill>
              </a:rPr>
              <a:t>为数组，顺序按照从上到下的顺序获取。</a:t>
            </a:r>
            <a:endParaRPr lang="zh-CN" altLang="en-US" sz="2400" dirty="0">
              <a:solidFill>
                <a:schemeClr val="tx1">
                  <a:lumMod val="75000"/>
                  <a:lumOff val="25000"/>
                </a:schemeClr>
              </a:solidFill>
            </a:endParaRPr>
          </a:p>
          <a:p>
            <a:r>
              <a:rPr lang="en-US" altLang="zh-CN" sz="2400" dirty="0" smtClean="0">
                <a:solidFill>
                  <a:schemeClr val="tx1">
                    <a:lumMod val="75000"/>
                    <a:lumOff val="25000"/>
                  </a:schemeClr>
                </a:solidFill>
              </a:rPr>
              <a:t>top</a:t>
            </a:r>
            <a:r>
              <a:rPr lang="zh-CN" altLang="en-US" sz="2400" dirty="0">
                <a:solidFill>
                  <a:schemeClr val="tx1">
                    <a:lumMod val="75000"/>
                    <a:lumOff val="25000"/>
                  </a:schemeClr>
                </a:solidFill>
              </a:rPr>
              <a:t>：当前网页最顶层祖辈窗口</a:t>
            </a:r>
            <a:r>
              <a:rPr lang="en-US" altLang="zh-CN" sz="2400" dirty="0">
                <a:solidFill>
                  <a:schemeClr val="tx1">
                    <a:lumMod val="75000"/>
                    <a:lumOff val="25000"/>
                  </a:schemeClr>
                </a:solidFill>
              </a:rPr>
              <a:t>window</a:t>
            </a:r>
            <a:r>
              <a:rPr lang="zh-CN" altLang="en-US" sz="2400" dirty="0">
                <a:solidFill>
                  <a:schemeClr val="tx1">
                    <a:lumMod val="75000"/>
                    <a:lumOff val="25000"/>
                  </a:schemeClr>
                </a:solidFill>
              </a:rPr>
              <a:t>对象。</a:t>
            </a:r>
            <a:endParaRPr lang="zh-CN" altLang="en-US" sz="2400" dirty="0">
              <a:solidFill>
                <a:schemeClr val="tx1">
                  <a:lumMod val="75000"/>
                  <a:lumOff val="25000"/>
                </a:schemeClr>
              </a:solidFill>
            </a:endParaRPr>
          </a:p>
          <a:p>
            <a:r>
              <a:rPr lang="en-US" altLang="zh-CN" sz="2400" dirty="0">
                <a:solidFill>
                  <a:schemeClr val="tx1">
                    <a:lumMod val="75000"/>
                    <a:lumOff val="25000"/>
                  </a:schemeClr>
                </a:solidFill>
              </a:rPr>
              <a:t>parent</a:t>
            </a:r>
            <a:r>
              <a:rPr lang="zh-CN" altLang="en-US" sz="2400" dirty="0">
                <a:solidFill>
                  <a:schemeClr val="tx1">
                    <a:lumMod val="75000"/>
                    <a:lumOff val="25000"/>
                  </a:schemeClr>
                </a:solidFill>
              </a:rPr>
              <a:t>：当前网页上层父窗口对象</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1【window</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723087" y="4175479"/>
            <a:ext cx="8537643" cy="1477328"/>
          </a:xfrm>
          <a:prstGeom prst="rect">
            <a:avLst/>
          </a:prstGeom>
          <a:ln>
            <a:solidFill>
              <a:schemeClr val="accent6">
                <a:lumMod val="75000"/>
              </a:schemeClr>
            </a:solidFill>
          </a:ln>
        </p:spPr>
        <p:txBody>
          <a:bodyPr wrap="square">
            <a:spAutoFit/>
          </a:bodyPr>
          <a:lstStyle/>
          <a:p>
            <a:pPr>
              <a:lnSpc>
                <a:spcPct val="150000"/>
              </a:lnSpc>
            </a:pPr>
            <a:r>
              <a:rPr lang="en-US" altLang="zh-CN" sz="2000" dirty="0">
                <a:solidFill>
                  <a:schemeClr val="tx1">
                    <a:lumMod val="75000"/>
                    <a:lumOff val="25000"/>
                  </a:schemeClr>
                </a:solidFill>
              </a:rPr>
              <a:t>frames</a:t>
            </a:r>
            <a:r>
              <a:rPr lang="zh-CN" altLang="en-US" sz="2000" dirty="0">
                <a:solidFill>
                  <a:schemeClr val="tx1">
                    <a:lumMod val="75000"/>
                    <a:lumOff val="25000"/>
                  </a:schemeClr>
                </a:solidFill>
              </a:rPr>
              <a:t>与使用</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检索获取</a:t>
            </a:r>
            <a:r>
              <a:rPr lang="en-US" altLang="zh-CN" sz="2000" dirty="0">
                <a:solidFill>
                  <a:schemeClr val="tx1">
                    <a:lumMod val="75000"/>
                    <a:lumOff val="25000"/>
                  </a:schemeClr>
                </a:solidFill>
              </a:rPr>
              <a:t>frame</a:t>
            </a:r>
            <a:r>
              <a:rPr lang="zh-CN" altLang="en-US" sz="2000" dirty="0">
                <a:solidFill>
                  <a:schemeClr val="tx1">
                    <a:lumMod val="75000"/>
                    <a:lumOff val="25000"/>
                  </a:schemeClr>
                </a:solidFill>
              </a:rPr>
              <a:t>对象的</a:t>
            </a:r>
            <a:r>
              <a:rPr lang="zh-CN" altLang="en-US" sz="2000" dirty="0" smtClean="0">
                <a:solidFill>
                  <a:schemeClr val="tx1">
                    <a:lumMod val="75000"/>
                    <a:lumOff val="25000"/>
                  </a:schemeClr>
                </a:solidFill>
              </a:rPr>
              <a:t>区别</a:t>
            </a:r>
            <a:endParaRPr lang="en-US" altLang="zh-CN" sz="2000" dirty="0" smtClean="0">
              <a:solidFill>
                <a:schemeClr val="tx1">
                  <a:lumMod val="75000"/>
                  <a:lumOff val="25000"/>
                </a:schemeClr>
              </a:solidFill>
            </a:endParaRPr>
          </a:p>
          <a:p>
            <a:pPr marL="342900" indent="-342900">
              <a:lnSpc>
                <a:spcPct val="150000"/>
              </a:lnSpc>
              <a:buFont typeface="Arial" panose="020B0604020202020204" pitchFamily="34" charset="0"/>
              <a:buChar char="•"/>
            </a:pPr>
            <a:r>
              <a:rPr lang="en-US" altLang="zh-CN" sz="2000" dirty="0" smtClean="0">
                <a:solidFill>
                  <a:schemeClr val="tx1">
                    <a:lumMod val="75000"/>
                    <a:lumOff val="25000"/>
                  </a:schemeClr>
                </a:solidFill>
              </a:rPr>
              <a:t>document.getElementById</a:t>
            </a:r>
            <a:r>
              <a:rPr lang="en-US" altLang="zh-CN" sz="2000" dirty="0">
                <a:solidFill>
                  <a:schemeClr val="tx1">
                    <a:lumMod val="75000"/>
                    <a:lumOff val="25000"/>
                  </a:schemeClr>
                </a:solidFill>
              </a:rPr>
              <a:t>(‘iframe’);//</a:t>
            </a:r>
            <a:r>
              <a:rPr lang="zh-CN" altLang="en-US" sz="2000" dirty="0">
                <a:solidFill>
                  <a:schemeClr val="tx1">
                    <a:lumMod val="75000"/>
                    <a:lumOff val="25000"/>
                  </a:schemeClr>
                </a:solidFill>
              </a:rPr>
              <a:t>获取当前网页</a:t>
            </a:r>
            <a:r>
              <a:rPr lang="en-US" altLang="zh-CN" sz="2000" dirty="0">
                <a:solidFill>
                  <a:schemeClr val="tx1">
                    <a:lumMod val="75000"/>
                    <a:lumOff val="25000"/>
                  </a:schemeClr>
                </a:solidFill>
              </a:rPr>
              <a:t>dom</a:t>
            </a:r>
            <a:r>
              <a:rPr lang="zh-CN" altLang="en-US" sz="2000" dirty="0" smtClean="0">
                <a:solidFill>
                  <a:schemeClr val="tx1">
                    <a:lumMod val="75000"/>
                    <a:lumOff val="25000"/>
                  </a:schemeClr>
                </a:solidFill>
              </a:rPr>
              <a:t>对象</a:t>
            </a:r>
            <a:endParaRPr lang="en-US" altLang="zh-CN" sz="2000" dirty="0" smtClean="0">
              <a:solidFill>
                <a:schemeClr val="tx1">
                  <a:lumMod val="75000"/>
                  <a:lumOff val="25000"/>
                </a:schemeClr>
              </a:solidFill>
            </a:endParaRPr>
          </a:p>
          <a:p>
            <a:pPr marL="342900" indent="-342900">
              <a:lnSpc>
                <a:spcPct val="150000"/>
              </a:lnSpc>
              <a:buFont typeface="Arial" panose="020B0604020202020204" pitchFamily="34" charset="0"/>
              <a:buChar char="•"/>
            </a:pPr>
            <a:r>
              <a:rPr lang="en-US" altLang="zh-CN" sz="2000" dirty="0" smtClean="0">
                <a:solidFill>
                  <a:schemeClr val="tx1">
                    <a:lumMod val="75000"/>
                    <a:lumOff val="25000"/>
                  </a:schemeClr>
                </a:solidFill>
              </a:rPr>
              <a:t>var frameWindow = window.frames[0];//</a:t>
            </a:r>
            <a:r>
              <a:rPr lang="zh-CN" altLang="en-US" sz="2000" dirty="0" smtClean="0">
                <a:solidFill>
                  <a:schemeClr val="tx1">
                    <a:lumMod val="75000"/>
                    <a:lumOff val="25000"/>
                  </a:schemeClr>
                </a:solidFill>
              </a:rPr>
              <a:t>获取加载后的子网页</a:t>
            </a:r>
            <a:r>
              <a:rPr lang="en-US" altLang="zh-CN" sz="2000" dirty="0" smtClean="0">
                <a:solidFill>
                  <a:schemeClr val="tx1">
                    <a:lumMod val="75000"/>
                    <a:lumOff val="25000"/>
                  </a:schemeClr>
                </a:solidFill>
              </a:rPr>
              <a:t>window</a:t>
            </a:r>
            <a:r>
              <a:rPr lang="zh-CN" altLang="en-US" sz="2000" dirty="0" smtClean="0">
                <a:solidFill>
                  <a:schemeClr val="tx1">
                    <a:lumMod val="75000"/>
                    <a:lumOff val="25000"/>
                  </a:schemeClr>
                </a:solidFill>
              </a:rPr>
              <a:t>对象。</a:t>
            </a:r>
            <a:endParaRPr lang="zh-CN" altLang="en-US" sz="20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间隔</a:t>
            </a:r>
            <a:r>
              <a:rPr lang="zh-CN" altLang="en-US" sz="2400" dirty="0" smtClean="0">
                <a:solidFill>
                  <a:schemeClr val="tx1">
                    <a:lumMod val="75000"/>
                    <a:lumOff val="25000"/>
                  </a:schemeClr>
                </a:solidFill>
              </a:rPr>
              <a:t>执行与延迟执行</a:t>
            </a:r>
            <a:endParaRPr lang="en-US" altLang="zh-CN"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间隔执行：</a:t>
            </a:r>
            <a:r>
              <a:rPr lang="zh-CN" altLang="en-US" sz="2000" dirty="0">
                <a:solidFill>
                  <a:schemeClr val="tx1">
                    <a:lumMod val="75000"/>
                    <a:lumOff val="25000"/>
                  </a:schemeClr>
                </a:solidFill>
              </a:rPr>
              <a:t>在固定的时间间隔内执行指定程序，与</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主程序采取多线程执行方式。方法如下</a:t>
            </a:r>
            <a:endParaRPr lang="zh-CN" altLang="en-US" sz="2000" dirty="0">
              <a:solidFill>
                <a:schemeClr val="tx1">
                  <a:lumMod val="75000"/>
                  <a:lumOff val="25000"/>
                </a:schemeClr>
              </a:solidFill>
            </a:endParaRPr>
          </a:p>
          <a:p>
            <a:pPr marL="457200" lvl="1" indent="0">
              <a:buNone/>
            </a:pPr>
            <a:r>
              <a:rPr lang="en-US" altLang="zh-CN" sz="2000" dirty="0" smtClean="0">
                <a:solidFill>
                  <a:schemeClr val="tx1">
                    <a:lumMod val="75000"/>
                    <a:lumOff val="25000"/>
                  </a:schemeClr>
                </a:solidFill>
              </a:rPr>
              <a:t>	</a:t>
            </a:r>
            <a:r>
              <a:rPr lang="en-US" altLang="zh-CN" sz="2000" b="1" dirty="0" smtClean="0">
                <a:solidFill>
                  <a:srgbClr val="00B0F0"/>
                </a:solidFill>
              </a:rPr>
              <a:t>number </a:t>
            </a:r>
            <a:r>
              <a:rPr lang="en-US" altLang="zh-CN" sz="2000" b="1" dirty="0">
                <a:solidFill>
                  <a:srgbClr val="00B0F0"/>
                </a:solidFill>
              </a:rPr>
              <a:t>setInterval(fun,time);</a:t>
            </a:r>
            <a:r>
              <a:rPr lang="zh-CN" altLang="en-US" sz="2000" b="1" dirty="0">
                <a:solidFill>
                  <a:srgbClr val="00B0F0"/>
                </a:solidFill>
              </a:rPr>
              <a:t>设置间隔调用</a:t>
            </a:r>
            <a:endParaRPr lang="zh-CN" altLang="en-US" sz="2000" b="1" dirty="0">
              <a:solidFill>
                <a:srgbClr val="00B0F0"/>
              </a:solidFill>
            </a:endParaRPr>
          </a:p>
          <a:p>
            <a:pPr lvl="1"/>
            <a:r>
              <a:rPr lang="zh-CN" altLang="en-US" sz="2000" dirty="0">
                <a:solidFill>
                  <a:schemeClr val="tx1">
                    <a:lumMod val="75000"/>
                    <a:lumOff val="25000"/>
                  </a:schemeClr>
                </a:solidFill>
              </a:rPr>
              <a:t>参数说明：</a:t>
            </a:r>
            <a:endParaRPr lang="zh-CN" altLang="en-US" sz="2000" dirty="0">
              <a:solidFill>
                <a:schemeClr val="tx1">
                  <a:lumMod val="75000"/>
                  <a:lumOff val="25000"/>
                </a:schemeClr>
              </a:solidFill>
            </a:endParaRPr>
          </a:p>
          <a:p>
            <a:pPr marL="457200" lvl="1" indent="0">
              <a:buNone/>
            </a:pPr>
            <a:r>
              <a:rPr lang="en-US" altLang="zh-CN" sz="2000" dirty="0" smtClean="0">
                <a:solidFill>
                  <a:schemeClr val="tx1">
                    <a:lumMod val="75000"/>
                    <a:lumOff val="25000"/>
                  </a:schemeClr>
                </a:solidFill>
              </a:rPr>
              <a:t>	fun</a:t>
            </a:r>
            <a:r>
              <a:rPr lang="zh-CN" altLang="en-US" sz="2000" dirty="0">
                <a:solidFill>
                  <a:schemeClr val="tx1">
                    <a:lumMod val="75000"/>
                    <a:lumOff val="25000"/>
                  </a:schemeClr>
                </a:solidFill>
              </a:rPr>
              <a:t>：在固定时间间隔内执行的程序函数。</a:t>
            </a:r>
            <a:endParaRPr lang="zh-CN" altLang="en-US" sz="2000" dirty="0">
              <a:solidFill>
                <a:schemeClr val="tx1">
                  <a:lumMod val="75000"/>
                  <a:lumOff val="25000"/>
                </a:schemeClr>
              </a:solidFill>
            </a:endParaRPr>
          </a:p>
          <a:p>
            <a:pPr marL="457200" lvl="1" indent="0">
              <a:buNone/>
            </a:pPr>
            <a:r>
              <a:rPr lang="en-US" altLang="zh-CN" sz="2000" dirty="0" smtClean="0">
                <a:solidFill>
                  <a:schemeClr val="tx1">
                    <a:lumMod val="75000"/>
                    <a:lumOff val="25000"/>
                  </a:schemeClr>
                </a:solidFill>
              </a:rPr>
              <a:t>	time</a:t>
            </a:r>
            <a:r>
              <a:rPr lang="zh-CN" altLang="en-US" sz="2000" dirty="0">
                <a:solidFill>
                  <a:schemeClr val="tx1">
                    <a:lumMod val="75000"/>
                    <a:lumOff val="25000"/>
                  </a:schemeClr>
                </a:solidFill>
              </a:rPr>
              <a:t>：固定时间间隔，单位为毫秒。</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返回类型说明：</a:t>
            </a:r>
            <a:endParaRPr lang="zh-CN" altLang="en-US" sz="2000" dirty="0">
              <a:solidFill>
                <a:schemeClr val="tx1">
                  <a:lumMod val="75000"/>
                  <a:lumOff val="25000"/>
                </a:schemeClr>
              </a:solidFill>
            </a:endParaRPr>
          </a:p>
          <a:p>
            <a:pPr marL="457200" lvl="1" indent="0">
              <a:buNone/>
            </a:pPr>
            <a:r>
              <a:rPr lang="en-US" altLang="zh-CN" sz="2000" dirty="0" smtClean="0">
                <a:solidFill>
                  <a:schemeClr val="tx1">
                    <a:lumMod val="75000"/>
                    <a:lumOff val="25000"/>
                  </a:schemeClr>
                </a:solidFill>
              </a:rPr>
              <a:t>	number</a:t>
            </a:r>
            <a:r>
              <a:rPr lang="zh-CN" altLang="en-US" sz="2000" dirty="0">
                <a:solidFill>
                  <a:schemeClr val="tx1">
                    <a:lumMod val="75000"/>
                    <a:lumOff val="25000"/>
                  </a:schemeClr>
                </a:solidFill>
              </a:rPr>
              <a:t>：返回类型为</a:t>
            </a:r>
            <a:r>
              <a:rPr lang="en-US" altLang="zh-CN" sz="2000" dirty="0">
                <a:solidFill>
                  <a:schemeClr val="tx1">
                    <a:lumMod val="75000"/>
                    <a:lumOff val="25000"/>
                  </a:schemeClr>
                </a:solidFill>
              </a:rPr>
              <a:t>number</a:t>
            </a:r>
            <a:r>
              <a:rPr lang="zh-CN" altLang="en-US" sz="2000" dirty="0">
                <a:solidFill>
                  <a:schemeClr val="tx1">
                    <a:lumMod val="75000"/>
                    <a:lumOff val="25000"/>
                  </a:schemeClr>
                </a:solidFill>
              </a:rPr>
              <a:t>，本次间隔调用的唯一标示，主要用于取消间隔调用。</a:t>
            </a:r>
            <a:endParaRPr lang="zh-CN" altLang="en-US" sz="2000" dirty="0">
              <a:solidFill>
                <a:schemeClr val="tx1">
                  <a:lumMod val="75000"/>
                  <a:lumOff val="25000"/>
                </a:schemeClr>
              </a:solidFill>
            </a:endParaRPr>
          </a:p>
          <a:p>
            <a:pPr lvl="1"/>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1【window</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6612480" y="2329934"/>
            <a:ext cx="4003404" cy="369332"/>
          </a:xfrm>
          <a:prstGeom prst="rect">
            <a:avLst/>
          </a:prstGeom>
        </p:spPr>
        <p:txBody>
          <a:bodyPr wrap="none">
            <a:spAutoFit/>
          </a:bodyPr>
          <a:lstStyle/>
          <a:p>
            <a:pPr>
              <a:buClr>
                <a:schemeClr val="tx1"/>
              </a:buClr>
              <a:buNone/>
            </a:pPr>
            <a:r>
              <a:rPr lang="en-US" altLang="zh-CN" dirty="0" smtClean="0">
                <a:solidFill>
                  <a:srgbClr val="FF0000"/>
                </a:solidFill>
                <a:latin typeface="微软雅黑" panose="020B0503020204020204" pitchFamily="34" charset="-122"/>
                <a:ea typeface="微软雅黑" panose="020B0503020204020204" pitchFamily="34" charset="-122"/>
              </a:rPr>
              <a:t>clearInterval(number);</a:t>
            </a:r>
            <a:r>
              <a:rPr lang="zh-CN" altLang="en-US" dirty="0">
                <a:solidFill>
                  <a:srgbClr val="FF0000"/>
                </a:solidFill>
                <a:latin typeface="微软雅黑" panose="020B0503020204020204" pitchFamily="34" charset="-122"/>
                <a:ea typeface="微软雅黑" panose="020B0503020204020204" pitchFamily="34" charset="-122"/>
              </a:rPr>
              <a:t>取消间隔调用</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lvl="1"/>
            <a:r>
              <a:rPr lang="zh-CN" altLang="en-US" sz="2000" dirty="0" smtClean="0">
                <a:solidFill>
                  <a:schemeClr val="tx1">
                    <a:lumMod val="75000"/>
                    <a:lumOff val="25000"/>
                  </a:schemeClr>
                </a:solidFill>
              </a:rPr>
              <a:t>延迟执行：</a:t>
            </a:r>
            <a:r>
              <a:rPr lang="zh-CN" altLang="en-US" sz="2000" dirty="0">
                <a:solidFill>
                  <a:schemeClr val="tx1">
                    <a:lumMod val="75000"/>
                    <a:lumOff val="25000"/>
                  </a:schemeClr>
                </a:solidFill>
              </a:rPr>
              <a:t>在固定的时间间隔内执行指定程序，与</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主程序采取多线程执行方式。方法如下</a:t>
            </a:r>
            <a:endParaRPr lang="zh-CN" altLang="en-US" sz="2000" dirty="0">
              <a:solidFill>
                <a:schemeClr val="tx1">
                  <a:lumMod val="75000"/>
                  <a:lumOff val="25000"/>
                </a:schemeClr>
              </a:solidFill>
            </a:endParaRPr>
          </a:p>
          <a:p>
            <a:pPr marL="457200" lvl="1" indent="0">
              <a:buNone/>
            </a:pPr>
            <a:r>
              <a:rPr lang="en-US" altLang="zh-CN" sz="2000" dirty="0" smtClean="0">
                <a:solidFill>
                  <a:schemeClr val="tx1">
                    <a:lumMod val="75000"/>
                    <a:lumOff val="25000"/>
                  </a:schemeClr>
                </a:solidFill>
              </a:rPr>
              <a:t>	</a:t>
            </a:r>
            <a:r>
              <a:rPr lang="en-US" altLang="zh-CN" sz="2000" b="1" dirty="0" smtClean="0">
                <a:solidFill>
                  <a:srgbClr val="00B0F0"/>
                </a:solidFill>
              </a:rPr>
              <a:t>number </a:t>
            </a:r>
            <a:r>
              <a:rPr lang="en-US" altLang="zh-CN" sz="2000" b="1" dirty="0">
                <a:solidFill>
                  <a:srgbClr val="00B0F0"/>
                </a:solidFill>
              </a:rPr>
              <a:t>setTimeout(fun,time);</a:t>
            </a:r>
            <a:r>
              <a:rPr lang="zh-CN" altLang="en-US" sz="2000" b="1" dirty="0" smtClean="0">
                <a:solidFill>
                  <a:srgbClr val="00B0F0"/>
                </a:solidFill>
              </a:rPr>
              <a:t>设置延迟执行</a:t>
            </a:r>
            <a:endParaRPr lang="zh-CN" altLang="en-US" sz="2000" b="1" dirty="0" smtClean="0">
              <a:solidFill>
                <a:srgbClr val="00B0F0"/>
              </a:solidFill>
            </a:endParaRPr>
          </a:p>
          <a:p>
            <a:pPr lvl="1"/>
            <a:r>
              <a:rPr lang="zh-CN" altLang="en-US" sz="2000" dirty="0" smtClean="0">
                <a:solidFill>
                  <a:schemeClr val="tx1">
                    <a:lumMod val="75000"/>
                    <a:lumOff val="25000"/>
                  </a:schemeClr>
                </a:solidFill>
              </a:rPr>
              <a:t>参数说明：</a:t>
            </a:r>
            <a:endParaRPr lang="zh-CN" altLang="en-US" sz="2000" dirty="0" smtClean="0">
              <a:solidFill>
                <a:schemeClr val="tx1">
                  <a:lumMod val="75000"/>
                  <a:lumOff val="25000"/>
                </a:schemeClr>
              </a:solidFill>
            </a:endParaRPr>
          </a:p>
          <a:p>
            <a:pPr marL="457200" lvl="1" indent="0">
              <a:buNone/>
            </a:pPr>
            <a:r>
              <a:rPr lang="en-US" altLang="zh-CN" sz="2000" dirty="0" smtClean="0">
                <a:solidFill>
                  <a:schemeClr val="tx1">
                    <a:lumMod val="75000"/>
                    <a:lumOff val="25000"/>
                  </a:schemeClr>
                </a:solidFill>
              </a:rPr>
              <a:t>	fun</a:t>
            </a:r>
            <a:r>
              <a:rPr lang="zh-CN" altLang="en-US" sz="2000" dirty="0">
                <a:solidFill>
                  <a:schemeClr val="tx1">
                    <a:lumMod val="75000"/>
                    <a:lumOff val="25000"/>
                  </a:schemeClr>
                </a:solidFill>
              </a:rPr>
              <a:t>：在固定时间间隔内执行的程序函数。</a:t>
            </a:r>
            <a:endParaRPr lang="zh-CN" altLang="en-US" sz="2000" dirty="0">
              <a:solidFill>
                <a:schemeClr val="tx1">
                  <a:lumMod val="75000"/>
                  <a:lumOff val="25000"/>
                </a:schemeClr>
              </a:solidFill>
            </a:endParaRPr>
          </a:p>
          <a:p>
            <a:pPr marL="457200" lvl="1" indent="0">
              <a:buNone/>
            </a:pPr>
            <a:r>
              <a:rPr lang="en-US" altLang="zh-CN" sz="2000" dirty="0" smtClean="0">
                <a:solidFill>
                  <a:schemeClr val="tx1">
                    <a:lumMod val="75000"/>
                    <a:lumOff val="25000"/>
                  </a:schemeClr>
                </a:solidFill>
              </a:rPr>
              <a:t>	time</a:t>
            </a:r>
            <a:r>
              <a:rPr lang="zh-CN" altLang="en-US" sz="2000" dirty="0">
                <a:solidFill>
                  <a:schemeClr val="tx1">
                    <a:lumMod val="75000"/>
                    <a:lumOff val="25000"/>
                  </a:schemeClr>
                </a:solidFill>
              </a:rPr>
              <a:t>：固定时间间隔，单位为毫秒。</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返回类型说明：</a:t>
            </a:r>
            <a:endParaRPr lang="zh-CN" altLang="en-US" sz="2000" dirty="0">
              <a:solidFill>
                <a:schemeClr val="tx1">
                  <a:lumMod val="75000"/>
                  <a:lumOff val="25000"/>
                </a:schemeClr>
              </a:solidFill>
            </a:endParaRPr>
          </a:p>
          <a:p>
            <a:pPr marL="457200" lvl="1" indent="0">
              <a:buNone/>
            </a:pPr>
            <a:r>
              <a:rPr lang="en-US" altLang="zh-CN" sz="2000" dirty="0" smtClean="0">
                <a:solidFill>
                  <a:schemeClr val="tx1">
                    <a:lumMod val="75000"/>
                    <a:lumOff val="25000"/>
                  </a:schemeClr>
                </a:solidFill>
              </a:rPr>
              <a:t>	number</a:t>
            </a:r>
            <a:r>
              <a:rPr lang="zh-CN" altLang="en-US" sz="2000" dirty="0">
                <a:solidFill>
                  <a:schemeClr val="tx1">
                    <a:lumMod val="75000"/>
                    <a:lumOff val="25000"/>
                  </a:schemeClr>
                </a:solidFill>
              </a:rPr>
              <a:t>：返回类型为</a:t>
            </a:r>
            <a:r>
              <a:rPr lang="en-US" altLang="zh-CN" sz="2000" dirty="0">
                <a:solidFill>
                  <a:schemeClr val="tx1">
                    <a:lumMod val="75000"/>
                    <a:lumOff val="25000"/>
                  </a:schemeClr>
                </a:solidFill>
              </a:rPr>
              <a:t>number</a:t>
            </a:r>
            <a:r>
              <a:rPr lang="zh-CN" altLang="en-US" sz="2000" dirty="0">
                <a:solidFill>
                  <a:schemeClr val="tx1">
                    <a:lumMod val="75000"/>
                    <a:lumOff val="25000"/>
                  </a:schemeClr>
                </a:solidFill>
              </a:rPr>
              <a:t>，本次间隔调用的唯一标示，主要用于取消间隔调用。</a:t>
            </a:r>
            <a:endParaRPr lang="zh-CN" altLang="en-US" sz="2000" dirty="0">
              <a:solidFill>
                <a:schemeClr val="tx1">
                  <a:lumMod val="75000"/>
                  <a:lumOff val="25000"/>
                </a:schemeClr>
              </a:solidFill>
            </a:endParaRPr>
          </a:p>
          <a:p>
            <a:pPr lvl="1"/>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1【window</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6612480" y="1717091"/>
            <a:ext cx="4091185" cy="369332"/>
          </a:xfrm>
          <a:prstGeom prst="rect">
            <a:avLst/>
          </a:prstGeom>
        </p:spPr>
        <p:txBody>
          <a:bodyPr wrap="none">
            <a:spAutoFit/>
          </a:bodyPr>
          <a:lstStyle/>
          <a:p>
            <a:pPr>
              <a:buClr>
                <a:schemeClr val="tx1"/>
              </a:buClr>
              <a:buNone/>
            </a:pPr>
            <a:r>
              <a:rPr lang="en-US" altLang="zh-CN" dirty="0" smtClean="0">
                <a:solidFill>
                  <a:srgbClr val="FF0000"/>
                </a:solidFill>
                <a:latin typeface="微软雅黑" panose="020B0503020204020204" pitchFamily="34" charset="-122"/>
                <a:ea typeface="微软雅黑" panose="020B0503020204020204" pitchFamily="34" charset="-122"/>
              </a:rPr>
              <a:t>clearTimeout(number);</a:t>
            </a:r>
            <a:r>
              <a:rPr lang="zh-CN" altLang="en-US" dirty="0" smtClean="0">
                <a:solidFill>
                  <a:srgbClr val="FF0000"/>
                </a:solidFill>
                <a:latin typeface="微软雅黑" panose="020B0503020204020204" pitchFamily="34" charset="-122"/>
                <a:ea typeface="微软雅黑" panose="020B0503020204020204" pitchFamily="34" charset="-122"/>
              </a:rPr>
              <a:t>取消延迟执行</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dirty="0" smtClean="0">
                <a:solidFill>
                  <a:schemeClr val="tx1">
                    <a:lumMod val="75000"/>
                    <a:lumOff val="25000"/>
                  </a:schemeClr>
                </a:solidFill>
              </a:rPr>
              <a:t>窗口方法：</a:t>
            </a:r>
            <a:endParaRPr lang="en-US" altLang="zh-CN" dirty="0" smtClean="0">
              <a:solidFill>
                <a:schemeClr val="tx1">
                  <a:lumMod val="75000"/>
                  <a:lumOff val="25000"/>
                </a:schemeClr>
              </a:solidFill>
            </a:endParaRPr>
          </a:p>
          <a:p>
            <a:pPr lvl="1"/>
            <a:r>
              <a:rPr lang="zh-CN" altLang="en-US" dirty="0" smtClean="0">
                <a:solidFill>
                  <a:schemeClr val="tx1">
                    <a:lumMod val="75000"/>
                    <a:lumOff val="25000"/>
                  </a:schemeClr>
                </a:solidFill>
              </a:rPr>
              <a:t>打开提示框：</a:t>
            </a:r>
            <a:r>
              <a:rPr lang="en-US" altLang="zh-CN" b="1" dirty="0" smtClean="0">
                <a:solidFill>
                  <a:srgbClr val="00B0F0"/>
                </a:solidFill>
              </a:rPr>
              <a:t>alert(message),</a:t>
            </a:r>
            <a:r>
              <a:rPr lang="zh-CN" altLang="en-US" dirty="0" smtClean="0">
                <a:solidFill>
                  <a:schemeClr val="tx1">
                    <a:lumMod val="75000"/>
                    <a:lumOff val="25000"/>
                  </a:schemeClr>
                </a:solidFill>
              </a:rPr>
              <a:t>其中</a:t>
            </a:r>
            <a:r>
              <a:rPr lang="en-US" altLang="zh-CN" dirty="0" smtClean="0">
                <a:solidFill>
                  <a:schemeClr val="tx1">
                    <a:lumMod val="75000"/>
                    <a:lumOff val="25000"/>
                  </a:schemeClr>
                </a:solidFill>
              </a:rPr>
              <a:t>message</a:t>
            </a:r>
            <a:r>
              <a:rPr lang="zh-CN" altLang="en-US" dirty="0" smtClean="0">
                <a:solidFill>
                  <a:schemeClr val="tx1">
                    <a:lumMod val="75000"/>
                    <a:lumOff val="25000"/>
                  </a:schemeClr>
                </a:solidFill>
              </a:rPr>
              <a:t>为提示框信息</a:t>
            </a:r>
            <a:endParaRPr lang="en-US" altLang="zh-CN" dirty="0">
              <a:solidFill>
                <a:schemeClr val="tx1">
                  <a:lumMod val="75000"/>
                  <a:lumOff val="25000"/>
                </a:schemeClr>
              </a:solidFill>
            </a:endParaRPr>
          </a:p>
          <a:p>
            <a:pPr lvl="1"/>
            <a:r>
              <a:rPr lang="zh-CN" altLang="en-US" dirty="0" smtClean="0">
                <a:solidFill>
                  <a:schemeClr val="tx1">
                    <a:lumMod val="75000"/>
                    <a:lumOff val="25000"/>
                  </a:schemeClr>
                </a:solidFill>
              </a:rPr>
              <a:t>打开确认框：</a:t>
            </a:r>
            <a:r>
              <a:rPr lang="en-US" altLang="zh-CN" b="1" dirty="0">
                <a:solidFill>
                  <a:srgbClr val="00B0F0"/>
                </a:solidFill>
              </a:rPr>
              <a:t>confirm(message)</a:t>
            </a:r>
            <a:r>
              <a:rPr lang="en-US" altLang="zh-CN" dirty="0">
                <a:solidFill>
                  <a:schemeClr val="tx1">
                    <a:lumMod val="75000"/>
                    <a:lumOff val="25000"/>
                  </a:schemeClr>
                </a:solidFill>
              </a:rPr>
              <a:t> </a:t>
            </a:r>
            <a:r>
              <a:rPr lang="en-US" altLang="zh-CN" dirty="0" smtClean="0">
                <a:solidFill>
                  <a:schemeClr val="tx1">
                    <a:lumMod val="75000"/>
                    <a:lumOff val="25000"/>
                  </a:schemeClr>
                </a:solidFill>
              </a:rPr>
              <a:t>,</a:t>
            </a:r>
            <a:r>
              <a:rPr lang="zh-CN" altLang="en-US" dirty="0">
                <a:solidFill>
                  <a:schemeClr val="tx1">
                    <a:lumMod val="75000"/>
                    <a:lumOff val="25000"/>
                  </a:schemeClr>
                </a:solidFill>
              </a:rPr>
              <a:t>其中</a:t>
            </a:r>
            <a:r>
              <a:rPr lang="en-US" altLang="zh-CN" dirty="0">
                <a:solidFill>
                  <a:schemeClr val="tx1">
                    <a:lumMod val="75000"/>
                    <a:lumOff val="25000"/>
                  </a:schemeClr>
                </a:solidFill>
              </a:rPr>
              <a:t>message</a:t>
            </a:r>
            <a:r>
              <a:rPr lang="zh-CN" altLang="en-US" dirty="0" smtClean="0">
                <a:solidFill>
                  <a:schemeClr val="tx1">
                    <a:lumMod val="75000"/>
                    <a:lumOff val="25000"/>
                  </a:schemeClr>
                </a:solidFill>
              </a:rPr>
              <a:t>为确认框信息</a:t>
            </a:r>
            <a:endParaRPr lang="en-US" altLang="zh-CN" dirty="0">
              <a:solidFill>
                <a:schemeClr val="tx1">
                  <a:lumMod val="75000"/>
                  <a:lumOff val="25000"/>
                </a:schemeClr>
              </a:solidFill>
            </a:endParaRPr>
          </a:p>
          <a:p>
            <a:pPr lvl="1"/>
            <a:r>
              <a:rPr lang="zh-CN" altLang="en-US" dirty="0" smtClean="0">
                <a:solidFill>
                  <a:schemeClr val="tx1">
                    <a:lumMod val="75000"/>
                    <a:lumOff val="25000"/>
                  </a:schemeClr>
                </a:solidFill>
              </a:rPr>
              <a:t>打开新窗口：</a:t>
            </a:r>
            <a:r>
              <a:rPr lang="en-US" altLang="zh-CN" b="1" dirty="0">
                <a:solidFill>
                  <a:srgbClr val="00B0F0"/>
                </a:solidFill>
              </a:rPr>
              <a:t>open(‘url’,’target</a:t>
            </a:r>
            <a:r>
              <a:rPr lang="en-US" altLang="zh-CN" b="1" dirty="0" smtClean="0">
                <a:solidFill>
                  <a:srgbClr val="00B0F0"/>
                </a:solidFill>
              </a:rPr>
              <a:t>’)</a:t>
            </a:r>
            <a:endParaRPr lang="en-US" altLang="zh-CN" b="1" dirty="0">
              <a:solidFill>
                <a:srgbClr val="00B0F0"/>
              </a:solidFill>
            </a:endParaRPr>
          </a:p>
          <a:p>
            <a:pPr lvl="2"/>
            <a:r>
              <a:rPr lang="en-US" altLang="zh-CN" dirty="0">
                <a:solidFill>
                  <a:schemeClr val="tx1">
                    <a:lumMod val="75000"/>
                    <a:lumOff val="25000"/>
                  </a:schemeClr>
                </a:solidFill>
              </a:rPr>
              <a:t>--url</a:t>
            </a:r>
            <a:r>
              <a:rPr lang="zh-CN" altLang="en-US" dirty="0">
                <a:solidFill>
                  <a:schemeClr val="tx1">
                    <a:lumMod val="75000"/>
                    <a:lumOff val="25000"/>
                  </a:schemeClr>
                </a:solidFill>
              </a:rPr>
              <a:t>：打开窗口对应的网页</a:t>
            </a:r>
            <a:r>
              <a:rPr lang="en-US" altLang="zh-CN" dirty="0">
                <a:solidFill>
                  <a:schemeClr val="tx1">
                    <a:lumMod val="75000"/>
                    <a:lumOff val="25000"/>
                  </a:schemeClr>
                </a:solidFill>
              </a:rPr>
              <a:t>url</a:t>
            </a:r>
            <a:r>
              <a:rPr lang="zh-CN" altLang="en-US" dirty="0">
                <a:solidFill>
                  <a:schemeClr val="tx1">
                    <a:lumMod val="75000"/>
                    <a:lumOff val="25000"/>
                  </a:schemeClr>
                </a:solidFill>
              </a:rPr>
              <a:t>。</a:t>
            </a:r>
            <a:endParaRPr lang="zh-CN" altLang="en-US" dirty="0">
              <a:solidFill>
                <a:schemeClr val="tx1">
                  <a:lumMod val="75000"/>
                  <a:lumOff val="25000"/>
                </a:schemeClr>
              </a:solidFill>
            </a:endParaRPr>
          </a:p>
          <a:p>
            <a:pPr lvl="2"/>
            <a:r>
              <a:rPr lang="en-US" altLang="zh-CN" dirty="0">
                <a:solidFill>
                  <a:schemeClr val="tx1">
                    <a:lumMod val="75000"/>
                    <a:lumOff val="25000"/>
                  </a:schemeClr>
                </a:solidFill>
              </a:rPr>
              <a:t>--target</a:t>
            </a:r>
            <a:r>
              <a:rPr lang="zh-CN" altLang="en-US" dirty="0">
                <a:solidFill>
                  <a:schemeClr val="tx1">
                    <a:lumMod val="75000"/>
                    <a:lumOff val="25000"/>
                  </a:schemeClr>
                </a:solidFill>
              </a:rPr>
              <a:t>：打开方式。与</a:t>
            </a:r>
            <a:r>
              <a:rPr lang="en-US" altLang="zh-CN" dirty="0">
                <a:solidFill>
                  <a:schemeClr val="tx1">
                    <a:lumMod val="75000"/>
                    <a:lumOff val="25000"/>
                  </a:schemeClr>
                </a:solidFill>
              </a:rPr>
              <a:t>href</a:t>
            </a:r>
            <a:r>
              <a:rPr lang="zh-CN" altLang="en-US" dirty="0">
                <a:solidFill>
                  <a:schemeClr val="tx1">
                    <a:lumMod val="75000"/>
                    <a:lumOff val="25000"/>
                  </a:schemeClr>
                </a:solidFill>
              </a:rPr>
              <a:t>中的</a:t>
            </a:r>
            <a:r>
              <a:rPr lang="en-US" altLang="zh-CN" dirty="0">
                <a:solidFill>
                  <a:schemeClr val="tx1">
                    <a:lumMod val="75000"/>
                    <a:lumOff val="25000"/>
                  </a:schemeClr>
                </a:solidFill>
              </a:rPr>
              <a:t>target</a:t>
            </a:r>
            <a:r>
              <a:rPr lang="zh-CN" altLang="en-US" dirty="0">
                <a:solidFill>
                  <a:schemeClr val="tx1">
                    <a:lumMod val="75000"/>
                    <a:lumOff val="25000"/>
                  </a:schemeClr>
                </a:solidFill>
              </a:rPr>
              <a:t>一样，取值如下（</a:t>
            </a:r>
            <a:r>
              <a:rPr lang="en-US" altLang="zh-CN" dirty="0">
                <a:solidFill>
                  <a:schemeClr val="tx1">
                    <a:lumMod val="75000"/>
                    <a:lumOff val="25000"/>
                  </a:schemeClr>
                </a:solidFill>
              </a:rPr>
              <a:t>_top,_self,_blank,_</a:t>
            </a:r>
            <a:r>
              <a:rPr lang="en-US" altLang="zh-CN" dirty="0" err="1">
                <a:solidFill>
                  <a:schemeClr val="tx1">
                    <a:lumMod val="75000"/>
                    <a:lumOff val="25000"/>
                  </a:schemeClr>
                </a:solidFill>
              </a:rPr>
              <a:t>parent,frameName</a:t>
            </a:r>
            <a:r>
              <a:rPr lang="zh-CN" altLang="en-US" dirty="0">
                <a:solidFill>
                  <a:schemeClr val="tx1">
                    <a:lumMod val="75000"/>
                    <a:lumOff val="25000"/>
                  </a:schemeClr>
                </a:solidFill>
              </a:rPr>
              <a:t>）。（默认值为</a:t>
            </a:r>
            <a:r>
              <a:rPr lang="en-US" altLang="zh-CN" dirty="0">
                <a:solidFill>
                  <a:schemeClr val="tx1">
                    <a:lumMod val="75000"/>
                    <a:lumOff val="25000"/>
                  </a:schemeClr>
                </a:solidFill>
              </a:rPr>
              <a:t>_blank</a:t>
            </a:r>
            <a:r>
              <a:rPr lang="zh-CN" altLang="en-US" dirty="0">
                <a:solidFill>
                  <a:schemeClr val="tx1">
                    <a:lumMod val="75000"/>
                    <a:lumOff val="25000"/>
                  </a:schemeClr>
                </a:solidFill>
              </a:rPr>
              <a:t>）</a:t>
            </a:r>
            <a:endParaRPr lang="zh-CN" altLang="en-US" dirty="0">
              <a:solidFill>
                <a:schemeClr val="tx1">
                  <a:lumMod val="75000"/>
                  <a:lumOff val="25000"/>
                </a:schemeClr>
              </a:solidFill>
            </a:endParaRPr>
          </a:p>
          <a:p>
            <a:pPr marL="914400" lvl="2" indent="0">
              <a:buNone/>
            </a:pPr>
            <a:endParaRPr lang="en-US" altLang="zh-CN" dirty="0" smtClean="0">
              <a:solidFill>
                <a:schemeClr val="tx1">
                  <a:lumMod val="75000"/>
                  <a:lumOff val="25000"/>
                </a:schemeClr>
              </a:solidFill>
            </a:endParaRPr>
          </a:p>
          <a:p>
            <a:pPr lvl="2"/>
            <a:endParaRPr lang="en-US" altLang="zh-CN" dirty="0">
              <a:solidFill>
                <a:schemeClr val="tx1">
                  <a:lumMod val="75000"/>
                  <a:lumOff val="25000"/>
                </a:schemeClr>
              </a:solidFill>
            </a:endParaRPr>
          </a:p>
          <a:p>
            <a:pPr lvl="1"/>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1【window</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location</a:t>
            </a:r>
            <a:r>
              <a:rPr lang="zh-CN" altLang="en-US" sz="2400" dirty="0">
                <a:solidFill>
                  <a:schemeClr val="tx1">
                    <a:lumMod val="75000"/>
                    <a:lumOff val="25000"/>
                  </a:schemeClr>
                </a:solidFill>
              </a:rPr>
              <a:t>对象：对象表示窗口的地址对象，作为一个属性封装在</a:t>
            </a:r>
            <a:r>
              <a:rPr lang="en-US" altLang="zh-CN" sz="2400" dirty="0">
                <a:solidFill>
                  <a:schemeClr val="tx1">
                    <a:lumMod val="75000"/>
                    <a:lumOff val="25000"/>
                  </a:schemeClr>
                </a:solidFill>
              </a:rPr>
              <a:t>window</a:t>
            </a:r>
            <a:r>
              <a:rPr lang="zh-CN" altLang="en-US" sz="2400" dirty="0">
                <a:solidFill>
                  <a:schemeClr val="tx1">
                    <a:lumMod val="75000"/>
                    <a:lumOff val="25000"/>
                  </a:schemeClr>
                </a:solidFill>
              </a:rPr>
              <a:t>对象中</a:t>
            </a:r>
            <a:r>
              <a:rPr lang="zh-CN" altLang="en-US" sz="2400" dirty="0" smtClean="0">
                <a:solidFill>
                  <a:schemeClr val="tx1">
                    <a:lumMod val="75000"/>
                    <a:lumOff val="25000"/>
                  </a:schemeClr>
                </a:solidFill>
              </a:rPr>
              <a:t>。对象</a:t>
            </a:r>
            <a:r>
              <a:rPr lang="zh-CN" altLang="en-US" sz="2400" dirty="0">
                <a:solidFill>
                  <a:schemeClr val="tx1">
                    <a:lumMod val="75000"/>
                    <a:lumOff val="25000"/>
                  </a:schemeClr>
                </a:solidFill>
              </a:rPr>
              <a:t>的常用属性：</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host</a:t>
            </a:r>
            <a:r>
              <a:rPr lang="zh-CN" altLang="en-US" sz="2000" dirty="0">
                <a:solidFill>
                  <a:schemeClr val="tx1">
                    <a:lumMod val="75000"/>
                    <a:lumOff val="25000"/>
                  </a:schemeClr>
                </a:solidFill>
              </a:rPr>
              <a:t>：设置或获取当前窗口地址的域名及端口。格式为</a:t>
            </a:r>
            <a:r>
              <a:rPr lang="en-US" altLang="zh-CN" sz="2000" dirty="0">
                <a:solidFill>
                  <a:schemeClr val="tx1">
                    <a:lumMod val="75000"/>
                    <a:lumOff val="25000"/>
                  </a:schemeClr>
                </a:solidFill>
              </a:rPr>
              <a:t>127.0.0.1:8020</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hostname</a:t>
            </a:r>
            <a:r>
              <a:rPr lang="zh-CN" altLang="en-US" sz="2000" dirty="0">
                <a:solidFill>
                  <a:schemeClr val="tx1">
                    <a:lumMod val="75000"/>
                    <a:lumOff val="25000"/>
                  </a:schemeClr>
                </a:solidFill>
              </a:rPr>
              <a:t>：设置或获取当前窗口地址的域名。格式为</a:t>
            </a:r>
            <a:r>
              <a:rPr lang="en-US" altLang="zh-CN" sz="2000" dirty="0">
                <a:solidFill>
                  <a:schemeClr val="tx1">
                    <a:lumMod val="75000"/>
                    <a:lumOff val="25000"/>
                  </a:schemeClr>
                </a:solidFill>
              </a:rPr>
              <a:t>127.0.0.1</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protocol</a:t>
            </a:r>
            <a:r>
              <a:rPr lang="zh-CN" altLang="en-US" sz="2000" dirty="0">
                <a:solidFill>
                  <a:schemeClr val="tx1">
                    <a:lumMod val="75000"/>
                    <a:lumOff val="25000"/>
                  </a:schemeClr>
                </a:solidFill>
              </a:rPr>
              <a:t>：设置或获取当前窗口地址的请求方式。格式为</a:t>
            </a:r>
            <a:r>
              <a:rPr lang="en-US" altLang="zh-CN" sz="2000" dirty="0">
                <a:solidFill>
                  <a:schemeClr val="tx1">
                    <a:lumMod val="75000"/>
                    <a:lumOff val="25000"/>
                  </a:schemeClr>
                </a:solidFill>
              </a:rPr>
              <a:t>http:</a:t>
            </a:r>
            <a:endParaRPr lang="en-US" altLang="zh-CN" sz="2000" dirty="0">
              <a:solidFill>
                <a:schemeClr val="tx1">
                  <a:lumMod val="75000"/>
                  <a:lumOff val="25000"/>
                </a:schemeClr>
              </a:solidFill>
            </a:endParaRPr>
          </a:p>
          <a:p>
            <a:pPr lvl="1"/>
            <a:r>
              <a:rPr lang="en-US" altLang="zh-CN" sz="2000" dirty="0">
                <a:solidFill>
                  <a:schemeClr val="tx1">
                    <a:lumMod val="75000"/>
                    <a:lumOff val="25000"/>
                  </a:schemeClr>
                </a:solidFill>
              </a:rPr>
              <a:t>port </a:t>
            </a:r>
            <a:r>
              <a:rPr lang="zh-CN" altLang="en-US" sz="2000" dirty="0">
                <a:solidFill>
                  <a:schemeClr val="tx1">
                    <a:lumMod val="75000"/>
                    <a:lumOff val="25000"/>
                  </a:schemeClr>
                </a:solidFill>
              </a:rPr>
              <a:t>：设置或获取当前窗口地址的端口。 格式为</a:t>
            </a:r>
            <a:r>
              <a:rPr lang="en-US" altLang="zh-CN" sz="2000" dirty="0">
                <a:solidFill>
                  <a:schemeClr val="tx1">
                    <a:lumMod val="75000"/>
                    <a:lumOff val="25000"/>
                  </a:schemeClr>
                </a:solidFill>
              </a:rPr>
              <a:t>8020</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lvl="1"/>
            <a:r>
              <a:rPr lang="en-US" altLang="zh-CN" sz="2000" dirty="0" smtClean="0">
                <a:solidFill>
                  <a:schemeClr val="tx1">
                    <a:lumMod val="75000"/>
                    <a:lumOff val="25000"/>
                  </a:schemeClr>
                </a:solidFill>
              </a:rPr>
              <a:t>href</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设置或获取当前窗口地址的全路径。最常用，一般用于网页刷新、网页跳转、网页参数的解析。</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2【location</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navigator</a:t>
            </a:r>
            <a:r>
              <a:rPr lang="zh-CN" altLang="en-US" sz="2400" dirty="0">
                <a:solidFill>
                  <a:schemeClr val="tx1">
                    <a:lumMod val="75000"/>
                    <a:lumOff val="25000"/>
                  </a:schemeClr>
                </a:solidFill>
              </a:rPr>
              <a:t>对象：对象表示窗口的浏览器对象，作为一个属性封装在</a:t>
            </a:r>
            <a:r>
              <a:rPr lang="en-US" altLang="zh-CN" sz="2400" dirty="0">
                <a:solidFill>
                  <a:schemeClr val="tx1">
                    <a:lumMod val="75000"/>
                    <a:lumOff val="25000"/>
                  </a:schemeClr>
                </a:solidFill>
              </a:rPr>
              <a:t>window</a:t>
            </a:r>
            <a:r>
              <a:rPr lang="zh-CN" altLang="en-US" sz="2400" dirty="0">
                <a:solidFill>
                  <a:schemeClr val="tx1">
                    <a:lumMod val="75000"/>
                    <a:lumOff val="25000"/>
                  </a:schemeClr>
                </a:solidFill>
              </a:rPr>
              <a:t>对象中</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navigator</a:t>
            </a:r>
            <a:r>
              <a:rPr lang="zh-CN" altLang="en-US" sz="2400" dirty="0">
                <a:solidFill>
                  <a:schemeClr val="tx1">
                    <a:lumMod val="75000"/>
                    <a:lumOff val="25000"/>
                  </a:schemeClr>
                </a:solidFill>
              </a:rPr>
              <a:t>对象的通用属性：</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appCodeName</a:t>
            </a:r>
            <a:r>
              <a:rPr lang="zh-CN" altLang="en-US" sz="2000" dirty="0">
                <a:solidFill>
                  <a:schemeClr val="tx1">
                    <a:lumMod val="75000"/>
                    <a:lumOff val="25000"/>
                  </a:schemeClr>
                </a:solidFill>
              </a:rPr>
              <a:t>：返回浏览器的代码名， 例如</a:t>
            </a:r>
            <a:r>
              <a:rPr lang="en-US" altLang="zh-CN" sz="2000" dirty="0">
                <a:solidFill>
                  <a:schemeClr val="tx1">
                    <a:lumMod val="75000"/>
                    <a:lumOff val="25000"/>
                  </a:schemeClr>
                </a:solidFill>
              </a:rPr>
              <a:t>chrome</a:t>
            </a:r>
            <a:r>
              <a:rPr lang="zh-CN" altLang="en-US" sz="2000" dirty="0">
                <a:solidFill>
                  <a:schemeClr val="tx1">
                    <a:lumMod val="75000"/>
                    <a:lumOff val="25000"/>
                  </a:schemeClr>
                </a:solidFill>
              </a:rPr>
              <a:t>以</a:t>
            </a:r>
            <a:r>
              <a:rPr lang="en-US" altLang="zh-CN" sz="2000" dirty="0">
                <a:solidFill>
                  <a:schemeClr val="tx1">
                    <a:lumMod val="75000"/>
                    <a:lumOff val="25000"/>
                  </a:schemeClr>
                </a:solidFill>
              </a:rPr>
              <a:t>Netscape </a:t>
            </a:r>
            <a:r>
              <a:rPr lang="zh-CN" altLang="en-US" sz="2000" dirty="0">
                <a:solidFill>
                  <a:schemeClr val="tx1">
                    <a:lumMod val="75000"/>
                    <a:lumOff val="25000"/>
                  </a:schemeClr>
                </a:solidFill>
              </a:rPr>
              <a:t>代码为基础的浏览器中，它的值是 “</a:t>
            </a:r>
            <a:r>
              <a:rPr lang="en-US" altLang="zh-CN" sz="2000" dirty="0">
                <a:solidFill>
                  <a:schemeClr val="tx1">
                    <a:lumMod val="75000"/>
                    <a:lumOff val="25000"/>
                  </a:schemeClr>
                </a:solidFill>
              </a:rPr>
              <a:t>Mozilla”</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appName</a:t>
            </a:r>
            <a:r>
              <a:rPr lang="zh-CN" altLang="en-US" sz="2000" dirty="0">
                <a:solidFill>
                  <a:schemeClr val="tx1">
                    <a:lumMod val="75000"/>
                    <a:lumOff val="25000"/>
                  </a:schemeClr>
                </a:solidFill>
              </a:rPr>
              <a:t>：返回浏览器的名称，例如</a:t>
            </a:r>
            <a:r>
              <a:rPr lang="en-US" altLang="zh-CN" sz="2000" dirty="0">
                <a:solidFill>
                  <a:schemeClr val="tx1">
                    <a:lumMod val="75000"/>
                    <a:lumOff val="25000"/>
                  </a:schemeClr>
                </a:solidFill>
              </a:rPr>
              <a:t>chrome</a:t>
            </a:r>
            <a:r>
              <a:rPr lang="zh-CN" altLang="en-US" sz="2000" dirty="0">
                <a:solidFill>
                  <a:schemeClr val="tx1">
                    <a:lumMod val="75000"/>
                    <a:lumOff val="25000"/>
                  </a:schemeClr>
                </a:solidFill>
              </a:rPr>
              <a:t>基于 </a:t>
            </a:r>
            <a:r>
              <a:rPr lang="en-US" altLang="zh-CN" sz="2000" dirty="0">
                <a:solidFill>
                  <a:schemeClr val="tx1">
                    <a:lumMod val="75000"/>
                    <a:lumOff val="25000"/>
                  </a:schemeClr>
                </a:solidFill>
              </a:rPr>
              <a:t>Netscape </a:t>
            </a:r>
            <a:r>
              <a:rPr lang="zh-CN" altLang="en-US" sz="2000" dirty="0">
                <a:solidFill>
                  <a:schemeClr val="tx1">
                    <a:lumMod val="75000"/>
                    <a:lumOff val="25000"/>
                  </a:schemeClr>
                </a:solidFill>
              </a:rPr>
              <a:t>的浏览器中，这个属性的值是 </a:t>
            </a:r>
            <a:r>
              <a:rPr lang="en-US" altLang="zh-CN" sz="2000" dirty="0">
                <a:solidFill>
                  <a:schemeClr val="tx1">
                    <a:lumMod val="75000"/>
                    <a:lumOff val="25000"/>
                  </a:schemeClr>
                </a:solidFill>
              </a:rPr>
              <a:t>"Netscape"</a:t>
            </a:r>
            <a:endParaRPr lang="en-US" altLang="zh-CN" sz="2000" dirty="0">
              <a:solidFill>
                <a:schemeClr val="tx1">
                  <a:lumMod val="75000"/>
                  <a:lumOff val="25000"/>
                </a:schemeClr>
              </a:solidFill>
            </a:endParaRPr>
          </a:p>
          <a:p>
            <a:pPr lvl="1"/>
            <a:r>
              <a:rPr lang="en-US" altLang="zh-CN" sz="2000" dirty="0">
                <a:solidFill>
                  <a:schemeClr val="tx1">
                    <a:lumMod val="75000"/>
                    <a:lumOff val="25000"/>
                  </a:schemeClr>
                </a:solidFill>
              </a:rPr>
              <a:t>userAgent </a:t>
            </a:r>
            <a:r>
              <a:rPr lang="zh-CN" altLang="en-US" sz="2000" dirty="0">
                <a:solidFill>
                  <a:schemeClr val="tx1">
                    <a:lumMod val="75000"/>
                    <a:lumOff val="25000"/>
                  </a:schemeClr>
                </a:solidFill>
              </a:rPr>
              <a:t>：返回浏览器客户端基本信息。</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language</a:t>
            </a:r>
            <a:r>
              <a:rPr lang="zh-CN" altLang="en-US" sz="2000" dirty="0">
                <a:solidFill>
                  <a:schemeClr val="tx1">
                    <a:lumMod val="75000"/>
                    <a:lumOff val="25000"/>
                  </a:schemeClr>
                </a:solidFill>
              </a:rPr>
              <a:t>：返回当前浏览器的语言。</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plugins</a:t>
            </a:r>
            <a:r>
              <a:rPr lang="zh-CN" altLang="en-US" sz="2000" dirty="0">
                <a:solidFill>
                  <a:schemeClr val="tx1">
                    <a:lumMod val="75000"/>
                    <a:lumOff val="25000"/>
                  </a:schemeClr>
                </a:solidFill>
              </a:rPr>
              <a:t>：返回当前浏览器安装的插件信息</a:t>
            </a:r>
            <a:r>
              <a:rPr lang="zh-CN" altLang="en-US" sz="2000" dirty="0" smtClean="0">
                <a:solidFill>
                  <a:schemeClr val="tx1">
                    <a:lumMod val="75000"/>
                    <a:lumOff val="25000"/>
                  </a:schemeClr>
                </a:solidFill>
              </a:rPr>
              <a:t>。</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3【navigator</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screen</a:t>
            </a:r>
            <a:r>
              <a:rPr lang="zh-CN" altLang="en-US" sz="2400" dirty="0">
                <a:solidFill>
                  <a:schemeClr val="tx1">
                    <a:lumMod val="75000"/>
                    <a:lumOff val="25000"/>
                  </a:schemeClr>
                </a:solidFill>
              </a:rPr>
              <a:t>对象：对象表示窗口对应的屏幕信息</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screen</a:t>
            </a:r>
            <a:r>
              <a:rPr lang="zh-CN" altLang="en-US" sz="2400" dirty="0">
                <a:solidFill>
                  <a:schemeClr val="tx1">
                    <a:lumMod val="75000"/>
                    <a:lumOff val="25000"/>
                  </a:schemeClr>
                </a:solidFill>
              </a:rPr>
              <a:t>对象的通用属性：</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availHeight</a:t>
            </a:r>
            <a:r>
              <a:rPr lang="zh-CN" altLang="en-US" sz="2000" dirty="0">
                <a:solidFill>
                  <a:schemeClr val="tx1">
                    <a:lumMod val="75000"/>
                    <a:lumOff val="25000"/>
                  </a:schemeClr>
                </a:solidFill>
              </a:rPr>
              <a:t>：返回显示屏幕的高度 </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除 </a:t>
            </a:r>
            <a:r>
              <a:rPr lang="en-US" altLang="zh-CN" sz="2000" dirty="0">
                <a:solidFill>
                  <a:schemeClr val="tx1">
                    <a:lumMod val="75000"/>
                    <a:lumOff val="25000"/>
                  </a:schemeClr>
                </a:solidFill>
              </a:rPr>
              <a:t>Windows </a:t>
            </a:r>
            <a:r>
              <a:rPr lang="zh-CN" altLang="en-US" sz="2000" dirty="0">
                <a:solidFill>
                  <a:schemeClr val="tx1">
                    <a:lumMod val="75000"/>
                    <a:lumOff val="25000"/>
                  </a:schemeClr>
                </a:solidFill>
              </a:rPr>
              <a:t>任务栏之外</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availWidth</a:t>
            </a:r>
            <a:r>
              <a:rPr lang="zh-CN" altLang="en-US" sz="2000" dirty="0">
                <a:solidFill>
                  <a:schemeClr val="tx1">
                    <a:lumMod val="75000"/>
                    <a:lumOff val="25000"/>
                  </a:schemeClr>
                </a:solidFill>
              </a:rPr>
              <a:t>：返回显示屏幕的宽度 </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除 </a:t>
            </a:r>
            <a:r>
              <a:rPr lang="en-US" altLang="zh-CN" sz="2000" dirty="0">
                <a:solidFill>
                  <a:schemeClr val="tx1">
                    <a:lumMod val="75000"/>
                    <a:lumOff val="25000"/>
                  </a:schemeClr>
                </a:solidFill>
              </a:rPr>
              <a:t>Windows </a:t>
            </a:r>
            <a:r>
              <a:rPr lang="zh-CN" altLang="en-US" sz="2000" dirty="0">
                <a:solidFill>
                  <a:schemeClr val="tx1">
                    <a:lumMod val="75000"/>
                    <a:lumOff val="25000"/>
                  </a:schemeClr>
                </a:solidFill>
              </a:rPr>
              <a:t>任务栏之外</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height</a:t>
            </a:r>
            <a:r>
              <a:rPr lang="zh-CN" altLang="en-US" sz="2000" dirty="0">
                <a:solidFill>
                  <a:schemeClr val="tx1">
                    <a:lumMod val="75000"/>
                    <a:lumOff val="25000"/>
                  </a:schemeClr>
                </a:solidFill>
              </a:rPr>
              <a:t>：返回显示屏幕的高度。</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width</a:t>
            </a:r>
            <a:r>
              <a:rPr lang="zh-CN" altLang="en-US" sz="2000" dirty="0">
                <a:solidFill>
                  <a:schemeClr val="tx1">
                    <a:lumMod val="75000"/>
                    <a:lumOff val="25000"/>
                  </a:schemeClr>
                </a:solidFill>
              </a:rPr>
              <a:t>：返回显示器屏幕的宽度。</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4【screen</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history</a:t>
            </a:r>
            <a:r>
              <a:rPr lang="zh-CN" altLang="en-US" sz="2400" dirty="0">
                <a:solidFill>
                  <a:schemeClr val="tx1">
                    <a:lumMod val="75000"/>
                    <a:lumOff val="25000"/>
                  </a:schemeClr>
                </a:solidFill>
              </a:rPr>
              <a:t>对象：对象表示窗口的历史记录对象</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history</a:t>
            </a:r>
            <a:r>
              <a:rPr lang="zh-CN" altLang="en-US" sz="2400" dirty="0">
                <a:solidFill>
                  <a:schemeClr val="tx1">
                    <a:lumMod val="75000"/>
                    <a:lumOff val="25000"/>
                  </a:schemeClr>
                </a:solidFill>
              </a:rPr>
              <a:t>对象的通用</a:t>
            </a:r>
            <a:r>
              <a:rPr lang="zh-CN" altLang="en-US" sz="2400" dirty="0" smtClean="0">
                <a:solidFill>
                  <a:schemeClr val="tx1">
                    <a:lumMod val="75000"/>
                    <a:lumOff val="25000"/>
                  </a:schemeClr>
                </a:solidFill>
              </a:rPr>
              <a:t>属性</a:t>
            </a:r>
            <a:r>
              <a:rPr lang="zh-CN" altLang="en-US" sz="2400" dirty="0">
                <a:solidFill>
                  <a:schemeClr val="tx1">
                    <a:lumMod val="75000"/>
                    <a:lumOff val="25000"/>
                  </a:schemeClr>
                </a:solidFill>
              </a:rPr>
              <a:t>与方法</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length</a:t>
            </a:r>
            <a:r>
              <a:rPr lang="zh-CN" altLang="en-US" sz="2000" dirty="0">
                <a:solidFill>
                  <a:schemeClr val="tx1">
                    <a:lumMod val="75000"/>
                    <a:lumOff val="25000"/>
                  </a:schemeClr>
                </a:solidFill>
              </a:rPr>
              <a:t>：返回浏览器历史列表中的 </a:t>
            </a:r>
            <a:r>
              <a:rPr lang="en-US" altLang="zh-CN" sz="2000" dirty="0">
                <a:solidFill>
                  <a:schemeClr val="tx1">
                    <a:lumMod val="75000"/>
                    <a:lumOff val="25000"/>
                  </a:schemeClr>
                </a:solidFill>
              </a:rPr>
              <a:t>URL </a:t>
            </a:r>
            <a:r>
              <a:rPr lang="zh-CN" altLang="en-US" sz="2000" dirty="0">
                <a:solidFill>
                  <a:schemeClr val="tx1">
                    <a:lumMod val="75000"/>
                    <a:lumOff val="25000"/>
                  </a:schemeClr>
                </a:solidFill>
              </a:rPr>
              <a:t>数量</a:t>
            </a:r>
            <a:endParaRPr lang="zh-CN" altLang="en-US" sz="2000" dirty="0">
              <a:solidFill>
                <a:schemeClr val="tx1">
                  <a:lumMod val="75000"/>
                  <a:lumOff val="25000"/>
                </a:schemeClr>
              </a:solidFill>
            </a:endParaRPr>
          </a:p>
          <a:p>
            <a:pPr lvl="1"/>
            <a:r>
              <a:rPr lang="en-US" altLang="zh-CN" sz="2000" dirty="0" smtClean="0">
                <a:solidFill>
                  <a:schemeClr val="tx1">
                    <a:lumMod val="75000"/>
                    <a:lumOff val="25000"/>
                  </a:schemeClr>
                </a:solidFill>
              </a:rPr>
              <a:t>back</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：加载 </a:t>
            </a:r>
            <a:r>
              <a:rPr lang="en-US" altLang="zh-CN" sz="2000" dirty="0">
                <a:solidFill>
                  <a:schemeClr val="tx1">
                    <a:lumMod val="75000"/>
                    <a:lumOff val="25000"/>
                  </a:schemeClr>
                </a:solidFill>
              </a:rPr>
              <a:t>history </a:t>
            </a:r>
            <a:r>
              <a:rPr lang="zh-CN" altLang="en-US" sz="2000" dirty="0">
                <a:solidFill>
                  <a:schemeClr val="tx1">
                    <a:lumMod val="75000"/>
                    <a:lumOff val="25000"/>
                  </a:schemeClr>
                </a:solidFill>
              </a:rPr>
              <a:t>列表中的前一个 </a:t>
            </a:r>
            <a:r>
              <a:rPr lang="en-US" altLang="zh-CN" sz="2000" dirty="0">
                <a:solidFill>
                  <a:schemeClr val="tx1">
                    <a:lumMod val="75000"/>
                    <a:lumOff val="25000"/>
                  </a:schemeClr>
                </a:solidFill>
              </a:rPr>
              <a:t>URL</a:t>
            </a:r>
            <a:r>
              <a:rPr lang="zh-CN" altLang="en-US" sz="2000" dirty="0">
                <a:solidFill>
                  <a:schemeClr val="tx1">
                    <a:lumMod val="75000"/>
                    <a:lumOff val="25000"/>
                  </a:schemeClr>
                </a:solidFill>
              </a:rPr>
              <a:t>路径。</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forward()</a:t>
            </a:r>
            <a:r>
              <a:rPr lang="zh-CN" altLang="en-US" sz="2000" dirty="0">
                <a:solidFill>
                  <a:schemeClr val="tx1">
                    <a:lumMod val="75000"/>
                    <a:lumOff val="25000"/>
                  </a:schemeClr>
                </a:solidFill>
              </a:rPr>
              <a:t>：加载 </a:t>
            </a:r>
            <a:r>
              <a:rPr lang="en-US" altLang="zh-CN" sz="2000" dirty="0">
                <a:solidFill>
                  <a:schemeClr val="tx1">
                    <a:lumMod val="75000"/>
                    <a:lumOff val="25000"/>
                  </a:schemeClr>
                </a:solidFill>
              </a:rPr>
              <a:t>history </a:t>
            </a:r>
            <a:r>
              <a:rPr lang="zh-CN" altLang="en-US" sz="2000" dirty="0">
                <a:solidFill>
                  <a:schemeClr val="tx1">
                    <a:lumMod val="75000"/>
                    <a:lumOff val="25000"/>
                  </a:schemeClr>
                </a:solidFill>
              </a:rPr>
              <a:t>列表中的下一个 </a:t>
            </a:r>
            <a:r>
              <a:rPr lang="en-US" altLang="zh-CN" sz="2000" dirty="0">
                <a:solidFill>
                  <a:schemeClr val="tx1">
                    <a:lumMod val="75000"/>
                    <a:lumOff val="25000"/>
                  </a:schemeClr>
                </a:solidFill>
              </a:rPr>
              <a:t>URL</a:t>
            </a:r>
            <a:r>
              <a:rPr lang="zh-CN" altLang="en-US" sz="2000" dirty="0">
                <a:solidFill>
                  <a:schemeClr val="tx1">
                    <a:lumMod val="75000"/>
                    <a:lumOff val="25000"/>
                  </a:schemeClr>
                </a:solidFill>
              </a:rPr>
              <a:t>路径。</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go(step)</a:t>
            </a:r>
            <a:r>
              <a:rPr lang="zh-CN" altLang="en-US" sz="2000" dirty="0">
                <a:solidFill>
                  <a:schemeClr val="tx1">
                    <a:lumMod val="75000"/>
                    <a:lumOff val="25000"/>
                  </a:schemeClr>
                </a:solidFill>
              </a:rPr>
              <a:t>：加载 </a:t>
            </a:r>
            <a:r>
              <a:rPr lang="en-US" altLang="zh-CN" sz="2000" dirty="0">
                <a:solidFill>
                  <a:schemeClr val="tx1">
                    <a:lumMod val="75000"/>
                    <a:lumOff val="25000"/>
                  </a:schemeClr>
                </a:solidFill>
              </a:rPr>
              <a:t>history </a:t>
            </a:r>
            <a:r>
              <a:rPr lang="zh-CN" altLang="en-US" sz="2000" dirty="0">
                <a:solidFill>
                  <a:schemeClr val="tx1">
                    <a:lumMod val="75000"/>
                    <a:lumOff val="25000"/>
                  </a:schemeClr>
                </a:solidFill>
              </a:rPr>
              <a:t>列表中的前</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后</a:t>
            </a:r>
            <a:r>
              <a:rPr lang="en-US" altLang="zh-CN" sz="2000" dirty="0">
                <a:solidFill>
                  <a:schemeClr val="tx1">
                    <a:lumMod val="75000"/>
                    <a:lumOff val="25000"/>
                  </a:schemeClr>
                </a:solidFill>
              </a:rPr>
              <a:t>step</a:t>
            </a:r>
            <a:r>
              <a:rPr lang="zh-CN" altLang="en-US" sz="2000" dirty="0">
                <a:solidFill>
                  <a:schemeClr val="tx1">
                    <a:lumMod val="75000"/>
                    <a:lumOff val="25000"/>
                  </a:schemeClr>
                </a:solidFill>
              </a:rPr>
              <a:t>个</a:t>
            </a:r>
            <a:r>
              <a:rPr lang="en-US" altLang="zh-CN" sz="2000" dirty="0">
                <a:solidFill>
                  <a:schemeClr val="tx1">
                    <a:lumMod val="75000"/>
                    <a:lumOff val="25000"/>
                  </a:schemeClr>
                </a:solidFill>
              </a:rPr>
              <a:t>URL</a:t>
            </a:r>
            <a:r>
              <a:rPr lang="zh-CN" altLang="en-US" sz="2000" dirty="0">
                <a:solidFill>
                  <a:schemeClr val="tx1">
                    <a:lumMod val="75000"/>
                    <a:lumOff val="25000"/>
                  </a:schemeClr>
                </a:solidFill>
              </a:rPr>
              <a:t>路径，参数可以为负。</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5【history</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【BOM</a:t>
            </a:r>
            <a:r>
              <a:rPr lang="zh-CN" altLang="en-US" dirty="0" smtClean="0"/>
              <a:t>对象</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a:t>什么</a:t>
            </a:r>
            <a:r>
              <a:rPr lang="zh-CN" altLang="en-US" dirty="0" smtClean="0"/>
              <a:t>是</a:t>
            </a:r>
            <a:r>
              <a:rPr lang="en-US" altLang="zh-CN" dirty="0" smtClean="0"/>
              <a:t>BOM</a:t>
            </a:r>
            <a:r>
              <a:rPr lang="zh-CN" altLang="en-US" dirty="0" smtClean="0"/>
              <a:t>对象？与</a:t>
            </a:r>
            <a:r>
              <a:rPr lang="en-US" altLang="zh-CN" dirty="0" smtClean="0"/>
              <a:t>DOM</a:t>
            </a:r>
            <a:r>
              <a:rPr lang="zh-CN" altLang="en-US" dirty="0" smtClean="0"/>
              <a:t>对象的区别是什么？</a:t>
            </a:r>
            <a:endParaRPr lang="en-US" altLang="zh-CN" dirty="0" smtClean="0"/>
          </a:p>
          <a:p>
            <a:r>
              <a:rPr lang="en-US" altLang="zh-CN" dirty="0" smtClean="0"/>
              <a:t>Window</a:t>
            </a:r>
            <a:r>
              <a:rPr lang="zh-CN" altLang="en-US" dirty="0" smtClean="0"/>
              <a:t>对象的主要作用是什么？</a:t>
            </a:r>
            <a:endParaRPr lang="en-US" altLang="zh-CN" dirty="0" smtClean="0"/>
          </a:p>
          <a:p>
            <a:r>
              <a:rPr lang="en-US" altLang="zh-CN" dirty="0" smtClean="0"/>
              <a:t>Location</a:t>
            </a:r>
            <a:r>
              <a:rPr lang="zh-CN" altLang="en-US" dirty="0" smtClean="0"/>
              <a:t>对象的主要作用是什么？</a:t>
            </a:r>
            <a:endParaRPr lang="en-US" altLang="zh-CN" dirty="0" smtClean="0"/>
          </a:p>
          <a:p>
            <a:r>
              <a:rPr lang="en-US" altLang="zh-CN" dirty="0" smtClean="0"/>
              <a:t>Screen</a:t>
            </a:r>
            <a:r>
              <a:rPr lang="zh-CN" altLang="en-US" dirty="0" smtClean="0"/>
              <a:t>对象</a:t>
            </a:r>
            <a:r>
              <a:rPr lang="zh-CN" altLang="en-US" dirty="0"/>
              <a:t>的主要作用是什么？</a:t>
            </a:r>
            <a:endParaRPr lang="en-US" altLang="zh-CN" dirty="0"/>
          </a:p>
          <a:p>
            <a:r>
              <a:rPr lang="en-US" altLang="zh-CN" dirty="0"/>
              <a:t>H</a:t>
            </a:r>
            <a:r>
              <a:rPr lang="en-US" altLang="zh-CN" dirty="0" smtClean="0"/>
              <a:t>istory</a:t>
            </a:r>
            <a:r>
              <a:rPr lang="zh-CN" altLang="en-US" dirty="0" smtClean="0"/>
              <a:t>对象</a:t>
            </a:r>
            <a:r>
              <a:rPr lang="zh-CN" altLang="en-US" dirty="0"/>
              <a:t>的主要作用是什么？</a:t>
            </a:r>
            <a:endParaRPr lang="en-US" altLang="zh-CN" dirty="0"/>
          </a:p>
          <a:p>
            <a:r>
              <a:rPr lang="en-US" altLang="zh-CN" dirty="0">
                <a:solidFill>
                  <a:schemeClr val="tx1">
                    <a:lumMod val="65000"/>
                    <a:lumOff val="35000"/>
                  </a:schemeClr>
                </a:solidFill>
              </a:rPr>
              <a:t>N</a:t>
            </a:r>
            <a:r>
              <a:rPr lang="en-US" altLang="zh-CN" dirty="0" smtClean="0">
                <a:solidFill>
                  <a:schemeClr val="tx1">
                    <a:lumMod val="65000"/>
                    <a:lumOff val="35000"/>
                  </a:schemeClr>
                </a:solidFill>
              </a:rPr>
              <a:t>avigator</a:t>
            </a:r>
            <a:r>
              <a:rPr lang="zh-CN" altLang="en-US" dirty="0" smtClean="0"/>
              <a:t>对象</a:t>
            </a:r>
            <a:r>
              <a:rPr lang="zh-CN" altLang="en-US" dirty="0"/>
              <a:t>的主要作用是什么？</a:t>
            </a:r>
            <a:endParaRPr lang="en-US" altLang="zh-CN" dirty="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【BOM</a:t>
            </a:r>
            <a:r>
              <a:rPr lang="zh-CN" altLang="en-US" dirty="0" smtClean="0"/>
              <a:t>对象</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77500" lnSpcReduction="20000"/>
          </a:bodyPr>
          <a:lstStyle/>
          <a:p>
            <a:r>
              <a:rPr lang="en-US" altLang="zh-CN" dirty="0"/>
              <a:t>BOM</a:t>
            </a:r>
            <a:r>
              <a:rPr lang="zh-CN" altLang="en-US" dirty="0"/>
              <a:t>（</a:t>
            </a:r>
            <a:r>
              <a:rPr lang="en-US" altLang="zh-CN" dirty="0"/>
              <a:t>Browser Object Model</a:t>
            </a:r>
            <a:r>
              <a:rPr lang="zh-CN" altLang="en-US" dirty="0"/>
              <a:t>）浏览器对象模型，用于操作浏览器窗口的一组接口。</a:t>
            </a:r>
            <a:r>
              <a:rPr lang="en-US" altLang="zh-CN" dirty="0"/>
              <a:t>BOM</a:t>
            </a:r>
            <a:r>
              <a:rPr lang="zh-CN" altLang="en-US" dirty="0"/>
              <a:t>是操作浏览器本身，比如窗口大小、子窗口等等。</a:t>
            </a:r>
            <a:r>
              <a:rPr lang="en-US" altLang="zh-CN" dirty="0"/>
              <a:t>BOM</a:t>
            </a:r>
            <a:r>
              <a:rPr lang="zh-CN" altLang="en-US" dirty="0"/>
              <a:t>没有标准的标准，但由于现代浏览器几乎都封装了浏览器对象，并公布了对外接口</a:t>
            </a:r>
            <a:endParaRPr lang="zh-CN" altLang="en-US" dirty="0"/>
          </a:p>
          <a:p>
            <a:r>
              <a:rPr lang="en-US" altLang="zh-CN" dirty="0"/>
              <a:t>window</a:t>
            </a:r>
            <a:r>
              <a:rPr lang="zh-CN" altLang="en-US" dirty="0"/>
              <a:t>对象表示浏览器中打开的窗口。</a:t>
            </a:r>
            <a:r>
              <a:rPr lang="en-US" altLang="zh-CN" dirty="0"/>
              <a:t>Window</a:t>
            </a:r>
            <a:r>
              <a:rPr lang="zh-CN" altLang="en-US" dirty="0"/>
              <a:t>对象也封装了</a:t>
            </a:r>
            <a:r>
              <a:rPr lang="en-US" altLang="zh-CN" dirty="0"/>
              <a:t>Dom</a:t>
            </a:r>
            <a:r>
              <a:rPr lang="zh-CN" altLang="en-US" dirty="0"/>
              <a:t>标准中</a:t>
            </a:r>
            <a:r>
              <a:rPr lang="en-US" altLang="zh-CN" dirty="0"/>
              <a:t>Global</a:t>
            </a:r>
            <a:r>
              <a:rPr lang="zh-CN" altLang="en-US" dirty="0"/>
              <a:t>对象涵盖的全部内容，是</a:t>
            </a:r>
            <a:r>
              <a:rPr lang="en-US" altLang="zh-CN" dirty="0"/>
              <a:t>js</a:t>
            </a:r>
            <a:r>
              <a:rPr lang="zh-CN" altLang="en-US" dirty="0"/>
              <a:t>、</a:t>
            </a:r>
            <a:r>
              <a:rPr lang="en-US" altLang="zh-CN" dirty="0"/>
              <a:t>DOM</a:t>
            </a:r>
            <a:r>
              <a:rPr lang="zh-CN" altLang="en-US" dirty="0"/>
              <a:t>、</a:t>
            </a:r>
            <a:r>
              <a:rPr lang="en-US" altLang="zh-CN" dirty="0"/>
              <a:t>HTMLDOM</a:t>
            </a:r>
            <a:r>
              <a:rPr lang="zh-CN" altLang="en-US" dirty="0"/>
              <a:t>的运行环境。</a:t>
            </a:r>
            <a:endParaRPr lang="zh-CN" altLang="en-US" dirty="0"/>
          </a:p>
          <a:p>
            <a:r>
              <a:rPr lang="en-US" altLang="zh-CN" dirty="0"/>
              <a:t>navigator</a:t>
            </a:r>
            <a:r>
              <a:rPr lang="zh-CN" altLang="en-US" dirty="0"/>
              <a:t>对象包含有关浏览器的信息。</a:t>
            </a:r>
            <a:endParaRPr lang="zh-CN" altLang="en-US" dirty="0"/>
          </a:p>
          <a:p>
            <a:r>
              <a:rPr lang="en-US" altLang="zh-CN" dirty="0"/>
              <a:t>screen</a:t>
            </a:r>
            <a:r>
              <a:rPr lang="zh-CN" altLang="en-US" dirty="0"/>
              <a:t>对象包含有关客户端显示屏幕的信息。</a:t>
            </a:r>
            <a:endParaRPr lang="zh-CN" altLang="en-US" dirty="0"/>
          </a:p>
          <a:p>
            <a:r>
              <a:rPr lang="en-US" altLang="zh-CN" dirty="0"/>
              <a:t>history</a:t>
            </a:r>
            <a:r>
              <a:rPr lang="zh-CN" altLang="en-US" dirty="0"/>
              <a:t>对象包含用户（在浏览器窗口中）访问过的 </a:t>
            </a:r>
            <a:r>
              <a:rPr lang="en-US" altLang="zh-CN" dirty="0"/>
              <a:t>URL</a:t>
            </a:r>
            <a:r>
              <a:rPr lang="zh-CN" altLang="en-US" dirty="0"/>
              <a:t>。</a:t>
            </a:r>
            <a:endParaRPr lang="zh-CN" altLang="en-US" dirty="0"/>
          </a:p>
          <a:p>
            <a:r>
              <a:rPr lang="en-US" altLang="zh-CN" dirty="0"/>
              <a:t>locatio</a:t>
            </a:r>
            <a:r>
              <a:rPr lang="zh-CN" altLang="en-US" dirty="0"/>
              <a:t>对象包含有关当前 </a:t>
            </a:r>
            <a:r>
              <a:rPr lang="en-US" altLang="zh-CN" dirty="0"/>
              <a:t>URL </a:t>
            </a:r>
            <a:r>
              <a:rPr lang="zh-CN" altLang="en-US" dirty="0"/>
              <a:t>的信息，主要的作用是网页跳转。</a:t>
            </a:r>
            <a:endParaRPr lang="zh-CN" altLang="en-US" dirty="0"/>
          </a:p>
          <a:p>
            <a:endParaRPr lang="zh-CN" altLang="en-US" dirty="0"/>
          </a:p>
          <a:p>
            <a:pPr marL="0" indent="0">
              <a:buNone/>
            </a:pPr>
            <a:endParaRPr lang="zh-CN" altLang="en-US" dirty="0"/>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javascript</a:t>
            </a:r>
            <a:r>
              <a:rPr lang="zh-CN" altLang="en-US" sz="2400" dirty="0">
                <a:solidFill>
                  <a:schemeClr val="tx1">
                    <a:lumMod val="75000"/>
                    <a:lumOff val="25000"/>
                  </a:schemeClr>
                </a:solidFill>
              </a:rPr>
              <a:t>是由如下几部分组成：</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标示符：用户自定义的变量名、函数名等。</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关键字：</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的内置单词，每个关键字都代表某一个计算机操作。</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操作符：</a:t>
            </a:r>
            <a:r>
              <a:rPr lang="en-US" altLang="zh-CN" sz="2000" dirty="0">
                <a:solidFill>
                  <a:schemeClr val="tx1">
                    <a:lumMod val="75000"/>
                    <a:lumOff val="25000"/>
                  </a:schemeClr>
                </a:solidFill>
              </a:rPr>
              <a:t>+ - * % </a:t>
            </a:r>
            <a:r>
              <a:rPr lang="zh-CN" altLang="en-US" sz="2000" dirty="0">
                <a:solidFill>
                  <a:schemeClr val="tx1">
                    <a:lumMod val="75000"/>
                    <a:lumOff val="25000"/>
                  </a:schemeClr>
                </a:solidFill>
              </a:rPr>
              <a:t>等</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注释：通过添加添加注释来对 </a:t>
            </a:r>
            <a:r>
              <a:rPr lang="en-US" altLang="zh-CN" sz="2000" dirty="0">
                <a:solidFill>
                  <a:schemeClr val="tx1">
                    <a:lumMod val="75000"/>
                    <a:lumOff val="25000"/>
                  </a:schemeClr>
                </a:solidFill>
              </a:rPr>
              <a:t>JavaScript </a:t>
            </a:r>
            <a:r>
              <a:rPr lang="zh-CN" altLang="en-US" sz="2000" dirty="0">
                <a:solidFill>
                  <a:schemeClr val="tx1">
                    <a:lumMod val="75000"/>
                    <a:lumOff val="25000"/>
                  </a:schemeClr>
                </a:solidFill>
              </a:rPr>
              <a:t>进行</a:t>
            </a:r>
            <a:r>
              <a:rPr lang="zh-CN" altLang="en-US" sz="2000" dirty="0" smtClean="0">
                <a:solidFill>
                  <a:schemeClr val="tx1">
                    <a:lumMod val="75000"/>
                    <a:lumOff val="25000"/>
                  </a:schemeClr>
                </a:solidFill>
              </a:rPr>
              <a:t>解释。</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转义字符：用一些普通字符的组合来代替一些特殊字符，由于其组合改变了原来字符表示的含义，因此称为“转义”</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内置函数：浏览器供应商提供的函数，可以实现部分特定功能，如日期显示等等。</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特殊符号：行代码分隔符</a:t>
            </a:r>
            <a:r>
              <a:rPr lang="en-US" altLang="zh-CN" sz="2000" dirty="0">
                <a:solidFill>
                  <a:schemeClr val="tx1">
                    <a:lumMod val="75000"/>
                    <a:lumOff val="25000"/>
                  </a:schemeClr>
                </a:solidFill>
              </a:rPr>
              <a:t>; </a:t>
            </a:r>
            <a:r>
              <a:rPr lang="zh-CN" altLang="en-US" sz="2000" dirty="0">
                <a:solidFill>
                  <a:schemeClr val="tx1">
                    <a:lumMod val="75000"/>
                    <a:lumOff val="25000"/>
                  </a:schemeClr>
                </a:solidFill>
              </a:rPr>
              <a:t>代码块符号</a:t>
            </a:r>
            <a:r>
              <a:rPr lang="en-US" altLang="zh-CN" sz="2000" dirty="0">
                <a:solidFill>
                  <a:schemeClr val="tx1">
                    <a:lumMod val="75000"/>
                    <a:lumOff val="25000"/>
                  </a:schemeClr>
                </a:solidFill>
              </a:rPr>
              <a:t>{}</a:t>
            </a:r>
            <a:endParaRPr lang="en-US" altLang="zh-CN"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语法概述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11</a:t>
            </a:r>
            <a:r>
              <a:rPr lang="zh-CN" altLang="en-US" dirty="0" smtClean="0"/>
              <a:t>节</a:t>
            </a:r>
            <a:r>
              <a:rPr lang="en-US" altLang="zh-CN" dirty="0" smtClean="0"/>
              <a:t>【</a:t>
            </a:r>
            <a:r>
              <a:rPr lang="en-US" altLang="zh-CN" dirty="0">
                <a:solidFill>
                  <a:schemeClr val="tx1">
                    <a:lumMod val="75000"/>
                    <a:lumOff val="25000"/>
                  </a:schemeClr>
                </a:solidFill>
              </a:rPr>
              <a:t> </a:t>
            </a:r>
            <a:r>
              <a:rPr lang="en-US" altLang="zh-CN" dirty="0" smtClean="0">
                <a:solidFill>
                  <a:schemeClr val="tx1">
                    <a:lumMod val="75000"/>
                    <a:lumOff val="25000"/>
                  </a:schemeClr>
                </a:solidFill>
              </a:rPr>
              <a:t>ajax</a:t>
            </a:r>
            <a:r>
              <a:rPr lang="zh-CN" altLang="en-US" dirty="0" smtClean="0">
                <a:solidFill>
                  <a:schemeClr val="tx1">
                    <a:lumMod val="75000"/>
                    <a:lumOff val="25000"/>
                  </a:schemeClr>
                </a:solidFill>
              </a:rPr>
              <a:t>访问</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知识点</a:t>
            </a:r>
            <a:r>
              <a:rPr lang="en-US" altLang="zh-CN" dirty="0"/>
              <a:t>1</a:t>
            </a:r>
            <a:r>
              <a:rPr lang="zh-CN" altLang="en-US" dirty="0" smtClean="0"/>
              <a:t>：</a:t>
            </a:r>
            <a:r>
              <a:rPr lang="en-US" altLang="zh-CN" dirty="0" smtClean="0"/>
              <a:t>ajax</a:t>
            </a:r>
            <a:r>
              <a:rPr lang="zh-CN" altLang="en-US" dirty="0" smtClean="0"/>
              <a:t>的技术组成</a:t>
            </a:r>
            <a:endParaRPr lang="en-US" altLang="zh-CN" dirty="0" smtClean="0"/>
          </a:p>
          <a:p>
            <a:r>
              <a:rPr lang="zh-CN" altLang="en-US" dirty="0"/>
              <a:t>知识点</a:t>
            </a:r>
            <a:r>
              <a:rPr lang="en-US" altLang="zh-CN" dirty="0"/>
              <a:t>2</a:t>
            </a:r>
            <a:r>
              <a:rPr lang="zh-CN" altLang="en-US" dirty="0" smtClean="0"/>
              <a:t>：</a:t>
            </a:r>
            <a:r>
              <a:rPr lang="en-US" altLang="zh-CN" dirty="0" smtClean="0"/>
              <a:t>XHR</a:t>
            </a:r>
            <a:r>
              <a:rPr lang="zh-CN" altLang="en-US" dirty="0" smtClean="0"/>
              <a:t>对象介绍</a:t>
            </a:r>
            <a:endParaRPr lang="en-US" altLang="zh-CN" dirty="0" smtClean="0"/>
          </a:p>
          <a:p>
            <a:r>
              <a:rPr lang="zh-CN" altLang="en-US" dirty="0" smtClean="0"/>
              <a:t>知识点</a:t>
            </a:r>
            <a:r>
              <a:rPr lang="en-US" altLang="zh-CN" dirty="0" smtClean="0"/>
              <a:t>3</a:t>
            </a:r>
            <a:r>
              <a:rPr lang="zh-CN" altLang="en-US" dirty="0" smtClean="0"/>
              <a:t>：发送</a:t>
            </a:r>
            <a:r>
              <a:rPr lang="en-US" altLang="zh-CN" dirty="0" smtClean="0"/>
              <a:t>ajax</a:t>
            </a:r>
            <a:r>
              <a:rPr lang="zh-CN" altLang="en-US" dirty="0" smtClean="0"/>
              <a:t>请求的步骤介绍</a:t>
            </a:r>
            <a:endParaRPr lang="en-US" altLang="zh-CN" dirty="0" smtClean="0"/>
          </a:p>
          <a:p>
            <a:r>
              <a:rPr lang="zh-CN" altLang="en-US" dirty="0" smtClean="0"/>
              <a:t>知识点</a:t>
            </a:r>
            <a:r>
              <a:rPr lang="en-US" altLang="zh-CN" dirty="0" smtClean="0"/>
              <a:t>4</a:t>
            </a:r>
            <a:r>
              <a:rPr lang="zh-CN" altLang="en-US" dirty="0" smtClean="0"/>
              <a:t>：</a:t>
            </a:r>
            <a:r>
              <a:rPr lang="en-US" altLang="zh-CN" dirty="0" smtClean="0"/>
              <a:t> </a:t>
            </a:r>
            <a:r>
              <a:rPr lang="zh-CN" altLang="en-US" dirty="0" smtClean="0"/>
              <a:t>发送请求核心</a:t>
            </a:r>
            <a:r>
              <a:rPr lang="en-US" altLang="zh-CN" dirty="0" smtClean="0"/>
              <a:t>api</a:t>
            </a:r>
            <a:endParaRPr lang="en-US" altLang="zh-CN" dirty="0" smtClean="0"/>
          </a:p>
          <a:p>
            <a:r>
              <a:rPr lang="zh-CN" altLang="en-US" dirty="0" smtClean="0"/>
              <a:t>知识点</a:t>
            </a:r>
            <a:r>
              <a:rPr lang="en-US" altLang="zh-CN" dirty="0" smtClean="0"/>
              <a:t>5</a:t>
            </a:r>
            <a:r>
              <a:rPr lang="zh-CN" altLang="en-US" dirty="0" smtClean="0"/>
              <a:t>：</a:t>
            </a:r>
            <a:r>
              <a:rPr lang="en-US" altLang="zh-CN" dirty="0" smtClean="0"/>
              <a:t> </a:t>
            </a:r>
            <a:r>
              <a:rPr lang="zh-CN" altLang="en-US" dirty="0" smtClean="0"/>
              <a:t>接收响应核心</a:t>
            </a:r>
            <a:r>
              <a:rPr lang="en-US" altLang="zh-CN" dirty="0" smtClean="0"/>
              <a:t>api</a:t>
            </a:r>
            <a:endParaRPr lang="en-US" altLang="zh-CN" dirty="0" smtClean="0"/>
          </a:p>
          <a:p>
            <a:r>
              <a:rPr lang="zh-CN" altLang="en-US" dirty="0" smtClean="0"/>
              <a:t>知识点</a:t>
            </a:r>
            <a:r>
              <a:rPr lang="en-US" altLang="zh-CN" dirty="0" smtClean="0"/>
              <a:t>6</a:t>
            </a:r>
            <a:r>
              <a:rPr lang="zh-CN" altLang="en-US" dirty="0" smtClean="0"/>
              <a:t>：</a:t>
            </a:r>
            <a:r>
              <a:rPr lang="en-US" altLang="zh-CN" dirty="0" smtClean="0"/>
              <a:t> JSON</a:t>
            </a:r>
            <a:r>
              <a:rPr lang="zh-CN" altLang="en-US" dirty="0" smtClean="0"/>
              <a:t>介绍</a:t>
            </a:r>
            <a:endParaRPr lang="en-US" altLang="zh-CN" dirty="0" smtClean="0"/>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smtClean="0">
                <a:solidFill>
                  <a:schemeClr val="tx1">
                    <a:lumMod val="75000"/>
                    <a:lumOff val="25000"/>
                  </a:schemeClr>
                </a:solidFill>
              </a:rPr>
              <a:t>思考：如下的场景下，页面不刷新，实现的原理是什么？</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1【ajax</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的技术组成</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cstate="print"/>
          <a:srcRect/>
          <a:stretch>
            <a:fillRect/>
          </a:stretch>
        </p:blipFill>
        <p:spPr bwMode="auto">
          <a:xfrm>
            <a:off x="911970" y="2505573"/>
            <a:ext cx="3143272" cy="1285884"/>
          </a:xfrm>
          <a:prstGeom prst="rect">
            <a:avLst/>
          </a:prstGeom>
          <a:noFill/>
          <a:ln w="9525">
            <a:noFill/>
            <a:miter lim="800000"/>
            <a:headEnd/>
            <a:tailEnd/>
          </a:ln>
          <a:effectLst/>
        </p:spPr>
      </p:pic>
      <p:pic>
        <p:nvPicPr>
          <p:cNvPr id="6" name="Picture 3"/>
          <p:cNvPicPr>
            <a:picLocks noChangeAspect="1" noChangeArrowheads="1"/>
          </p:cNvPicPr>
          <p:nvPr/>
        </p:nvPicPr>
        <p:blipFill>
          <a:blip r:embed="rId2" cstate="print"/>
          <a:srcRect/>
          <a:stretch>
            <a:fillRect/>
          </a:stretch>
        </p:blipFill>
        <p:spPr bwMode="auto">
          <a:xfrm>
            <a:off x="4649821" y="2526354"/>
            <a:ext cx="4286250" cy="260985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a:buClr>
                <a:schemeClr val="tx2">
                  <a:lumMod val="75000"/>
                </a:schemeClr>
              </a:buClr>
            </a:pPr>
            <a:r>
              <a:rPr lang="en-US" altLang="zh-CN" sz="2400" dirty="0">
                <a:ea typeface="楷体_GB2312" pitchFamily="49" charset="-122"/>
              </a:rPr>
              <a:t>AJAX</a:t>
            </a:r>
            <a:r>
              <a:rPr lang="zh-CN" altLang="en-US" sz="2400" dirty="0">
                <a:ea typeface="楷体_GB2312" pitchFamily="49" charset="-122"/>
              </a:rPr>
              <a:t>的执行原理：</a:t>
            </a:r>
            <a:r>
              <a:rPr lang="en-US" altLang="zh-CN" sz="2400" dirty="0">
                <a:ea typeface="楷体_GB2312" pitchFamily="49" charset="-122"/>
              </a:rPr>
              <a:t>AJAX</a:t>
            </a:r>
            <a:r>
              <a:rPr kumimoji="1" lang="zh-CN" altLang="en-US" sz="2400" b="1" dirty="0">
                <a:solidFill>
                  <a:srgbClr val="0000FF"/>
                </a:solidFill>
                <a:latin typeface="宋体" panose="02010600030101010101" pitchFamily="2" charset="-122"/>
              </a:rPr>
              <a:t>不用刷新整个页面便可与服务器通讯的办法</a:t>
            </a:r>
            <a:endParaRPr lang="en-US" altLang="zh-CN" sz="2400" dirty="0">
              <a:ea typeface="楷体_GB2312" pitchFamily="49" charset="-122"/>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1【ajax</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的技术组成</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7" name="Picture 4"/>
          <p:cNvPicPr>
            <a:picLocks noChangeAspect="1" noChangeArrowheads="1"/>
          </p:cNvPicPr>
          <p:nvPr/>
        </p:nvPicPr>
        <p:blipFill>
          <a:blip r:embed="rId1" cstate="print"/>
          <a:srcRect/>
          <a:stretch>
            <a:fillRect/>
          </a:stretch>
        </p:blipFill>
        <p:spPr bwMode="auto">
          <a:xfrm>
            <a:off x="828648" y="2221548"/>
            <a:ext cx="3505200" cy="2384425"/>
          </a:xfrm>
          <a:prstGeom prst="rect">
            <a:avLst/>
          </a:prstGeom>
          <a:noFill/>
          <a:ln w="9525">
            <a:noFill/>
            <a:miter lim="800000"/>
            <a:headEnd/>
            <a:tailEnd/>
          </a:ln>
        </p:spPr>
      </p:pic>
      <p:pic>
        <p:nvPicPr>
          <p:cNvPr id="8" name="Picture 5"/>
          <p:cNvPicPr>
            <a:picLocks noChangeAspect="1" noChangeArrowheads="1"/>
          </p:cNvPicPr>
          <p:nvPr/>
        </p:nvPicPr>
        <p:blipFill>
          <a:blip r:embed="rId2" cstate="print"/>
          <a:srcRect/>
          <a:stretch>
            <a:fillRect/>
          </a:stretch>
        </p:blipFill>
        <p:spPr bwMode="auto">
          <a:xfrm>
            <a:off x="4899869" y="2465388"/>
            <a:ext cx="3775075" cy="1443037"/>
          </a:xfrm>
          <a:prstGeom prst="rect">
            <a:avLst/>
          </a:prstGeom>
          <a:noFill/>
          <a:ln w="9525">
            <a:noFill/>
            <a:miter lim="800000"/>
            <a:headEnd/>
            <a:tailEnd/>
          </a:ln>
        </p:spPr>
      </p:pic>
      <p:sp>
        <p:nvSpPr>
          <p:cNvPr id="9" name="Text Box 6"/>
          <p:cNvSpPr txBox="1">
            <a:spLocks noChangeArrowheads="1"/>
          </p:cNvSpPr>
          <p:nvPr/>
        </p:nvSpPr>
        <p:spPr bwMode="auto">
          <a:xfrm>
            <a:off x="714348" y="5072074"/>
            <a:ext cx="3733800" cy="1006475"/>
          </a:xfrm>
          <a:prstGeom prst="rect">
            <a:avLst/>
          </a:prstGeom>
          <a:noFill/>
          <a:ln w="9525">
            <a:noFill/>
            <a:miter lim="800000"/>
          </a:ln>
        </p:spPr>
        <p:txBody>
          <a:bodyPr>
            <a:spAutoFit/>
          </a:bodyPr>
          <a:lstStyle/>
          <a:p>
            <a:pPr algn="l">
              <a:lnSpc>
                <a:spcPct val="100000"/>
              </a:lnSpc>
              <a:spcBef>
                <a:spcPct val="50000"/>
              </a:spcBef>
              <a:buClrTx/>
              <a:buSzTx/>
              <a:buFontTx/>
              <a:buNone/>
            </a:pPr>
            <a:r>
              <a:rPr kumimoji="1" lang="zh-CN" altLang="en-US" dirty="0">
                <a:latin typeface="宋体" panose="02010600030101010101" pitchFamily="2" charset="-122"/>
              </a:rPr>
              <a:t>图</a:t>
            </a:r>
            <a:r>
              <a:rPr kumimoji="1" lang="en-US" altLang="zh-CN" dirty="0">
                <a:latin typeface="宋体" panose="02010600030101010101" pitchFamily="2" charset="-122"/>
              </a:rPr>
              <a:t>1 Web</a:t>
            </a:r>
            <a:r>
              <a:rPr kumimoji="1" lang="zh-CN" altLang="en-US" dirty="0">
                <a:latin typeface="宋体" panose="02010600030101010101" pitchFamily="2" charset="-122"/>
              </a:rPr>
              <a:t>的传统模型。客户端向服务器发送一个请求，服务器返回整个页面，如此反复</a:t>
            </a:r>
            <a:endParaRPr kumimoji="1" lang="zh-CN" altLang="en-US" dirty="0">
              <a:latin typeface="宋体" panose="02010600030101010101" pitchFamily="2" charset="-122"/>
            </a:endParaRPr>
          </a:p>
        </p:txBody>
      </p:sp>
      <p:sp>
        <p:nvSpPr>
          <p:cNvPr id="10" name="Text Box 7"/>
          <p:cNvSpPr txBox="1">
            <a:spLocks noChangeArrowheads="1"/>
          </p:cNvSpPr>
          <p:nvPr/>
        </p:nvSpPr>
        <p:spPr bwMode="auto">
          <a:xfrm>
            <a:off x="4572000" y="5045075"/>
            <a:ext cx="4267200" cy="923330"/>
          </a:xfrm>
          <a:prstGeom prst="rect">
            <a:avLst/>
          </a:prstGeom>
          <a:noFill/>
          <a:ln w="9525">
            <a:noFill/>
            <a:miter lim="800000"/>
          </a:ln>
        </p:spPr>
        <p:txBody>
          <a:bodyPr>
            <a:spAutoFit/>
          </a:bodyPr>
          <a:lstStyle/>
          <a:p>
            <a:pPr algn="l">
              <a:lnSpc>
                <a:spcPct val="100000"/>
              </a:lnSpc>
              <a:spcBef>
                <a:spcPct val="50000"/>
              </a:spcBef>
              <a:buClrTx/>
              <a:buSzTx/>
              <a:buFontTx/>
              <a:buNone/>
            </a:pPr>
            <a:r>
              <a:rPr kumimoji="1" lang="zh-CN" altLang="en-US" dirty="0">
                <a:latin typeface="宋体" panose="02010600030101010101" pitchFamily="2" charset="-122"/>
              </a:rPr>
              <a:t>图</a:t>
            </a:r>
            <a:r>
              <a:rPr kumimoji="1" lang="en-US" altLang="zh-CN" dirty="0">
                <a:latin typeface="宋体" panose="02010600030101010101" pitchFamily="2" charset="-122"/>
              </a:rPr>
              <a:t>2 </a:t>
            </a:r>
            <a:r>
              <a:rPr kumimoji="1" lang="zh-CN" altLang="en-US" dirty="0">
                <a:latin typeface="宋体" panose="02010600030101010101" pitchFamily="2" charset="-122"/>
              </a:rPr>
              <a:t>在</a:t>
            </a:r>
            <a:r>
              <a:rPr kumimoji="1" lang="en-US" altLang="zh-CN" dirty="0">
                <a:latin typeface="宋体" panose="02010600030101010101" pitchFamily="2" charset="-122"/>
              </a:rPr>
              <a:t>Ajax</a:t>
            </a:r>
            <a:r>
              <a:rPr kumimoji="1" lang="zh-CN" altLang="en-US" dirty="0">
                <a:latin typeface="宋体" panose="02010600030101010101" pitchFamily="2" charset="-122"/>
              </a:rPr>
              <a:t>模型中，</a:t>
            </a:r>
            <a:r>
              <a:rPr kumimoji="1" lang="zh-CN" altLang="en-US" b="1" dirty="0">
                <a:solidFill>
                  <a:srgbClr val="0000FF"/>
                </a:solidFill>
                <a:latin typeface="宋体" panose="02010600030101010101" pitchFamily="2" charset="-122"/>
              </a:rPr>
              <a:t>数据在客户端与服务器之间独立传输。服务器不再返回整个</a:t>
            </a:r>
            <a:r>
              <a:rPr kumimoji="1" lang="zh-CN" altLang="en-US" b="1" dirty="0" smtClean="0">
                <a:solidFill>
                  <a:srgbClr val="0000FF"/>
                </a:solidFill>
                <a:latin typeface="宋体" panose="02010600030101010101" pitchFamily="2" charset="-122"/>
              </a:rPr>
              <a:t>页面，而只返回可用信息。</a:t>
            </a:r>
            <a:endParaRPr kumimoji="1" lang="zh-CN" altLang="en-US" b="1" dirty="0">
              <a:solidFill>
                <a:srgbClr val="0000FF"/>
              </a:solidFill>
              <a:latin typeface="宋体" panose="02010600030101010101" pitchFamily="2" charset="-122"/>
            </a:endParaRPr>
          </a:p>
        </p:txBody>
      </p:sp>
    </p:spTree>
  </p:cSld>
  <p:clrMapOvr>
    <a:masterClrMapping/>
  </p:clrMapOvr>
  <p:transition spd="slow">
    <p:push dir="u"/>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a:buClr>
                <a:schemeClr val="tx1"/>
              </a:buClr>
              <a:buFont typeface="Wingdings" panose="05000000000000000000" pitchFamily="2" charset="2"/>
              <a:buChar char="Ø"/>
            </a:pPr>
            <a:r>
              <a:rPr lang="en-US" altLang="zh-CN" sz="2000" dirty="0">
                <a:ea typeface="楷体_GB2312" pitchFamily="49" charset="-122"/>
              </a:rPr>
              <a:t>Ajax</a:t>
            </a:r>
            <a:r>
              <a:rPr lang="zh-CN" altLang="en-US" sz="2000" dirty="0">
                <a:ea typeface="楷体_GB2312" pitchFamily="49" charset="-122"/>
              </a:rPr>
              <a:t>的技术组成：</a:t>
            </a:r>
            <a:r>
              <a:rPr lang="en-US" altLang="zh-CN" sz="2000" dirty="0">
                <a:ea typeface="楷体_GB2312" pitchFamily="49" charset="-122"/>
              </a:rPr>
              <a:t>AJAX</a:t>
            </a:r>
            <a:r>
              <a:rPr lang="zh-CN" altLang="en-US" sz="2000" dirty="0">
                <a:ea typeface="楷体_GB2312" pitchFamily="49" charset="-122"/>
              </a:rPr>
              <a:t>实际上是几种技术以一种全新的方式聚合在一起的方式。</a:t>
            </a:r>
            <a:endParaRPr lang="en-US" altLang="zh-CN" sz="2000" dirty="0">
              <a:ea typeface="楷体_GB2312" pitchFamily="49" charset="-122"/>
            </a:endParaRPr>
          </a:p>
          <a:p>
            <a:pPr>
              <a:buClr>
                <a:schemeClr val="tx2">
                  <a:lumMod val="75000"/>
                </a:schemeClr>
              </a:buClr>
            </a:pPr>
            <a:r>
              <a:rPr lang="zh-CN" altLang="en-US" sz="2000" b="1" dirty="0">
                <a:solidFill>
                  <a:srgbClr val="FF0000"/>
                </a:solidFill>
                <a:latin typeface="宋体" panose="02010600030101010101" pitchFamily="2" charset="-122"/>
              </a:rPr>
              <a:t>服务器端语言</a:t>
            </a:r>
            <a:r>
              <a:rPr lang="zh-CN" altLang="en-US" sz="2000" dirty="0">
                <a:latin typeface="宋体" panose="02010600030101010101" pitchFamily="2" charset="-122"/>
              </a:rPr>
              <a:t>：服务器需要具备向浏览器发送特定信息的能力。</a:t>
            </a:r>
            <a:r>
              <a:rPr lang="en-US" altLang="zh-CN" sz="2000" b="1" dirty="0">
                <a:solidFill>
                  <a:srgbClr val="0000FF"/>
                </a:solidFill>
                <a:latin typeface="宋体" panose="02010600030101010101" pitchFamily="2" charset="-122"/>
              </a:rPr>
              <a:t>Ajax</a:t>
            </a:r>
            <a:r>
              <a:rPr lang="zh-CN" altLang="en-US" sz="2000" b="1" dirty="0">
                <a:solidFill>
                  <a:srgbClr val="0000FF"/>
                </a:solidFill>
                <a:latin typeface="宋体" panose="02010600030101010101" pitchFamily="2" charset="-122"/>
              </a:rPr>
              <a:t>与服务器端语言无关</a:t>
            </a:r>
            <a:r>
              <a:rPr lang="zh-CN" altLang="en-US" sz="2000" dirty="0">
                <a:latin typeface="宋体" panose="02010600030101010101" pitchFamily="2" charset="-122"/>
              </a:rPr>
              <a:t>。</a:t>
            </a:r>
            <a:endParaRPr lang="en-US" altLang="zh-CN" sz="2000" dirty="0">
              <a:latin typeface="宋体" panose="02010600030101010101" pitchFamily="2" charset="-122"/>
            </a:endParaRPr>
          </a:p>
          <a:p>
            <a:pPr>
              <a:buClr>
                <a:schemeClr val="tx2">
                  <a:lumMod val="75000"/>
                </a:schemeClr>
              </a:buClr>
            </a:pPr>
            <a:r>
              <a:rPr lang="en-US" altLang="zh-CN" sz="2000" b="1" dirty="0">
                <a:solidFill>
                  <a:srgbClr val="FF0000"/>
                </a:solidFill>
                <a:latin typeface="宋体" panose="02010600030101010101" pitchFamily="2" charset="-122"/>
              </a:rPr>
              <a:t>XML</a:t>
            </a:r>
            <a:r>
              <a:rPr lang="en-US" altLang="zh-CN" sz="2000" dirty="0">
                <a:latin typeface="宋体" panose="02010600030101010101" pitchFamily="2" charset="-122"/>
              </a:rPr>
              <a:t> (eXtensible Markup Language</a:t>
            </a:r>
            <a:r>
              <a:rPr lang="zh-CN" altLang="en-US" sz="2000" dirty="0">
                <a:latin typeface="宋体" panose="02010600030101010101" pitchFamily="2" charset="-122"/>
              </a:rPr>
              <a:t>，可扩展标记语言</a:t>
            </a:r>
            <a:r>
              <a:rPr lang="en-US" altLang="zh-CN" sz="2000" dirty="0">
                <a:latin typeface="宋体" panose="02010600030101010101" pitchFamily="2" charset="-122"/>
              </a:rPr>
              <a:t>) </a:t>
            </a:r>
            <a:r>
              <a:rPr lang="zh-CN" altLang="en-US" sz="2000" dirty="0">
                <a:latin typeface="宋体" panose="02010600030101010101" pitchFamily="2" charset="-122"/>
              </a:rPr>
              <a:t>是一种描述数据的格式。</a:t>
            </a:r>
            <a:r>
              <a:rPr lang="en-US" altLang="zh-CN" sz="2000" b="1" dirty="0">
                <a:solidFill>
                  <a:srgbClr val="0000FF"/>
                </a:solidFill>
                <a:latin typeface="宋体" panose="02010600030101010101" pitchFamily="2" charset="-122"/>
              </a:rPr>
              <a:t>Aajx </a:t>
            </a:r>
            <a:r>
              <a:rPr lang="zh-CN" altLang="en-US" sz="2000" b="1" dirty="0">
                <a:solidFill>
                  <a:srgbClr val="0000FF"/>
                </a:solidFill>
                <a:latin typeface="宋体" panose="02010600030101010101" pitchFamily="2" charset="-122"/>
              </a:rPr>
              <a:t>程序需要某种格式化的格式来在服务器和客户端之间传递信息，</a:t>
            </a:r>
            <a:r>
              <a:rPr lang="en-US" altLang="zh-CN" sz="2000" b="1" dirty="0">
                <a:solidFill>
                  <a:srgbClr val="0000FF"/>
                </a:solidFill>
                <a:latin typeface="宋体" panose="02010600030101010101" pitchFamily="2" charset="-122"/>
              </a:rPr>
              <a:t>XML </a:t>
            </a:r>
            <a:r>
              <a:rPr lang="zh-CN" altLang="en-US" sz="2000" b="1" dirty="0">
                <a:solidFill>
                  <a:srgbClr val="0000FF"/>
                </a:solidFill>
                <a:latin typeface="宋体" panose="02010600030101010101" pitchFamily="2" charset="-122"/>
              </a:rPr>
              <a:t>是其中的一种选择。</a:t>
            </a:r>
            <a:endParaRPr lang="en-US" altLang="zh-CN" sz="2000" b="1" dirty="0">
              <a:solidFill>
                <a:srgbClr val="0000FF"/>
              </a:solidFill>
              <a:latin typeface="宋体" panose="02010600030101010101" pitchFamily="2" charset="-122"/>
            </a:endParaRPr>
          </a:p>
          <a:p>
            <a:pPr>
              <a:buClr>
                <a:schemeClr val="tx2">
                  <a:lumMod val="75000"/>
                </a:schemeClr>
              </a:buClr>
            </a:pPr>
            <a:r>
              <a:rPr lang="en-US" altLang="zh-CN" sz="2000" b="1" dirty="0">
                <a:solidFill>
                  <a:srgbClr val="FF0000"/>
                </a:solidFill>
                <a:latin typeface="宋体" panose="02010600030101010101" pitchFamily="2" charset="-122"/>
              </a:rPr>
              <a:t>HTML</a:t>
            </a:r>
            <a:r>
              <a:rPr lang="zh-CN" altLang="en-US" sz="2000" dirty="0">
                <a:latin typeface="宋体" panose="02010600030101010101" pitchFamily="2" charset="-122"/>
              </a:rPr>
              <a:t>和 </a:t>
            </a:r>
            <a:r>
              <a:rPr lang="en-US" altLang="zh-CN" sz="2000" b="1" dirty="0">
                <a:solidFill>
                  <a:srgbClr val="FF0000"/>
                </a:solidFill>
                <a:latin typeface="宋体" panose="02010600030101010101" pitchFamily="2" charset="-122"/>
              </a:rPr>
              <a:t>CSS</a:t>
            </a:r>
            <a:r>
              <a:rPr lang="zh-CN" altLang="en-US" sz="2000" dirty="0">
                <a:latin typeface="宋体" panose="02010600030101010101" pitchFamily="2" charset="-122"/>
              </a:rPr>
              <a:t>（</a:t>
            </a:r>
            <a:r>
              <a:rPr lang="en-US" altLang="zh-CN" sz="2000" dirty="0">
                <a:latin typeface="宋体" panose="02010600030101010101" pitchFamily="2" charset="-122"/>
              </a:rPr>
              <a:t>Cascading Style Sheet,</a:t>
            </a:r>
            <a:r>
              <a:rPr lang="zh-CN" altLang="en-US" sz="2000" dirty="0">
                <a:latin typeface="宋体" panose="02010600030101010101" pitchFamily="2" charset="-122"/>
              </a:rPr>
              <a:t>级联样式单）</a:t>
            </a:r>
            <a:r>
              <a:rPr lang="zh-CN" altLang="en-US" sz="2000" b="1" dirty="0">
                <a:solidFill>
                  <a:srgbClr val="0000FF"/>
                </a:solidFill>
                <a:latin typeface="宋体" panose="02010600030101010101" pitchFamily="2" charset="-122"/>
              </a:rPr>
              <a:t>标准化呈现；</a:t>
            </a:r>
            <a:endParaRPr lang="en-US" altLang="zh-CN" sz="2000" b="1" dirty="0">
              <a:solidFill>
                <a:srgbClr val="0000FF"/>
              </a:solidFill>
              <a:latin typeface="宋体" panose="02010600030101010101" pitchFamily="2" charset="-122"/>
            </a:endParaRPr>
          </a:p>
          <a:p>
            <a:pPr>
              <a:buClr>
                <a:schemeClr val="tx2">
                  <a:lumMod val="75000"/>
                </a:schemeClr>
              </a:buClr>
            </a:pPr>
            <a:r>
              <a:rPr lang="en-US" altLang="zh-CN" sz="2000" b="1" dirty="0">
                <a:solidFill>
                  <a:srgbClr val="FF0000"/>
                </a:solidFill>
                <a:latin typeface="宋体" panose="02010600030101010101" pitchFamily="2" charset="-122"/>
              </a:rPr>
              <a:t>DOM</a:t>
            </a:r>
            <a:r>
              <a:rPr lang="zh-CN" altLang="en-US" sz="2000" dirty="0">
                <a:latin typeface="宋体" panose="02010600030101010101" pitchFamily="2" charset="-122"/>
              </a:rPr>
              <a:t>（</a:t>
            </a:r>
            <a:r>
              <a:rPr lang="en-US" altLang="zh-CN" sz="2000" dirty="0">
                <a:latin typeface="宋体" panose="02010600030101010101" pitchFamily="2" charset="-122"/>
              </a:rPr>
              <a:t>Document Object Model,</a:t>
            </a:r>
            <a:r>
              <a:rPr lang="zh-CN" altLang="en-US" sz="2000" dirty="0">
                <a:latin typeface="宋体" panose="02010600030101010101" pitchFamily="2" charset="-122"/>
              </a:rPr>
              <a:t>文档对象模型）</a:t>
            </a:r>
            <a:r>
              <a:rPr lang="zh-CN" altLang="en-US" sz="2000" b="1" dirty="0">
                <a:solidFill>
                  <a:srgbClr val="0000FF"/>
                </a:solidFill>
                <a:latin typeface="宋体" panose="02010600030101010101" pitchFamily="2" charset="-122"/>
              </a:rPr>
              <a:t>实现动态显示和交互；</a:t>
            </a:r>
            <a:endParaRPr lang="en-US" altLang="zh-CN" sz="2000" b="1" dirty="0">
              <a:solidFill>
                <a:srgbClr val="0000FF"/>
              </a:solidFill>
              <a:latin typeface="宋体" panose="02010600030101010101" pitchFamily="2" charset="-122"/>
            </a:endParaRPr>
          </a:p>
          <a:p>
            <a:pPr>
              <a:buClr>
                <a:schemeClr val="tx2">
                  <a:lumMod val="75000"/>
                </a:schemeClr>
              </a:buClr>
            </a:pPr>
            <a:r>
              <a:rPr lang="zh-CN" altLang="en-US" sz="2000" dirty="0">
                <a:latin typeface="宋体" panose="02010600030101010101" pitchFamily="2" charset="-122"/>
              </a:rPr>
              <a:t>使用</a:t>
            </a:r>
            <a:r>
              <a:rPr lang="en-US" altLang="zh-CN" sz="2000" dirty="0">
                <a:latin typeface="宋体" panose="02010600030101010101" pitchFamily="2" charset="-122"/>
              </a:rPr>
              <a:t>XMLHTTP</a:t>
            </a:r>
            <a:r>
              <a:rPr lang="zh-CN" altLang="en-US" sz="2000" dirty="0">
                <a:latin typeface="宋体" panose="02010600030101010101" pitchFamily="2" charset="-122"/>
              </a:rPr>
              <a:t>组件</a:t>
            </a:r>
            <a:r>
              <a:rPr lang="en-US" altLang="zh-CN" sz="2000" b="1" dirty="0">
                <a:solidFill>
                  <a:srgbClr val="FF0000"/>
                </a:solidFill>
                <a:latin typeface="宋体" panose="02010600030101010101" pitchFamily="2" charset="-122"/>
              </a:rPr>
              <a:t>XMLHttpRequest</a:t>
            </a:r>
            <a:r>
              <a:rPr lang="zh-CN" altLang="en-US" sz="2000" b="1" dirty="0">
                <a:solidFill>
                  <a:srgbClr val="FF0000"/>
                </a:solidFill>
                <a:latin typeface="宋体" panose="02010600030101010101" pitchFamily="2" charset="-122"/>
              </a:rPr>
              <a:t>对象</a:t>
            </a:r>
            <a:r>
              <a:rPr lang="zh-CN" altLang="en-US" sz="2000" dirty="0">
                <a:latin typeface="宋体" panose="02010600030101010101" pitchFamily="2" charset="-122"/>
              </a:rPr>
              <a:t>进行</a:t>
            </a:r>
            <a:r>
              <a:rPr lang="zh-CN" altLang="en-US" sz="2000" b="1" dirty="0">
                <a:solidFill>
                  <a:srgbClr val="0000FF"/>
                </a:solidFill>
                <a:latin typeface="宋体" panose="02010600030101010101" pitchFamily="2" charset="-122"/>
              </a:rPr>
              <a:t>同步或异步数据读取</a:t>
            </a:r>
            <a:r>
              <a:rPr lang="en-US" altLang="zh-CN" sz="2000" b="1" dirty="0">
                <a:solidFill>
                  <a:srgbClr val="0000FF"/>
                </a:solidFill>
                <a:latin typeface="宋体" panose="02010600030101010101" pitchFamily="2" charset="-122"/>
              </a:rPr>
              <a:t>,</a:t>
            </a:r>
            <a:r>
              <a:rPr lang="zh-CN" altLang="en-US" sz="2000" b="1" dirty="0">
                <a:solidFill>
                  <a:srgbClr val="0000FF"/>
                </a:solidFill>
                <a:latin typeface="宋体" panose="02010600030101010101" pitchFamily="2" charset="-122"/>
              </a:rPr>
              <a:t>非</a:t>
            </a:r>
            <a:r>
              <a:rPr lang="en-US" altLang="zh-CN" sz="2000" b="1" dirty="0">
                <a:solidFill>
                  <a:srgbClr val="0000FF"/>
                </a:solidFill>
                <a:latin typeface="宋体" panose="02010600030101010101" pitchFamily="2" charset="-122"/>
              </a:rPr>
              <a:t>w3c</a:t>
            </a:r>
            <a:r>
              <a:rPr lang="zh-CN" altLang="en-US" sz="2000" b="1" dirty="0">
                <a:solidFill>
                  <a:srgbClr val="0000FF"/>
                </a:solidFill>
                <a:latin typeface="宋体" panose="02010600030101010101" pitchFamily="2" charset="-122"/>
              </a:rPr>
              <a:t>标准</a:t>
            </a:r>
            <a:endParaRPr lang="en-US" altLang="zh-CN" sz="2000" b="1" dirty="0">
              <a:solidFill>
                <a:srgbClr val="0000FF"/>
              </a:solidFill>
              <a:latin typeface="宋体" panose="02010600030101010101" pitchFamily="2" charset="-122"/>
            </a:endParaRPr>
          </a:p>
          <a:p>
            <a:pPr>
              <a:buClr>
                <a:schemeClr val="tx2">
                  <a:lumMod val="75000"/>
                </a:schemeClr>
              </a:buClr>
            </a:pPr>
            <a:r>
              <a:rPr lang="zh-CN" altLang="en-US" sz="2000" dirty="0">
                <a:latin typeface="宋体" panose="02010600030101010101" pitchFamily="2" charset="-122"/>
              </a:rPr>
              <a:t>使用</a:t>
            </a:r>
            <a:r>
              <a:rPr lang="en-US" altLang="zh-CN" sz="2000" b="1" dirty="0">
                <a:solidFill>
                  <a:srgbClr val="FF0000"/>
                </a:solidFill>
                <a:latin typeface="宋体" panose="02010600030101010101" pitchFamily="2" charset="-122"/>
              </a:rPr>
              <a:t>JavaScript</a:t>
            </a:r>
            <a:r>
              <a:rPr lang="zh-CN" altLang="en-US" sz="2000" b="1" dirty="0">
                <a:solidFill>
                  <a:srgbClr val="0000FF"/>
                </a:solidFill>
                <a:latin typeface="宋体" panose="02010600030101010101" pitchFamily="2" charset="-122"/>
              </a:rPr>
              <a:t>绑定和处理所有数据。</a:t>
            </a:r>
            <a:endParaRPr lang="zh-CN" altLang="en-US" sz="2000" b="1" dirty="0">
              <a:solidFill>
                <a:srgbClr val="0000FF"/>
              </a:solidFill>
              <a:latin typeface="宋体" panose="02010600030101010101" pitchFamily="2" charset="-122"/>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1【ajax</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的技术组成</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XHR</a:t>
            </a:r>
            <a:r>
              <a:rPr lang="zh-CN" altLang="en-US" sz="2400" dirty="0">
                <a:solidFill>
                  <a:schemeClr val="tx1">
                    <a:lumMod val="75000"/>
                    <a:lumOff val="25000"/>
                  </a:schemeClr>
                </a:solidFill>
              </a:rPr>
              <a:t>对象：</a:t>
            </a:r>
            <a:r>
              <a:rPr lang="en-US" altLang="zh-CN" sz="2400" dirty="0">
                <a:solidFill>
                  <a:schemeClr val="tx1">
                    <a:lumMod val="75000"/>
                    <a:lumOff val="25000"/>
                  </a:schemeClr>
                </a:solidFill>
              </a:rPr>
              <a:t>AJAX</a:t>
            </a:r>
            <a:r>
              <a:rPr lang="zh-CN" altLang="en-US" sz="2400" dirty="0">
                <a:solidFill>
                  <a:schemeClr val="tx1">
                    <a:lumMod val="75000"/>
                    <a:lumOff val="25000"/>
                  </a:schemeClr>
                </a:solidFill>
              </a:rPr>
              <a:t>核心对象，是</a:t>
            </a:r>
            <a:r>
              <a:rPr lang="en-US" altLang="zh-CN" sz="2400" dirty="0">
                <a:solidFill>
                  <a:schemeClr val="tx1">
                    <a:lumMod val="75000"/>
                    <a:lumOff val="25000"/>
                  </a:schemeClr>
                </a:solidFill>
              </a:rPr>
              <a:t>XMLHttpRequest</a:t>
            </a:r>
            <a:r>
              <a:rPr lang="zh-CN" altLang="en-US" sz="2400" dirty="0">
                <a:solidFill>
                  <a:schemeClr val="tx1">
                    <a:lumMod val="75000"/>
                    <a:lumOff val="25000"/>
                  </a:schemeClr>
                </a:solidFill>
              </a:rPr>
              <a:t>对象的缩写，封装在</a:t>
            </a:r>
            <a:r>
              <a:rPr lang="en-US" altLang="zh-CN" sz="2400" dirty="0">
                <a:solidFill>
                  <a:schemeClr val="tx1">
                    <a:lumMod val="75000"/>
                    <a:lumOff val="25000"/>
                  </a:schemeClr>
                </a:solidFill>
              </a:rPr>
              <a:t>window</a:t>
            </a:r>
            <a:r>
              <a:rPr lang="zh-CN" altLang="en-US" sz="2400" dirty="0">
                <a:solidFill>
                  <a:schemeClr val="tx1">
                    <a:lumMod val="75000"/>
                    <a:lumOff val="25000"/>
                  </a:schemeClr>
                </a:solidFill>
              </a:rPr>
              <a:t>对象中，封装了发送</a:t>
            </a:r>
            <a:r>
              <a:rPr lang="en-US" altLang="zh-CN" sz="2400" dirty="0">
                <a:solidFill>
                  <a:schemeClr val="tx1">
                    <a:lumMod val="75000"/>
                    <a:lumOff val="25000"/>
                  </a:schemeClr>
                </a:solidFill>
              </a:rPr>
              <a:t>AJAX</a:t>
            </a:r>
            <a:r>
              <a:rPr lang="zh-CN" altLang="en-US" sz="2400" dirty="0">
                <a:solidFill>
                  <a:schemeClr val="tx1">
                    <a:lumMod val="75000"/>
                    <a:lumOff val="25000"/>
                  </a:schemeClr>
                </a:solidFill>
              </a:rPr>
              <a:t>请求、接收响应的属性以及方法。最早是在</a:t>
            </a:r>
            <a:r>
              <a:rPr lang="en-US" altLang="zh-CN" sz="2400" dirty="0">
                <a:solidFill>
                  <a:schemeClr val="tx1">
                    <a:lumMod val="75000"/>
                    <a:lumOff val="25000"/>
                  </a:schemeClr>
                </a:solidFill>
              </a:rPr>
              <a:t>IE5</a:t>
            </a:r>
            <a:r>
              <a:rPr lang="zh-CN" altLang="en-US" sz="2400" dirty="0">
                <a:solidFill>
                  <a:schemeClr val="tx1">
                    <a:lumMod val="75000"/>
                    <a:lumOff val="25000"/>
                  </a:schemeClr>
                </a:solidFill>
              </a:rPr>
              <a:t>中以</a:t>
            </a:r>
            <a:r>
              <a:rPr lang="en-US" altLang="zh-CN" sz="2400" dirty="0">
                <a:solidFill>
                  <a:schemeClr val="tx1">
                    <a:lumMod val="75000"/>
                    <a:lumOff val="25000"/>
                  </a:schemeClr>
                </a:solidFill>
              </a:rPr>
              <a:t>ActiveX</a:t>
            </a:r>
            <a:r>
              <a:rPr lang="zh-CN" altLang="en-US" sz="2400" dirty="0">
                <a:solidFill>
                  <a:schemeClr val="tx1">
                    <a:lumMod val="75000"/>
                    <a:lumOff val="25000"/>
                  </a:schemeClr>
                </a:solidFill>
              </a:rPr>
              <a:t>组件的形式实现的，现在已经被所有高级浏览器兼容。</a:t>
            </a:r>
            <a:endParaRPr lang="zh-CN" altLang="en-US" sz="2400" dirty="0">
              <a:solidFill>
                <a:schemeClr val="tx1">
                  <a:lumMod val="75000"/>
                  <a:lumOff val="25000"/>
                </a:schemeClr>
              </a:solidFill>
            </a:endParaRPr>
          </a:p>
          <a:p>
            <a:pPr lvl="1"/>
            <a:r>
              <a:rPr lang="en-US" altLang="zh-CN" sz="2000" dirty="0" smtClean="0">
                <a:solidFill>
                  <a:schemeClr val="tx1">
                    <a:lumMod val="75000"/>
                    <a:lumOff val="25000"/>
                  </a:schemeClr>
                </a:solidFill>
              </a:rPr>
              <a:t>Internet </a:t>
            </a:r>
            <a:r>
              <a:rPr lang="en-US" altLang="zh-CN" sz="2000" dirty="0">
                <a:solidFill>
                  <a:schemeClr val="tx1">
                    <a:lumMod val="75000"/>
                    <a:lumOff val="25000"/>
                  </a:schemeClr>
                </a:solidFill>
              </a:rPr>
              <a:t>Explorer</a:t>
            </a:r>
            <a:r>
              <a:rPr lang="zh-CN" altLang="en-US" sz="2000" dirty="0">
                <a:solidFill>
                  <a:schemeClr val="tx1">
                    <a:lumMod val="75000"/>
                    <a:lumOff val="25000"/>
                  </a:schemeClr>
                </a:solidFill>
              </a:rPr>
              <a:t>把</a:t>
            </a:r>
            <a:r>
              <a:rPr lang="en-US" altLang="zh-CN" sz="2000" dirty="0">
                <a:solidFill>
                  <a:schemeClr val="tx1">
                    <a:lumMod val="75000"/>
                    <a:lumOff val="25000"/>
                  </a:schemeClr>
                </a:solidFill>
              </a:rPr>
              <a:t>XMLHttpRequest</a:t>
            </a:r>
            <a:r>
              <a:rPr lang="zh-CN" altLang="en-US" sz="2000" dirty="0">
                <a:solidFill>
                  <a:schemeClr val="tx1">
                    <a:lumMod val="75000"/>
                    <a:lumOff val="25000"/>
                  </a:schemeClr>
                </a:solidFill>
              </a:rPr>
              <a:t>实现为一个</a:t>
            </a:r>
            <a:r>
              <a:rPr lang="en-US" altLang="zh-CN" sz="2000" dirty="0">
                <a:solidFill>
                  <a:schemeClr val="tx1">
                    <a:lumMod val="75000"/>
                    <a:lumOff val="25000"/>
                  </a:schemeClr>
                </a:solidFill>
              </a:rPr>
              <a:t>ActiveX</a:t>
            </a:r>
            <a:r>
              <a:rPr lang="zh-CN" altLang="en-US" sz="2000" dirty="0">
                <a:solidFill>
                  <a:schemeClr val="tx1">
                    <a:lumMod val="75000"/>
                    <a:lumOff val="25000"/>
                  </a:schemeClr>
                </a:solidFill>
              </a:rPr>
              <a:t>对象</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其他浏览器（</a:t>
            </a:r>
            <a:r>
              <a:rPr lang="en-US" altLang="zh-CN" sz="2000" dirty="0">
                <a:solidFill>
                  <a:schemeClr val="tx1">
                    <a:lumMod val="75000"/>
                    <a:lumOff val="25000"/>
                  </a:schemeClr>
                </a:solidFill>
              </a:rPr>
              <a:t>Firefox</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Safari</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Opera…</a:t>
            </a:r>
            <a:r>
              <a:rPr lang="zh-CN" altLang="en-US" sz="2000" dirty="0">
                <a:solidFill>
                  <a:schemeClr val="tx1">
                    <a:lumMod val="75000"/>
                    <a:lumOff val="25000"/>
                  </a:schemeClr>
                </a:solidFill>
              </a:rPr>
              <a:t>）把它实现为一个</a:t>
            </a:r>
            <a:r>
              <a:rPr lang="en-US" altLang="zh-CN" sz="2000" dirty="0">
                <a:solidFill>
                  <a:schemeClr val="tx1">
                    <a:lumMod val="75000"/>
                    <a:lumOff val="25000"/>
                  </a:schemeClr>
                </a:solidFill>
              </a:rPr>
              <a:t>window</a:t>
            </a:r>
            <a:r>
              <a:rPr lang="zh-CN" altLang="en-US" sz="2000" dirty="0">
                <a:solidFill>
                  <a:schemeClr val="tx1">
                    <a:lumMod val="75000"/>
                    <a:lumOff val="25000"/>
                  </a:schemeClr>
                </a:solidFill>
              </a:rPr>
              <a:t>对象的内置对象</a:t>
            </a:r>
            <a:r>
              <a:rPr lang="en-US" altLang="zh-CN" sz="2000" dirty="0" err="1">
                <a:solidFill>
                  <a:schemeClr val="tx1">
                    <a:lumMod val="75000"/>
                    <a:lumOff val="25000"/>
                  </a:schemeClr>
                </a:solidFill>
              </a:rPr>
              <a:t>window.xmlHttpRequest</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浏览器虽然获取</a:t>
            </a:r>
            <a:r>
              <a:rPr lang="en-US" altLang="zh-CN" sz="2000" dirty="0">
                <a:solidFill>
                  <a:schemeClr val="tx1">
                    <a:lumMod val="75000"/>
                    <a:lumOff val="25000"/>
                  </a:schemeClr>
                </a:solidFill>
              </a:rPr>
              <a:t>XHR</a:t>
            </a:r>
            <a:r>
              <a:rPr lang="zh-CN" altLang="en-US" sz="2000" dirty="0">
                <a:solidFill>
                  <a:schemeClr val="tx1">
                    <a:lumMod val="75000"/>
                    <a:lumOff val="25000"/>
                  </a:schemeClr>
                </a:solidFill>
              </a:rPr>
              <a:t>对象的方法不同，但对象内的属性和方法确相同。</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【XHR</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创建兼容的</a:t>
            </a:r>
            <a:r>
              <a:rPr lang="en-US" altLang="zh-CN" sz="2400" dirty="0">
                <a:solidFill>
                  <a:schemeClr val="tx1">
                    <a:lumMod val="75000"/>
                    <a:lumOff val="25000"/>
                  </a:schemeClr>
                </a:solidFill>
              </a:rPr>
              <a:t>XHR</a:t>
            </a:r>
            <a:r>
              <a:rPr lang="zh-CN" altLang="en-US" sz="2400" dirty="0">
                <a:solidFill>
                  <a:schemeClr val="tx1">
                    <a:lumMod val="75000"/>
                    <a:lumOff val="25000"/>
                  </a:schemeClr>
                </a:solidFill>
              </a:rPr>
              <a:t>对象</a:t>
            </a:r>
            <a:endParaRPr lang="zh-CN" altLang="en-US" sz="2400" dirty="0">
              <a:solidFill>
                <a:schemeClr val="tx1">
                  <a:lumMod val="75000"/>
                  <a:lumOff val="25000"/>
                </a:schemeClr>
              </a:solidFill>
            </a:endParaRPr>
          </a:p>
          <a:p>
            <a:pPr marL="0" indent="0">
              <a:buNone/>
            </a:pP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【XHR</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cstate="print"/>
          <a:srcRect/>
          <a:stretch>
            <a:fillRect/>
          </a:stretch>
        </p:blipFill>
        <p:spPr bwMode="auto">
          <a:xfrm>
            <a:off x="1142976" y="1928802"/>
            <a:ext cx="6315075" cy="2276475"/>
          </a:xfrm>
          <a:prstGeom prst="rect">
            <a:avLst/>
          </a:prstGeom>
          <a:noFill/>
          <a:ln w="9525">
            <a:noFill/>
            <a:miter lim="800000"/>
            <a:headEnd/>
            <a:tailEnd/>
          </a:ln>
          <a:effectLst/>
        </p:spPr>
      </p:pic>
      <p:sp>
        <p:nvSpPr>
          <p:cNvPr id="6" name="Text Box 9"/>
          <p:cNvSpPr txBox="1">
            <a:spLocks noChangeArrowheads="1"/>
          </p:cNvSpPr>
          <p:nvPr/>
        </p:nvSpPr>
        <p:spPr bwMode="auto">
          <a:xfrm>
            <a:off x="1142976" y="4468051"/>
            <a:ext cx="8324880" cy="923330"/>
          </a:xfrm>
          <a:prstGeom prst="rect">
            <a:avLst/>
          </a:prstGeom>
          <a:solidFill>
            <a:srgbClr val="DDDDDD"/>
          </a:solidFill>
          <a:ln w="9525">
            <a:solidFill>
              <a:srgbClr val="3333CC"/>
            </a:solidFill>
            <a:miter lim="800000"/>
          </a:ln>
        </p:spPr>
        <p:txBody>
          <a:bodyPr wrap="square">
            <a:spAutoFit/>
          </a:bodyPr>
          <a:lstStyle/>
          <a:p>
            <a:pPr algn="l">
              <a:lnSpc>
                <a:spcPct val="100000"/>
              </a:lnSpc>
              <a:spcBef>
                <a:spcPct val="50000"/>
              </a:spcBef>
              <a:buClrTx/>
              <a:buSzTx/>
              <a:buFontTx/>
              <a:buNone/>
            </a:pPr>
            <a:r>
              <a:rPr kumimoji="1" lang="zh-CN" altLang="en-US" b="1" dirty="0" smtClean="0">
                <a:solidFill>
                  <a:srgbClr val="000000"/>
                </a:solidFill>
                <a:latin typeface="楷体_GB2312" pitchFamily="49" charset="-122"/>
                <a:ea typeface="楷体_GB2312" pitchFamily="49" charset="-122"/>
              </a:rPr>
              <a:t>如果</a:t>
            </a:r>
            <a:r>
              <a:rPr kumimoji="1" lang="en-US" altLang="zh-CN" b="1" dirty="0">
                <a:solidFill>
                  <a:srgbClr val="000000"/>
                </a:solidFill>
                <a:latin typeface="楷体_GB2312" pitchFamily="49" charset="-122"/>
                <a:ea typeface="楷体_GB2312" pitchFamily="49" charset="-122"/>
              </a:rPr>
              <a:t>XMLHttpRequest</a:t>
            </a:r>
            <a:r>
              <a:rPr kumimoji="1" lang="zh-CN" altLang="en-US" b="1" dirty="0">
                <a:solidFill>
                  <a:srgbClr val="000000"/>
                </a:solidFill>
                <a:latin typeface="楷体_GB2312" pitchFamily="49" charset="-122"/>
                <a:ea typeface="楷体_GB2312" pitchFamily="49" charset="-122"/>
              </a:rPr>
              <a:t>对象存在，则把 </a:t>
            </a:r>
            <a:r>
              <a:rPr kumimoji="1" lang="en-US" altLang="zh-CN" b="1" dirty="0">
                <a:solidFill>
                  <a:srgbClr val="000000"/>
                </a:solidFill>
                <a:latin typeface="楷体_GB2312" pitchFamily="49" charset="-122"/>
                <a:ea typeface="楷体_GB2312" pitchFamily="49" charset="-122"/>
              </a:rPr>
              <a:t>xhr </a:t>
            </a:r>
            <a:r>
              <a:rPr kumimoji="1" lang="zh-CN" altLang="en-US" b="1" dirty="0">
                <a:solidFill>
                  <a:srgbClr val="000000"/>
                </a:solidFill>
                <a:latin typeface="楷体_GB2312" pitchFamily="49" charset="-122"/>
                <a:ea typeface="楷体_GB2312" pitchFamily="49" charset="-122"/>
              </a:rPr>
              <a:t>的值设为该对象的新实例。如果不存在，就去检测 </a:t>
            </a:r>
            <a:r>
              <a:rPr kumimoji="1" lang="en-US" altLang="zh-CN" b="1" dirty="0">
                <a:solidFill>
                  <a:srgbClr val="000000"/>
                </a:solidFill>
                <a:latin typeface="楷体_GB2312" pitchFamily="49" charset="-122"/>
                <a:ea typeface="楷体_GB2312" pitchFamily="49" charset="-122"/>
              </a:rPr>
              <a:t>ActiveObject </a:t>
            </a:r>
            <a:r>
              <a:rPr kumimoji="1" lang="zh-CN" altLang="en-US" b="1" dirty="0">
                <a:solidFill>
                  <a:srgbClr val="000000"/>
                </a:solidFill>
                <a:latin typeface="楷体_GB2312" pitchFamily="49" charset="-122"/>
                <a:ea typeface="楷体_GB2312" pitchFamily="49" charset="-122"/>
              </a:rPr>
              <a:t>的实例是否存在，如果答案是肯定的，则把微软 </a:t>
            </a:r>
            <a:r>
              <a:rPr kumimoji="1" lang="en-US" altLang="zh-CN" b="1" dirty="0">
                <a:solidFill>
                  <a:srgbClr val="000000"/>
                </a:solidFill>
                <a:latin typeface="楷体_GB2312" pitchFamily="49" charset="-122"/>
                <a:ea typeface="楷体_GB2312" pitchFamily="49" charset="-122"/>
              </a:rPr>
              <a:t>XMLHTTP </a:t>
            </a:r>
            <a:r>
              <a:rPr kumimoji="1" lang="zh-CN" altLang="en-US" b="1" dirty="0">
                <a:solidFill>
                  <a:srgbClr val="000000"/>
                </a:solidFill>
                <a:latin typeface="楷体_GB2312" pitchFamily="49" charset="-122"/>
                <a:ea typeface="楷体_GB2312" pitchFamily="49" charset="-122"/>
              </a:rPr>
              <a:t>的新实例赋给 </a:t>
            </a:r>
            <a:r>
              <a:rPr kumimoji="1" lang="en-US" altLang="zh-CN" b="1" dirty="0">
                <a:solidFill>
                  <a:srgbClr val="000000"/>
                </a:solidFill>
                <a:latin typeface="楷体_GB2312" pitchFamily="49" charset="-122"/>
                <a:ea typeface="楷体_GB2312" pitchFamily="49" charset="-122"/>
              </a:rPr>
              <a:t>xhr</a:t>
            </a:r>
            <a:endParaRPr kumimoji="1" lang="en-US" altLang="zh-CN" b="1" dirty="0">
              <a:solidFill>
                <a:srgbClr val="000000"/>
              </a:solidFill>
              <a:latin typeface="楷体_GB2312" pitchFamily="49" charset="-122"/>
              <a:ea typeface="楷体_GB2312" pitchFamily="49" charset="-122"/>
            </a:endParaRPr>
          </a:p>
        </p:txBody>
      </p:sp>
    </p:spTree>
  </p:cSld>
  <p:clrMapOvr>
    <a:masterClrMapping/>
  </p:clrMapOvr>
  <p:transition spd="slow">
    <p:push dir="u"/>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XHR</a:t>
            </a:r>
            <a:r>
              <a:rPr lang="zh-CN" altLang="en-US" sz="2400" dirty="0">
                <a:solidFill>
                  <a:schemeClr val="tx1">
                    <a:lumMod val="75000"/>
                    <a:lumOff val="25000"/>
                  </a:schemeClr>
                </a:solidFill>
              </a:rPr>
              <a:t>对象</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接口总览（绿色为常用接口）</a:t>
            </a:r>
            <a:endParaRPr lang="zh-CN" altLang="en-US" sz="2400" dirty="0">
              <a:solidFill>
                <a:schemeClr val="tx1">
                  <a:lumMod val="75000"/>
                  <a:lumOff val="25000"/>
                </a:schemeClr>
              </a:solidFill>
            </a:endParaRPr>
          </a:p>
          <a:p>
            <a:pPr marL="0" indent="0">
              <a:buNone/>
            </a:pP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【XHR</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7" name="Picture 97"/>
          <p:cNvPicPr>
            <a:picLocks noChangeAspect="1" noChangeArrowheads="1"/>
          </p:cNvPicPr>
          <p:nvPr/>
        </p:nvPicPr>
        <p:blipFill>
          <a:blip r:embed="rId1" cstate="print"/>
          <a:srcRect/>
          <a:stretch>
            <a:fillRect/>
          </a:stretch>
        </p:blipFill>
        <p:spPr bwMode="auto">
          <a:xfrm>
            <a:off x="1285852" y="2000240"/>
            <a:ext cx="6840538" cy="3171825"/>
          </a:xfrm>
          <a:prstGeom prst="rect">
            <a:avLst/>
          </a:prstGeom>
          <a:noFill/>
          <a:ln w="9525">
            <a:noFill/>
            <a:miter lim="800000"/>
            <a:headEnd/>
            <a:tailEnd/>
          </a:ln>
        </p:spPr>
      </p:pic>
      <p:sp>
        <p:nvSpPr>
          <p:cNvPr id="8" name="椭圆 7"/>
          <p:cNvSpPr/>
          <p:nvPr/>
        </p:nvSpPr>
        <p:spPr>
          <a:xfrm>
            <a:off x="857224" y="2428868"/>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57224" y="2857496"/>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57224" y="3214686"/>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57224" y="3643314"/>
            <a:ext cx="285752" cy="28575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57224" y="4143380"/>
            <a:ext cx="285752" cy="28575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57224" y="4714884"/>
            <a:ext cx="285752" cy="28575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smtClean="0">
                <a:solidFill>
                  <a:schemeClr val="tx1">
                    <a:lumMod val="75000"/>
                    <a:lumOff val="25000"/>
                  </a:schemeClr>
                </a:solidFill>
              </a:rPr>
              <a:t>其余</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接口</a:t>
            </a:r>
            <a:endParaRPr lang="zh-CN" altLang="en-US" sz="2400" dirty="0">
              <a:solidFill>
                <a:schemeClr val="tx1">
                  <a:lumMod val="75000"/>
                  <a:lumOff val="25000"/>
                </a:schemeClr>
              </a:solidFill>
            </a:endParaRPr>
          </a:p>
          <a:p>
            <a:pPr marL="0" indent="0">
              <a:buNone/>
            </a:pP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【XHR</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4" name="Picture 4"/>
          <p:cNvPicPr>
            <a:picLocks noChangeAspect="1" noChangeArrowheads="1"/>
          </p:cNvPicPr>
          <p:nvPr/>
        </p:nvPicPr>
        <p:blipFill>
          <a:blip r:embed="rId1" cstate="print"/>
          <a:srcRect/>
          <a:stretch>
            <a:fillRect/>
          </a:stretch>
        </p:blipFill>
        <p:spPr bwMode="auto">
          <a:xfrm>
            <a:off x="1214413" y="2000240"/>
            <a:ext cx="8578567" cy="3315117"/>
          </a:xfrm>
          <a:prstGeom prst="rect">
            <a:avLst/>
          </a:prstGeom>
          <a:noFill/>
          <a:ln w="9525">
            <a:noFill/>
            <a:miter lim="800000"/>
            <a:headEnd/>
            <a:tailEnd/>
          </a:ln>
        </p:spPr>
      </p:pic>
      <p:sp>
        <p:nvSpPr>
          <p:cNvPr id="15" name="椭圆 14"/>
          <p:cNvSpPr/>
          <p:nvPr/>
        </p:nvSpPr>
        <p:spPr>
          <a:xfrm>
            <a:off x="857224" y="3714751"/>
            <a:ext cx="291410" cy="34314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7224" y="2428867"/>
            <a:ext cx="291410" cy="34314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7224" y="2928933"/>
            <a:ext cx="291410" cy="34314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57224" y="4071941"/>
            <a:ext cx="291410" cy="34314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57224" y="4429131"/>
            <a:ext cx="291410" cy="34314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57224" y="3357561"/>
            <a:ext cx="291410" cy="34314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9"/>
          <p:cNvSpPr txBox="1">
            <a:spLocks noChangeArrowheads="1"/>
          </p:cNvSpPr>
          <p:nvPr/>
        </p:nvSpPr>
        <p:spPr bwMode="auto">
          <a:xfrm>
            <a:off x="1214413" y="5714099"/>
            <a:ext cx="7358114" cy="369332"/>
          </a:xfrm>
          <a:prstGeom prst="rect">
            <a:avLst/>
          </a:prstGeom>
          <a:solidFill>
            <a:srgbClr val="DDDDDD"/>
          </a:solidFill>
          <a:ln w="9525">
            <a:solidFill>
              <a:srgbClr val="3333CC"/>
            </a:solidFill>
            <a:miter lim="800000"/>
          </a:ln>
        </p:spPr>
        <p:txBody>
          <a:bodyPr wrap="square">
            <a:spAutoFit/>
          </a:bodyPr>
          <a:lstStyle/>
          <a:p>
            <a:pPr algn="l">
              <a:lnSpc>
                <a:spcPct val="100000"/>
              </a:lnSpc>
              <a:spcBef>
                <a:spcPct val="50000"/>
              </a:spcBef>
              <a:buClrTx/>
              <a:buSzTx/>
              <a:buFontTx/>
              <a:buNone/>
            </a:pPr>
            <a:r>
              <a:rPr kumimoji="1" lang="zh-CN" altLang="en-US" b="1" dirty="0" smtClean="0">
                <a:solidFill>
                  <a:srgbClr val="000000"/>
                </a:solidFill>
                <a:latin typeface="楷体_GB2312" pitchFamily="49" charset="-122"/>
                <a:ea typeface="楷体_GB2312" pitchFamily="49" charset="-122"/>
              </a:rPr>
              <a:t>了解这些接口后，我们就使用这些接口发送</a:t>
            </a:r>
            <a:r>
              <a:rPr kumimoji="1" lang="en-US" altLang="zh-CN" b="1" dirty="0" smtClean="0">
                <a:solidFill>
                  <a:srgbClr val="000000"/>
                </a:solidFill>
                <a:latin typeface="楷体_GB2312" pitchFamily="49" charset="-122"/>
                <a:ea typeface="楷体_GB2312" pitchFamily="49" charset="-122"/>
              </a:rPr>
              <a:t>AJAX</a:t>
            </a:r>
            <a:r>
              <a:rPr kumimoji="1" lang="zh-CN" altLang="en-US" b="1" dirty="0" smtClean="0">
                <a:solidFill>
                  <a:srgbClr val="000000"/>
                </a:solidFill>
                <a:latin typeface="楷体_GB2312" pitchFamily="49" charset="-122"/>
                <a:ea typeface="楷体_GB2312" pitchFamily="49" charset="-122"/>
              </a:rPr>
              <a:t>请求。</a:t>
            </a:r>
            <a:endParaRPr kumimoji="1" lang="en-US" altLang="zh-CN" b="1" dirty="0">
              <a:solidFill>
                <a:srgbClr val="000000"/>
              </a:solidFill>
              <a:latin typeface="楷体_GB2312" pitchFamily="49" charset="-122"/>
              <a:ea typeface="楷体_GB2312" pitchFamily="49" charset="-122"/>
            </a:endParaRPr>
          </a:p>
        </p:txBody>
      </p:sp>
    </p:spTree>
  </p:cSld>
  <p:clrMapOvr>
    <a:masterClrMapping/>
  </p:clrMapOvr>
  <p:transition spd="slow">
    <p:push dir="u"/>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发送</a:t>
            </a:r>
            <a:r>
              <a:rPr lang="en-US" altLang="zh-CN" sz="2400" dirty="0">
                <a:solidFill>
                  <a:schemeClr val="tx1">
                    <a:lumMod val="75000"/>
                    <a:lumOff val="25000"/>
                  </a:schemeClr>
                </a:solidFill>
              </a:rPr>
              <a:t>AJAX</a:t>
            </a:r>
            <a:r>
              <a:rPr lang="zh-CN" altLang="en-US" sz="2400" dirty="0">
                <a:solidFill>
                  <a:schemeClr val="tx1">
                    <a:lumMod val="75000"/>
                    <a:lumOff val="25000"/>
                  </a:schemeClr>
                </a:solidFill>
              </a:rPr>
              <a:t>请求的步骤：</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调用</a:t>
            </a:r>
            <a:r>
              <a:rPr lang="en-US" altLang="zh-CN" sz="2000" dirty="0">
                <a:solidFill>
                  <a:schemeClr val="tx1">
                    <a:lumMod val="75000"/>
                    <a:lumOff val="25000"/>
                  </a:schemeClr>
                </a:solidFill>
              </a:rPr>
              <a:t>open</a:t>
            </a:r>
            <a:r>
              <a:rPr lang="zh-CN" altLang="en-US" sz="2000" dirty="0">
                <a:solidFill>
                  <a:schemeClr val="tx1">
                    <a:lumMod val="75000"/>
                    <a:lumOff val="25000"/>
                  </a:schemeClr>
                </a:solidFill>
              </a:rPr>
              <a:t>方法，代表预备发送请求。</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如果请求类型为</a:t>
            </a:r>
            <a:r>
              <a:rPr lang="en-US" altLang="zh-CN" sz="2000" dirty="0">
                <a:solidFill>
                  <a:schemeClr val="tx1">
                    <a:lumMod val="75000"/>
                    <a:lumOff val="25000"/>
                  </a:schemeClr>
                </a:solidFill>
              </a:rPr>
              <a:t>POST</a:t>
            </a:r>
            <a:r>
              <a:rPr lang="zh-CN" altLang="en-US" sz="2000" dirty="0">
                <a:solidFill>
                  <a:schemeClr val="tx1">
                    <a:lumMod val="75000"/>
                    <a:lumOff val="25000"/>
                  </a:schemeClr>
                </a:solidFill>
              </a:rPr>
              <a:t>，则需设定响应头。</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发送</a:t>
            </a:r>
            <a:r>
              <a:rPr lang="en-US" altLang="zh-CN" sz="2000" dirty="0">
                <a:solidFill>
                  <a:schemeClr val="tx1">
                    <a:lumMod val="75000"/>
                    <a:lumOff val="25000"/>
                  </a:schemeClr>
                </a:solidFill>
              </a:rPr>
              <a:t>http</a:t>
            </a:r>
            <a:r>
              <a:rPr lang="zh-CN" altLang="en-US" sz="2000" dirty="0">
                <a:solidFill>
                  <a:schemeClr val="tx1">
                    <a:lumMod val="75000"/>
                    <a:lumOff val="25000"/>
                  </a:schemeClr>
                </a:solidFill>
              </a:rPr>
              <a:t>请求指令，传递参数。</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声明请求状态改变的回调函数，接收服务器响应信息。</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发送</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ajax</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请求的步骤介绍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1301658" y="3964785"/>
            <a:ext cx="2428892" cy="2786082"/>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944600" y="4107661"/>
            <a:ext cx="1571636" cy="64294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a:t>
            </a:r>
            <a:r>
              <a:rPr lang="zh-CN" altLang="en-US" dirty="0" smtClean="0"/>
              <a:t>（）</a:t>
            </a:r>
            <a:endParaRPr lang="zh-CN" altLang="en-US" dirty="0"/>
          </a:p>
        </p:txBody>
      </p:sp>
      <p:sp>
        <p:nvSpPr>
          <p:cNvPr id="7" name="圆角矩形 6"/>
          <p:cNvSpPr/>
          <p:nvPr/>
        </p:nvSpPr>
        <p:spPr>
          <a:xfrm>
            <a:off x="1944600" y="4893479"/>
            <a:ext cx="1571636" cy="57150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setRequestHeader</a:t>
            </a:r>
            <a:r>
              <a:rPr lang="zh-CN" altLang="en-US" dirty="0" smtClean="0"/>
              <a:t>（）</a:t>
            </a:r>
            <a:endParaRPr lang="zh-CN" altLang="en-US" dirty="0"/>
          </a:p>
        </p:txBody>
      </p:sp>
      <p:sp>
        <p:nvSpPr>
          <p:cNvPr id="8" name="圆角矩形 7"/>
          <p:cNvSpPr/>
          <p:nvPr/>
        </p:nvSpPr>
        <p:spPr>
          <a:xfrm>
            <a:off x="1944600" y="5536421"/>
            <a:ext cx="1571636" cy="57150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send</a:t>
            </a:r>
            <a:r>
              <a:rPr lang="zh-CN" altLang="en-US" dirty="0" smtClean="0"/>
              <a:t>（）</a:t>
            </a:r>
            <a:endParaRPr lang="zh-CN" altLang="en-US" dirty="0"/>
          </a:p>
        </p:txBody>
      </p:sp>
      <p:sp>
        <p:nvSpPr>
          <p:cNvPr id="9" name="圆角矩形 8"/>
          <p:cNvSpPr/>
          <p:nvPr/>
        </p:nvSpPr>
        <p:spPr>
          <a:xfrm>
            <a:off x="1944600" y="6179363"/>
            <a:ext cx="1571636" cy="57150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接收响应</a:t>
            </a:r>
            <a:endParaRPr lang="zh-CN" altLang="en-US" dirty="0" smtClean="0"/>
          </a:p>
        </p:txBody>
      </p:sp>
      <p:sp>
        <p:nvSpPr>
          <p:cNvPr id="10" name="TextBox 9"/>
          <p:cNvSpPr txBox="1"/>
          <p:nvPr/>
        </p:nvSpPr>
        <p:spPr>
          <a:xfrm>
            <a:off x="730154" y="4036223"/>
            <a:ext cx="1143008" cy="830997"/>
          </a:xfrm>
          <a:prstGeom prst="rect">
            <a:avLst/>
          </a:prstGeom>
          <a:noFill/>
        </p:spPr>
        <p:txBody>
          <a:bodyPr wrap="square" rtlCol="0">
            <a:spAutoFit/>
          </a:bodyPr>
          <a:lstStyle/>
          <a:p>
            <a:r>
              <a:rPr lang="en-US" altLang="zh-CN" sz="2400" b="1" dirty="0" smtClean="0">
                <a:solidFill>
                  <a:srgbClr val="FF0000"/>
                </a:solidFill>
              </a:rPr>
              <a:t>XHR</a:t>
            </a:r>
            <a:r>
              <a:rPr lang="zh-CN" altLang="en-US" sz="2400" b="1" dirty="0" smtClean="0">
                <a:solidFill>
                  <a:srgbClr val="FF0000"/>
                </a:solidFill>
              </a:rPr>
              <a:t>对象</a:t>
            </a:r>
            <a:endParaRPr lang="zh-CN" altLang="en-US" sz="2400" b="1" dirty="0">
              <a:solidFill>
                <a:srgbClr val="FF0000"/>
              </a:solidFill>
            </a:endParaRPr>
          </a:p>
        </p:txBody>
      </p:sp>
      <p:sp>
        <p:nvSpPr>
          <p:cNvPr id="11" name="椭圆 10"/>
          <p:cNvSpPr/>
          <p:nvPr/>
        </p:nvSpPr>
        <p:spPr>
          <a:xfrm>
            <a:off x="6230880" y="4464851"/>
            <a:ext cx="1714512" cy="1643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rPr>
              <a:t>server</a:t>
            </a:r>
            <a:endParaRPr lang="zh-CN" altLang="en-US" sz="2400" b="1" dirty="0">
              <a:solidFill>
                <a:srgbClr val="FF0000"/>
              </a:solidFill>
            </a:endParaRPr>
          </a:p>
        </p:txBody>
      </p:sp>
      <p:sp>
        <p:nvSpPr>
          <p:cNvPr id="12" name="TextBox 11"/>
          <p:cNvSpPr txBox="1"/>
          <p:nvPr/>
        </p:nvSpPr>
        <p:spPr>
          <a:xfrm>
            <a:off x="4230616" y="4179099"/>
            <a:ext cx="1500198" cy="369332"/>
          </a:xfrm>
          <a:prstGeom prst="rect">
            <a:avLst/>
          </a:prstGeom>
          <a:noFill/>
          <a:ln>
            <a:solidFill>
              <a:schemeClr val="accent1">
                <a:shade val="50000"/>
              </a:schemeClr>
            </a:solidFill>
          </a:ln>
        </p:spPr>
        <p:txBody>
          <a:bodyPr wrap="square" rtlCol="0">
            <a:spAutoFit/>
          </a:bodyPr>
          <a:lstStyle/>
          <a:p>
            <a:r>
              <a:rPr lang="zh-CN" altLang="en-US" dirty="0" smtClean="0"/>
              <a:t>预备发送</a:t>
            </a:r>
            <a:endParaRPr lang="zh-CN" altLang="en-US" dirty="0"/>
          </a:p>
        </p:txBody>
      </p:sp>
      <p:sp>
        <p:nvSpPr>
          <p:cNvPr id="13" name="TextBox 12"/>
          <p:cNvSpPr txBox="1"/>
          <p:nvPr/>
        </p:nvSpPr>
        <p:spPr>
          <a:xfrm>
            <a:off x="4230616" y="4893479"/>
            <a:ext cx="1500198" cy="369332"/>
          </a:xfrm>
          <a:prstGeom prst="rect">
            <a:avLst/>
          </a:prstGeom>
          <a:noFill/>
          <a:ln>
            <a:solidFill>
              <a:schemeClr val="accent1">
                <a:shade val="50000"/>
              </a:schemeClr>
            </a:solidFill>
          </a:ln>
        </p:spPr>
        <p:txBody>
          <a:bodyPr wrap="square" rtlCol="0">
            <a:spAutoFit/>
          </a:bodyPr>
          <a:lstStyle/>
          <a:p>
            <a:r>
              <a:rPr lang="zh-CN" altLang="en-US" dirty="0" smtClean="0"/>
              <a:t>设定响应头</a:t>
            </a:r>
            <a:endParaRPr lang="zh-CN" altLang="en-US" dirty="0"/>
          </a:p>
        </p:txBody>
      </p:sp>
      <p:sp>
        <p:nvSpPr>
          <p:cNvPr id="14" name="右箭头 13"/>
          <p:cNvSpPr/>
          <p:nvPr/>
        </p:nvSpPr>
        <p:spPr>
          <a:xfrm>
            <a:off x="4302054" y="5464983"/>
            <a:ext cx="1285884" cy="71438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发送请求</a:t>
            </a:r>
            <a:endParaRPr lang="zh-CN" altLang="en-US" b="1" dirty="0">
              <a:solidFill>
                <a:srgbClr val="FF0000"/>
              </a:solidFill>
            </a:endParaRPr>
          </a:p>
        </p:txBody>
      </p:sp>
      <p:sp>
        <p:nvSpPr>
          <p:cNvPr id="15" name="右箭头 14"/>
          <p:cNvSpPr/>
          <p:nvPr/>
        </p:nvSpPr>
        <p:spPr>
          <a:xfrm flipH="1">
            <a:off x="4302054" y="6107925"/>
            <a:ext cx="1357322" cy="71438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等待接收</a:t>
            </a:r>
            <a:endParaRPr lang="zh-CN" altLang="en-US" b="1" dirty="0">
              <a:solidFill>
                <a:srgbClr val="FF0000"/>
              </a:solidFill>
            </a:endParaRPr>
          </a:p>
        </p:txBody>
      </p:sp>
    </p:spTree>
  </p:cSld>
  <p:clrMapOvr>
    <a:masterClrMapping/>
  </p:clrMapOvr>
  <p:transition spd="slow">
    <p:push dir="u"/>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open(method, url, asynch)</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open </a:t>
            </a:r>
            <a:r>
              <a:rPr lang="zh-CN" altLang="en-US" sz="2400" dirty="0">
                <a:solidFill>
                  <a:schemeClr val="tx1">
                    <a:lumMod val="75000"/>
                    <a:lumOff val="25000"/>
                  </a:schemeClr>
                </a:solidFill>
              </a:rPr>
              <a:t>方法允许程序员用一个</a:t>
            </a:r>
            <a:r>
              <a:rPr lang="en-US" altLang="zh-CN" sz="2400" dirty="0">
                <a:solidFill>
                  <a:schemeClr val="tx1">
                    <a:lumMod val="75000"/>
                    <a:lumOff val="25000"/>
                  </a:schemeClr>
                </a:solidFill>
              </a:rPr>
              <a:t>Ajax</a:t>
            </a:r>
            <a:r>
              <a:rPr lang="zh-CN" altLang="en-US" sz="2400" dirty="0">
                <a:solidFill>
                  <a:schemeClr val="tx1">
                    <a:lumMod val="75000"/>
                    <a:lumOff val="25000"/>
                  </a:schemeClr>
                </a:solidFill>
              </a:rPr>
              <a:t>调用向服务器发送请求。</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method</a:t>
            </a:r>
            <a:r>
              <a:rPr lang="zh-CN" altLang="en-US" sz="2000" dirty="0">
                <a:solidFill>
                  <a:schemeClr val="tx1">
                    <a:lumMod val="75000"/>
                    <a:lumOff val="25000"/>
                  </a:schemeClr>
                </a:solidFill>
              </a:rPr>
              <a:t>：请求类型，类似 “</a:t>
            </a:r>
            <a:r>
              <a:rPr lang="en-US" altLang="zh-CN" sz="2000" dirty="0">
                <a:solidFill>
                  <a:schemeClr val="tx1">
                    <a:lumMod val="75000"/>
                    <a:lumOff val="25000"/>
                  </a:schemeClr>
                </a:solidFill>
              </a:rPr>
              <a:t>GET”</a:t>
            </a:r>
            <a:r>
              <a:rPr lang="zh-CN" altLang="en-US" sz="2000" dirty="0">
                <a:solidFill>
                  <a:schemeClr val="tx1">
                    <a:lumMod val="75000"/>
                    <a:lumOff val="25000"/>
                  </a:schemeClr>
                </a:solidFill>
              </a:rPr>
              <a:t>或”</a:t>
            </a:r>
            <a:r>
              <a:rPr lang="en-US" altLang="zh-CN" sz="2000" dirty="0">
                <a:solidFill>
                  <a:schemeClr val="tx1">
                    <a:lumMod val="75000"/>
                    <a:lumOff val="25000"/>
                  </a:schemeClr>
                </a:solidFill>
              </a:rPr>
              <a:t>POST”</a:t>
            </a:r>
            <a:r>
              <a:rPr lang="zh-CN" altLang="en-US" sz="2000" dirty="0">
                <a:solidFill>
                  <a:schemeClr val="tx1">
                    <a:lumMod val="75000"/>
                    <a:lumOff val="25000"/>
                  </a:schemeClr>
                </a:solidFill>
              </a:rPr>
              <a:t>的字符串。若需要向服务器发送数据，用</a:t>
            </a:r>
            <a:r>
              <a:rPr lang="en-US" altLang="zh-CN" sz="2000" dirty="0">
                <a:solidFill>
                  <a:schemeClr val="tx1">
                    <a:lumMod val="75000"/>
                    <a:lumOff val="25000"/>
                  </a:schemeClr>
                </a:solidFill>
              </a:rPr>
              <a:t>POST</a:t>
            </a:r>
            <a:r>
              <a:rPr lang="zh-CN" altLang="en-US" sz="2000" dirty="0">
                <a:solidFill>
                  <a:schemeClr val="tx1">
                    <a:lumMod val="75000"/>
                    <a:lumOff val="25000"/>
                  </a:schemeClr>
                </a:solidFill>
              </a:rPr>
              <a:t>，若使用</a:t>
            </a:r>
            <a:r>
              <a:rPr lang="en-US" altLang="zh-CN" sz="2000" dirty="0">
                <a:solidFill>
                  <a:schemeClr val="tx1">
                    <a:lumMod val="75000"/>
                    <a:lumOff val="25000"/>
                  </a:schemeClr>
                </a:solidFill>
              </a:rPr>
              <a:t>GET</a:t>
            </a:r>
            <a:r>
              <a:rPr lang="zh-CN" altLang="en-US" sz="2000" dirty="0">
                <a:solidFill>
                  <a:schemeClr val="tx1">
                    <a:lumMod val="75000"/>
                    <a:lumOff val="25000"/>
                  </a:schemeClr>
                </a:solidFill>
              </a:rPr>
              <a:t>请求，则可以在</a:t>
            </a:r>
            <a:r>
              <a:rPr lang="en-US" altLang="zh-CN" sz="2000" dirty="0">
                <a:solidFill>
                  <a:schemeClr val="tx1">
                    <a:lumMod val="75000"/>
                    <a:lumOff val="25000"/>
                  </a:schemeClr>
                </a:solidFill>
              </a:rPr>
              <a:t>url</a:t>
            </a:r>
            <a:r>
              <a:rPr lang="zh-CN" altLang="en-US" sz="2000" dirty="0">
                <a:solidFill>
                  <a:schemeClr val="tx1">
                    <a:lumMod val="75000"/>
                    <a:lumOff val="25000"/>
                  </a:schemeClr>
                </a:solidFill>
              </a:rPr>
              <a:t>地址栏传递参数，但原则上字符数量不超过</a:t>
            </a:r>
            <a:r>
              <a:rPr lang="en-US" altLang="zh-CN" sz="2000" dirty="0">
                <a:solidFill>
                  <a:schemeClr val="tx1">
                    <a:lumMod val="75000"/>
                    <a:lumOff val="25000"/>
                  </a:schemeClr>
                </a:solidFill>
              </a:rPr>
              <a:t>2000</a:t>
            </a:r>
            <a:r>
              <a:rPr lang="zh-CN" altLang="en-US" sz="2000" dirty="0">
                <a:solidFill>
                  <a:schemeClr val="tx1">
                    <a:lumMod val="75000"/>
                    <a:lumOff val="25000"/>
                  </a:schemeClr>
                </a:solidFill>
              </a:rPr>
              <a:t>，且不同服务器解码方式不同容易造成乱码。</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url</a:t>
            </a:r>
            <a:r>
              <a:rPr lang="zh-CN" altLang="en-US" sz="2000" dirty="0">
                <a:solidFill>
                  <a:schemeClr val="tx1">
                    <a:lumMod val="75000"/>
                    <a:lumOff val="25000"/>
                  </a:schemeClr>
                </a:solidFill>
              </a:rPr>
              <a:t>：路径字符串，可以为</a:t>
            </a:r>
            <a:r>
              <a:rPr lang="en-US" altLang="zh-CN" sz="2000" dirty="0">
                <a:solidFill>
                  <a:schemeClr val="tx1">
                    <a:lumMod val="75000"/>
                    <a:lumOff val="25000"/>
                  </a:schemeClr>
                </a:solidFill>
              </a:rPr>
              <a:t>get</a:t>
            </a:r>
            <a:r>
              <a:rPr lang="zh-CN" altLang="en-US" sz="2000" dirty="0">
                <a:solidFill>
                  <a:schemeClr val="tx1">
                    <a:lumMod val="75000"/>
                    <a:lumOff val="25000"/>
                  </a:schemeClr>
                </a:solidFill>
              </a:rPr>
              <a:t>请求传递参数，有些浏览器会把多个请求的结果缓存在同一个</a:t>
            </a:r>
            <a:r>
              <a:rPr lang="en-US" altLang="zh-CN" sz="2000" dirty="0">
                <a:solidFill>
                  <a:schemeClr val="tx1">
                    <a:lumMod val="75000"/>
                    <a:lumOff val="25000"/>
                  </a:schemeClr>
                </a:solidFill>
              </a:rPr>
              <a:t>URL</a:t>
            </a:r>
            <a:r>
              <a:rPr lang="zh-CN" altLang="en-US" sz="2000" dirty="0">
                <a:solidFill>
                  <a:schemeClr val="tx1">
                    <a:lumMod val="75000"/>
                    <a:lumOff val="25000"/>
                  </a:schemeClr>
                </a:solidFill>
              </a:rPr>
              <a:t>，造成网页更新不及时，可在</a:t>
            </a:r>
            <a:r>
              <a:rPr lang="en-US" altLang="zh-CN" sz="2000" dirty="0">
                <a:solidFill>
                  <a:schemeClr val="tx1">
                    <a:lumMod val="75000"/>
                    <a:lumOff val="25000"/>
                  </a:schemeClr>
                </a:solidFill>
              </a:rPr>
              <a:t>url</a:t>
            </a:r>
            <a:r>
              <a:rPr lang="zh-CN" altLang="en-US" sz="2000" dirty="0">
                <a:solidFill>
                  <a:schemeClr val="tx1">
                    <a:lumMod val="75000"/>
                    <a:lumOff val="25000"/>
                  </a:schemeClr>
                </a:solidFill>
              </a:rPr>
              <a:t>中增加时间戳避免缓存。</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asynch</a:t>
            </a:r>
            <a:r>
              <a:rPr lang="zh-CN" altLang="en-US" sz="2000" dirty="0">
                <a:solidFill>
                  <a:schemeClr val="tx1">
                    <a:lumMod val="75000"/>
                    <a:lumOff val="25000"/>
                  </a:schemeClr>
                </a:solidFill>
              </a:rPr>
              <a:t>：表示请求是否要异步传输，默认值为</a:t>
            </a:r>
            <a:r>
              <a:rPr lang="en-US" altLang="zh-CN" sz="2000" dirty="0">
                <a:solidFill>
                  <a:schemeClr val="tx1">
                    <a:lumMod val="75000"/>
                    <a:lumOff val="25000"/>
                  </a:schemeClr>
                </a:solidFill>
              </a:rPr>
              <a:t>true</a:t>
            </a:r>
            <a:r>
              <a:rPr lang="zh-CN" altLang="en-US" sz="1600" dirty="0">
                <a:solidFill>
                  <a:schemeClr val="tx1">
                    <a:lumMod val="75000"/>
                    <a:lumOff val="25000"/>
                  </a:schemeClr>
                </a:solidFill>
              </a:rPr>
              <a:t>。同步传输将导致网页等待期间无法操作，建议使用异步传输。</a:t>
            </a:r>
            <a:endParaRPr lang="zh-CN" altLang="en-US" sz="16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发送请求核心</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基本语法规则包含如下内容：</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注释</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关键字与保留字</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标识符</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编码基本原则</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基本语法规则</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setRequestHeader(header,value):</a:t>
            </a:r>
            <a:r>
              <a:rPr lang="zh-CN" altLang="en-US" sz="2400" dirty="0">
                <a:solidFill>
                  <a:schemeClr val="tx1">
                    <a:lumMod val="75000"/>
                    <a:lumOff val="25000"/>
                  </a:schemeClr>
                </a:solidFill>
              </a:rPr>
              <a:t>设定响应头，响应头用于描述元数据</a:t>
            </a:r>
            <a:r>
              <a:rPr lang="zh-CN" altLang="en-US" sz="2400" dirty="0" smtClean="0">
                <a:solidFill>
                  <a:schemeClr val="tx1">
                    <a:lumMod val="75000"/>
                    <a:lumOff val="25000"/>
                  </a:schemeClr>
                </a:solidFill>
              </a:rPr>
              <a:t>。参数</a:t>
            </a:r>
            <a:r>
              <a:rPr lang="zh-CN" altLang="en-US" sz="2400" dirty="0">
                <a:solidFill>
                  <a:schemeClr val="tx1">
                    <a:lumMod val="75000"/>
                    <a:lumOff val="25000"/>
                  </a:schemeClr>
                </a:solidFill>
              </a:rPr>
              <a:t>描述：</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header</a:t>
            </a:r>
            <a:r>
              <a:rPr lang="zh-CN" altLang="en-US" sz="2000" dirty="0">
                <a:solidFill>
                  <a:schemeClr val="tx1">
                    <a:lumMod val="75000"/>
                    <a:lumOff val="25000"/>
                  </a:schemeClr>
                </a:solidFill>
              </a:rPr>
              <a:t>： 响应头的名字</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如果用 </a:t>
            </a:r>
            <a:r>
              <a:rPr lang="en-US" altLang="zh-CN" sz="2000" dirty="0">
                <a:solidFill>
                  <a:schemeClr val="tx1">
                    <a:lumMod val="75000"/>
                    <a:lumOff val="25000"/>
                  </a:schemeClr>
                </a:solidFill>
              </a:rPr>
              <a:t>POST </a:t>
            </a:r>
            <a:r>
              <a:rPr lang="zh-CN" altLang="en-US" sz="2000" dirty="0">
                <a:solidFill>
                  <a:schemeClr val="tx1">
                    <a:lumMod val="75000"/>
                    <a:lumOff val="25000"/>
                  </a:schemeClr>
                </a:solidFill>
              </a:rPr>
              <a:t>请求向服务器发送数据，需要将 “</a:t>
            </a:r>
            <a:r>
              <a:rPr lang="en-US" altLang="zh-CN" sz="2000" dirty="0">
                <a:solidFill>
                  <a:schemeClr val="tx1">
                    <a:lumMod val="75000"/>
                    <a:lumOff val="25000"/>
                  </a:schemeClr>
                </a:solidFill>
              </a:rPr>
              <a:t>Content-type” </a:t>
            </a:r>
            <a:r>
              <a:rPr lang="zh-CN" altLang="en-US" sz="2000" dirty="0">
                <a:solidFill>
                  <a:schemeClr val="tx1">
                    <a:lumMod val="75000"/>
                    <a:lumOff val="25000"/>
                  </a:schemeClr>
                </a:solidFill>
              </a:rPr>
              <a:t>的首部设置为 “</a:t>
            </a:r>
            <a:r>
              <a:rPr lang="en-US" altLang="zh-CN" sz="2000" dirty="0">
                <a:solidFill>
                  <a:schemeClr val="tx1">
                    <a:lumMod val="75000"/>
                    <a:lumOff val="25000"/>
                  </a:schemeClr>
                </a:solidFill>
              </a:rPr>
              <a:t>application/x-www-form-urlencoded”.</a:t>
            </a:r>
            <a:r>
              <a:rPr lang="zh-CN" altLang="en-US" sz="2000" dirty="0">
                <a:solidFill>
                  <a:schemeClr val="tx1">
                    <a:lumMod val="75000"/>
                    <a:lumOff val="25000"/>
                  </a:schemeClr>
                </a:solidFill>
              </a:rPr>
              <a:t>它会告知服务器正在发送数据，并且数据已经符合</a:t>
            </a:r>
            <a:r>
              <a:rPr lang="en-US" altLang="zh-CN" sz="2000" dirty="0">
                <a:solidFill>
                  <a:schemeClr val="tx1">
                    <a:lumMod val="75000"/>
                    <a:lumOff val="25000"/>
                  </a:schemeClr>
                </a:solidFill>
              </a:rPr>
              <a:t>URL</a:t>
            </a:r>
            <a:r>
              <a:rPr lang="zh-CN" altLang="en-US" sz="2000" dirty="0">
                <a:solidFill>
                  <a:schemeClr val="tx1">
                    <a:lumMod val="75000"/>
                    <a:lumOff val="25000"/>
                  </a:schemeClr>
                </a:solidFill>
              </a:rPr>
              <a:t>编码了</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value</a:t>
            </a:r>
            <a:r>
              <a:rPr lang="zh-CN" altLang="en-US" sz="2000" dirty="0">
                <a:solidFill>
                  <a:schemeClr val="tx1">
                    <a:lumMod val="75000"/>
                    <a:lumOff val="25000"/>
                  </a:schemeClr>
                </a:solidFill>
              </a:rPr>
              <a:t>：响应头的值。</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注意事项：该方法必须在</a:t>
            </a:r>
            <a:r>
              <a:rPr lang="en-US" altLang="zh-CN" sz="2000" dirty="0">
                <a:solidFill>
                  <a:schemeClr val="tx1">
                    <a:lumMod val="75000"/>
                    <a:lumOff val="25000"/>
                  </a:schemeClr>
                </a:solidFill>
              </a:rPr>
              <a:t>open()</a:t>
            </a:r>
            <a:r>
              <a:rPr lang="zh-CN" altLang="en-US" sz="2000" dirty="0">
                <a:solidFill>
                  <a:schemeClr val="tx1">
                    <a:lumMod val="75000"/>
                    <a:lumOff val="25000"/>
                  </a:schemeClr>
                </a:solidFill>
              </a:rPr>
              <a:t>之后才能调用</a:t>
            </a:r>
            <a:endParaRPr lang="zh-CN" altLang="en-US" sz="12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发送请求核心</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cstate="print"/>
          <a:srcRect/>
          <a:stretch>
            <a:fillRect/>
          </a:stretch>
        </p:blipFill>
        <p:spPr bwMode="auto">
          <a:xfrm>
            <a:off x="928662" y="4936192"/>
            <a:ext cx="7523163" cy="876300"/>
          </a:xfrm>
          <a:prstGeom prst="rect">
            <a:avLst/>
          </a:prstGeom>
          <a:noFill/>
          <a:ln w="38100">
            <a:solidFill>
              <a:schemeClr val="accent6">
                <a:lumMod val="75000"/>
              </a:schemeClr>
            </a:solid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send(data)</a:t>
            </a:r>
            <a:r>
              <a:rPr lang="zh-CN" altLang="en-US" sz="2400" dirty="0">
                <a:solidFill>
                  <a:schemeClr val="tx1">
                    <a:lumMod val="75000"/>
                    <a:lumOff val="25000"/>
                  </a:schemeClr>
                </a:solidFill>
              </a:rPr>
              <a:t>：根据</a:t>
            </a:r>
            <a:r>
              <a:rPr lang="en-US" altLang="zh-CN" sz="2400" dirty="0">
                <a:solidFill>
                  <a:schemeClr val="tx1">
                    <a:lumMod val="75000"/>
                    <a:lumOff val="25000"/>
                  </a:schemeClr>
                </a:solidFill>
              </a:rPr>
              <a:t>open</a:t>
            </a:r>
            <a:r>
              <a:rPr lang="zh-CN" altLang="en-US" sz="2400" dirty="0">
                <a:solidFill>
                  <a:schemeClr val="tx1">
                    <a:lumMod val="75000"/>
                    <a:lumOff val="25000"/>
                  </a:schemeClr>
                </a:solidFill>
              </a:rPr>
              <a:t>方法设定的参数，发送实际</a:t>
            </a: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请求指令</a:t>
            </a:r>
            <a:r>
              <a:rPr lang="zh-CN" altLang="en-US" sz="2400" dirty="0" smtClean="0">
                <a:solidFill>
                  <a:schemeClr val="tx1">
                    <a:lumMod val="75000"/>
                    <a:lumOff val="25000"/>
                  </a:schemeClr>
                </a:solidFill>
              </a:rPr>
              <a:t>。参数</a:t>
            </a:r>
            <a:r>
              <a:rPr lang="zh-CN" altLang="en-US" sz="2400" dirty="0">
                <a:solidFill>
                  <a:schemeClr val="tx1">
                    <a:lumMod val="75000"/>
                    <a:lumOff val="25000"/>
                  </a:schemeClr>
                </a:solidFill>
              </a:rPr>
              <a:t>说明：</a:t>
            </a:r>
            <a:endParaRPr lang="zh-CN" altLang="en-US" sz="2400" dirty="0">
              <a:solidFill>
                <a:schemeClr val="tx1">
                  <a:lumMod val="75000"/>
                  <a:lumOff val="25000"/>
                </a:schemeClr>
              </a:solidFill>
            </a:endParaRPr>
          </a:p>
          <a:p>
            <a:pPr lvl="1"/>
            <a:r>
              <a:rPr lang="en-US" altLang="zh-CN" sz="2000" dirty="0" smtClean="0">
                <a:solidFill>
                  <a:schemeClr val="tx1">
                    <a:lumMod val="75000"/>
                    <a:lumOff val="25000"/>
                  </a:schemeClr>
                </a:solidFill>
              </a:rPr>
              <a:t>data</a:t>
            </a:r>
            <a:r>
              <a:rPr lang="zh-CN" altLang="en-US" sz="2000" dirty="0">
                <a:solidFill>
                  <a:schemeClr val="tx1">
                    <a:lumMod val="75000"/>
                    <a:lumOff val="25000"/>
                  </a:schemeClr>
                </a:solidFill>
              </a:rPr>
              <a:t>：将要传递给服务器的字符串（字符类型）。</a:t>
            </a:r>
            <a:endParaRPr lang="zh-CN" altLang="en-US" sz="2000" dirty="0">
              <a:solidFill>
                <a:schemeClr val="tx1">
                  <a:lumMod val="75000"/>
                  <a:lumOff val="25000"/>
                </a:schemeClr>
              </a:solidFill>
            </a:endParaRPr>
          </a:p>
          <a:p>
            <a:r>
              <a:rPr lang="zh-CN" altLang="en-US" sz="2400" dirty="0">
                <a:solidFill>
                  <a:schemeClr val="tx1">
                    <a:lumMod val="75000"/>
                    <a:lumOff val="25000"/>
                  </a:schemeClr>
                </a:solidFill>
              </a:rPr>
              <a:t>注意事项：</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若选用的是 </a:t>
            </a:r>
            <a:r>
              <a:rPr lang="en-US" altLang="zh-CN" sz="2000" dirty="0">
                <a:solidFill>
                  <a:schemeClr val="tx1">
                    <a:lumMod val="75000"/>
                    <a:lumOff val="25000"/>
                  </a:schemeClr>
                </a:solidFill>
              </a:rPr>
              <a:t>GET </a:t>
            </a:r>
            <a:r>
              <a:rPr lang="zh-CN" altLang="en-US" sz="2000" dirty="0">
                <a:solidFill>
                  <a:schemeClr val="tx1">
                    <a:lumMod val="75000"/>
                    <a:lumOff val="25000"/>
                  </a:schemeClr>
                </a:solidFill>
              </a:rPr>
              <a:t>请求，则不会发送任何数据。</a:t>
            </a:r>
            <a:endParaRPr lang="zh-CN" altLang="en-US" sz="2000" dirty="0">
              <a:solidFill>
                <a:schemeClr val="tx1">
                  <a:lumMod val="75000"/>
                  <a:lumOff val="25000"/>
                </a:schemeClr>
              </a:solidFill>
            </a:endParaRPr>
          </a:p>
          <a:p>
            <a:pPr lvl="1"/>
            <a:r>
              <a:rPr lang="en-US" altLang="zh-CN" sz="2000" dirty="0" smtClean="0">
                <a:solidFill>
                  <a:schemeClr val="tx1">
                    <a:lumMod val="75000"/>
                    <a:lumOff val="25000"/>
                  </a:schemeClr>
                </a:solidFill>
              </a:rPr>
              <a:t>post</a:t>
            </a:r>
            <a:r>
              <a:rPr lang="zh-CN" altLang="en-US" sz="2000" dirty="0">
                <a:solidFill>
                  <a:schemeClr val="tx1">
                    <a:lumMod val="75000"/>
                    <a:lumOff val="25000"/>
                  </a:schemeClr>
                </a:solidFill>
              </a:rPr>
              <a:t>请求发送的数据类型为用</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分开的名值对，如果需要传送</a:t>
            </a:r>
            <a:r>
              <a:rPr lang="en-US" altLang="zh-CN" sz="2000" dirty="0">
                <a:solidFill>
                  <a:schemeClr val="tx1">
                    <a:lumMod val="75000"/>
                    <a:lumOff val="25000"/>
                  </a:schemeClr>
                </a:solidFill>
              </a:rPr>
              <a:t>JSON</a:t>
            </a:r>
            <a:r>
              <a:rPr lang="zh-CN" altLang="en-US" sz="2000" dirty="0">
                <a:solidFill>
                  <a:schemeClr val="tx1">
                    <a:lumMod val="75000"/>
                    <a:lumOff val="25000"/>
                  </a:schemeClr>
                </a:solidFill>
              </a:rPr>
              <a:t>对象，则需要转型。</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发送请求核心</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966281" y="4037377"/>
            <a:ext cx="6096000" cy="923330"/>
          </a:xfrm>
          <a:prstGeom prst="rect">
            <a:avLst/>
          </a:prstGeom>
          <a:solidFill>
            <a:schemeClr val="accent6">
              <a:lumMod val="20000"/>
              <a:lumOff val="80000"/>
            </a:schemeClr>
          </a:solidFill>
          <a:ln w="38100">
            <a:solidFill>
              <a:schemeClr val="accent6">
                <a:lumMod val="75000"/>
              </a:schemeClr>
            </a:solidFill>
          </a:ln>
        </p:spPr>
        <p:txBody>
          <a:bodyPr>
            <a:spAutoFit/>
          </a:bodyPr>
          <a:lstStyle/>
          <a:p>
            <a:r>
              <a:rPr lang="en-US" altLang="zh-CN" dirty="0"/>
              <a:t>xhr.send(“userName=zhangsan&amp;&amp;password=123”);//</a:t>
            </a:r>
            <a:r>
              <a:rPr lang="zh-CN" altLang="en-US" dirty="0"/>
              <a:t>发送字符</a:t>
            </a:r>
            <a:endParaRPr lang="zh-CN" altLang="en-US" dirty="0"/>
          </a:p>
          <a:p>
            <a:r>
              <a:rPr lang="en-US" altLang="zh-CN" dirty="0"/>
              <a:t>xhr.send(“param=” + JSON.stringify(obj));//</a:t>
            </a:r>
            <a:r>
              <a:rPr lang="zh-CN" altLang="en-US" dirty="0"/>
              <a:t>发送</a:t>
            </a:r>
            <a:r>
              <a:rPr lang="en-US" altLang="zh-CN" dirty="0"/>
              <a:t>json</a:t>
            </a:r>
            <a:r>
              <a:rPr lang="zh-CN" altLang="en-US" dirty="0"/>
              <a:t>对象需转型</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完整的发送</a:t>
            </a:r>
            <a:r>
              <a:rPr lang="en-US" altLang="zh-CN" sz="2400" dirty="0">
                <a:solidFill>
                  <a:schemeClr val="tx1">
                    <a:lumMod val="75000"/>
                    <a:lumOff val="25000"/>
                  </a:schemeClr>
                </a:solidFill>
              </a:rPr>
              <a:t>AJAX</a:t>
            </a:r>
            <a:r>
              <a:rPr lang="zh-CN" altLang="en-US" sz="2400" dirty="0">
                <a:solidFill>
                  <a:schemeClr val="tx1">
                    <a:lumMod val="75000"/>
                    <a:lumOff val="25000"/>
                  </a:schemeClr>
                </a:solidFill>
              </a:rPr>
              <a:t>的</a:t>
            </a:r>
            <a:r>
              <a:rPr lang="en-US" altLang="zh-CN" sz="2400" dirty="0">
                <a:solidFill>
                  <a:schemeClr val="tx1">
                    <a:lumMod val="75000"/>
                    <a:lumOff val="25000"/>
                  </a:schemeClr>
                </a:solidFill>
              </a:rPr>
              <a:t>get</a:t>
            </a:r>
            <a:r>
              <a:rPr lang="zh-CN" altLang="en-US" sz="2400" dirty="0">
                <a:solidFill>
                  <a:schemeClr val="tx1">
                    <a:lumMod val="75000"/>
                    <a:lumOff val="25000"/>
                  </a:schemeClr>
                </a:solidFill>
              </a:rPr>
              <a:t>请求的案例：</a:t>
            </a:r>
            <a:endParaRPr lang="zh-CN" altLang="en-US" sz="2400" dirty="0">
              <a:solidFill>
                <a:schemeClr val="tx1">
                  <a:lumMod val="75000"/>
                  <a:lumOff val="25000"/>
                </a:schemeClr>
              </a:solidFill>
            </a:endParaRPr>
          </a:p>
          <a:p>
            <a:endParaRPr lang="zh-CN" altLang="en-US" sz="2400" dirty="0">
              <a:solidFill>
                <a:schemeClr val="tx1">
                  <a:lumMod val="75000"/>
                  <a:lumOff val="25000"/>
                </a:schemeClr>
              </a:solidFill>
            </a:endParaRPr>
          </a:p>
          <a:p>
            <a:pPr marL="0" indent="0">
              <a:buNone/>
            </a:pPr>
            <a:endParaRPr lang="zh-CN" altLang="en-US" sz="2400" dirty="0">
              <a:solidFill>
                <a:schemeClr val="tx1">
                  <a:lumMod val="75000"/>
                  <a:lumOff val="25000"/>
                </a:schemeClr>
              </a:solidFill>
            </a:endParaRPr>
          </a:p>
          <a:p>
            <a:r>
              <a:rPr lang="zh-CN" altLang="en-US" sz="2400" dirty="0">
                <a:solidFill>
                  <a:schemeClr val="tx1">
                    <a:lumMod val="75000"/>
                    <a:lumOff val="25000"/>
                  </a:schemeClr>
                </a:solidFill>
              </a:rPr>
              <a:t>完整的发送</a:t>
            </a:r>
            <a:r>
              <a:rPr lang="en-US" altLang="zh-CN" sz="2400" dirty="0">
                <a:solidFill>
                  <a:schemeClr val="tx1">
                    <a:lumMod val="75000"/>
                    <a:lumOff val="25000"/>
                  </a:schemeClr>
                </a:solidFill>
              </a:rPr>
              <a:t>AJAX</a:t>
            </a:r>
            <a:r>
              <a:rPr lang="zh-CN" altLang="en-US" sz="2400" dirty="0">
                <a:solidFill>
                  <a:schemeClr val="tx1">
                    <a:lumMod val="75000"/>
                    <a:lumOff val="25000"/>
                  </a:schemeClr>
                </a:solidFill>
              </a:rPr>
              <a:t>的</a:t>
            </a:r>
            <a:r>
              <a:rPr lang="en-US" altLang="zh-CN" sz="2400" dirty="0">
                <a:solidFill>
                  <a:schemeClr val="tx1">
                    <a:lumMod val="75000"/>
                    <a:lumOff val="25000"/>
                  </a:schemeClr>
                </a:solidFill>
              </a:rPr>
              <a:t>post</a:t>
            </a:r>
            <a:r>
              <a:rPr lang="zh-CN" altLang="en-US" sz="2400" dirty="0">
                <a:solidFill>
                  <a:schemeClr val="tx1">
                    <a:lumMod val="75000"/>
                    <a:lumOff val="25000"/>
                  </a:schemeClr>
                </a:solidFill>
              </a:rPr>
              <a:t>请求的案例：</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发送请求核心</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654994" y="1805119"/>
            <a:ext cx="9510409" cy="1107996"/>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r>
              <a:rPr lang="en-US" altLang="zh-CN" sz="2200" dirty="0"/>
              <a:t>var xhr = getXHR();//</a:t>
            </a:r>
            <a:r>
              <a:rPr lang="zh-CN" altLang="en-US" sz="2200" dirty="0"/>
              <a:t>加上时间戳避免缓存，尤其在生成验证码时，经常使用</a:t>
            </a:r>
            <a:endParaRPr lang="zh-CN" altLang="en-US" sz="2200" dirty="0"/>
          </a:p>
          <a:p>
            <a:r>
              <a:rPr lang="en-US" altLang="zh-CN" sz="2200" dirty="0"/>
              <a:t>xhr.open("GET","../../testGet?userName=user&amp;&amp;now=" + Date.now(),true);</a:t>
            </a:r>
            <a:endParaRPr lang="en-US" altLang="zh-CN" sz="2200" dirty="0"/>
          </a:p>
          <a:p>
            <a:r>
              <a:rPr lang="en-US" altLang="zh-CN" sz="2200" dirty="0"/>
              <a:t>xhr.send(null);</a:t>
            </a:r>
            <a:endParaRPr lang="zh-CN" altLang="en-US" sz="2200" dirty="0"/>
          </a:p>
        </p:txBody>
      </p:sp>
      <p:sp>
        <p:nvSpPr>
          <p:cNvPr id="6" name="矩形 5"/>
          <p:cNvSpPr/>
          <p:nvPr/>
        </p:nvSpPr>
        <p:spPr>
          <a:xfrm>
            <a:off x="654994" y="3818744"/>
            <a:ext cx="9510409" cy="1785104"/>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r>
              <a:rPr lang="en-US" altLang="zh-CN" sz="2200" dirty="0"/>
              <a:t>var xhr = getXHR();</a:t>
            </a:r>
            <a:endParaRPr lang="en-US" altLang="zh-CN" sz="2200" dirty="0"/>
          </a:p>
          <a:p>
            <a:r>
              <a:rPr lang="en-US" altLang="zh-CN" sz="2200" dirty="0"/>
              <a:t>xhr.open("POST","../../testPost",true);</a:t>
            </a:r>
            <a:endParaRPr lang="en-US" altLang="zh-CN" sz="2200" dirty="0"/>
          </a:p>
          <a:p>
            <a:r>
              <a:rPr lang="en-US" altLang="zh-CN" sz="2200" dirty="0"/>
              <a:t>xhr.setRequestHeader("Content-type","application/x-www-form-urlencoded");</a:t>
            </a:r>
            <a:endParaRPr lang="en-US" altLang="zh-CN" sz="2200" dirty="0"/>
          </a:p>
          <a:p>
            <a:r>
              <a:rPr lang="en-US" altLang="zh-CN" sz="2200" dirty="0"/>
              <a:t>var obj = {userName:'zhangsan',password:'123'};</a:t>
            </a:r>
            <a:endParaRPr lang="en-US" altLang="zh-CN" sz="2200" dirty="0"/>
          </a:p>
          <a:p>
            <a:r>
              <a:rPr lang="en-US" altLang="zh-CN" sz="2200" dirty="0"/>
              <a:t>xhr.send("param=" + JSON.stringify(obj));'};</a:t>
            </a:r>
            <a:endParaRPr lang="en-US" altLang="zh-CN" sz="2200" dirty="0"/>
          </a:p>
        </p:txBody>
      </p:sp>
    </p:spTree>
  </p:cSld>
  <p:clrMapOvr>
    <a:masterClrMapping/>
  </p:clrMapOvr>
  <p:transition spd="slow">
    <p:push dir="u"/>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接收服务器响应依靠</a:t>
            </a:r>
            <a:r>
              <a:rPr lang="en-US" altLang="zh-CN" sz="2400" dirty="0">
                <a:solidFill>
                  <a:schemeClr val="tx1">
                    <a:lumMod val="75000"/>
                    <a:lumOff val="25000"/>
                  </a:schemeClr>
                </a:solidFill>
              </a:rPr>
              <a:t>XHR</a:t>
            </a:r>
            <a:r>
              <a:rPr lang="zh-CN" altLang="en-US" sz="2400" dirty="0">
                <a:solidFill>
                  <a:schemeClr val="tx1">
                    <a:lumMod val="75000"/>
                    <a:lumOff val="25000"/>
                  </a:schemeClr>
                </a:solidFill>
              </a:rPr>
              <a:t>的如下接口实现：</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onreadystatechange:</a:t>
            </a:r>
            <a:r>
              <a:rPr lang="zh-CN" altLang="en-US" sz="2000" dirty="0">
                <a:solidFill>
                  <a:schemeClr val="tx1">
                    <a:lumMod val="75000"/>
                    <a:lumOff val="25000"/>
                  </a:schemeClr>
                </a:solidFill>
              </a:rPr>
              <a:t>服务器响应状态改变的事件属性。</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readyState</a:t>
            </a:r>
            <a:r>
              <a:rPr lang="zh-CN" altLang="en-US" sz="2000" dirty="0">
                <a:solidFill>
                  <a:schemeClr val="tx1">
                    <a:lumMod val="75000"/>
                    <a:lumOff val="25000"/>
                  </a:schemeClr>
                </a:solidFill>
              </a:rPr>
              <a:t>：表示</a:t>
            </a:r>
            <a:r>
              <a:rPr lang="en-US" altLang="zh-CN" sz="2000" dirty="0">
                <a:solidFill>
                  <a:schemeClr val="tx1">
                    <a:lumMod val="75000"/>
                    <a:lumOff val="25000"/>
                  </a:schemeClr>
                </a:solidFill>
              </a:rPr>
              <a:t>Ajax</a:t>
            </a:r>
            <a:r>
              <a:rPr lang="zh-CN" altLang="en-US" sz="2000" dirty="0">
                <a:solidFill>
                  <a:schemeClr val="tx1">
                    <a:lumMod val="75000"/>
                    <a:lumOff val="25000"/>
                  </a:schemeClr>
                </a:solidFill>
              </a:rPr>
              <a:t>请求的当前状态</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status</a:t>
            </a:r>
            <a:r>
              <a:rPr lang="zh-CN" altLang="en-US" sz="2000" dirty="0">
                <a:solidFill>
                  <a:schemeClr val="tx1">
                    <a:lumMod val="75000"/>
                    <a:lumOff val="25000"/>
                  </a:schemeClr>
                </a:solidFill>
              </a:rPr>
              <a:t>：服务器返回的</a:t>
            </a:r>
            <a:r>
              <a:rPr lang="en-US" altLang="zh-CN" sz="2000" dirty="0">
                <a:solidFill>
                  <a:schemeClr val="tx1">
                    <a:lumMod val="75000"/>
                    <a:lumOff val="25000"/>
                  </a:schemeClr>
                </a:solidFill>
              </a:rPr>
              <a:t>http</a:t>
            </a:r>
            <a:r>
              <a:rPr lang="zh-CN" altLang="en-US" sz="2000" dirty="0">
                <a:solidFill>
                  <a:schemeClr val="tx1">
                    <a:lumMod val="75000"/>
                    <a:lumOff val="25000"/>
                  </a:schemeClr>
                </a:solidFill>
              </a:rPr>
              <a:t>响应状态，如</a:t>
            </a:r>
            <a:r>
              <a:rPr lang="en-US" altLang="zh-CN" sz="2000" dirty="0">
                <a:solidFill>
                  <a:schemeClr val="tx1">
                    <a:lumMod val="75000"/>
                    <a:lumOff val="25000"/>
                  </a:schemeClr>
                </a:solidFill>
              </a:rPr>
              <a:t>200</a:t>
            </a:r>
            <a:r>
              <a:rPr lang="zh-CN" altLang="en-US" sz="2000" dirty="0">
                <a:solidFill>
                  <a:schemeClr val="tx1">
                    <a:lumMod val="75000"/>
                    <a:lumOff val="25000"/>
                  </a:schemeClr>
                </a:solidFill>
              </a:rPr>
              <a:t>代表正常</a:t>
            </a:r>
            <a:r>
              <a:rPr lang="en-US" altLang="zh-CN" sz="2000" dirty="0">
                <a:solidFill>
                  <a:schemeClr val="tx1">
                    <a:lumMod val="75000"/>
                    <a:lumOff val="25000"/>
                  </a:schemeClr>
                </a:solidFill>
              </a:rPr>
              <a:t>404</a:t>
            </a:r>
            <a:r>
              <a:rPr lang="zh-CN" altLang="en-US" sz="2000" dirty="0">
                <a:solidFill>
                  <a:schemeClr val="tx1">
                    <a:lumMod val="75000"/>
                    <a:lumOff val="25000"/>
                  </a:schemeClr>
                </a:solidFill>
              </a:rPr>
              <a:t>代表没找到资源。</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responseText</a:t>
            </a:r>
            <a:r>
              <a:rPr lang="zh-CN" altLang="en-US" sz="2000" dirty="0">
                <a:solidFill>
                  <a:schemeClr val="tx1">
                    <a:lumMod val="75000"/>
                    <a:lumOff val="25000"/>
                  </a:schemeClr>
                </a:solidFill>
              </a:rPr>
              <a:t>：服务器返回的字符格式。</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responseXML</a:t>
            </a:r>
            <a:r>
              <a:rPr lang="zh-CN" altLang="en-US" sz="2000" dirty="0">
                <a:solidFill>
                  <a:schemeClr val="tx1">
                    <a:lumMod val="75000"/>
                    <a:lumOff val="25000"/>
                  </a:schemeClr>
                </a:solidFill>
              </a:rPr>
              <a:t>：服务器返回的</a:t>
            </a:r>
            <a:r>
              <a:rPr lang="en-US" altLang="zh-CN" sz="2000" dirty="0">
                <a:solidFill>
                  <a:schemeClr val="tx1">
                    <a:lumMod val="75000"/>
                    <a:lumOff val="25000"/>
                  </a:schemeClr>
                </a:solidFill>
              </a:rPr>
              <a:t>XML</a:t>
            </a:r>
            <a:r>
              <a:rPr lang="zh-CN" altLang="en-US" sz="2000" dirty="0">
                <a:solidFill>
                  <a:schemeClr val="tx1">
                    <a:lumMod val="75000"/>
                    <a:lumOff val="25000"/>
                  </a:schemeClr>
                </a:solidFill>
              </a:rPr>
              <a:t>格式（前端开发中使用很少）。</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接收响应核心</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1063557" y="4963818"/>
            <a:ext cx="10220527" cy="430887"/>
          </a:xfrm>
          <a:prstGeom prst="rect">
            <a:avLst/>
          </a:prstGeom>
        </p:spPr>
        <p:txBody>
          <a:bodyPr wrap="square">
            <a:spAutoFit/>
          </a:bodyPr>
          <a:lstStyle/>
          <a:p>
            <a:r>
              <a:rPr lang="en-US" altLang="zh-CN" sz="2200" b="1" dirty="0">
                <a:solidFill>
                  <a:srgbClr val="FF0000"/>
                </a:solidFill>
              </a:rPr>
              <a:t>xhr</a:t>
            </a:r>
            <a:r>
              <a:rPr lang="zh-CN" altLang="en-US" sz="2200" b="1" dirty="0">
                <a:solidFill>
                  <a:srgbClr val="FF0000"/>
                </a:solidFill>
              </a:rPr>
              <a:t>上述属性都是由服务器端修改，而非客户端修改，因此是只读属性。</a:t>
            </a:r>
            <a:endParaRPr lang="zh-CN" altLang="en-US" sz="2200" b="1" dirty="0">
              <a:solidFill>
                <a:srgbClr val="FF0000"/>
              </a:solidFill>
            </a:endParaRPr>
          </a:p>
        </p:txBody>
      </p:sp>
    </p:spTree>
  </p:cSld>
  <p:clrMapOvr>
    <a:masterClrMapping/>
  </p:clrMapOvr>
  <p:transition spd="slow">
    <p:push dir="u"/>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onreadystatechange:</a:t>
            </a:r>
            <a:r>
              <a:rPr lang="zh-CN" altLang="en-US" sz="2400" dirty="0">
                <a:solidFill>
                  <a:schemeClr val="tx1">
                    <a:lumMod val="75000"/>
                    <a:lumOff val="25000"/>
                  </a:schemeClr>
                </a:solidFill>
              </a:rPr>
              <a:t>服务器响应状态改变的事件属性，值为函数类型</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marL="457200" lvl="1" indent="0">
              <a:buNone/>
            </a:pPr>
            <a:r>
              <a:rPr lang="zh-CN" altLang="en-US" sz="2000" dirty="0" smtClean="0">
                <a:solidFill>
                  <a:srgbClr val="00B0F0"/>
                </a:solidFill>
              </a:rPr>
              <a:t>服务器</a:t>
            </a:r>
            <a:r>
              <a:rPr lang="zh-CN" altLang="en-US" sz="2000" dirty="0">
                <a:solidFill>
                  <a:srgbClr val="00B0F0"/>
                </a:solidFill>
              </a:rPr>
              <a:t>会通知客户端当前的通信状态，每次 </a:t>
            </a:r>
            <a:r>
              <a:rPr lang="en-US" altLang="zh-CN" sz="2000" dirty="0">
                <a:solidFill>
                  <a:srgbClr val="00B0F0"/>
                </a:solidFill>
              </a:rPr>
              <a:t>readyState </a:t>
            </a:r>
            <a:r>
              <a:rPr lang="zh-CN" altLang="en-US" sz="2000" dirty="0">
                <a:solidFill>
                  <a:srgbClr val="00B0F0"/>
                </a:solidFill>
              </a:rPr>
              <a:t>属性的改变都会触发 </a:t>
            </a:r>
            <a:r>
              <a:rPr lang="en-US" altLang="zh-CN" sz="2000" dirty="0">
                <a:solidFill>
                  <a:srgbClr val="00B0F0"/>
                </a:solidFill>
              </a:rPr>
              <a:t>readystatechange </a:t>
            </a:r>
            <a:r>
              <a:rPr lang="zh-CN" altLang="en-US" sz="2000" dirty="0">
                <a:solidFill>
                  <a:srgbClr val="00B0F0"/>
                </a:solidFill>
              </a:rPr>
              <a:t>事件</a:t>
            </a:r>
            <a:endParaRPr lang="zh-CN" altLang="en-US" sz="2000" dirty="0">
              <a:solidFill>
                <a:srgbClr val="00B0F0"/>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接收响应核心</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圆角矩形 4"/>
          <p:cNvSpPr/>
          <p:nvPr/>
        </p:nvSpPr>
        <p:spPr>
          <a:xfrm>
            <a:off x="825385" y="2916792"/>
            <a:ext cx="2902743" cy="30718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182575" y="3416858"/>
            <a:ext cx="2138863" cy="428628"/>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readyState</a:t>
            </a:r>
            <a:endParaRPr lang="zh-CN" altLang="en-US" b="1" dirty="0">
              <a:solidFill>
                <a:srgbClr val="FF0000"/>
              </a:solidFill>
            </a:endParaRPr>
          </a:p>
        </p:txBody>
      </p:sp>
      <p:sp>
        <p:nvSpPr>
          <p:cNvPr id="7" name="圆角矩形 6"/>
          <p:cNvSpPr/>
          <p:nvPr/>
        </p:nvSpPr>
        <p:spPr>
          <a:xfrm>
            <a:off x="1182575" y="3916924"/>
            <a:ext cx="2138863" cy="35719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status</a:t>
            </a:r>
            <a:endParaRPr lang="zh-CN" altLang="en-US" b="1" dirty="0" smtClean="0">
              <a:solidFill>
                <a:srgbClr val="FF0000"/>
              </a:solidFill>
            </a:endParaRPr>
          </a:p>
        </p:txBody>
      </p:sp>
      <p:sp>
        <p:nvSpPr>
          <p:cNvPr id="8" name="圆角矩形 7"/>
          <p:cNvSpPr/>
          <p:nvPr/>
        </p:nvSpPr>
        <p:spPr>
          <a:xfrm>
            <a:off x="1182575" y="4345552"/>
            <a:ext cx="2138863" cy="35719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responseText</a:t>
            </a:r>
            <a:endParaRPr lang="zh-CN" altLang="en-US" b="1" dirty="0" smtClean="0">
              <a:solidFill>
                <a:srgbClr val="FF0000"/>
              </a:solidFill>
            </a:endParaRPr>
          </a:p>
        </p:txBody>
      </p:sp>
      <p:sp>
        <p:nvSpPr>
          <p:cNvPr id="9" name="圆角矩形 8"/>
          <p:cNvSpPr/>
          <p:nvPr/>
        </p:nvSpPr>
        <p:spPr>
          <a:xfrm>
            <a:off x="1182575" y="4774180"/>
            <a:ext cx="2138863" cy="35719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responseXML</a:t>
            </a:r>
            <a:endParaRPr lang="zh-CN" altLang="en-US" b="1" dirty="0" err="1" smtClean="0">
              <a:solidFill>
                <a:srgbClr val="FF0000"/>
              </a:solidFill>
            </a:endParaRPr>
          </a:p>
        </p:txBody>
      </p:sp>
      <p:sp>
        <p:nvSpPr>
          <p:cNvPr id="10" name="TextBox 9"/>
          <p:cNvSpPr txBox="1"/>
          <p:nvPr/>
        </p:nvSpPr>
        <p:spPr>
          <a:xfrm>
            <a:off x="1682641" y="2988230"/>
            <a:ext cx="2062475" cy="369332"/>
          </a:xfrm>
          <a:prstGeom prst="rect">
            <a:avLst/>
          </a:prstGeom>
          <a:noFill/>
        </p:spPr>
        <p:txBody>
          <a:bodyPr wrap="square" rtlCol="0">
            <a:spAutoFit/>
          </a:bodyPr>
          <a:lstStyle/>
          <a:p>
            <a:r>
              <a:rPr lang="en-US" altLang="zh-CN" b="1" dirty="0" smtClean="0">
                <a:solidFill>
                  <a:srgbClr val="FF0000"/>
                </a:solidFill>
              </a:rPr>
              <a:t>XHR</a:t>
            </a:r>
            <a:r>
              <a:rPr lang="zh-CN" altLang="en-US" b="1" dirty="0" smtClean="0">
                <a:solidFill>
                  <a:srgbClr val="FF0000"/>
                </a:solidFill>
              </a:rPr>
              <a:t>对象</a:t>
            </a:r>
            <a:endParaRPr lang="zh-CN" altLang="en-US" b="1" dirty="0">
              <a:solidFill>
                <a:srgbClr val="FF0000"/>
              </a:solidFill>
            </a:endParaRPr>
          </a:p>
        </p:txBody>
      </p:sp>
      <p:sp>
        <p:nvSpPr>
          <p:cNvPr id="11" name="椭圆 10"/>
          <p:cNvSpPr/>
          <p:nvPr/>
        </p:nvSpPr>
        <p:spPr>
          <a:xfrm>
            <a:off x="5540293" y="3345420"/>
            <a:ext cx="2673579" cy="221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server</a:t>
            </a:r>
            <a:endParaRPr lang="zh-CN" altLang="en-US" sz="2400" dirty="0"/>
          </a:p>
        </p:txBody>
      </p:sp>
      <p:cxnSp>
        <p:nvCxnSpPr>
          <p:cNvPr id="12" name="直接箭头连接符 11"/>
          <p:cNvCxnSpPr>
            <a:stCxn id="11" idx="2"/>
            <a:endCxn id="6" idx="3"/>
          </p:cNvCxnSpPr>
          <p:nvPr/>
        </p:nvCxnSpPr>
        <p:spPr>
          <a:xfrm flipH="1" flipV="1">
            <a:off x="3321438" y="3631172"/>
            <a:ext cx="2218855" cy="821537"/>
          </a:xfrm>
          <a:prstGeom prst="straightConnector1">
            <a:avLst/>
          </a:prstGeom>
          <a:ln w="2540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968261" y="5274246"/>
            <a:ext cx="2673579" cy="35719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onreadystatechange</a:t>
            </a:r>
            <a:endParaRPr lang="zh-CN" altLang="en-US" b="1" dirty="0" err="1" smtClean="0">
              <a:solidFill>
                <a:srgbClr val="FF0000"/>
              </a:solidFill>
            </a:endParaRPr>
          </a:p>
        </p:txBody>
      </p:sp>
      <p:cxnSp>
        <p:nvCxnSpPr>
          <p:cNvPr id="14" name="直接箭头连接符 13"/>
          <p:cNvCxnSpPr>
            <a:stCxn id="11" idx="2"/>
          </p:cNvCxnSpPr>
          <p:nvPr/>
        </p:nvCxnSpPr>
        <p:spPr>
          <a:xfrm flipH="1" flipV="1">
            <a:off x="3182840" y="4059801"/>
            <a:ext cx="2357453" cy="392908"/>
          </a:xfrm>
          <a:prstGeom prst="straightConnector1">
            <a:avLst/>
          </a:prstGeom>
          <a:ln w="2540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2"/>
          </p:cNvCxnSpPr>
          <p:nvPr/>
        </p:nvCxnSpPr>
        <p:spPr>
          <a:xfrm flipH="1">
            <a:off x="3182840" y="4452709"/>
            <a:ext cx="2357453" cy="107156"/>
          </a:xfrm>
          <a:prstGeom prst="straightConnector1">
            <a:avLst/>
          </a:prstGeom>
          <a:ln w="2540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2"/>
          </p:cNvCxnSpPr>
          <p:nvPr/>
        </p:nvCxnSpPr>
        <p:spPr>
          <a:xfrm flipH="1">
            <a:off x="3182840" y="4452709"/>
            <a:ext cx="2357453" cy="428628"/>
          </a:xfrm>
          <a:prstGeom prst="straightConnector1">
            <a:avLst/>
          </a:prstGeom>
          <a:ln w="2540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40095" y="2845354"/>
            <a:ext cx="1909699" cy="646331"/>
          </a:xfrm>
          <a:prstGeom prst="rect">
            <a:avLst/>
          </a:prstGeom>
          <a:noFill/>
        </p:spPr>
        <p:txBody>
          <a:bodyPr wrap="square" rtlCol="0">
            <a:spAutoFit/>
          </a:bodyPr>
          <a:lstStyle/>
          <a:p>
            <a:r>
              <a:rPr lang="zh-CN" altLang="en-US" b="1" dirty="0" smtClean="0">
                <a:solidFill>
                  <a:srgbClr val="FF0000"/>
                </a:solidFill>
              </a:rPr>
              <a:t>由服务器端修改内置属性的值</a:t>
            </a:r>
            <a:endParaRPr lang="zh-CN" altLang="en-US" b="1" dirty="0">
              <a:solidFill>
                <a:srgbClr val="FF0000"/>
              </a:solidFill>
            </a:endParaRPr>
          </a:p>
        </p:txBody>
      </p:sp>
      <p:sp>
        <p:nvSpPr>
          <p:cNvPr id="18" name="TextBox 17"/>
          <p:cNvSpPr txBox="1"/>
          <p:nvPr/>
        </p:nvSpPr>
        <p:spPr>
          <a:xfrm>
            <a:off x="4111534" y="4845618"/>
            <a:ext cx="1604182" cy="1200329"/>
          </a:xfrm>
          <a:prstGeom prst="rect">
            <a:avLst/>
          </a:prstGeom>
          <a:noFill/>
        </p:spPr>
        <p:txBody>
          <a:bodyPr wrap="square" rtlCol="0">
            <a:spAutoFit/>
          </a:bodyPr>
          <a:lstStyle/>
          <a:p>
            <a:r>
              <a:rPr lang="zh-CN" altLang="en-US" b="1" dirty="0" smtClean="0">
                <a:solidFill>
                  <a:srgbClr val="FF0000"/>
                </a:solidFill>
              </a:rPr>
              <a:t>当修改</a:t>
            </a:r>
            <a:r>
              <a:rPr lang="en-US" altLang="zh-CN" b="1" dirty="0" smtClean="0">
                <a:solidFill>
                  <a:srgbClr val="FF0000"/>
                </a:solidFill>
              </a:rPr>
              <a:t>readyState</a:t>
            </a:r>
            <a:r>
              <a:rPr lang="zh-CN" altLang="en-US" b="1" dirty="0" smtClean="0">
                <a:solidFill>
                  <a:srgbClr val="FF0000"/>
                </a:solidFill>
              </a:rPr>
              <a:t>时将调用响应函数</a:t>
            </a:r>
            <a:endParaRPr lang="zh-CN" altLang="en-US" b="1" dirty="0" smtClean="0">
              <a:solidFill>
                <a:srgbClr val="FF0000"/>
              </a:solidFill>
            </a:endParaRPr>
          </a:p>
        </p:txBody>
      </p:sp>
    </p:spTree>
  </p:cSld>
  <p:clrMapOvr>
    <a:masterClrMapping/>
  </p:clrMapOvr>
  <p:transition spd="slow">
    <p:push dir="u"/>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readyState</a:t>
            </a:r>
            <a:r>
              <a:rPr lang="zh-CN" altLang="en-US" sz="2400" dirty="0">
                <a:solidFill>
                  <a:schemeClr val="tx1">
                    <a:lumMod val="75000"/>
                    <a:lumOff val="25000"/>
                  </a:schemeClr>
                </a:solidFill>
              </a:rPr>
              <a:t>：表示</a:t>
            </a:r>
            <a:r>
              <a:rPr lang="en-US" altLang="zh-CN" sz="2400" dirty="0">
                <a:solidFill>
                  <a:schemeClr val="tx1">
                    <a:lumMod val="75000"/>
                    <a:lumOff val="25000"/>
                  </a:schemeClr>
                </a:solidFill>
              </a:rPr>
              <a:t>Ajax</a:t>
            </a:r>
            <a:r>
              <a:rPr lang="zh-CN" altLang="en-US" sz="2400" dirty="0">
                <a:solidFill>
                  <a:schemeClr val="tx1">
                    <a:lumMod val="75000"/>
                    <a:lumOff val="25000"/>
                  </a:schemeClr>
                </a:solidFill>
              </a:rPr>
              <a:t>请求的当前状态。它的值用数字代表</a:t>
            </a:r>
            <a:r>
              <a:rPr lang="zh-CN" altLang="en-US" sz="2400" dirty="0" smtClean="0">
                <a:solidFill>
                  <a:schemeClr val="tx1">
                    <a:lumMod val="75000"/>
                    <a:lumOff val="25000"/>
                  </a:schemeClr>
                </a:solidFill>
              </a:rPr>
              <a:t>。取值</a:t>
            </a:r>
            <a:r>
              <a:rPr lang="zh-CN" altLang="en-US" sz="2400" dirty="0">
                <a:solidFill>
                  <a:schemeClr val="tx1">
                    <a:lumMod val="75000"/>
                    <a:lumOff val="25000"/>
                  </a:schemeClr>
                </a:solidFill>
              </a:rPr>
              <a:t>范围：</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0 </a:t>
            </a:r>
            <a:r>
              <a:rPr lang="zh-CN" altLang="en-US" sz="2000" dirty="0">
                <a:solidFill>
                  <a:schemeClr val="tx1">
                    <a:lumMod val="75000"/>
                    <a:lumOff val="25000"/>
                  </a:schemeClr>
                </a:solidFill>
              </a:rPr>
              <a:t>代表未初始化。 还没有调用 </a:t>
            </a:r>
            <a:r>
              <a:rPr lang="en-US" altLang="zh-CN" sz="2000" dirty="0">
                <a:solidFill>
                  <a:schemeClr val="tx1">
                    <a:lumMod val="75000"/>
                    <a:lumOff val="25000"/>
                  </a:schemeClr>
                </a:solidFill>
              </a:rPr>
              <a:t>open </a:t>
            </a:r>
            <a:r>
              <a:rPr lang="zh-CN" altLang="en-US" sz="2000" dirty="0">
                <a:solidFill>
                  <a:schemeClr val="tx1">
                    <a:lumMod val="75000"/>
                    <a:lumOff val="25000"/>
                  </a:schemeClr>
                </a:solidFill>
              </a:rPr>
              <a:t>方法</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1 </a:t>
            </a:r>
            <a:r>
              <a:rPr lang="zh-CN" altLang="en-US" sz="2000" dirty="0">
                <a:solidFill>
                  <a:schemeClr val="tx1">
                    <a:lumMod val="75000"/>
                    <a:lumOff val="25000"/>
                  </a:schemeClr>
                </a:solidFill>
              </a:rPr>
              <a:t>代表正在加载。 </a:t>
            </a:r>
            <a:r>
              <a:rPr lang="en-US" altLang="zh-CN" sz="2000" dirty="0">
                <a:solidFill>
                  <a:schemeClr val="tx1">
                    <a:lumMod val="75000"/>
                    <a:lumOff val="25000"/>
                  </a:schemeClr>
                </a:solidFill>
              </a:rPr>
              <a:t>open </a:t>
            </a:r>
            <a:r>
              <a:rPr lang="zh-CN" altLang="en-US" sz="2000" dirty="0">
                <a:solidFill>
                  <a:schemeClr val="tx1">
                    <a:lumMod val="75000"/>
                    <a:lumOff val="25000"/>
                  </a:schemeClr>
                </a:solidFill>
              </a:rPr>
              <a:t>方法已被调用，但 </a:t>
            </a:r>
            <a:r>
              <a:rPr lang="en-US" altLang="zh-CN" sz="2000" dirty="0">
                <a:solidFill>
                  <a:schemeClr val="tx1">
                    <a:lumMod val="75000"/>
                    <a:lumOff val="25000"/>
                  </a:schemeClr>
                </a:solidFill>
              </a:rPr>
              <a:t>send </a:t>
            </a:r>
            <a:r>
              <a:rPr lang="zh-CN" altLang="en-US" sz="2000" dirty="0">
                <a:solidFill>
                  <a:schemeClr val="tx1">
                    <a:lumMod val="75000"/>
                    <a:lumOff val="25000"/>
                  </a:schemeClr>
                </a:solidFill>
              </a:rPr>
              <a:t>方法还没有被调用</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2 </a:t>
            </a:r>
            <a:r>
              <a:rPr lang="zh-CN" altLang="en-US" sz="2000" dirty="0">
                <a:solidFill>
                  <a:schemeClr val="tx1">
                    <a:lumMod val="75000"/>
                    <a:lumOff val="25000"/>
                  </a:schemeClr>
                </a:solidFill>
              </a:rPr>
              <a:t>代表已加载完毕。</a:t>
            </a:r>
            <a:r>
              <a:rPr lang="en-US" altLang="zh-CN" sz="2000" dirty="0">
                <a:solidFill>
                  <a:schemeClr val="tx1">
                    <a:lumMod val="75000"/>
                    <a:lumOff val="25000"/>
                  </a:schemeClr>
                </a:solidFill>
              </a:rPr>
              <a:t>send </a:t>
            </a:r>
            <a:r>
              <a:rPr lang="zh-CN" altLang="en-US" sz="2000" dirty="0">
                <a:solidFill>
                  <a:schemeClr val="tx1">
                    <a:lumMod val="75000"/>
                    <a:lumOff val="25000"/>
                  </a:schemeClr>
                </a:solidFill>
              </a:rPr>
              <a:t>已被调用。请求已经开始</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3 </a:t>
            </a:r>
            <a:r>
              <a:rPr lang="zh-CN" altLang="en-US" sz="2000" dirty="0">
                <a:solidFill>
                  <a:schemeClr val="tx1">
                    <a:lumMod val="75000"/>
                    <a:lumOff val="25000"/>
                  </a:schemeClr>
                </a:solidFill>
              </a:rPr>
              <a:t>代表交互中。服务器正在发送响应</a:t>
            </a:r>
            <a:endParaRPr lang="zh-CN" altLang="en-US" sz="2000" dirty="0">
              <a:solidFill>
                <a:schemeClr val="tx1">
                  <a:lumMod val="75000"/>
                  <a:lumOff val="25000"/>
                </a:schemeClr>
              </a:solidFill>
            </a:endParaRPr>
          </a:p>
          <a:p>
            <a:pPr lvl="1"/>
            <a:r>
              <a:rPr lang="en-US" altLang="zh-CN" sz="2000" b="1" dirty="0">
                <a:solidFill>
                  <a:srgbClr val="FF0000"/>
                </a:solidFill>
              </a:rPr>
              <a:t>4 </a:t>
            </a:r>
            <a:r>
              <a:rPr lang="zh-CN" altLang="en-US" sz="2000" b="1" dirty="0">
                <a:solidFill>
                  <a:srgbClr val="FF0000"/>
                </a:solidFill>
              </a:rPr>
              <a:t>代表完成。响应发送完毕</a:t>
            </a:r>
            <a:r>
              <a:rPr lang="zh-CN" altLang="en-US" sz="2000" b="1" dirty="0" smtClean="0">
                <a:solidFill>
                  <a:srgbClr val="FF0000"/>
                </a:solidFill>
              </a:rPr>
              <a:t>。</a:t>
            </a:r>
            <a:endParaRPr lang="zh-CN" altLang="en-US" sz="2000" b="1" dirty="0">
              <a:solidFill>
                <a:srgbClr val="FF0000"/>
              </a:solidFill>
            </a:endParaRPr>
          </a:p>
          <a:p>
            <a:r>
              <a:rPr lang="zh-CN" altLang="en-US" sz="2400" dirty="0">
                <a:solidFill>
                  <a:schemeClr val="tx1">
                    <a:lumMod val="75000"/>
                    <a:lumOff val="25000"/>
                  </a:schemeClr>
                </a:solidFill>
              </a:rPr>
              <a:t>注意事项：</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readyState </a:t>
            </a:r>
            <a:r>
              <a:rPr lang="zh-CN" altLang="en-US" sz="2000" dirty="0">
                <a:solidFill>
                  <a:schemeClr val="tx1">
                    <a:lumMod val="75000"/>
                    <a:lumOff val="25000"/>
                  </a:schemeClr>
                </a:solidFill>
              </a:rPr>
              <a:t>值的变化会因浏览器的不同而有所差异。但是当请求结束的时候，每个浏览器都会把 </a:t>
            </a:r>
            <a:r>
              <a:rPr lang="en-US" altLang="zh-CN" sz="2000" dirty="0">
                <a:solidFill>
                  <a:schemeClr val="tx1">
                    <a:lumMod val="75000"/>
                    <a:lumOff val="25000"/>
                  </a:schemeClr>
                </a:solidFill>
              </a:rPr>
              <a:t>readyState </a:t>
            </a:r>
            <a:r>
              <a:rPr lang="zh-CN" altLang="en-US" sz="2000" dirty="0">
                <a:solidFill>
                  <a:schemeClr val="tx1">
                    <a:lumMod val="75000"/>
                    <a:lumOff val="25000"/>
                  </a:schemeClr>
                </a:solidFill>
              </a:rPr>
              <a:t>的值统一设为 </a:t>
            </a:r>
            <a:r>
              <a:rPr lang="en-US" altLang="zh-CN" sz="2000" dirty="0">
                <a:solidFill>
                  <a:schemeClr val="tx1">
                    <a:lumMod val="75000"/>
                    <a:lumOff val="25000"/>
                  </a:schemeClr>
                </a:solidFill>
              </a:rPr>
              <a:t>4</a:t>
            </a:r>
            <a:endParaRPr lang="en-US" altLang="zh-CN" sz="2000" dirty="0">
              <a:solidFill>
                <a:schemeClr val="tx1">
                  <a:lumMod val="75000"/>
                  <a:lumOff val="25000"/>
                </a:schemeClr>
              </a:solidFill>
            </a:endParaRPr>
          </a:p>
          <a:p>
            <a:pPr lvl="1"/>
            <a:r>
              <a:rPr lang="zh-CN" altLang="en-US" sz="2000" dirty="0">
                <a:solidFill>
                  <a:schemeClr val="tx1">
                    <a:lumMod val="75000"/>
                    <a:lumOff val="25000"/>
                  </a:schemeClr>
                </a:solidFill>
              </a:rPr>
              <a:t>编写时应注意把</a:t>
            </a:r>
            <a:r>
              <a:rPr lang="en-US" altLang="zh-CN" sz="2000" dirty="0">
                <a:solidFill>
                  <a:schemeClr val="tx1">
                    <a:lumMod val="75000"/>
                    <a:lumOff val="25000"/>
                  </a:schemeClr>
                </a:solidFill>
              </a:rPr>
              <a:t>onreadystatechange</a:t>
            </a:r>
            <a:r>
              <a:rPr lang="zh-CN" altLang="en-US" sz="2000" dirty="0">
                <a:solidFill>
                  <a:schemeClr val="tx1">
                    <a:lumMod val="75000"/>
                    <a:lumOff val="25000"/>
                  </a:schemeClr>
                </a:solidFill>
              </a:rPr>
              <a:t>赋值编写在</a:t>
            </a:r>
            <a:r>
              <a:rPr lang="en-US" altLang="zh-CN" sz="2000" dirty="0">
                <a:solidFill>
                  <a:schemeClr val="tx1">
                    <a:lumMod val="75000"/>
                    <a:lumOff val="25000"/>
                  </a:schemeClr>
                </a:solidFill>
              </a:rPr>
              <a:t>open</a:t>
            </a:r>
            <a:r>
              <a:rPr lang="zh-CN" altLang="en-US" sz="2000" dirty="0">
                <a:solidFill>
                  <a:schemeClr val="tx1">
                    <a:lumMod val="75000"/>
                    <a:lumOff val="25000"/>
                  </a:schemeClr>
                </a:solidFill>
              </a:rPr>
              <a:t>之前。</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接收响应核心</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status</a:t>
            </a:r>
            <a:r>
              <a:rPr lang="zh-CN" altLang="en-US" sz="2400" dirty="0">
                <a:solidFill>
                  <a:schemeClr val="tx1">
                    <a:lumMod val="75000"/>
                    <a:lumOff val="25000"/>
                  </a:schemeClr>
                </a:solidFill>
              </a:rPr>
              <a:t>：服务器发送的响应状态码</a:t>
            </a:r>
            <a:r>
              <a:rPr lang="zh-CN" altLang="en-US" sz="2400" dirty="0" smtClean="0">
                <a:solidFill>
                  <a:schemeClr val="tx1">
                    <a:lumMod val="75000"/>
                    <a:lumOff val="25000"/>
                  </a:schemeClr>
                </a:solidFill>
              </a:rPr>
              <a:t>。常用</a:t>
            </a:r>
            <a:r>
              <a:rPr lang="zh-CN" altLang="en-US" sz="2400" dirty="0">
                <a:solidFill>
                  <a:schemeClr val="tx1">
                    <a:lumMod val="75000"/>
                    <a:lumOff val="25000"/>
                  </a:schemeClr>
                </a:solidFill>
              </a:rPr>
              <a:t>状态码及其含义：</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404 </a:t>
            </a:r>
            <a:r>
              <a:rPr lang="zh-CN" altLang="en-US" sz="2000" dirty="0">
                <a:solidFill>
                  <a:schemeClr val="tx1">
                    <a:lumMod val="75000"/>
                    <a:lumOff val="25000"/>
                  </a:schemeClr>
                </a:solidFill>
              </a:rPr>
              <a:t>没找到页面</a:t>
            </a:r>
            <a:r>
              <a:rPr lang="en-US" altLang="zh-CN" sz="2000" dirty="0">
                <a:solidFill>
                  <a:schemeClr val="tx1">
                    <a:lumMod val="75000"/>
                    <a:lumOff val="25000"/>
                  </a:schemeClr>
                </a:solidFill>
              </a:rPr>
              <a:t>(not found)</a:t>
            </a:r>
            <a:endParaRPr lang="en-US" altLang="zh-CN" sz="2000" dirty="0">
              <a:solidFill>
                <a:schemeClr val="tx1">
                  <a:lumMod val="75000"/>
                  <a:lumOff val="25000"/>
                </a:schemeClr>
              </a:solidFill>
            </a:endParaRPr>
          </a:p>
          <a:p>
            <a:pPr lvl="1"/>
            <a:r>
              <a:rPr lang="en-US" altLang="zh-CN" sz="2000" dirty="0">
                <a:solidFill>
                  <a:schemeClr val="tx1">
                    <a:lumMod val="75000"/>
                    <a:lumOff val="25000"/>
                  </a:schemeClr>
                </a:solidFill>
              </a:rPr>
              <a:t>403 </a:t>
            </a:r>
            <a:r>
              <a:rPr lang="zh-CN" altLang="en-US" sz="2000" dirty="0">
                <a:solidFill>
                  <a:schemeClr val="tx1">
                    <a:lumMod val="75000"/>
                    <a:lumOff val="25000"/>
                  </a:schemeClr>
                </a:solidFill>
              </a:rPr>
              <a:t>禁止访问</a:t>
            </a:r>
            <a:r>
              <a:rPr lang="en-US" altLang="zh-CN" sz="2000" dirty="0">
                <a:solidFill>
                  <a:schemeClr val="tx1">
                    <a:lumMod val="75000"/>
                    <a:lumOff val="25000"/>
                  </a:schemeClr>
                </a:solidFill>
              </a:rPr>
              <a:t>(forbidden)</a:t>
            </a:r>
            <a:endParaRPr lang="en-US" altLang="zh-CN" sz="2000" dirty="0">
              <a:solidFill>
                <a:schemeClr val="tx1">
                  <a:lumMod val="75000"/>
                  <a:lumOff val="25000"/>
                </a:schemeClr>
              </a:solidFill>
            </a:endParaRPr>
          </a:p>
          <a:p>
            <a:pPr lvl="1"/>
            <a:r>
              <a:rPr lang="en-US" altLang="zh-CN" sz="2000" dirty="0">
                <a:solidFill>
                  <a:schemeClr val="tx1">
                    <a:lumMod val="75000"/>
                    <a:lumOff val="25000"/>
                  </a:schemeClr>
                </a:solidFill>
              </a:rPr>
              <a:t>500 </a:t>
            </a:r>
            <a:r>
              <a:rPr lang="zh-CN" altLang="en-US" sz="2000" dirty="0">
                <a:solidFill>
                  <a:schemeClr val="tx1">
                    <a:lumMod val="75000"/>
                    <a:lumOff val="25000"/>
                  </a:schemeClr>
                </a:solidFill>
              </a:rPr>
              <a:t>内部服务器出错</a:t>
            </a:r>
            <a:r>
              <a:rPr lang="en-US" altLang="zh-CN" sz="2000" dirty="0">
                <a:solidFill>
                  <a:schemeClr val="tx1">
                    <a:lumMod val="75000"/>
                    <a:lumOff val="25000"/>
                  </a:schemeClr>
                </a:solidFill>
              </a:rPr>
              <a:t>(internal service error)</a:t>
            </a:r>
            <a:endParaRPr lang="en-US" altLang="zh-CN" sz="2000" dirty="0">
              <a:solidFill>
                <a:schemeClr val="tx1">
                  <a:lumMod val="75000"/>
                  <a:lumOff val="25000"/>
                </a:schemeClr>
              </a:solidFill>
            </a:endParaRPr>
          </a:p>
          <a:p>
            <a:pPr lvl="1"/>
            <a:r>
              <a:rPr lang="en-US" altLang="zh-CN" sz="2000" dirty="0">
                <a:solidFill>
                  <a:schemeClr val="tx1">
                    <a:lumMod val="75000"/>
                    <a:lumOff val="25000"/>
                  </a:schemeClr>
                </a:solidFill>
              </a:rPr>
              <a:t>200 </a:t>
            </a:r>
            <a:r>
              <a:rPr lang="zh-CN" altLang="en-US" sz="2000" dirty="0">
                <a:solidFill>
                  <a:schemeClr val="tx1">
                    <a:lumMod val="75000"/>
                    <a:lumOff val="25000"/>
                  </a:schemeClr>
                </a:solidFill>
              </a:rPr>
              <a:t>一切正常</a:t>
            </a:r>
            <a:r>
              <a:rPr lang="en-US" altLang="zh-CN" sz="2000" dirty="0">
                <a:solidFill>
                  <a:schemeClr val="tx1">
                    <a:lumMod val="75000"/>
                    <a:lumOff val="25000"/>
                  </a:schemeClr>
                </a:solidFill>
              </a:rPr>
              <a:t>(ok)</a:t>
            </a:r>
            <a:endParaRPr lang="en-US" altLang="zh-CN" sz="2000" dirty="0">
              <a:solidFill>
                <a:schemeClr val="tx1">
                  <a:lumMod val="75000"/>
                  <a:lumOff val="25000"/>
                </a:schemeClr>
              </a:solidFill>
            </a:endParaRPr>
          </a:p>
          <a:p>
            <a:pPr lvl="1"/>
            <a:r>
              <a:rPr lang="en-US" altLang="zh-CN" sz="2000" dirty="0">
                <a:solidFill>
                  <a:schemeClr val="tx1">
                    <a:lumMod val="75000"/>
                    <a:lumOff val="25000"/>
                  </a:schemeClr>
                </a:solidFill>
              </a:rPr>
              <a:t>304 </a:t>
            </a:r>
            <a:r>
              <a:rPr lang="zh-CN" altLang="en-US" sz="2000" dirty="0">
                <a:solidFill>
                  <a:schemeClr val="tx1">
                    <a:lumMod val="75000"/>
                    <a:lumOff val="25000"/>
                  </a:schemeClr>
                </a:solidFill>
              </a:rPr>
              <a:t>没有被修改</a:t>
            </a:r>
            <a:r>
              <a:rPr lang="en-US" altLang="zh-CN" sz="2000" dirty="0">
                <a:solidFill>
                  <a:schemeClr val="tx1">
                    <a:lumMod val="75000"/>
                    <a:lumOff val="25000"/>
                  </a:schemeClr>
                </a:solidFill>
              </a:rPr>
              <a:t>(not modified)</a:t>
            </a:r>
            <a:endParaRPr lang="en-US" altLang="zh-CN" sz="2000" dirty="0">
              <a:solidFill>
                <a:schemeClr val="tx1">
                  <a:lumMod val="75000"/>
                  <a:lumOff val="25000"/>
                </a:schemeClr>
              </a:solidFill>
            </a:endParaRPr>
          </a:p>
          <a:p>
            <a:r>
              <a:rPr lang="zh-CN" altLang="en-US" sz="2400" dirty="0">
                <a:solidFill>
                  <a:schemeClr val="tx1">
                    <a:lumMod val="75000"/>
                    <a:lumOff val="25000"/>
                  </a:schemeClr>
                </a:solidFill>
              </a:rPr>
              <a:t>注意事项：通过</a:t>
            </a:r>
            <a:r>
              <a:rPr lang="en-US" altLang="zh-CN" sz="2400" dirty="0" err="1">
                <a:solidFill>
                  <a:schemeClr val="tx1">
                    <a:lumMod val="75000"/>
                    <a:lumOff val="25000"/>
                  </a:schemeClr>
                </a:solidFill>
              </a:rPr>
              <a:t>XHR.status</a:t>
            </a:r>
            <a:r>
              <a:rPr lang="zh-CN" altLang="en-US" sz="2400" dirty="0">
                <a:solidFill>
                  <a:schemeClr val="tx1">
                    <a:lumMod val="75000"/>
                    <a:lumOff val="25000"/>
                  </a:schemeClr>
                </a:solidFill>
              </a:rPr>
              <a:t>和 </a:t>
            </a:r>
            <a:r>
              <a:rPr lang="en-US" altLang="zh-CN" sz="2400" dirty="0">
                <a:solidFill>
                  <a:schemeClr val="tx1">
                    <a:lumMod val="75000"/>
                    <a:lumOff val="25000"/>
                  </a:schemeClr>
                </a:solidFill>
              </a:rPr>
              <a:t>200 </a:t>
            </a:r>
            <a:r>
              <a:rPr lang="zh-CN" altLang="en-US" sz="2400" dirty="0">
                <a:solidFill>
                  <a:schemeClr val="tx1">
                    <a:lumMod val="75000"/>
                    <a:lumOff val="25000"/>
                  </a:schemeClr>
                </a:solidFill>
              </a:rPr>
              <a:t>或 </a:t>
            </a:r>
            <a:r>
              <a:rPr lang="en-US" altLang="zh-CN" sz="2400" dirty="0">
                <a:solidFill>
                  <a:schemeClr val="tx1">
                    <a:lumMod val="75000"/>
                    <a:lumOff val="25000"/>
                  </a:schemeClr>
                </a:solidFill>
              </a:rPr>
              <a:t>304 </a:t>
            </a:r>
            <a:r>
              <a:rPr lang="zh-CN" altLang="en-US" sz="2400" dirty="0">
                <a:solidFill>
                  <a:schemeClr val="tx1">
                    <a:lumMod val="75000"/>
                    <a:lumOff val="25000"/>
                  </a:schemeClr>
                </a:solidFill>
              </a:rPr>
              <a:t>比较，可以确保服务器是否已发送了一个成功的响应</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接收响应核心</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a:buClr>
                <a:schemeClr val="tx1"/>
              </a:buClr>
            </a:pPr>
            <a:r>
              <a:rPr lang="en-US" altLang="zh-CN" sz="2200" dirty="0">
                <a:ea typeface="楷体_GB2312" pitchFamily="49" charset="-122"/>
              </a:rPr>
              <a:t>responseText:</a:t>
            </a:r>
            <a:r>
              <a:rPr lang="zh-CN" altLang="en-US" sz="2200" dirty="0">
                <a:ea typeface="楷体_GB2312" pitchFamily="49" charset="-122"/>
              </a:rPr>
              <a:t>服务器返回的响应数据，字符类型。</a:t>
            </a:r>
            <a:endParaRPr lang="en-US" altLang="zh-CN" sz="2200" dirty="0">
              <a:ea typeface="楷体_GB2312" pitchFamily="49" charset="-122"/>
            </a:endParaRPr>
          </a:p>
          <a:p>
            <a:pPr lvl="1"/>
            <a:r>
              <a:rPr lang="en-US" altLang="zh-CN" sz="2200" dirty="0">
                <a:latin typeface="黑体" panose="02010609060101010101" charset="-122"/>
                <a:ea typeface="楷体_GB2312" pitchFamily="49" charset="-122"/>
              </a:rPr>
              <a:t>XMLHttpRequest </a:t>
            </a:r>
            <a:r>
              <a:rPr lang="zh-CN" altLang="en-US" sz="2200" dirty="0">
                <a:latin typeface="黑体" panose="02010609060101010101" charset="-122"/>
                <a:ea typeface="楷体_GB2312" pitchFamily="49" charset="-122"/>
              </a:rPr>
              <a:t>的 </a:t>
            </a:r>
            <a:r>
              <a:rPr lang="en-US" altLang="zh-CN" sz="2200" dirty="0">
                <a:latin typeface="黑体" panose="02010609060101010101" charset="-122"/>
                <a:ea typeface="楷体_GB2312" pitchFamily="49" charset="-122"/>
              </a:rPr>
              <a:t>responseText </a:t>
            </a:r>
            <a:r>
              <a:rPr lang="zh-CN" altLang="en-US" sz="2200" dirty="0">
                <a:latin typeface="黑体" panose="02010609060101010101" charset="-122"/>
                <a:ea typeface="楷体_GB2312" pitchFamily="49" charset="-122"/>
              </a:rPr>
              <a:t>属性包含了从服务器发送的数据。</a:t>
            </a:r>
            <a:r>
              <a:rPr lang="zh-CN" altLang="en-US" sz="2200" b="1" dirty="0">
                <a:solidFill>
                  <a:srgbClr val="FF0000"/>
                </a:solidFill>
                <a:latin typeface="黑体" panose="02010609060101010101" charset="-122"/>
                <a:ea typeface="楷体_GB2312" pitchFamily="49" charset="-122"/>
              </a:rPr>
              <a:t>它是一个</a:t>
            </a:r>
            <a:r>
              <a:rPr lang="en-US" altLang="zh-CN" sz="2200" b="1" dirty="0">
                <a:solidFill>
                  <a:srgbClr val="FF0000"/>
                </a:solidFill>
                <a:latin typeface="黑体" panose="02010609060101010101" charset="-122"/>
                <a:ea typeface="楷体_GB2312" pitchFamily="49" charset="-122"/>
              </a:rPr>
              <a:t>HTML,XML</a:t>
            </a:r>
            <a:r>
              <a:rPr lang="zh-CN" altLang="en-US" sz="2200" b="1" dirty="0">
                <a:solidFill>
                  <a:srgbClr val="FF0000"/>
                </a:solidFill>
                <a:latin typeface="黑体" panose="02010609060101010101" charset="-122"/>
                <a:ea typeface="楷体_GB2312" pitchFamily="49" charset="-122"/>
              </a:rPr>
              <a:t>或普通文本</a:t>
            </a:r>
            <a:r>
              <a:rPr lang="zh-CN" altLang="en-US" sz="2200" dirty="0">
                <a:latin typeface="黑体" panose="02010609060101010101" charset="-122"/>
                <a:ea typeface="楷体_GB2312" pitchFamily="49" charset="-122"/>
              </a:rPr>
              <a:t>，这取决于服务器发送的内容。</a:t>
            </a:r>
            <a:endParaRPr lang="zh-CN" altLang="en-US" sz="2200" dirty="0">
              <a:latin typeface="黑体" panose="02010609060101010101" charset="-122"/>
              <a:ea typeface="楷体_GB2312" pitchFamily="49" charset="-122"/>
            </a:endParaRPr>
          </a:p>
          <a:p>
            <a:pPr lvl="1"/>
            <a:r>
              <a:rPr lang="zh-CN" altLang="en-US" sz="2200" dirty="0">
                <a:latin typeface="黑体" panose="02010609060101010101" charset="-122"/>
                <a:ea typeface="楷体_GB2312" pitchFamily="49" charset="-122"/>
              </a:rPr>
              <a:t>当 </a:t>
            </a:r>
            <a:r>
              <a:rPr lang="en-US" altLang="zh-CN" sz="2200" b="1" dirty="0">
                <a:solidFill>
                  <a:srgbClr val="FF0000"/>
                </a:solidFill>
                <a:latin typeface="黑体" panose="02010609060101010101" charset="-122"/>
                <a:ea typeface="楷体_GB2312" pitchFamily="49" charset="-122"/>
              </a:rPr>
              <a:t>readyState </a:t>
            </a:r>
            <a:r>
              <a:rPr lang="zh-CN" altLang="en-US" sz="2200" b="1" dirty="0">
                <a:solidFill>
                  <a:srgbClr val="FF0000"/>
                </a:solidFill>
                <a:latin typeface="黑体" panose="02010609060101010101" charset="-122"/>
                <a:ea typeface="楷体_GB2312" pitchFamily="49" charset="-122"/>
              </a:rPr>
              <a:t>属性值变成 </a:t>
            </a:r>
            <a:r>
              <a:rPr lang="en-US" altLang="zh-CN" sz="2200" b="1" dirty="0">
                <a:solidFill>
                  <a:srgbClr val="FF0000"/>
                </a:solidFill>
                <a:latin typeface="黑体" panose="02010609060101010101" charset="-122"/>
                <a:ea typeface="楷体_GB2312" pitchFamily="49" charset="-122"/>
              </a:rPr>
              <a:t>4 </a:t>
            </a:r>
            <a:r>
              <a:rPr lang="zh-CN" altLang="en-US" sz="2200" b="1" dirty="0">
                <a:solidFill>
                  <a:srgbClr val="FF0000"/>
                </a:solidFill>
                <a:latin typeface="黑体" panose="02010609060101010101" charset="-122"/>
                <a:ea typeface="楷体_GB2312" pitchFamily="49" charset="-122"/>
              </a:rPr>
              <a:t>时</a:t>
            </a:r>
            <a:r>
              <a:rPr lang="en-US" altLang="zh-CN" sz="2200" dirty="0">
                <a:latin typeface="黑体" panose="02010609060101010101" charset="-122"/>
                <a:ea typeface="楷体_GB2312" pitchFamily="49" charset="-122"/>
              </a:rPr>
              <a:t>, responseText </a:t>
            </a:r>
            <a:r>
              <a:rPr lang="zh-CN" altLang="en-US" sz="2200" dirty="0">
                <a:latin typeface="黑体" panose="02010609060101010101" charset="-122"/>
                <a:ea typeface="楷体_GB2312" pitchFamily="49" charset="-122"/>
              </a:rPr>
              <a:t>属性才可用，表明 </a:t>
            </a:r>
            <a:r>
              <a:rPr lang="en-US" altLang="zh-CN" sz="2200" dirty="0">
                <a:latin typeface="黑体" panose="02010609060101010101" charset="-122"/>
                <a:ea typeface="楷体_GB2312" pitchFamily="49" charset="-122"/>
              </a:rPr>
              <a:t>Ajax </a:t>
            </a:r>
            <a:r>
              <a:rPr lang="zh-CN" altLang="en-US" sz="2200" dirty="0">
                <a:latin typeface="黑体" panose="02010609060101010101" charset="-122"/>
                <a:ea typeface="楷体_GB2312" pitchFamily="49" charset="-122"/>
              </a:rPr>
              <a:t>请求已经结束。</a:t>
            </a:r>
            <a:endParaRPr lang="en-US" altLang="zh-CN" sz="2200" dirty="0">
              <a:latin typeface="黑体" panose="02010609060101010101" charset="-122"/>
              <a:ea typeface="楷体_GB2312" pitchFamily="49" charset="-122"/>
            </a:endParaRPr>
          </a:p>
          <a:p>
            <a:pPr>
              <a:buClr>
                <a:schemeClr val="tx1"/>
              </a:buClr>
              <a:defRPr/>
            </a:pPr>
            <a:r>
              <a:rPr lang="en-US" altLang="zh-CN" sz="2200" dirty="0">
                <a:ea typeface="楷体_GB2312" pitchFamily="49" charset="-122"/>
              </a:rPr>
              <a:t>responseXML</a:t>
            </a:r>
            <a:r>
              <a:rPr lang="zh-CN" altLang="en-US" sz="2200" dirty="0">
                <a:ea typeface="楷体_GB2312" pitchFamily="49" charset="-122"/>
              </a:rPr>
              <a:t>：服务器返回的响应数据，格式为</a:t>
            </a:r>
            <a:r>
              <a:rPr lang="en-US" altLang="zh-CN" sz="2200" dirty="0">
                <a:ea typeface="楷体_GB2312" pitchFamily="49" charset="-122"/>
              </a:rPr>
              <a:t>xml</a:t>
            </a:r>
            <a:r>
              <a:rPr lang="zh-CN" altLang="en-US" sz="2200" dirty="0">
                <a:ea typeface="楷体_GB2312" pitchFamily="49" charset="-122"/>
              </a:rPr>
              <a:t>，字符类型，</a:t>
            </a:r>
            <a:r>
              <a:rPr lang="zh-CN" altLang="en-US" sz="2200" b="1" dirty="0">
                <a:solidFill>
                  <a:srgbClr val="FF0000"/>
                </a:solidFill>
                <a:ea typeface="楷体_GB2312" pitchFamily="49" charset="-122"/>
              </a:rPr>
              <a:t>不建议使用</a:t>
            </a:r>
            <a:r>
              <a:rPr lang="zh-CN" altLang="en-US" sz="2200" dirty="0">
                <a:ea typeface="楷体_GB2312" pitchFamily="49" charset="-122"/>
              </a:rPr>
              <a:t>。</a:t>
            </a:r>
            <a:endParaRPr lang="en-US" altLang="zh-CN" sz="2200" dirty="0">
              <a:ea typeface="楷体_GB2312" pitchFamily="49" charset="-122"/>
            </a:endParaRPr>
          </a:p>
          <a:p>
            <a:pPr lvl="1">
              <a:defRPr/>
            </a:pPr>
            <a:r>
              <a:rPr lang="zh-CN" altLang="en-US" sz="2200" dirty="0">
                <a:latin typeface="黑体" panose="02010609060101010101" charset="-122"/>
                <a:ea typeface="楷体_GB2312" pitchFamily="49" charset="-122"/>
              </a:rPr>
              <a:t>如果服务器返回的是 </a:t>
            </a:r>
            <a:r>
              <a:rPr lang="en-US" altLang="zh-CN" sz="2200" dirty="0">
                <a:latin typeface="黑体" panose="02010609060101010101" charset="-122"/>
                <a:ea typeface="楷体_GB2312" pitchFamily="49" charset="-122"/>
              </a:rPr>
              <a:t>XML</a:t>
            </a:r>
            <a:r>
              <a:rPr lang="zh-CN" altLang="en-US" sz="2200" dirty="0">
                <a:latin typeface="黑体" panose="02010609060101010101" charset="-122"/>
                <a:ea typeface="楷体_GB2312" pitchFamily="49" charset="-122"/>
              </a:rPr>
              <a:t>， 那么数据将储存在 </a:t>
            </a:r>
            <a:r>
              <a:rPr lang="en-US" altLang="zh-CN" sz="2200" dirty="0">
                <a:latin typeface="黑体" panose="02010609060101010101" charset="-122"/>
                <a:ea typeface="楷体_GB2312" pitchFamily="49" charset="-122"/>
              </a:rPr>
              <a:t>responseXML </a:t>
            </a:r>
            <a:r>
              <a:rPr lang="zh-CN" altLang="en-US" sz="2200" dirty="0">
                <a:latin typeface="黑体" panose="02010609060101010101" charset="-122"/>
                <a:ea typeface="楷体_GB2312" pitchFamily="49" charset="-122"/>
              </a:rPr>
              <a:t>属性中。</a:t>
            </a:r>
            <a:endParaRPr lang="zh-CN" altLang="en-US" sz="2200" dirty="0">
              <a:latin typeface="黑体" panose="02010609060101010101" charset="-122"/>
              <a:ea typeface="楷体_GB2312" pitchFamily="49" charset="-122"/>
            </a:endParaRPr>
          </a:p>
          <a:p>
            <a:pPr lvl="1">
              <a:defRPr/>
            </a:pPr>
            <a:r>
              <a:rPr lang="zh-CN" altLang="en-US" sz="2200" dirty="0">
                <a:latin typeface="黑体" panose="02010609060101010101" charset="-122"/>
                <a:ea typeface="楷体_GB2312" pitchFamily="49" charset="-122"/>
              </a:rPr>
              <a:t>只用服务器</a:t>
            </a:r>
            <a:r>
              <a:rPr lang="zh-CN" altLang="en-US" sz="2200" b="1" dirty="0">
                <a:solidFill>
                  <a:srgbClr val="FF0000"/>
                </a:solidFill>
                <a:latin typeface="黑体" panose="02010609060101010101" charset="-122"/>
                <a:ea typeface="楷体_GB2312" pitchFamily="49" charset="-122"/>
              </a:rPr>
              <a:t>发送了带有正确头部信息的数据时</a:t>
            </a:r>
            <a:r>
              <a:rPr lang="zh-CN" altLang="en-US" sz="2200" dirty="0">
                <a:latin typeface="黑体" panose="02010609060101010101" charset="-122"/>
                <a:ea typeface="楷体_GB2312" pitchFamily="49" charset="-122"/>
              </a:rPr>
              <a:t>， </a:t>
            </a:r>
            <a:r>
              <a:rPr lang="en-US" altLang="zh-CN" sz="2200" dirty="0">
                <a:latin typeface="黑体" panose="02010609060101010101" charset="-122"/>
                <a:ea typeface="楷体_GB2312" pitchFamily="49" charset="-122"/>
              </a:rPr>
              <a:t>responseXML </a:t>
            </a:r>
            <a:r>
              <a:rPr lang="zh-CN" altLang="en-US" sz="2200" dirty="0">
                <a:latin typeface="黑体" panose="02010609060101010101" charset="-122"/>
                <a:ea typeface="楷体_GB2312" pitchFamily="49" charset="-122"/>
              </a:rPr>
              <a:t>属性才是可用的。 </a:t>
            </a:r>
            <a:r>
              <a:rPr lang="en-US" altLang="zh-CN" sz="2200" b="1" dirty="0">
                <a:solidFill>
                  <a:srgbClr val="FF0000"/>
                </a:solidFill>
                <a:latin typeface="黑体" panose="02010609060101010101" charset="-122"/>
                <a:ea typeface="楷体_GB2312" pitchFamily="49" charset="-122"/>
              </a:rPr>
              <a:t>MIME </a:t>
            </a:r>
            <a:r>
              <a:rPr lang="zh-CN" altLang="en-US" sz="2200" b="1" dirty="0">
                <a:solidFill>
                  <a:srgbClr val="FF0000"/>
                </a:solidFill>
                <a:latin typeface="黑体" panose="02010609060101010101" charset="-122"/>
                <a:ea typeface="楷体_GB2312" pitchFamily="49" charset="-122"/>
              </a:rPr>
              <a:t>类型必须为 </a:t>
            </a:r>
            <a:r>
              <a:rPr lang="en-US" altLang="zh-CN" sz="2200" b="1" dirty="0">
                <a:solidFill>
                  <a:srgbClr val="FF0000"/>
                </a:solidFill>
                <a:latin typeface="黑体" panose="02010609060101010101" charset="-122"/>
                <a:ea typeface="楷体_GB2312" pitchFamily="49" charset="-122"/>
              </a:rPr>
              <a:t>text/xml</a:t>
            </a:r>
            <a:endParaRPr lang="en-US" altLang="zh-CN" sz="2200" b="1" dirty="0">
              <a:solidFill>
                <a:srgbClr val="FF0000"/>
              </a:solidFill>
              <a:latin typeface="黑体" panose="02010609060101010101" charset="-122"/>
              <a:ea typeface="楷体_GB2312" pitchFamily="49" charset="-122"/>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接收响应核心</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完整的接收响应信息的案例：</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接收响应核心</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966280" y="2033959"/>
            <a:ext cx="6786663" cy="2462213"/>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r>
              <a:rPr lang="en-US" altLang="zh-CN" sz="2200" dirty="0" err="1"/>
              <a:t>xhr.onreadystatechange</a:t>
            </a:r>
            <a:r>
              <a:rPr lang="en-US" altLang="zh-CN" sz="2200" dirty="0"/>
              <a:t> = function(e) {</a:t>
            </a:r>
            <a:br>
              <a:rPr lang="en-US" altLang="zh-CN" sz="2200" dirty="0"/>
            </a:br>
            <a:r>
              <a:rPr lang="en-US" altLang="zh-CN" sz="2200" dirty="0"/>
              <a:t>    if(</a:t>
            </a:r>
            <a:r>
              <a:rPr lang="en-US" altLang="zh-CN" sz="2200" dirty="0" err="1"/>
              <a:t>e.target.readyState</a:t>
            </a:r>
            <a:r>
              <a:rPr lang="en-US" altLang="zh-CN" sz="2200" dirty="0"/>
              <a:t> == 4 ) {</a:t>
            </a:r>
            <a:br>
              <a:rPr lang="en-US" altLang="zh-CN" sz="2200" dirty="0"/>
            </a:br>
            <a:r>
              <a:rPr lang="en-US" altLang="zh-CN" sz="2200" dirty="0"/>
              <a:t>        if (</a:t>
            </a:r>
            <a:r>
              <a:rPr lang="en-US" altLang="zh-CN" sz="2200" dirty="0" err="1"/>
              <a:t>e.target.status</a:t>
            </a:r>
            <a:r>
              <a:rPr lang="en-US" altLang="zh-CN" sz="2200" dirty="0"/>
              <a:t> == 200 ||</a:t>
            </a:r>
            <a:r>
              <a:rPr lang="en-US" altLang="zh-CN" sz="2200" dirty="0" err="1"/>
              <a:t>e.target.status</a:t>
            </a:r>
            <a:r>
              <a:rPr lang="en-US" altLang="zh-CN" sz="2200" dirty="0"/>
              <a:t> == 304) {</a:t>
            </a:r>
            <a:br>
              <a:rPr lang="en-US" altLang="zh-CN" sz="2200" dirty="0"/>
            </a:br>
            <a:r>
              <a:rPr lang="en-US" altLang="zh-CN" sz="2200" dirty="0"/>
              <a:t>            alert(</a:t>
            </a:r>
            <a:r>
              <a:rPr lang="en-US" altLang="zh-CN" sz="2200" dirty="0" err="1"/>
              <a:t>e.target.responseText</a:t>
            </a:r>
            <a:r>
              <a:rPr lang="en-US" altLang="zh-CN" sz="2200" dirty="0"/>
              <a:t>);</a:t>
            </a:r>
            <a:br>
              <a:rPr lang="en-US" altLang="zh-CN" sz="2200" dirty="0"/>
            </a:br>
            <a:r>
              <a:rPr lang="en-US" altLang="zh-CN" sz="2200" dirty="0"/>
              <a:t>        }</a:t>
            </a:r>
            <a:br>
              <a:rPr lang="en-US" altLang="zh-CN" sz="2200" dirty="0"/>
            </a:br>
            <a:r>
              <a:rPr lang="en-US" altLang="zh-CN" sz="2200" dirty="0"/>
              <a:t>    }</a:t>
            </a:r>
            <a:br>
              <a:rPr lang="en-US" altLang="zh-CN" sz="2200" dirty="0"/>
            </a:br>
            <a:r>
              <a:rPr lang="en-US" altLang="zh-CN" sz="2200" dirty="0"/>
              <a:t>}</a:t>
            </a:r>
            <a:endParaRPr lang="en-US" altLang="zh-CN" sz="2200" dirty="0"/>
          </a:p>
        </p:txBody>
      </p:sp>
    </p:spTree>
  </p:cSld>
  <p:clrMapOvr>
    <a:masterClrMapping/>
  </p:clrMapOvr>
  <p:transition spd="slow">
    <p:push dir="u"/>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a:buClr>
                <a:schemeClr val="tx1"/>
              </a:buClr>
            </a:pPr>
            <a:r>
              <a:rPr lang="en-US" altLang="zh-CN" sz="2200" dirty="0">
                <a:ea typeface="楷体_GB2312" pitchFamily="49" charset="-122"/>
              </a:rPr>
              <a:t>AJAX </a:t>
            </a:r>
            <a:r>
              <a:rPr lang="zh-CN" altLang="en-US" sz="2200" dirty="0">
                <a:ea typeface="楷体_GB2312" pitchFamily="49" charset="-122"/>
              </a:rPr>
              <a:t>是一门与语言无关的技术，例如网页、</a:t>
            </a:r>
            <a:r>
              <a:rPr lang="en-US" altLang="zh-CN" sz="2200" dirty="0">
                <a:ea typeface="楷体_GB2312" pitchFamily="49" charset="-122"/>
              </a:rPr>
              <a:t>android</a:t>
            </a:r>
            <a:r>
              <a:rPr lang="zh-CN" altLang="en-US" sz="2200" dirty="0">
                <a:ea typeface="楷体_GB2312" pitchFamily="49" charset="-122"/>
              </a:rPr>
              <a:t>、</a:t>
            </a:r>
            <a:r>
              <a:rPr lang="en-US" altLang="zh-CN" sz="2200" dirty="0">
                <a:ea typeface="楷体_GB2312" pitchFamily="49" charset="-122"/>
              </a:rPr>
              <a:t>IOS</a:t>
            </a:r>
            <a:r>
              <a:rPr lang="zh-CN" altLang="en-US" sz="2200" dirty="0">
                <a:ea typeface="楷体_GB2312" pitchFamily="49" charset="-122"/>
              </a:rPr>
              <a:t>，都可以使用</a:t>
            </a:r>
            <a:r>
              <a:rPr lang="en-US" altLang="zh-CN" sz="2200" dirty="0">
                <a:ea typeface="楷体_GB2312" pitchFamily="49" charset="-122"/>
              </a:rPr>
              <a:t>AJAX</a:t>
            </a:r>
            <a:r>
              <a:rPr lang="zh-CN" altLang="en-US" sz="2200" dirty="0">
                <a:ea typeface="楷体_GB2312" pitchFamily="49" charset="-122"/>
              </a:rPr>
              <a:t>，同时多种</a:t>
            </a:r>
            <a:r>
              <a:rPr lang="en-US" altLang="zh-CN" sz="2200" dirty="0">
                <a:ea typeface="楷体_GB2312" pitchFamily="49" charset="-122"/>
              </a:rPr>
              <a:t>web</a:t>
            </a:r>
            <a:r>
              <a:rPr lang="zh-CN" altLang="en-US" sz="2200" dirty="0">
                <a:ea typeface="楷体_GB2312" pitchFamily="49" charset="-122"/>
              </a:rPr>
              <a:t>服务器都可以响应</a:t>
            </a:r>
            <a:r>
              <a:rPr lang="en-US" altLang="zh-CN" sz="2200" dirty="0">
                <a:ea typeface="楷体_GB2312" pitchFamily="49" charset="-122"/>
              </a:rPr>
              <a:t>AJAX</a:t>
            </a:r>
            <a:r>
              <a:rPr lang="zh-CN" altLang="en-US" sz="2200" dirty="0">
                <a:ea typeface="楷体_GB2312" pitchFamily="49" charset="-122"/>
              </a:rPr>
              <a:t>。</a:t>
            </a:r>
            <a:endParaRPr lang="en-US" altLang="zh-CN" sz="2200" dirty="0">
              <a:ea typeface="楷体_GB2312" pitchFamily="49" charset="-122"/>
            </a:endParaRPr>
          </a:p>
          <a:p>
            <a:pPr>
              <a:buClr>
                <a:schemeClr val="tx1"/>
              </a:buClr>
              <a:buFont typeface="Wingdings" panose="05000000000000000000" pitchFamily="2" charset="2"/>
              <a:buChar char="Ø"/>
            </a:pPr>
            <a:endParaRPr lang="en-US" altLang="zh-CN" sz="2200" dirty="0">
              <a:ea typeface="楷体_GB2312" pitchFamily="49" charset="-122"/>
            </a:endParaRPr>
          </a:p>
          <a:p>
            <a:pPr>
              <a:buClr>
                <a:schemeClr val="tx1"/>
              </a:buClr>
              <a:buFont typeface="Wingdings" panose="05000000000000000000" pitchFamily="2" charset="2"/>
              <a:buChar char="Ø"/>
            </a:pPr>
            <a:endParaRPr lang="en-US" altLang="zh-CN" sz="2200" dirty="0">
              <a:ea typeface="楷体_GB2312" pitchFamily="49" charset="-122"/>
            </a:endParaRPr>
          </a:p>
          <a:p>
            <a:pPr>
              <a:buClr>
                <a:schemeClr val="tx1"/>
              </a:buClr>
              <a:buFont typeface="Wingdings" panose="05000000000000000000" pitchFamily="2" charset="2"/>
              <a:buChar char="Ø"/>
            </a:pPr>
            <a:endParaRPr lang="en-US" altLang="zh-CN" sz="2200" dirty="0">
              <a:ea typeface="楷体_GB2312" pitchFamily="49" charset="-122"/>
            </a:endParaRPr>
          </a:p>
          <a:p>
            <a:pPr>
              <a:buClr>
                <a:schemeClr val="tx1"/>
              </a:buClr>
              <a:buFont typeface="Wingdings" panose="05000000000000000000" pitchFamily="2" charset="2"/>
              <a:buChar char="Ø"/>
            </a:pPr>
            <a:endParaRPr lang="en-US" altLang="zh-CN" sz="2200" dirty="0">
              <a:ea typeface="楷体_GB2312" pitchFamily="49" charset="-122"/>
            </a:endParaRPr>
          </a:p>
          <a:p>
            <a:pPr lvl="1">
              <a:buNone/>
            </a:pPr>
            <a:endParaRPr lang="en-US" altLang="zh-CN" sz="2200" dirty="0">
              <a:latin typeface="黑体" panose="02010609060101010101" charset="-122"/>
              <a:ea typeface="楷体_GB2312" pitchFamily="49" charset="-122"/>
            </a:endParaRPr>
          </a:p>
          <a:p>
            <a:pPr lvl="1">
              <a:buClr>
                <a:schemeClr val="tx2">
                  <a:lumMod val="75000"/>
                </a:schemeClr>
              </a:buClr>
            </a:pPr>
            <a:r>
              <a:rPr lang="zh-CN" altLang="en-US" sz="1400" b="1" dirty="0">
                <a:solidFill>
                  <a:srgbClr val="FF0000"/>
                </a:solidFill>
                <a:latin typeface="黑体" panose="02010609060101010101" charset="-122"/>
                <a:ea typeface="楷体_GB2312" pitchFamily="49" charset="-122"/>
              </a:rPr>
              <a:t>多客户端都可以统一访问一个服务器</a:t>
            </a:r>
            <a:endParaRPr lang="en-US" altLang="zh-CN" sz="1400" b="1" dirty="0">
              <a:solidFill>
                <a:srgbClr val="FF0000"/>
              </a:solidFill>
              <a:latin typeface="黑体" panose="02010609060101010101" charset="-122"/>
              <a:ea typeface="楷体_GB2312" pitchFamily="49" charset="-122"/>
            </a:endParaRPr>
          </a:p>
          <a:p>
            <a:pPr lvl="1">
              <a:buClr>
                <a:schemeClr val="tx2">
                  <a:lumMod val="75000"/>
                </a:schemeClr>
              </a:buClr>
            </a:pPr>
            <a:r>
              <a:rPr lang="zh-CN" altLang="en-US" sz="1400" b="1" dirty="0">
                <a:solidFill>
                  <a:srgbClr val="FF0000"/>
                </a:solidFill>
                <a:latin typeface="黑体" panose="02010609060101010101" charset="-122"/>
                <a:ea typeface="楷体_GB2312" pitchFamily="49" charset="-122"/>
              </a:rPr>
              <a:t>不同语言开发的服务器端程序都可以被不同客户端访问。</a:t>
            </a:r>
            <a:endParaRPr lang="zh-CN" altLang="en-US" sz="1400" b="1" dirty="0">
              <a:solidFill>
                <a:srgbClr val="FF0000"/>
              </a:solidFill>
              <a:latin typeface="黑体" panose="02010609060101010101" charset="-122"/>
              <a:ea typeface="楷体_GB2312" pitchFamily="49" charset="-122"/>
            </a:endParaRPr>
          </a:p>
          <a:p>
            <a:pPr marL="914400" lvl="1" indent="-457200">
              <a:buClr>
                <a:schemeClr val="tx1"/>
              </a:buClr>
              <a:buFont typeface="+mj-lt"/>
              <a:buAutoNum type="arabicPeriod"/>
            </a:pPr>
            <a:endParaRPr lang="en-US" altLang="zh-CN" sz="2200" dirty="0">
              <a:latin typeface="黑体" panose="02010609060101010101" charset="-122"/>
              <a:ea typeface="楷体_GB2312" pitchFamily="49" charset="-122"/>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【JSON</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cstate="print"/>
          <a:srcRect/>
          <a:stretch>
            <a:fillRect/>
          </a:stretch>
        </p:blipFill>
        <p:spPr bwMode="auto">
          <a:xfrm>
            <a:off x="2500298" y="2306601"/>
            <a:ext cx="992193" cy="1071569"/>
          </a:xfrm>
          <a:prstGeom prst="rect">
            <a:avLst/>
          </a:prstGeom>
          <a:noFill/>
          <a:ln w="9525">
            <a:noFill/>
            <a:miter lim="800000"/>
            <a:headEnd/>
            <a:tailEnd/>
          </a:ln>
          <a:effectLst/>
        </p:spPr>
      </p:pic>
      <p:pic>
        <p:nvPicPr>
          <p:cNvPr id="6" name="Picture 3"/>
          <p:cNvPicPr>
            <a:picLocks noChangeAspect="1" noChangeArrowheads="1"/>
          </p:cNvPicPr>
          <p:nvPr/>
        </p:nvPicPr>
        <p:blipFill>
          <a:blip r:embed="rId2" cstate="print"/>
          <a:srcRect/>
          <a:stretch>
            <a:fillRect/>
          </a:stretch>
        </p:blipFill>
        <p:spPr bwMode="auto">
          <a:xfrm>
            <a:off x="4286248" y="2306601"/>
            <a:ext cx="928694" cy="1133553"/>
          </a:xfrm>
          <a:prstGeom prst="rect">
            <a:avLst/>
          </a:prstGeom>
          <a:noFill/>
          <a:ln w="9525">
            <a:noFill/>
            <a:miter lim="800000"/>
            <a:headEnd/>
            <a:tailEnd/>
          </a:ln>
          <a:effectLst/>
        </p:spPr>
      </p:pic>
      <p:pic>
        <p:nvPicPr>
          <p:cNvPr id="7" name="Picture 4"/>
          <p:cNvPicPr>
            <a:picLocks noChangeAspect="1" noChangeArrowheads="1"/>
          </p:cNvPicPr>
          <p:nvPr/>
        </p:nvPicPr>
        <p:blipFill>
          <a:blip r:embed="rId3" cstate="print"/>
          <a:srcRect/>
          <a:stretch>
            <a:fillRect/>
          </a:stretch>
        </p:blipFill>
        <p:spPr bwMode="auto">
          <a:xfrm>
            <a:off x="5857884" y="2092287"/>
            <a:ext cx="981075" cy="1495425"/>
          </a:xfrm>
          <a:prstGeom prst="rect">
            <a:avLst/>
          </a:prstGeom>
          <a:noFill/>
          <a:ln w="9525">
            <a:noFill/>
            <a:miter lim="800000"/>
            <a:headEnd/>
            <a:tailEnd/>
          </a:ln>
          <a:effectLst/>
        </p:spPr>
      </p:pic>
      <p:pic>
        <p:nvPicPr>
          <p:cNvPr id="8" name="Picture 5"/>
          <p:cNvPicPr>
            <a:picLocks noChangeAspect="1" noChangeArrowheads="1"/>
          </p:cNvPicPr>
          <p:nvPr/>
        </p:nvPicPr>
        <p:blipFill>
          <a:blip r:embed="rId4" cstate="print"/>
          <a:srcRect/>
          <a:stretch>
            <a:fillRect/>
          </a:stretch>
        </p:blipFill>
        <p:spPr bwMode="auto">
          <a:xfrm>
            <a:off x="2714612" y="3449609"/>
            <a:ext cx="1228725" cy="1895475"/>
          </a:xfrm>
          <a:prstGeom prst="rect">
            <a:avLst/>
          </a:prstGeom>
          <a:noFill/>
          <a:ln w="9525">
            <a:noFill/>
            <a:miter lim="800000"/>
            <a:headEnd/>
            <a:tailEnd/>
          </a:ln>
          <a:effectLst/>
        </p:spPr>
      </p:pic>
      <p:pic>
        <p:nvPicPr>
          <p:cNvPr id="9" name="Picture 6"/>
          <p:cNvPicPr>
            <a:picLocks noChangeAspect="1" noChangeArrowheads="1"/>
          </p:cNvPicPr>
          <p:nvPr/>
        </p:nvPicPr>
        <p:blipFill>
          <a:blip r:embed="rId5" cstate="print"/>
          <a:srcRect/>
          <a:stretch>
            <a:fillRect/>
          </a:stretch>
        </p:blipFill>
        <p:spPr bwMode="auto">
          <a:xfrm>
            <a:off x="4286248" y="4092551"/>
            <a:ext cx="1199473" cy="1228728"/>
          </a:xfrm>
          <a:prstGeom prst="rect">
            <a:avLst/>
          </a:prstGeom>
          <a:noFill/>
          <a:ln w="9525">
            <a:noFill/>
            <a:miter lim="800000"/>
            <a:headEnd/>
            <a:tailEnd/>
          </a:ln>
          <a:effectLst/>
        </p:spPr>
      </p:pic>
      <p:pic>
        <p:nvPicPr>
          <p:cNvPr id="10" name="Picture 7"/>
          <p:cNvPicPr>
            <a:picLocks noChangeAspect="1" noChangeArrowheads="1"/>
          </p:cNvPicPr>
          <p:nvPr/>
        </p:nvPicPr>
        <p:blipFill>
          <a:blip r:embed="rId6" cstate="print"/>
          <a:srcRect/>
          <a:stretch>
            <a:fillRect/>
          </a:stretch>
        </p:blipFill>
        <p:spPr bwMode="auto">
          <a:xfrm>
            <a:off x="6143636" y="4021113"/>
            <a:ext cx="1752600" cy="1200150"/>
          </a:xfrm>
          <a:prstGeom prst="rect">
            <a:avLst/>
          </a:prstGeom>
          <a:noFill/>
          <a:ln w="9525">
            <a:noFill/>
            <a:miter lim="800000"/>
            <a:headEnd/>
            <a:tailEnd/>
          </a:ln>
          <a:effectLst/>
        </p:spPr>
      </p:pic>
      <p:cxnSp>
        <p:nvCxnSpPr>
          <p:cNvPr id="11" name="直接箭头连接符 10"/>
          <p:cNvCxnSpPr>
            <a:endCxn id="9" idx="0"/>
          </p:cNvCxnSpPr>
          <p:nvPr/>
        </p:nvCxnSpPr>
        <p:spPr>
          <a:xfrm>
            <a:off x="3214678" y="3235295"/>
            <a:ext cx="1671307" cy="8572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4536281" y="3699642"/>
            <a:ext cx="642942"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10800000" flipV="1">
            <a:off x="5000628" y="3235295"/>
            <a:ext cx="1000132" cy="78581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71538" y="2306601"/>
            <a:ext cx="1643074" cy="2308324"/>
          </a:xfrm>
          <a:prstGeom prst="rect">
            <a:avLst/>
          </a:prstGeom>
          <a:noFill/>
        </p:spPr>
        <p:txBody>
          <a:bodyPr wrap="square" rtlCol="0">
            <a:spAutoFit/>
          </a:bodyPr>
          <a:lstStyle/>
          <a:p>
            <a:r>
              <a:rPr lang="zh-CN" altLang="en-US" sz="2400" b="1" dirty="0" smtClean="0">
                <a:solidFill>
                  <a:srgbClr val="00B0F0"/>
                </a:solidFill>
              </a:rPr>
              <a:t>此模式要求不同客户端的</a:t>
            </a:r>
            <a:r>
              <a:rPr lang="en-US" altLang="zh-CN" sz="2400" b="1" dirty="0" smtClean="0">
                <a:solidFill>
                  <a:srgbClr val="00B0F0"/>
                </a:solidFill>
              </a:rPr>
              <a:t>ajax</a:t>
            </a:r>
            <a:r>
              <a:rPr lang="zh-CN" altLang="en-US" sz="2400" b="1" dirty="0" smtClean="0">
                <a:solidFill>
                  <a:srgbClr val="00B0F0"/>
                </a:solidFill>
              </a:rPr>
              <a:t>请求与响应的数据格式相同。</a:t>
            </a:r>
            <a:endParaRPr lang="zh-CN" altLang="en-US" sz="2400" b="1" dirty="0">
              <a:solidFill>
                <a:srgbClr val="00B0F0"/>
              </a:solidFill>
            </a:endParaRPr>
          </a:p>
        </p:txBody>
      </p:sp>
      <p:sp>
        <p:nvSpPr>
          <p:cNvPr id="15" name="TextBox 14"/>
          <p:cNvSpPr txBox="1"/>
          <p:nvPr/>
        </p:nvSpPr>
        <p:spPr>
          <a:xfrm>
            <a:off x="7072330" y="2306601"/>
            <a:ext cx="2357422" cy="1938992"/>
          </a:xfrm>
          <a:prstGeom prst="rect">
            <a:avLst/>
          </a:prstGeom>
          <a:noFill/>
        </p:spPr>
        <p:txBody>
          <a:bodyPr wrap="square" rtlCol="0">
            <a:spAutoFit/>
          </a:bodyPr>
          <a:lstStyle/>
          <a:p>
            <a:r>
              <a:rPr lang="zh-CN" altLang="en-US" sz="2400" b="1" dirty="0" smtClean="0">
                <a:solidFill>
                  <a:schemeClr val="tx1">
                    <a:lumMod val="95000"/>
                    <a:lumOff val="5000"/>
                  </a:schemeClr>
                </a:solidFill>
              </a:rPr>
              <a:t>前后端交互的数据格式</a:t>
            </a:r>
            <a:endParaRPr lang="en-US" altLang="zh-CN" sz="2400" b="1" dirty="0" smtClean="0">
              <a:solidFill>
                <a:schemeClr val="tx1">
                  <a:lumMod val="95000"/>
                  <a:lumOff val="5000"/>
                </a:schemeClr>
              </a:solidFill>
            </a:endParaRPr>
          </a:p>
          <a:p>
            <a:r>
              <a:rPr lang="en-US" altLang="zh-CN" sz="2400" b="1" dirty="0" smtClean="0">
                <a:solidFill>
                  <a:schemeClr val="tx1">
                    <a:lumMod val="95000"/>
                    <a:lumOff val="5000"/>
                  </a:schemeClr>
                </a:solidFill>
              </a:rPr>
              <a:t>1 xml</a:t>
            </a:r>
            <a:endParaRPr lang="en-US" altLang="zh-CN" sz="2400" b="1" dirty="0" smtClean="0">
              <a:solidFill>
                <a:schemeClr val="tx1">
                  <a:lumMod val="95000"/>
                  <a:lumOff val="5000"/>
                </a:schemeClr>
              </a:solidFill>
            </a:endParaRPr>
          </a:p>
          <a:p>
            <a:r>
              <a:rPr lang="en-US" altLang="zh-CN" sz="2400" b="1" dirty="0" smtClean="0">
                <a:solidFill>
                  <a:schemeClr val="tx1">
                    <a:lumMod val="95000"/>
                    <a:lumOff val="5000"/>
                  </a:schemeClr>
                </a:solidFill>
              </a:rPr>
              <a:t>2 html</a:t>
            </a:r>
            <a:endParaRPr lang="en-US" altLang="zh-CN" sz="2400" b="1" dirty="0" smtClean="0">
              <a:solidFill>
                <a:schemeClr val="tx1">
                  <a:lumMod val="95000"/>
                  <a:lumOff val="5000"/>
                </a:schemeClr>
              </a:solidFill>
            </a:endParaRPr>
          </a:p>
          <a:p>
            <a:r>
              <a:rPr lang="en-US" altLang="zh-CN" sz="2400" b="1" dirty="0" smtClean="0">
                <a:solidFill>
                  <a:srgbClr val="FF0000"/>
                </a:solidFill>
              </a:rPr>
              <a:t>3 json</a:t>
            </a:r>
            <a:r>
              <a:rPr lang="zh-CN" altLang="en-US" sz="2400" b="1" dirty="0" smtClean="0">
                <a:solidFill>
                  <a:srgbClr val="FF0000"/>
                </a:solidFill>
              </a:rPr>
              <a:t>（最常用）</a:t>
            </a:r>
            <a:endParaRPr lang="zh-CN" altLang="en-US" sz="2400" b="1" dirty="0">
              <a:solidFill>
                <a:srgbClr val="FF0000"/>
              </a:solidFill>
            </a:endParaRP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注释：编写在程序中作为程序的说明，以便于以后的参考、修改。在运行程序时不做处理</a:t>
            </a:r>
            <a:r>
              <a:rPr lang="zh-CN" altLang="en-US" sz="2400" dirty="0" smtClean="0">
                <a:solidFill>
                  <a:schemeClr val="tx1">
                    <a:lumMod val="75000"/>
                    <a:lumOff val="25000"/>
                  </a:schemeClr>
                </a:solidFill>
              </a:rPr>
              <a:t>。具备如下特点</a:t>
            </a:r>
            <a:r>
              <a:rPr lang="zh-CN" altLang="en-US" sz="2400" dirty="0">
                <a:solidFill>
                  <a:schemeClr val="tx1">
                    <a:lumMod val="75000"/>
                    <a:lumOff val="25000"/>
                  </a:schemeClr>
                </a:solidFill>
              </a:rPr>
              <a:t>：</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被注释的程序块不会执行</a:t>
            </a:r>
            <a:r>
              <a:rPr lang="en-US" altLang="zh-CN" sz="2000" dirty="0">
                <a:solidFill>
                  <a:schemeClr val="tx1">
                    <a:lumMod val="75000"/>
                    <a:lumOff val="25000"/>
                  </a:schemeClr>
                </a:solidFill>
              </a:rPr>
              <a:t>.</a:t>
            </a:r>
            <a:endParaRPr lang="en-US" altLang="zh-CN" sz="2000" dirty="0">
              <a:solidFill>
                <a:schemeClr val="tx1">
                  <a:lumMod val="75000"/>
                  <a:lumOff val="25000"/>
                </a:schemeClr>
              </a:solidFill>
            </a:endParaRPr>
          </a:p>
          <a:p>
            <a:pPr lvl="1"/>
            <a:r>
              <a:rPr lang="zh-CN" altLang="en-US" sz="2000" dirty="0">
                <a:solidFill>
                  <a:schemeClr val="tx1">
                    <a:lumMod val="75000"/>
                    <a:lumOff val="25000"/>
                  </a:schemeClr>
                </a:solidFill>
              </a:rPr>
              <a:t>注释可以提高代码的可读性，因此添加注释是编程的好习惯。</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的注释虽然不执行，但也会下载到客户端，因此在正式上线之前应使用其他工具去除掉全部的注释。</a:t>
            </a:r>
            <a:endParaRPr lang="zh-CN" altLang="en-US" sz="2000" dirty="0">
              <a:solidFill>
                <a:schemeClr val="tx1">
                  <a:lumMod val="75000"/>
                  <a:lumOff val="25000"/>
                </a:schemeClr>
              </a:solidFill>
            </a:endParaRPr>
          </a:p>
          <a:p>
            <a:r>
              <a:rPr lang="zh-CN" altLang="en-US" sz="2400" dirty="0" smtClean="0">
                <a:solidFill>
                  <a:schemeClr val="tx1">
                    <a:lumMod val="75000"/>
                    <a:lumOff val="25000"/>
                  </a:schemeClr>
                </a:solidFill>
              </a:rPr>
              <a:t>编写</a:t>
            </a:r>
            <a:r>
              <a:rPr lang="zh-CN" altLang="en-US" sz="2400" dirty="0">
                <a:solidFill>
                  <a:schemeClr val="tx1">
                    <a:lumMod val="75000"/>
                    <a:lumOff val="25000"/>
                  </a:schemeClr>
                </a:solidFill>
              </a:rPr>
              <a:t>方式</a:t>
            </a:r>
            <a:endParaRPr lang="zh-CN" altLang="en-US" sz="2400" dirty="0">
              <a:solidFill>
                <a:schemeClr val="tx1">
                  <a:lumMod val="75000"/>
                  <a:lumOff val="25000"/>
                </a:schemeClr>
              </a:solidFill>
            </a:endParaRPr>
          </a:p>
          <a:p>
            <a:pPr marL="0" indent="0">
              <a:buNone/>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基本语法规则</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818597" y="4982010"/>
            <a:ext cx="6096000" cy="707886"/>
          </a:xfrm>
          <a:prstGeom prst="rect">
            <a:avLst/>
          </a:prstGeom>
          <a:solidFill>
            <a:schemeClr val="accent6">
              <a:lumMod val="20000"/>
              <a:lumOff val="80000"/>
            </a:schemeClr>
          </a:solidFill>
          <a:ln w="38100">
            <a:solidFill>
              <a:schemeClr val="accent6">
                <a:lumMod val="75000"/>
              </a:schemeClr>
            </a:solidFill>
          </a:ln>
        </p:spPr>
        <p:txBody>
          <a:bodyPr>
            <a:spAutoFit/>
          </a:bodyPr>
          <a:lstStyle/>
          <a:p>
            <a:r>
              <a:rPr lang="en-US" altLang="zh-CN" sz="2000" dirty="0"/>
              <a:t>	</a:t>
            </a:r>
            <a:r>
              <a:rPr lang="en-US" altLang="zh-CN" sz="2000" dirty="0" smtClean="0">
                <a:solidFill>
                  <a:srgbClr val="FF0000"/>
                </a:solidFill>
              </a:rPr>
              <a:t>//</a:t>
            </a:r>
            <a:r>
              <a:rPr lang="zh-CN" altLang="en-US" sz="2000" dirty="0"/>
              <a:t>单行注释</a:t>
            </a:r>
            <a:endParaRPr lang="en-US" altLang="zh-CN" sz="2000" dirty="0"/>
          </a:p>
          <a:p>
            <a:r>
              <a:rPr lang="en-US" altLang="zh-CN" sz="2000" dirty="0"/>
              <a:t>	</a:t>
            </a:r>
            <a:r>
              <a:rPr lang="zh-CN" altLang="en-US" sz="2000" dirty="0"/>
              <a:t>多行注释多行注释以 </a:t>
            </a:r>
            <a:r>
              <a:rPr lang="en-US" altLang="zh-CN" sz="2000" dirty="0">
                <a:solidFill>
                  <a:srgbClr val="FF0000"/>
                </a:solidFill>
              </a:rPr>
              <a:t>/* </a:t>
            </a:r>
            <a:r>
              <a:rPr lang="zh-CN" altLang="en-US" sz="2000" dirty="0">
                <a:solidFill>
                  <a:srgbClr val="FF0000"/>
                </a:solidFill>
              </a:rPr>
              <a:t>开始，以 *</a:t>
            </a:r>
            <a:r>
              <a:rPr lang="en-US" altLang="zh-CN" sz="2000" dirty="0">
                <a:solidFill>
                  <a:srgbClr val="FF0000"/>
                </a:solidFill>
              </a:rPr>
              <a:t>/ </a:t>
            </a:r>
            <a:r>
              <a:rPr lang="zh-CN" altLang="en-US" sz="2000" dirty="0"/>
              <a:t>结尾</a:t>
            </a:r>
            <a:endParaRPr lang="zh-CN" altLang="en-US" sz="2000" dirty="0"/>
          </a:p>
        </p:txBody>
      </p:sp>
    </p:spTree>
  </p:cSld>
  <p:clrMapOvr>
    <a:masterClrMapping/>
  </p:clrMapOvr>
  <p:transition spd="slow">
    <p:push dir="u"/>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JSON</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JavaScript Object  Notation</a:t>
            </a:r>
            <a:r>
              <a:rPr lang="zh-CN" altLang="en-US" sz="2400" dirty="0">
                <a:solidFill>
                  <a:schemeClr val="tx1">
                    <a:lumMod val="75000"/>
                    <a:lumOff val="25000"/>
                  </a:schemeClr>
                </a:solidFill>
              </a:rPr>
              <a:t>）：一种简单的数据格式，比</a:t>
            </a:r>
            <a:r>
              <a:rPr lang="en-US" altLang="zh-CN" sz="2400" dirty="0">
                <a:solidFill>
                  <a:schemeClr val="tx1">
                    <a:lumMod val="75000"/>
                    <a:lumOff val="25000"/>
                  </a:schemeClr>
                </a:solidFill>
              </a:rPr>
              <a:t>xml</a:t>
            </a:r>
            <a:r>
              <a:rPr lang="zh-CN" altLang="en-US" sz="2400" dirty="0">
                <a:solidFill>
                  <a:schemeClr val="tx1">
                    <a:lumMod val="75000"/>
                    <a:lumOff val="25000"/>
                  </a:schemeClr>
                </a:solidFill>
              </a:rPr>
              <a:t>更轻巧。</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JSON</a:t>
            </a:r>
            <a:r>
              <a:rPr lang="zh-CN" altLang="en-US" sz="2000" dirty="0">
                <a:solidFill>
                  <a:schemeClr val="tx1">
                    <a:lumMod val="75000"/>
                    <a:lumOff val="25000"/>
                  </a:schemeClr>
                </a:solidFill>
              </a:rPr>
              <a:t>是</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原生格式，这意味着在</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中处理</a:t>
            </a:r>
            <a:r>
              <a:rPr lang="en-US" altLang="zh-CN" sz="2000" dirty="0">
                <a:solidFill>
                  <a:schemeClr val="tx1">
                    <a:lumMod val="75000"/>
                    <a:lumOff val="25000"/>
                  </a:schemeClr>
                </a:solidFill>
              </a:rPr>
              <a:t>JSON</a:t>
            </a:r>
            <a:r>
              <a:rPr lang="zh-CN" altLang="en-US" sz="2000" dirty="0">
                <a:solidFill>
                  <a:schemeClr val="tx1">
                    <a:lumMod val="75000"/>
                    <a:lumOff val="25000"/>
                  </a:schemeClr>
                </a:solidFill>
              </a:rPr>
              <a:t>数据不需要任何特殊的</a:t>
            </a:r>
            <a:r>
              <a:rPr lang="en-US" altLang="zh-CN" sz="2000" dirty="0">
                <a:solidFill>
                  <a:schemeClr val="tx1">
                    <a:lumMod val="75000"/>
                    <a:lumOff val="25000"/>
                  </a:schemeClr>
                </a:solidFill>
              </a:rPr>
              <a:t>API</a:t>
            </a:r>
            <a:r>
              <a:rPr lang="zh-CN" altLang="en-US" sz="2000" dirty="0">
                <a:solidFill>
                  <a:schemeClr val="tx1">
                    <a:lumMod val="75000"/>
                    <a:lumOff val="25000"/>
                  </a:schemeClr>
                </a:solidFill>
              </a:rPr>
              <a:t>或工具包</a:t>
            </a:r>
            <a:r>
              <a:rPr lang="zh-CN" altLang="en-US" sz="2000" dirty="0" smtClean="0">
                <a:solidFill>
                  <a:schemeClr val="tx1">
                    <a:lumMod val="75000"/>
                    <a:lumOff val="25000"/>
                  </a:schemeClr>
                </a:solidFill>
              </a:rPr>
              <a:t>。</a:t>
            </a:r>
            <a:endParaRPr lang="zh-CN" altLang="en-US" sz="2400" dirty="0">
              <a:solidFill>
                <a:schemeClr val="tx1">
                  <a:lumMod val="75000"/>
                  <a:lumOff val="25000"/>
                </a:schemeClr>
              </a:solidFill>
            </a:endParaRPr>
          </a:p>
          <a:p>
            <a:pPr lvl="1"/>
            <a:r>
              <a:rPr lang="en-US" altLang="zh-CN" sz="2000" dirty="0" smtClean="0">
                <a:solidFill>
                  <a:schemeClr val="tx1">
                    <a:lumMod val="75000"/>
                    <a:lumOff val="25000"/>
                  </a:schemeClr>
                </a:solidFill>
              </a:rPr>
              <a:t>JSON</a:t>
            </a:r>
            <a:r>
              <a:rPr lang="zh-CN" altLang="en-US" sz="2000" dirty="0">
                <a:solidFill>
                  <a:schemeClr val="tx1">
                    <a:lumMod val="75000"/>
                    <a:lumOff val="25000"/>
                  </a:schemeClr>
                </a:solidFill>
              </a:rPr>
              <a:t>的基本规则就是无序的名值对，但严格意义上名称要用””包裹。数据值只能为数字、字符、数组、布尔、</a:t>
            </a:r>
            <a:r>
              <a:rPr lang="en-US" altLang="zh-CN" sz="2000" dirty="0">
                <a:solidFill>
                  <a:schemeClr val="tx1">
                    <a:lumMod val="75000"/>
                    <a:lumOff val="25000"/>
                  </a:schemeClr>
                </a:solidFill>
              </a:rPr>
              <a:t>JSON</a:t>
            </a:r>
            <a:r>
              <a:rPr lang="zh-CN" altLang="en-US" sz="2000" dirty="0">
                <a:solidFill>
                  <a:schemeClr val="tx1">
                    <a:lumMod val="75000"/>
                    <a:lumOff val="25000"/>
                  </a:schemeClr>
                </a:solidFill>
              </a:rPr>
              <a:t>对象</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pPr marL="457200" lvl="1" indent="0">
              <a:buNone/>
            </a:pPr>
            <a:r>
              <a:rPr lang="en-US" altLang="zh-CN" sz="2200" b="1" dirty="0" smtClean="0">
                <a:solidFill>
                  <a:srgbClr val="FF0000"/>
                </a:solidFill>
                <a:latin typeface="+mn-lt"/>
                <a:ea typeface="+mn-ea"/>
              </a:rPr>
              <a:t>	{“</a:t>
            </a:r>
            <a:r>
              <a:rPr lang="en-US" altLang="zh-CN" sz="2200" b="1" dirty="0" err="1">
                <a:solidFill>
                  <a:srgbClr val="FF0000"/>
                </a:solidFill>
                <a:latin typeface="+mn-lt"/>
                <a:ea typeface="+mn-ea"/>
              </a:rPr>
              <a:t>flag”:true</a:t>
            </a:r>
            <a:r>
              <a:rPr lang="en-US" altLang="zh-CN" sz="2200" b="1" dirty="0">
                <a:solidFill>
                  <a:srgbClr val="FF0000"/>
                </a:solidFill>
                <a:latin typeface="+mn-lt"/>
                <a:ea typeface="+mn-ea"/>
              </a:rPr>
              <a:t>}  {“fav”:[“</a:t>
            </a:r>
            <a:r>
              <a:rPr lang="en-US" altLang="zh-CN" sz="2200" b="1" dirty="0" err="1">
                <a:solidFill>
                  <a:srgbClr val="FF0000"/>
                </a:solidFill>
                <a:latin typeface="+mn-lt"/>
                <a:ea typeface="+mn-ea"/>
              </a:rPr>
              <a:t>java”,”js</a:t>
            </a:r>
            <a:r>
              <a:rPr lang="en-US" altLang="zh-CN" sz="2200" b="1" dirty="0" smtClean="0">
                <a:solidFill>
                  <a:srgbClr val="FF0000"/>
                </a:solidFill>
                <a:latin typeface="+mn-lt"/>
                <a:ea typeface="+mn-ea"/>
              </a:rPr>
              <a:t>”]}</a:t>
            </a:r>
            <a:endParaRPr lang="zh-CN" altLang="en-US"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JSON</a:t>
            </a:r>
            <a:r>
              <a:rPr lang="zh-CN" altLang="en-US" sz="2000" dirty="0">
                <a:solidFill>
                  <a:schemeClr val="tx1">
                    <a:lumMod val="75000"/>
                    <a:lumOff val="25000"/>
                  </a:schemeClr>
                </a:solidFill>
              </a:rPr>
              <a:t>对象存在嵌套关系，可以无限嵌套</a:t>
            </a:r>
            <a:endParaRPr lang="zh-CN" altLang="en-US" sz="2000" dirty="0">
              <a:solidFill>
                <a:schemeClr val="tx1">
                  <a:lumMod val="75000"/>
                  <a:lumOff val="25000"/>
                </a:schemeClr>
              </a:solidFill>
            </a:endParaRPr>
          </a:p>
          <a:p>
            <a:pPr marL="0" indent="0">
              <a:buNone/>
            </a:pPr>
            <a:r>
              <a:rPr lang="en-US" altLang="zh-CN" sz="2400" dirty="0" smtClean="0">
                <a:solidFill>
                  <a:schemeClr val="tx1">
                    <a:lumMod val="75000"/>
                    <a:lumOff val="25000"/>
                  </a:schemeClr>
                </a:solidFill>
              </a:rPr>
              <a:t>	</a:t>
            </a:r>
            <a:r>
              <a:rPr lang="zh-CN" altLang="en-US" sz="2400" dirty="0" smtClean="0">
                <a:solidFill>
                  <a:schemeClr val="tx1">
                    <a:lumMod val="75000"/>
                    <a:lumOff val="25000"/>
                  </a:schemeClr>
                </a:solidFill>
              </a:rPr>
              <a:t> </a:t>
            </a:r>
            <a:r>
              <a:rPr lang="en-US" altLang="zh-CN" sz="2200" b="1" dirty="0">
                <a:solidFill>
                  <a:srgbClr val="FF0000"/>
                </a:solidFill>
                <a:latin typeface="+mn-lt"/>
                <a:ea typeface="+mn-ea"/>
              </a:rPr>
              <a:t>{"key1":{"key11":{"key111":"val11"}}}</a:t>
            </a:r>
            <a:endParaRPr lang="en-US" altLang="zh-CN" sz="2200" b="1" dirty="0">
              <a:solidFill>
                <a:srgbClr val="FF0000"/>
              </a:solidFill>
              <a:latin typeface="+mn-lt"/>
              <a:ea typeface="+mn-ea"/>
            </a:endParaRPr>
          </a:p>
          <a:p>
            <a:pPr marL="914400" lvl="1" indent="-457200">
              <a:buClr>
                <a:schemeClr val="tx1"/>
              </a:buClr>
              <a:buFont typeface="+mj-lt"/>
              <a:buAutoNum type="arabicPeriod"/>
            </a:pPr>
            <a:endParaRPr lang="en-US" altLang="zh-CN" sz="2200" dirty="0">
              <a:latin typeface="黑体" panose="02010609060101010101" charset="-122"/>
              <a:ea typeface="楷体_GB2312" pitchFamily="49" charset="-122"/>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【JSON</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2267406" y="2247727"/>
            <a:ext cx="2699778" cy="430887"/>
          </a:xfrm>
          <a:prstGeom prst="rect">
            <a:avLst/>
          </a:prstGeom>
        </p:spPr>
        <p:txBody>
          <a:bodyPr wrap="none">
            <a:spAutoFit/>
          </a:bodyPr>
          <a:lstStyle/>
          <a:p>
            <a:r>
              <a:rPr lang="en-US" altLang="zh-CN" sz="2200" b="1" dirty="0">
                <a:solidFill>
                  <a:srgbClr val="FF0000"/>
                </a:solidFill>
              </a:rPr>
              <a:t>{"user":"</a:t>
            </a:r>
            <a:r>
              <a:rPr lang="en-US" altLang="zh-CN" sz="2200" b="1" dirty="0" err="1">
                <a:solidFill>
                  <a:srgbClr val="FF0000"/>
                </a:solidFill>
              </a:rPr>
              <a:t>zhongruan</a:t>
            </a:r>
            <a:r>
              <a:rPr lang="en-US" altLang="zh-CN" sz="2200" b="1" dirty="0">
                <a:solidFill>
                  <a:srgbClr val="FF0000"/>
                </a:solidFill>
              </a:rPr>
              <a:t>"}</a:t>
            </a:r>
            <a:endParaRPr lang="en-US" altLang="zh-CN" sz="2200" b="1" dirty="0">
              <a:solidFill>
                <a:srgbClr val="FF0000"/>
              </a:solidFill>
            </a:endParaRPr>
          </a:p>
        </p:txBody>
      </p:sp>
    </p:spTree>
  </p:cSld>
  <p:clrMapOvr>
    <a:masterClrMapping/>
  </p:clrMapOvr>
  <p:transition spd="slow">
    <p:push dir="u"/>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JSON</a:t>
            </a:r>
            <a:r>
              <a:rPr lang="zh-CN" altLang="en-US" sz="2400" dirty="0">
                <a:solidFill>
                  <a:schemeClr val="tx1">
                    <a:lumMod val="75000"/>
                    <a:lumOff val="25000"/>
                  </a:schemeClr>
                </a:solidFill>
              </a:rPr>
              <a:t>格式的转换：</a:t>
            </a:r>
            <a:r>
              <a:rPr lang="en-US" altLang="zh-CN" sz="2400" dirty="0">
                <a:solidFill>
                  <a:schemeClr val="tx1">
                    <a:lumMod val="75000"/>
                    <a:lumOff val="25000"/>
                  </a:schemeClr>
                </a:solidFill>
              </a:rPr>
              <a:t>JSON</a:t>
            </a:r>
            <a:r>
              <a:rPr lang="zh-CN" altLang="en-US" sz="2400" dirty="0">
                <a:solidFill>
                  <a:schemeClr val="tx1">
                    <a:lumMod val="75000"/>
                    <a:lumOff val="25000"/>
                  </a:schemeClr>
                </a:solidFill>
              </a:rPr>
              <a:t>是一种数据格式，以字符格式传输。</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JSON</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1214414" y="1785925"/>
            <a:ext cx="2920762" cy="4459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571603" y="2214554"/>
            <a:ext cx="2294885" cy="369332"/>
          </a:xfrm>
          <a:prstGeom prst="rect">
            <a:avLst/>
          </a:prstGeom>
          <a:noFill/>
        </p:spPr>
        <p:txBody>
          <a:bodyPr wrap="square" rtlCol="0">
            <a:spAutoFit/>
          </a:bodyPr>
          <a:lstStyle/>
          <a:p>
            <a:r>
              <a:rPr lang="zh-CN" altLang="en-US" b="1" dirty="0" smtClean="0">
                <a:solidFill>
                  <a:srgbClr val="FF0000"/>
                </a:solidFill>
              </a:rPr>
              <a:t>发送</a:t>
            </a:r>
            <a:r>
              <a:rPr lang="en-US" altLang="zh-CN" b="1" dirty="0" smtClean="0">
                <a:solidFill>
                  <a:srgbClr val="FF0000"/>
                </a:solidFill>
              </a:rPr>
              <a:t>ajax</a:t>
            </a:r>
            <a:endParaRPr lang="zh-CN" altLang="en-US" b="1" dirty="0">
              <a:solidFill>
                <a:srgbClr val="FF0000"/>
              </a:solidFill>
            </a:endParaRPr>
          </a:p>
        </p:txBody>
      </p:sp>
      <p:sp>
        <p:nvSpPr>
          <p:cNvPr id="7" name="TextBox 6"/>
          <p:cNvSpPr txBox="1"/>
          <p:nvPr/>
        </p:nvSpPr>
        <p:spPr>
          <a:xfrm>
            <a:off x="1571603" y="2643182"/>
            <a:ext cx="1669007" cy="369332"/>
          </a:xfrm>
          <a:prstGeom prst="rect">
            <a:avLst/>
          </a:prstGeom>
          <a:noFill/>
          <a:ln>
            <a:solidFill>
              <a:schemeClr val="tx1"/>
            </a:solidFill>
          </a:ln>
        </p:spPr>
        <p:txBody>
          <a:bodyPr wrap="square" rtlCol="0">
            <a:spAutoFit/>
          </a:bodyPr>
          <a:lstStyle/>
          <a:p>
            <a:r>
              <a:rPr lang="en-US" altLang="zh-CN" dirty="0" smtClean="0"/>
              <a:t>JSON</a:t>
            </a:r>
            <a:r>
              <a:rPr lang="zh-CN" altLang="en-US" dirty="0" smtClean="0"/>
              <a:t>对象</a:t>
            </a:r>
            <a:endParaRPr lang="zh-CN" altLang="en-US" dirty="0"/>
          </a:p>
        </p:txBody>
      </p:sp>
      <p:sp>
        <p:nvSpPr>
          <p:cNvPr id="8" name="TextBox 7"/>
          <p:cNvSpPr txBox="1"/>
          <p:nvPr/>
        </p:nvSpPr>
        <p:spPr>
          <a:xfrm>
            <a:off x="1714480" y="3214686"/>
            <a:ext cx="1356068" cy="369332"/>
          </a:xfrm>
          <a:prstGeom prst="rect">
            <a:avLst/>
          </a:prstGeom>
          <a:noFill/>
          <a:ln>
            <a:solidFill>
              <a:schemeClr val="tx1"/>
            </a:solidFill>
          </a:ln>
        </p:spPr>
        <p:txBody>
          <a:bodyPr wrap="square" rtlCol="0">
            <a:spAutoFit/>
          </a:bodyPr>
          <a:lstStyle/>
          <a:p>
            <a:r>
              <a:rPr lang="zh-CN" altLang="en-US" dirty="0" smtClean="0"/>
              <a:t>字符串</a:t>
            </a:r>
            <a:endParaRPr lang="zh-CN" altLang="en-US" dirty="0"/>
          </a:p>
        </p:txBody>
      </p:sp>
      <p:sp>
        <p:nvSpPr>
          <p:cNvPr id="9" name="矩形 8"/>
          <p:cNvSpPr/>
          <p:nvPr/>
        </p:nvSpPr>
        <p:spPr>
          <a:xfrm>
            <a:off x="1428728" y="2214554"/>
            <a:ext cx="2190572" cy="1783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072066" y="1857363"/>
            <a:ext cx="3546640" cy="428078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785917" y="1857364"/>
            <a:ext cx="2086259" cy="461665"/>
          </a:xfrm>
          <a:prstGeom prst="rect">
            <a:avLst/>
          </a:prstGeom>
          <a:noFill/>
        </p:spPr>
        <p:txBody>
          <a:bodyPr wrap="square" rtlCol="0">
            <a:spAutoFit/>
          </a:bodyPr>
          <a:lstStyle/>
          <a:p>
            <a:r>
              <a:rPr lang="en-US" altLang="zh-CN" sz="2400" b="1" dirty="0" smtClean="0">
                <a:solidFill>
                  <a:schemeClr val="tx1">
                    <a:lumMod val="95000"/>
                    <a:lumOff val="5000"/>
                  </a:schemeClr>
                </a:solidFill>
              </a:rPr>
              <a:t>web</a:t>
            </a:r>
            <a:endParaRPr lang="zh-CN" altLang="en-US" sz="2400" b="1" dirty="0">
              <a:solidFill>
                <a:schemeClr val="tx1">
                  <a:lumMod val="95000"/>
                  <a:lumOff val="5000"/>
                </a:schemeClr>
              </a:solidFill>
            </a:endParaRPr>
          </a:p>
        </p:txBody>
      </p:sp>
      <p:sp>
        <p:nvSpPr>
          <p:cNvPr id="12" name="TextBox 11"/>
          <p:cNvSpPr txBox="1"/>
          <p:nvPr/>
        </p:nvSpPr>
        <p:spPr>
          <a:xfrm>
            <a:off x="5786445" y="1857364"/>
            <a:ext cx="2086259" cy="461665"/>
          </a:xfrm>
          <a:prstGeom prst="rect">
            <a:avLst/>
          </a:prstGeom>
          <a:noFill/>
        </p:spPr>
        <p:txBody>
          <a:bodyPr wrap="square" rtlCol="0">
            <a:spAutoFit/>
          </a:bodyPr>
          <a:lstStyle/>
          <a:p>
            <a:r>
              <a:rPr lang="en-US" altLang="zh-CN" sz="2400" b="1" dirty="0" smtClean="0">
                <a:solidFill>
                  <a:schemeClr val="tx1">
                    <a:lumMod val="95000"/>
                    <a:lumOff val="5000"/>
                  </a:schemeClr>
                </a:solidFill>
              </a:rPr>
              <a:t>server</a:t>
            </a:r>
            <a:endParaRPr lang="zh-CN" altLang="en-US" sz="2400" b="1" dirty="0">
              <a:solidFill>
                <a:schemeClr val="tx1">
                  <a:lumMod val="95000"/>
                  <a:lumOff val="5000"/>
                </a:schemeClr>
              </a:solidFill>
            </a:endParaRPr>
          </a:p>
        </p:txBody>
      </p:sp>
      <p:sp>
        <p:nvSpPr>
          <p:cNvPr id="13" name="矩形 12"/>
          <p:cNvSpPr/>
          <p:nvPr/>
        </p:nvSpPr>
        <p:spPr>
          <a:xfrm>
            <a:off x="5572131" y="2214554"/>
            <a:ext cx="2527405" cy="17101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643569" y="2285992"/>
            <a:ext cx="2294885" cy="369332"/>
          </a:xfrm>
          <a:prstGeom prst="rect">
            <a:avLst/>
          </a:prstGeom>
          <a:noFill/>
        </p:spPr>
        <p:txBody>
          <a:bodyPr wrap="square" rtlCol="0">
            <a:spAutoFit/>
          </a:bodyPr>
          <a:lstStyle/>
          <a:p>
            <a:r>
              <a:rPr lang="zh-CN" altLang="en-US" b="1" dirty="0" smtClean="0">
                <a:solidFill>
                  <a:srgbClr val="FF0000"/>
                </a:solidFill>
              </a:rPr>
              <a:t>接收请求</a:t>
            </a:r>
            <a:endParaRPr lang="zh-CN" altLang="en-US" b="1" dirty="0">
              <a:solidFill>
                <a:srgbClr val="FF0000"/>
              </a:solidFill>
            </a:endParaRPr>
          </a:p>
        </p:txBody>
      </p:sp>
      <p:sp>
        <p:nvSpPr>
          <p:cNvPr id="15" name="TextBox 14"/>
          <p:cNvSpPr txBox="1"/>
          <p:nvPr/>
        </p:nvSpPr>
        <p:spPr>
          <a:xfrm>
            <a:off x="5786446" y="2643182"/>
            <a:ext cx="1356068" cy="369332"/>
          </a:xfrm>
          <a:prstGeom prst="rect">
            <a:avLst/>
          </a:prstGeom>
          <a:noFill/>
          <a:ln>
            <a:solidFill>
              <a:schemeClr val="tx1"/>
            </a:solidFill>
          </a:ln>
        </p:spPr>
        <p:txBody>
          <a:bodyPr wrap="square" rtlCol="0">
            <a:spAutoFit/>
          </a:bodyPr>
          <a:lstStyle/>
          <a:p>
            <a:r>
              <a:rPr lang="zh-CN" altLang="en-US" dirty="0" smtClean="0"/>
              <a:t>字符串</a:t>
            </a:r>
            <a:endParaRPr lang="zh-CN" altLang="en-US" dirty="0"/>
          </a:p>
        </p:txBody>
      </p:sp>
      <p:sp>
        <p:nvSpPr>
          <p:cNvPr id="16" name="TextBox 15"/>
          <p:cNvSpPr txBox="1"/>
          <p:nvPr/>
        </p:nvSpPr>
        <p:spPr>
          <a:xfrm>
            <a:off x="5786445" y="3143248"/>
            <a:ext cx="1669007" cy="369332"/>
          </a:xfrm>
          <a:prstGeom prst="rect">
            <a:avLst/>
          </a:prstGeom>
          <a:noFill/>
          <a:ln>
            <a:solidFill>
              <a:schemeClr val="tx1"/>
            </a:solidFill>
          </a:ln>
        </p:spPr>
        <p:txBody>
          <a:bodyPr wrap="square" rtlCol="0">
            <a:spAutoFit/>
          </a:bodyPr>
          <a:lstStyle/>
          <a:p>
            <a:r>
              <a:rPr lang="en-US" altLang="zh-CN" dirty="0" smtClean="0"/>
              <a:t>JSON</a:t>
            </a:r>
            <a:r>
              <a:rPr lang="zh-CN" altLang="en-US" dirty="0" smtClean="0"/>
              <a:t>对象</a:t>
            </a:r>
            <a:endParaRPr lang="zh-CN" altLang="en-US" dirty="0"/>
          </a:p>
        </p:txBody>
      </p:sp>
      <p:sp>
        <p:nvSpPr>
          <p:cNvPr id="17" name="下箭头 16"/>
          <p:cNvSpPr/>
          <p:nvPr/>
        </p:nvSpPr>
        <p:spPr>
          <a:xfrm>
            <a:off x="2071669" y="3000371"/>
            <a:ext cx="312939" cy="267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786445" y="4143380"/>
            <a:ext cx="1669007" cy="369332"/>
          </a:xfrm>
          <a:prstGeom prst="rect">
            <a:avLst/>
          </a:prstGeom>
          <a:noFill/>
          <a:ln>
            <a:solidFill>
              <a:schemeClr val="tx1"/>
            </a:solidFill>
          </a:ln>
        </p:spPr>
        <p:txBody>
          <a:bodyPr wrap="square" rtlCol="0">
            <a:spAutoFit/>
          </a:bodyPr>
          <a:lstStyle/>
          <a:p>
            <a:r>
              <a:rPr lang="en-US" altLang="zh-CN" dirty="0" smtClean="0"/>
              <a:t>JSON</a:t>
            </a:r>
            <a:r>
              <a:rPr lang="zh-CN" altLang="en-US" dirty="0" smtClean="0"/>
              <a:t>对象</a:t>
            </a:r>
            <a:endParaRPr lang="zh-CN" altLang="en-US" dirty="0"/>
          </a:p>
        </p:txBody>
      </p:sp>
      <p:sp>
        <p:nvSpPr>
          <p:cNvPr id="19" name="TextBox 18"/>
          <p:cNvSpPr txBox="1"/>
          <p:nvPr/>
        </p:nvSpPr>
        <p:spPr>
          <a:xfrm>
            <a:off x="2357422" y="3000372"/>
            <a:ext cx="938816" cy="276999"/>
          </a:xfrm>
          <a:prstGeom prst="rect">
            <a:avLst/>
          </a:prstGeom>
          <a:noFill/>
        </p:spPr>
        <p:txBody>
          <a:bodyPr wrap="square" rtlCol="0">
            <a:spAutoFit/>
          </a:bodyPr>
          <a:lstStyle/>
          <a:p>
            <a:r>
              <a:rPr lang="zh-CN" altLang="en-US" sz="1200" b="1" dirty="0" smtClean="0">
                <a:solidFill>
                  <a:srgbClr val="FF0000"/>
                </a:solidFill>
              </a:rPr>
              <a:t>转换</a:t>
            </a:r>
            <a:endParaRPr lang="zh-CN" altLang="en-US" sz="1200" b="1" dirty="0">
              <a:solidFill>
                <a:srgbClr val="FF0000"/>
              </a:solidFill>
            </a:endParaRPr>
          </a:p>
        </p:txBody>
      </p:sp>
      <p:sp>
        <p:nvSpPr>
          <p:cNvPr id="20" name="TextBox 19"/>
          <p:cNvSpPr txBox="1"/>
          <p:nvPr/>
        </p:nvSpPr>
        <p:spPr>
          <a:xfrm>
            <a:off x="6786578" y="2786058"/>
            <a:ext cx="938816" cy="276999"/>
          </a:xfrm>
          <a:prstGeom prst="rect">
            <a:avLst/>
          </a:prstGeom>
          <a:noFill/>
        </p:spPr>
        <p:txBody>
          <a:bodyPr wrap="square" rtlCol="0">
            <a:spAutoFit/>
          </a:bodyPr>
          <a:lstStyle/>
          <a:p>
            <a:r>
              <a:rPr lang="zh-CN" altLang="en-US" sz="1200" b="1" dirty="0" smtClean="0">
                <a:solidFill>
                  <a:srgbClr val="FF0000"/>
                </a:solidFill>
              </a:rPr>
              <a:t>转换</a:t>
            </a:r>
            <a:endParaRPr lang="zh-CN" altLang="en-US" sz="1200" b="1" dirty="0">
              <a:solidFill>
                <a:srgbClr val="FF0000"/>
              </a:solidFill>
            </a:endParaRPr>
          </a:p>
        </p:txBody>
      </p:sp>
      <p:sp>
        <p:nvSpPr>
          <p:cNvPr id="21" name="下箭头 20"/>
          <p:cNvSpPr/>
          <p:nvPr/>
        </p:nvSpPr>
        <p:spPr>
          <a:xfrm>
            <a:off x="6072197" y="3000372"/>
            <a:ext cx="312939" cy="1783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857884" y="4714884"/>
            <a:ext cx="1356068" cy="369332"/>
          </a:xfrm>
          <a:prstGeom prst="rect">
            <a:avLst/>
          </a:prstGeom>
          <a:noFill/>
          <a:ln>
            <a:solidFill>
              <a:schemeClr val="tx1"/>
            </a:solidFill>
          </a:ln>
        </p:spPr>
        <p:txBody>
          <a:bodyPr wrap="square" rtlCol="0">
            <a:spAutoFit/>
          </a:bodyPr>
          <a:lstStyle/>
          <a:p>
            <a:r>
              <a:rPr lang="zh-CN" altLang="en-US" dirty="0" smtClean="0"/>
              <a:t>字符串</a:t>
            </a:r>
            <a:endParaRPr lang="zh-CN" altLang="en-US" dirty="0"/>
          </a:p>
        </p:txBody>
      </p:sp>
      <p:sp>
        <p:nvSpPr>
          <p:cNvPr id="23" name="下箭头 22"/>
          <p:cNvSpPr/>
          <p:nvPr/>
        </p:nvSpPr>
        <p:spPr>
          <a:xfrm>
            <a:off x="6215073" y="4572008"/>
            <a:ext cx="312939" cy="1783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6786578" y="4572008"/>
            <a:ext cx="938816" cy="276999"/>
          </a:xfrm>
          <a:prstGeom prst="rect">
            <a:avLst/>
          </a:prstGeom>
          <a:noFill/>
        </p:spPr>
        <p:txBody>
          <a:bodyPr wrap="square" rtlCol="0">
            <a:spAutoFit/>
          </a:bodyPr>
          <a:lstStyle/>
          <a:p>
            <a:r>
              <a:rPr lang="zh-CN" altLang="en-US" sz="1200" b="1" dirty="0" smtClean="0">
                <a:solidFill>
                  <a:srgbClr val="FF0000"/>
                </a:solidFill>
              </a:rPr>
              <a:t>转换</a:t>
            </a:r>
            <a:endParaRPr lang="zh-CN" altLang="en-US" sz="1200" b="1" dirty="0">
              <a:solidFill>
                <a:srgbClr val="FF0000"/>
              </a:solidFill>
            </a:endParaRPr>
          </a:p>
        </p:txBody>
      </p:sp>
      <p:sp>
        <p:nvSpPr>
          <p:cNvPr id="25" name="矩形 24"/>
          <p:cNvSpPr/>
          <p:nvPr/>
        </p:nvSpPr>
        <p:spPr>
          <a:xfrm>
            <a:off x="5572131" y="3714752"/>
            <a:ext cx="2527405" cy="18885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786445" y="3714752"/>
            <a:ext cx="2294885" cy="369332"/>
          </a:xfrm>
          <a:prstGeom prst="rect">
            <a:avLst/>
          </a:prstGeom>
          <a:noFill/>
        </p:spPr>
        <p:txBody>
          <a:bodyPr wrap="square" rtlCol="0">
            <a:spAutoFit/>
          </a:bodyPr>
          <a:lstStyle/>
          <a:p>
            <a:r>
              <a:rPr lang="zh-CN" altLang="en-US" b="1" dirty="0" smtClean="0">
                <a:solidFill>
                  <a:srgbClr val="FF0000"/>
                </a:solidFill>
              </a:rPr>
              <a:t>服务器响应</a:t>
            </a:r>
            <a:endParaRPr lang="zh-CN" altLang="en-US" b="1" dirty="0">
              <a:solidFill>
                <a:srgbClr val="FF0000"/>
              </a:solidFill>
            </a:endParaRPr>
          </a:p>
        </p:txBody>
      </p:sp>
      <p:sp>
        <p:nvSpPr>
          <p:cNvPr id="27" name="矩形 26"/>
          <p:cNvSpPr/>
          <p:nvPr/>
        </p:nvSpPr>
        <p:spPr>
          <a:xfrm>
            <a:off x="1357289" y="3714752"/>
            <a:ext cx="2527405" cy="18885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1500165" y="3786190"/>
            <a:ext cx="2294885" cy="369332"/>
          </a:xfrm>
          <a:prstGeom prst="rect">
            <a:avLst/>
          </a:prstGeom>
          <a:noFill/>
        </p:spPr>
        <p:txBody>
          <a:bodyPr wrap="square" rtlCol="0">
            <a:spAutoFit/>
          </a:bodyPr>
          <a:lstStyle/>
          <a:p>
            <a:r>
              <a:rPr lang="zh-CN" altLang="en-US" b="1" dirty="0" smtClean="0">
                <a:solidFill>
                  <a:srgbClr val="FF0000"/>
                </a:solidFill>
              </a:rPr>
              <a:t>接收响应</a:t>
            </a:r>
            <a:endParaRPr lang="zh-CN" altLang="en-US" b="1" dirty="0">
              <a:solidFill>
                <a:srgbClr val="FF0000"/>
              </a:solidFill>
            </a:endParaRPr>
          </a:p>
        </p:txBody>
      </p:sp>
      <p:sp>
        <p:nvSpPr>
          <p:cNvPr id="29" name="TextBox 28"/>
          <p:cNvSpPr txBox="1"/>
          <p:nvPr/>
        </p:nvSpPr>
        <p:spPr>
          <a:xfrm>
            <a:off x="1643042" y="4143380"/>
            <a:ext cx="1356068" cy="369332"/>
          </a:xfrm>
          <a:prstGeom prst="rect">
            <a:avLst/>
          </a:prstGeom>
          <a:noFill/>
          <a:ln>
            <a:solidFill>
              <a:schemeClr val="tx1"/>
            </a:solidFill>
          </a:ln>
        </p:spPr>
        <p:txBody>
          <a:bodyPr wrap="square" rtlCol="0">
            <a:spAutoFit/>
          </a:bodyPr>
          <a:lstStyle/>
          <a:p>
            <a:r>
              <a:rPr lang="zh-CN" altLang="en-US" dirty="0" smtClean="0"/>
              <a:t>字符串</a:t>
            </a:r>
            <a:endParaRPr lang="zh-CN" altLang="en-US" dirty="0"/>
          </a:p>
        </p:txBody>
      </p:sp>
      <p:sp>
        <p:nvSpPr>
          <p:cNvPr id="30" name="TextBox 29"/>
          <p:cNvSpPr txBox="1"/>
          <p:nvPr/>
        </p:nvSpPr>
        <p:spPr>
          <a:xfrm>
            <a:off x="1571603" y="4714884"/>
            <a:ext cx="1669007" cy="369332"/>
          </a:xfrm>
          <a:prstGeom prst="rect">
            <a:avLst/>
          </a:prstGeom>
          <a:noFill/>
          <a:ln>
            <a:solidFill>
              <a:schemeClr val="tx1"/>
            </a:solidFill>
          </a:ln>
        </p:spPr>
        <p:txBody>
          <a:bodyPr wrap="square" rtlCol="0">
            <a:spAutoFit/>
          </a:bodyPr>
          <a:lstStyle/>
          <a:p>
            <a:r>
              <a:rPr lang="en-US" altLang="zh-CN" dirty="0" smtClean="0"/>
              <a:t>JSON</a:t>
            </a:r>
            <a:r>
              <a:rPr lang="zh-CN" altLang="en-US" dirty="0" smtClean="0"/>
              <a:t>对象</a:t>
            </a:r>
            <a:endParaRPr lang="zh-CN" altLang="en-US" dirty="0"/>
          </a:p>
        </p:txBody>
      </p:sp>
      <p:sp>
        <p:nvSpPr>
          <p:cNvPr id="33" name="TextBox 32"/>
          <p:cNvSpPr txBox="1"/>
          <p:nvPr/>
        </p:nvSpPr>
        <p:spPr>
          <a:xfrm>
            <a:off x="3500430" y="4572008"/>
            <a:ext cx="1564694" cy="369332"/>
          </a:xfrm>
          <a:prstGeom prst="rect">
            <a:avLst/>
          </a:prstGeom>
          <a:noFill/>
        </p:spPr>
        <p:txBody>
          <a:bodyPr wrap="square" rtlCol="0">
            <a:spAutoFit/>
          </a:bodyPr>
          <a:lstStyle/>
          <a:p>
            <a:r>
              <a:rPr lang="zh-CN" altLang="en-US" dirty="0" smtClean="0"/>
              <a:t>此处可以解析</a:t>
            </a:r>
            <a:endParaRPr lang="zh-CN" altLang="en-US" dirty="0"/>
          </a:p>
        </p:txBody>
      </p:sp>
      <p:sp>
        <p:nvSpPr>
          <p:cNvPr id="34" name="右箭头 33"/>
          <p:cNvSpPr/>
          <p:nvPr/>
        </p:nvSpPr>
        <p:spPr>
          <a:xfrm flipH="1">
            <a:off x="2786050" y="4816667"/>
            <a:ext cx="1147442" cy="26754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下箭头 34"/>
          <p:cNvSpPr/>
          <p:nvPr/>
        </p:nvSpPr>
        <p:spPr>
          <a:xfrm>
            <a:off x="2071669" y="4500569"/>
            <a:ext cx="312939" cy="267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2428860" y="4500570"/>
            <a:ext cx="938816" cy="276999"/>
          </a:xfrm>
          <a:prstGeom prst="rect">
            <a:avLst/>
          </a:prstGeom>
          <a:noFill/>
        </p:spPr>
        <p:txBody>
          <a:bodyPr wrap="square" rtlCol="0">
            <a:spAutoFit/>
          </a:bodyPr>
          <a:lstStyle/>
          <a:p>
            <a:r>
              <a:rPr lang="zh-CN" altLang="en-US" sz="1200" b="1" dirty="0" smtClean="0">
                <a:solidFill>
                  <a:srgbClr val="FF0000"/>
                </a:solidFill>
              </a:rPr>
              <a:t>转换</a:t>
            </a:r>
            <a:endParaRPr lang="zh-CN" altLang="en-US" sz="1200" b="1" dirty="0">
              <a:solidFill>
                <a:srgbClr val="FF0000"/>
              </a:solidFill>
            </a:endParaRPr>
          </a:p>
        </p:txBody>
      </p:sp>
      <p:cxnSp>
        <p:nvCxnSpPr>
          <p:cNvPr id="37" name="肘形连接符 36"/>
          <p:cNvCxnSpPr>
            <a:stCxn id="8" idx="3"/>
            <a:endCxn id="15" idx="1"/>
          </p:cNvCxnSpPr>
          <p:nvPr/>
        </p:nvCxnSpPr>
        <p:spPr>
          <a:xfrm flipV="1">
            <a:off x="3070548" y="2827848"/>
            <a:ext cx="2715898" cy="571504"/>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22" idx="1"/>
            <a:endCxn id="29" idx="3"/>
          </p:cNvCxnSpPr>
          <p:nvPr/>
        </p:nvCxnSpPr>
        <p:spPr>
          <a:xfrm rot="10800000">
            <a:off x="2999110" y="4328046"/>
            <a:ext cx="2858774" cy="571504"/>
          </a:xfrm>
          <a:prstGeom prst="bentConnector3">
            <a:avLst>
              <a:gd name="adj1" fmla="val 50000"/>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a:buClr>
                <a:schemeClr val="tx1"/>
              </a:buClr>
            </a:pPr>
            <a:r>
              <a:rPr lang="en-US" altLang="zh-CN" sz="2400" dirty="0">
                <a:ea typeface="楷体_GB2312" pitchFamily="49" charset="-122"/>
              </a:rPr>
              <a:t>ECMAscript</a:t>
            </a:r>
            <a:r>
              <a:rPr lang="zh-CN" altLang="en-US" sz="2400" dirty="0">
                <a:ea typeface="楷体_GB2312" pitchFamily="49" charset="-122"/>
              </a:rPr>
              <a:t>中扩展了字符与</a:t>
            </a:r>
            <a:r>
              <a:rPr lang="en-US" altLang="zh-CN" sz="2400" dirty="0">
                <a:ea typeface="楷体_GB2312" pitchFamily="49" charset="-122"/>
              </a:rPr>
              <a:t>JSON</a:t>
            </a:r>
            <a:r>
              <a:rPr lang="zh-CN" altLang="en-US" sz="2400" dirty="0">
                <a:ea typeface="楷体_GB2312" pitchFamily="49" charset="-122"/>
              </a:rPr>
              <a:t>格式相互转换的方式。</a:t>
            </a:r>
            <a:endParaRPr lang="en-US" altLang="zh-CN" sz="2400" dirty="0">
              <a:ea typeface="楷体_GB2312" pitchFamily="49" charset="-122"/>
            </a:endParaRPr>
          </a:p>
          <a:p>
            <a:pPr lvl="1">
              <a:buClr>
                <a:schemeClr val="tx2">
                  <a:lumMod val="75000"/>
                </a:schemeClr>
              </a:buClr>
            </a:pPr>
            <a:r>
              <a:rPr lang="en-US" altLang="zh-CN" sz="2000" dirty="0">
                <a:solidFill>
                  <a:schemeClr val="accent4">
                    <a:lumMod val="60000"/>
                    <a:lumOff val="40000"/>
                  </a:schemeClr>
                </a:solidFill>
                <a:ea typeface="楷体_GB2312" pitchFamily="49" charset="-122"/>
              </a:rPr>
              <a:t>String</a:t>
            </a:r>
            <a:r>
              <a:rPr lang="en-US" altLang="zh-CN" sz="2000" dirty="0">
                <a:ea typeface="楷体_GB2312" pitchFamily="49" charset="-122"/>
              </a:rPr>
              <a:t> </a:t>
            </a:r>
            <a:r>
              <a:rPr lang="en-US" altLang="en-US" sz="2000" dirty="0">
                <a:solidFill>
                  <a:srgbClr val="955C2D"/>
                </a:solidFill>
                <a:ea typeface="楷体_GB2312" pitchFamily="49" charset="-122"/>
              </a:rPr>
              <a:t>JSON</a:t>
            </a:r>
            <a:r>
              <a:rPr lang="en-US" altLang="en-US" sz="2000" dirty="0">
                <a:ea typeface="楷体_GB2312" pitchFamily="49" charset="-122"/>
              </a:rPr>
              <a:t>.</a:t>
            </a:r>
            <a:r>
              <a:rPr lang="en-US" altLang="en-US" sz="2000" dirty="0">
                <a:solidFill>
                  <a:srgbClr val="FF0000"/>
                </a:solidFill>
                <a:ea typeface="楷体_GB2312" pitchFamily="49" charset="-122"/>
              </a:rPr>
              <a:t>stringify</a:t>
            </a:r>
            <a:r>
              <a:rPr lang="en-US" altLang="en-US" sz="2000" dirty="0">
                <a:ea typeface="楷体_GB2312" pitchFamily="49" charset="-122"/>
              </a:rPr>
              <a:t>(</a:t>
            </a:r>
            <a:r>
              <a:rPr lang="en-US" altLang="en-US" sz="2000" dirty="0">
                <a:solidFill>
                  <a:schemeClr val="tx2">
                    <a:lumMod val="75000"/>
                  </a:schemeClr>
                </a:solidFill>
                <a:ea typeface="楷体_GB2312" pitchFamily="49" charset="-122"/>
              </a:rPr>
              <a:t>obj</a:t>
            </a:r>
            <a:r>
              <a:rPr lang="en-US" altLang="en-US" sz="2000" dirty="0">
                <a:ea typeface="楷体_GB2312" pitchFamily="49" charset="-122"/>
              </a:rPr>
              <a:t>)</a:t>
            </a:r>
            <a:r>
              <a:rPr lang="zh-CN" altLang="en-US" sz="2000" dirty="0">
                <a:ea typeface="楷体_GB2312" pitchFamily="49" charset="-122"/>
              </a:rPr>
              <a:t>：将</a:t>
            </a:r>
            <a:r>
              <a:rPr lang="en-US" altLang="zh-CN" sz="2000" dirty="0">
                <a:ea typeface="楷体_GB2312" pitchFamily="49" charset="-122"/>
              </a:rPr>
              <a:t>ECMAscript</a:t>
            </a:r>
            <a:r>
              <a:rPr lang="zh-CN" altLang="en-US" sz="2000" dirty="0">
                <a:ea typeface="楷体_GB2312" pitchFamily="49" charset="-122"/>
              </a:rPr>
              <a:t>对象转换为字符。</a:t>
            </a:r>
            <a:endParaRPr lang="en-US" altLang="zh-CN" sz="2000" dirty="0">
              <a:ea typeface="楷体_GB2312" pitchFamily="49" charset="-122"/>
            </a:endParaRPr>
          </a:p>
          <a:p>
            <a:pPr lvl="1">
              <a:buClr>
                <a:schemeClr val="tx2">
                  <a:lumMod val="75000"/>
                </a:schemeClr>
              </a:buClr>
              <a:buNone/>
            </a:pPr>
            <a:r>
              <a:rPr lang="en-US" altLang="zh-CN" sz="2000" dirty="0">
                <a:ea typeface="楷体_GB2312" pitchFamily="49" charset="-122"/>
              </a:rPr>
              <a:t>	--String </a:t>
            </a:r>
            <a:r>
              <a:rPr lang="zh-CN" altLang="en-US" sz="2000" dirty="0">
                <a:ea typeface="楷体_GB2312" pitchFamily="49" charset="-122"/>
              </a:rPr>
              <a:t>：返回类型。</a:t>
            </a:r>
            <a:endParaRPr lang="en-US" altLang="zh-CN" sz="2000" dirty="0">
              <a:ea typeface="楷体_GB2312" pitchFamily="49" charset="-122"/>
            </a:endParaRPr>
          </a:p>
          <a:p>
            <a:pPr lvl="1">
              <a:buClr>
                <a:schemeClr val="tx2">
                  <a:lumMod val="75000"/>
                </a:schemeClr>
              </a:buClr>
              <a:buNone/>
            </a:pPr>
            <a:r>
              <a:rPr lang="en-US" altLang="zh-CN" sz="2000" dirty="0">
                <a:ea typeface="楷体_GB2312" pitchFamily="49" charset="-122"/>
              </a:rPr>
              <a:t>	--JSON</a:t>
            </a:r>
            <a:r>
              <a:rPr lang="zh-CN" altLang="en-US" sz="2000" dirty="0">
                <a:ea typeface="楷体_GB2312" pitchFamily="49" charset="-122"/>
              </a:rPr>
              <a:t>：</a:t>
            </a:r>
            <a:r>
              <a:rPr lang="en-US" altLang="zh-CN" sz="2000" dirty="0">
                <a:ea typeface="楷体_GB2312" pitchFamily="49" charset="-122"/>
              </a:rPr>
              <a:t>window</a:t>
            </a:r>
            <a:r>
              <a:rPr lang="zh-CN" altLang="en-US" sz="2000" dirty="0">
                <a:ea typeface="楷体_GB2312" pitchFamily="49" charset="-122"/>
              </a:rPr>
              <a:t>对象的全局属性，但只有在高版本浏览器中兼容。</a:t>
            </a:r>
            <a:endParaRPr lang="en-US" altLang="zh-CN" sz="2000" dirty="0">
              <a:ea typeface="楷体_GB2312" pitchFamily="49" charset="-122"/>
            </a:endParaRPr>
          </a:p>
          <a:p>
            <a:pPr lvl="1">
              <a:buClr>
                <a:schemeClr val="tx2">
                  <a:lumMod val="75000"/>
                </a:schemeClr>
              </a:buClr>
              <a:buNone/>
            </a:pPr>
            <a:r>
              <a:rPr lang="en-US" altLang="zh-CN" sz="2000" dirty="0">
                <a:ea typeface="楷体_GB2312" pitchFamily="49" charset="-122"/>
              </a:rPr>
              <a:t>	--</a:t>
            </a:r>
            <a:r>
              <a:rPr lang="en-US" altLang="zh-CN" sz="2000" dirty="0" err="1">
                <a:ea typeface="楷体_GB2312" pitchFamily="49" charset="-122"/>
              </a:rPr>
              <a:t>stringify:JSON</a:t>
            </a:r>
            <a:r>
              <a:rPr lang="zh-CN" altLang="en-US" sz="2000" dirty="0">
                <a:ea typeface="楷体_GB2312" pitchFamily="49" charset="-122"/>
              </a:rPr>
              <a:t>对象的全局方法，将目标对象转换为字符。</a:t>
            </a:r>
            <a:endParaRPr lang="en-US" altLang="zh-CN" sz="2000" dirty="0">
              <a:ea typeface="楷体_GB2312" pitchFamily="49" charset="-122"/>
            </a:endParaRPr>
          </a:p>
          <a:p>
            <a:pPr lvl="1">
              <a:buClr>
                <a:schemeClr val="tx2">
                  <a:lumMod val="75000"/>
                </a:schemeClr>
              </a:buClr>
              <a:buNone/>
            </a:pPr>
            <a:r>
              <a:rPr lang="en-US" altLang="zh-CN" sz="2000" dirty="0">
                <a:ea typeface="楷体_GB2312" pitchFamily="49" charset="-122"/>
              </a:rPr>
              <a:t>	--obj:</a:t>
            </a:r>
            <a:r>
              <a:rPr lang="zh-CN" altLang="en-US" sz="2000" dirty="0">
                <a:ea typeface="楷体_GB2312" pitchFamily="49" charset="-122"/>
              </a:rPr>
              <a:t>需要转换的对象。</a:t>
            </a:r>
            <a:endParaRPr lang="en-US" altLang="zh-CN" sz="2000" dirty="0">
              <a:ea typeface="楷体_GB2312" pitchFamily="49" charset="-122"/>
            </a:endParaRPr>
          </a:p>
          <a:p>
            <a:pPr lvl="1">
              <a:buClr>
                <a:schemeClr val="tx2">
                  <a:lumMod val="75000"/>
                </a:schemeClr>
              </a:buClr>
            </a:pPr>
            <a:r>
              <a:rPr lang="zh-CN" altLang="en-US" sz="2000" dirty="0" smtClean="0">
                <a:ea typeface="楷体_GB2312" pitchFamily="49" charset="-122"/>
              </a:rPr>
              <a:t>代码</a:t>
            </a:r>
            <a:r>
              <a:rPr lang="zh-CN" altLang="en-US" sz="2000" dirty="0">
                <a:ea typeface="楷体_GB2312" pitchFamily="49" charset="-122"/>
              </a:rPr>
              <a:t>示例</a:t>
            </a:r>
            <a:endParaRPr lang="zh-CN" altLang="en-US" sz="2000" dirty="0">
              <a:ea typeface="楷体_GB2312" pitchFamily="49" charset="-122"/>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rPr>
              <a:t>JSON</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39" name="Picture 2"/>
          <p:cNvPicPr>
            <a:picLocks noChangeAspect="1" noChangeArrowheads="1"/>
          </p:cNvPicPr>
          <p:nvPr/>
        </p:nvPicPr>
        <p:blipFill>
          <a:blip r:embed="rId1" cstate="print"/>
          <a:srcRect/>
          <a:stretch>
            <a:fillRect/>
          </a:stretch>
        </p:blipFill>
        <p:spPr bwMode="auto">
          <a:xfrm>
            <a:off x="1165471" y="4929198"/>
            <a:ext cx="6697313" cy="71438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a:buClr>
                <a:schemeClr val="tx2">
                  <a:lumMod val="75000"/>
                </a:schemeClr>
              </a:buClr>
            </a:pPr>
            <a:r>
              <a:rPr lang="en-US" altLang="zh-CN" sz="2400" dirty="0">
                <a:solidFill>
                  <a:schemeClr val="accent4">
                    <a:lumMod val="60000"/>
                    <a:lumOff val="40000"/>
                  </a:schemeClr>
                </a:solidFill>
                <a:ea typeface="楷体_GB2312" pitchFamily="49" charset="-122"/>
              </a:rPr>
              <a:t>Obj </a:t>
            </a:r>
            <a:r>
              <a:rPr lang="en-US" altLang="en-US" sz="2400" dirty="0" err="1">
                <a:solidFill>
                  <a:srgbClr val="955C2D"/>
                </a:solidFill>
                <a:ea typeface="楷体_GB2312" pitchFamily="49" charset="-122"/>
              </a:rPr>
              <a:t>JSON</a:t>
            </a:r>
            <a:r>
              <a:rPr lang="en-US" altLang="en-US" sz="2400" dirty="0" err="1">
                <a:ea typeface="楷体_GB2312" pitchFamily="49" charset="-122"/>
              </a:rPr>
              <a:t>.</a:t>
            </a:r>
            <a:r>
              <a:rPr lang="en-US" altLang="en-US" sz="2400" dirty="0" err="1">
                <a:solidFill>
                  <a:srgbClr val="FF0000"/>
                </a:solidFill>
                <a:ea typeface="楷体_GB2312" pitchFamily="49" charset="-122"/>
              </a:rPr>
              <a:t>parse</a:t>
            </a:r>
            <a:r>
              <a:rPr lang="en-US" altLang="en-US" sz="2400" dirty="0">
                <a:ea typeface="楷体_GB2312" pitchFamily="49" charset="-122"/>
              </a:rPr>
              <a:t>(</a:t>
            </a:r>
            <a:r>
              <a:rPr lang="en-US" altLang="en-US" sz="2400" dirty="0">
                <a:solidFill>
                  <a:schemeClr val="tx2">
                    <a:lumMod val="75000"/>
                  </a:schemeClr>
                </a:solidFill>
                <a:ea typeface="楷体_GB2312" pitchFamily="49" charset="-122"/>
              </a:rPr>
              <a:t>Str</a:t>
            </a:r>
            <a:r>
              <a:rPr lang="en-US" altLang="en-US" sz="2400" dirty="0">
                <a:ea typeface="楷体_GB2312" pitchFamily="49" charset="-122"/>
              </a:rPr>
              <a:t>)</a:t>
            </a:r>
            <a:r>
              <a:rPr lang="zh-CN" altLang="en-US" sz="2400" dirty="0">
                <a:ea typeface="楷体_GB2312" pitchFamily="49" charset="-122"/>
              </a:rPr>
              <a:t>：将</a:t>
            </a:r>
            <a:r>
              <a:rPr lang="en-US" altLang="zh-CN" sz="2400" dirty="0">
                <a:ea typeface="楷体_GB2312" pitchFamily="49" charset="-122"/>
              </a:rPr>
              <a:t>JSON</a:t>
            </a:r>
            <a:r>
              <a:rPr lang="zh-CN" altLang="en-US" sz="2400" dirty="0">
                <a:ea typeface="楷体_GB2312" pitchFamily="49" charset="-122"/>
              </a:rPr>
              <a:t>格式的字符转换为</a:t>
            </a:r>
            <a:r>
              <a:rPr lang="en-US" altLang="zh-CN" sz="2400" dirty="0">
                <a:ea typeface="楷体_GB2312" pitchFamily="49" charset="-122"/>
              </a:rPr>
              <a:t>ECMAscript</a:t>
            </a:r>
            <a:r>
              <a:rPr lang="zh-CN" altLang="en-US" sz="2400" dirty="0">
                <a:ea typeface="楷体_GB2312" pitchFamily="49" charset="-122"/>
              </a:rPr>
              <a:t>对象。</a:t>
            </a:r>
            <a:endParaRPr lang="en-US" altLang="zh-CN" sz="2400" dirty="0">
              <a:ea typeface="楷体_GB2312" pitchFamily="49" charset="-122"/>
            </a:endParaRPr>
          </a:p>
          <a:p>
            <a:pPr>
              <a:buClr>
                <a:schemeClr val="tx2">
                  <a:lumMod val="75000"/>
                </a:schemeClr>
              </a:buClr>
              <a:buNone/>
            </a:pPr>
            <a:r>
              <a:rPr lang="en-US" altLang="zh-CN" sz="2400" dirty="0">
                <a:ea typeface="楷体_GB2312" pitchFamily="49" charset="-122"/>
              </a:rPr>
              <a:t>	--obj</a:t>
            </a:r>
            <a:r>
              <a:rPr lang="zh-CN" altLang="en-US" sz="2400" dirty="0">
                <a:ea typeface="楷体_GB2312" pitchFamily="49" charset="-122"/>
              </a:rPr>
              <a:t>：返回类型，对象。</a:t>
            </a:r>
            <a:endParaRPr lang="en-US" altLang="zh-CN" sz="2400" dirty="0">
              <a:ea typeface="楷体_GB2312" pitchFamily="49" charset="-122"/>
            </a:endParaRPr>
          </a:p>
          <a:p>
            <a:pPr>
              <a:buClr>
                <a:schemeClr val="tx2">
                  <a:lumMod val="75000"/>
                </a:schemeClr>
              </a:buClr>
              <a:buNone/>
            </a:pPr>
            <a:r>
              <a:rPr lang="en-US" altLang="zh-CN" sz="2400" dirty="0">
                <a:ea typeface="楷体_GB2312" pitchFamily="49" charset="-122"/>
              </a:rPr>
              <a:t>	--str:</a:t>
            </a:r>
            <a:r>
              <a:rPr lang="zh-CN" altLang="en-US" sz="2400" dirty="0">
                <a:ea typeface="楷体_GB2312" pitchFamily="49" charset="-122"/>
              </a:rPr>
              <a:t>需要转换的字符。</a:t>
            </a:r>
            <a:endParaRPr lang="en-US" altLang="zh-CN" sz="2400" dirty="0">
              <a:ea typeface="楷体_GB2312" pitchFamily="49" charset="-122"/>
            </a:endParaRPr>
          </a:p>
          <a:p>
            <a:pPr>
              <a:buClr>
                <a:schemeClr val="tx2">
                  <a:lumMod val="75000"/>
                </a:schemeClr>
              </a:buClr>
              <a:buNone/>
            </a:pPr>
            <a:r>
              <a:rPr lang="en-US" altLang="zh-CN" sz="2400" dirty="0">
                <a:ea typeface="楷体_GB2312" pitchFamily="49" charset="-122"/>
              </a:rPr>
              <a:t>	--</a:t>
            </a:r>
            <a:r>
              <a:rPr lang="zh-CN" altLang="en-US" sz="2400" dirty="0">
                <a:ea typeface="楷体_GB2312" pitchFamily="49" charset="-122"/>
              </a:rPr>
              <a:t>代码示例</a:t>
            </a:r>
            <a:endParaRPr lang="en-US" altLang="zh-CN" sz="2400" dirty="0">
              <a:ea typeface="楷体_GB2312" pitchFamily="49" charset="-122"/>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rPr>
              <a:t>JSON</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cstate="print"/>
          <a:srcRect/>
          <a:stretch>
            <a:fillRect/>
          </a:stretch>
        </p:blipFill>
        <p:spPr bwMode="auto">
          <a:xfrm>
            <a:off x="727725" y="4015698"/>
            <a:ext cx="4278487" cy="642942"/>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en-US" altLang="zh-CN" dirty="0">
                <a:solidFill>
                  <a:schemeClr val="tx1">
                    <a:lumMod val="75000"/>
                    <a:lumOff val="25000"/>
                  </a:schemeClr>
                </a:solidFill>
              </a:rPr>
              <a:t> ajax</a:t>
            </a:r>
            <a:r>
              <a:rPr lang="zh-CN" altLang="en-US" dirty="0">
                <a:solidFill>
                  <a:schemeClr val="tx1">
                    <a:lumMod val="75000"/>
                    <a:lumOff val="25000"/>
                  </a:schemeClr>
                </a:solidFill>
              </a:rPr>
              <a:t>访问</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a:t>什么</a:t>
            </a:r>
            <a:r>
              <a:rPr lang="zh-CN" altLang="en-US" dirty="0" smtClean="0"/>
              <a:t>是</a:t>
            </a:r>
            <a:r>
              <a:rPr lang="en-US" altLang="zh-CN" dirty="0" smtClean="0"/>
              <a:t>ajax</a:t>
            </a:r>
            <a:r>
              <a:rPr lang="zh-CN" altLang="en-US" dirty="0" smtClean="0"/>
              <a:t>请求？由哪些技术组成？</a:t>
            </a:r>
            <a:endParaRPr lang="en-US" altLang="zh-CN" dirty="0" smtClean="0"/>
          </a:p>
          <a:p>
            <a:r>
              <a:rPr lang="en-US" altLang="zh-CN" dirty="0" smtClean="0"/>
              <a:t>XHR</a:t>
            </a:r>
            <a:r>
              <a:rPr lang="zh-CN" altLang="en-US" dirty="0" smtClean="0"/>
              <a:t>对象的作用是什么？</a:t>
            </a:r>
            <a:endParaRPr lang="en-US" altLang="zh-CN" dirty="0" smtClean="0"/>
          </a:p>
          <a:p>
            <a:r>
              <a:rPr lang="en-US" altLang="zh-CN" dirty="0" smtClean="0"/>
              <a:t>JSON</a:t>
            </a:r>
            <a:r>
              <a:rPr lang="zh-CN" altLang="en-US" dirty="0" smtClean="0"/>
              <a:t>是什么？有哪些</a:t>
            </a:r>
            <a:r>
              <a:rPr lang="en-US" altLang="zh-CN" dirty="0" smtClean="0"/>
              <a:t>json</a:t>
            </a:r>
            <a:r>
              <a:rPr lang="zh-CN" altLang="en-US" dirty="0" smtClean="0"/>
              <a:t>与字符转换的方式</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en-US" altLang="zh-CN" dirty="0">
                <a:solidFill>
                  <a:schemeClr val="tx1">
                    <a:lumMod val="75000"/>
                    <a:lumOff val="25000"/>
                  </a:schemeClr>
                </a:solidFill>
              </a:rPr>
              <a:t> ajax</a:t>
            </a:r>
            <a:r>
              <a:rPr lang="zh-CN" altLang="en-US" dirty="0">
                <a:solidFill>
                  <a:schemeClr val="tx1">
                    <a:lumMod val="75000"/>
                    <a:lumOff val="25000"/>
                  </a:schemeClr>
                </a:solidFill>
              </a:rPr>
              <a:t>访问</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a:t>AJAX</a:t>
            </a:r>
            <a:r>
              <a:rPr lang="zh-CN" altLang="en-US" dirty="0"/>
              <a:t>不用刷新整个页面便可与服务器通讯的办法</a:t>
            </a:r>
            <a:endParaRPr lang="zh-CN" altLang="en-US" dirty="0"/>
          </a:p>
          <a:p>
            <a:r>
              <a:rPr lang="en-US" altLang="zh-CN" dirty="0"/>
              <a:t>XHR</a:t>
            </a:r>
            <a:r>
              <a:rPr lang="zh-CN" altLang="en-US" dirty="0"/>
              <a:t>对象：</a:t>
            </a:r>
            <a:r>
              <a:rPr lang="en-US" altLang="zh-CN" dirty="0"/>
              <a:t>AJAX</a:t>
            </a:r>
            <a:r>
              <a:rPr lang="zh-CN" altLang="en-US" dirty="0"/>
              <a:t>核心对象，是</a:t>
            </a:r>
            <a:r>
              <a:rPr lang="en-US" altLang="zh-CN" dirty="0"/>
              <a:t>XMLHttpRequest</a:t>
            </a:r>
            <a:r>
              <a:rPr lang="zh-CN" altLang="en-US" dirty="0"/>
              <a:t>对象的缩写，封装在</a:t>
            </a:r>
            <a:r>
              <a:rPr lang="en-US" altLang="zh-CN" dirty="0"/>
              <a:t>window</a:t>
            </a:r>
            <a:r>
              <a:rPr lang="zh-CN" altLang="en-US" dirty="0"/>
              <a:t>对象中，封装了发送</a:t>
            </a:r>
            <a:r>
              <a:rPr lang="en-US" altLang="zh-CN" dirty="0"/>
              <a:t>AJAX</a:t>
            </a:r>
            <a:r>
              <a:rPr lang="zh-CN" altLang="en-US" dirty="0"/>
              <a:t>请求、接收响应的属性以及方法。</a:t>
            </a:r>
            <a:endParaRPr lang="zh-CN" altLang="en-US" dirty="0"/>
          </a:p>
          <a:p>
            <a:r>
              <a:rPr lang="en-US" altLang="zh-CN" dirty="0"/>
              <a:t>JSON</a:t>
            </a:r>
            <a:r>
              <a:rPr lang="zh-CN" altLang="en-US" dirty="0"/>
              <a:t>一种简单的基于</a:t>
            </a:r>
            <a:r>
              <a:rPr lang="en-US" altLang="zh-CN" dirty="0"/>
              <a:t>JS</a:t>
            </a:r>
            <a:r>
              <a:rPr lang="zh-CN" altLang="en-US" dirty="0"/>
              <a:t>的数据格式，比</a:t>
            </a:r>
            <a:r>
              <a:rPr lang="en-US" altLang="zh-CN" dirty="0"/>
              <a:t>xml</a:t>
            </a:r>
            <a:r>
              <a:rPr lang="zh-CN" altLang="en-US" dirty="0"/>
              <a:t>更轻巧。</a:t>
            </a:r>
            <a:r>
              <a:rPr lang="en-US" altLang="zh-CN" dirty="0"/>
              <a:t>ECMAscript</a:t>
            </a:r>
            <a:r>
              <a:rPr lang="zh-CN" altLang="en-US" dirty="0"/>
              <a:t>中扩展了字符与</a:t>
            </a:r>
            <a:r>
              <a:rPr lang="en-US" altLang="zh-CN" dirty="0"/>
              <a:t>JSON</a:t>
            </a:r>
            <a:r>
              <a:rPr lang="zh-CN" altLang="en-US" dirty="0"/>
              <a:t>格式相互转换的方式。</a:t>
            </a:r>
            <a:endParaRPr lang="zh-CN" altLang="en-US" dirty="0"/>
          </a:p>
          <a:p>
            <a:endParaRPr lang="zh-CN" altLang="en-US" dirty="0"/>
          </a:p>
          <a:p>
            <a:endParaRPr lang="zh-CN" altLang="en-US" dirty="0"/>
          </a:p>
          <a:p>
            <a:endParaRPr lang="zh-CN" altLang="en-US" dirty="0"/>
          </a:p>
          <a:p>
            <a:pPr marL="0" indent="0">
              <a:buNone/>
            </a:pPr>
            <a:endParaRPr lang="zh-CN" altLang="en-US" dirty="0"/>
          </a:p>
        </p:txBody>
      </p:sp>
    </p:spTree>
  </p:cSld>
  <p:clrMapOvr>
    <a:masterClrMapping/>
  </p:clrMapOvr>
  <p:transition spd="slow">
    <p:push dir="u"/>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本章总结</a:t>
            </a:r>
            <a:endParaRPr lang="en-US" dirty="0"/>
          </a:p>
        </p:txBody>
      </p:sp>
      <p:sp>
        <p:nvSpPr>
          <p:cNvPr id="3" name="Content Placeholder 2"/>
          <p:cNvSpPr>
            <a:spLocks noGrp="1"/>
          </p:cNvSpPr>
          <p:nvPr>
            <p:ph idx="1"/>
          </p:nvPr>
        </p:nvSpPr>
        <p:spPr>
          <a:xfrm>
            <a:off x="838200" y="846667"/>
            <a:ext cx="10515600" cy="5444596"/>
          </a:xfrm>
        </p:spPr>
        <p:txBody>
          <a:bodyPr>
            <a:normAutofit/>
          </a:bodyPr>
          <a:lstStyle/>
          <a:p>
            <a:r>
              <a:rPr lang="zh-CN" altLang="en-US" dirty="0" smtClean="0"/>
              <a:t>本章主要学习了</a:t>
            </a:r>
            <a:r>
              <a:rPr lang="en-US" altLang="zh-CN" dirty="0" smtClean="0"/>
              <a:t>JS</a:t>
            </a:r>
            <a:r>
              <a:rPr lang="zh-CN" altLang="en-US" dirty="0" smtClean="0"/>
              <a:t>的基本语法包含</a:t>
            </a:r>
            <a:endParaRPr lang="en-US" altLang="zh-CN" dirty="0" smtClean="0"/>
          </a:p>
          <a:p>
            <a:pPr lvl="1"/>
            <a:r>
              <a:rPr lang="en-US" altLang="zh-CN" dirty="0" smtClean="0"/>
              <a:t>Js</a:t>
            </a:r>
            <a:r>
              <a:rPr lang="zh-CN" altLang="en-US" dirty="0" smtClean="0"/>
              <a:t>的数据类型、变量声明与函数</a:t>
            </a:r>
            <a:endParaRPr lang="en-US" altLang="zh-CN" dirty="0" smtClean="0"/>
          </a:p>
          <a:p>
            <a:pPr lvl="1"/>
            <a:r>
              <a:rPr lang="zh-CN" altLang="en-US" dirty="0" smtClean="0"/>
              <a:t>面向对象开发的技巧</a:t>
            </a:r>
            <a:endParaRPr lang="en-US" altLang="zh-CN" dirty="0" smtClean="0"/>
          </a:p>
          <a:p>
            <a:pPr lvl="1"/>
            <a:r>
              <a:rPr lang="en-US" altLang="zh-CN" dirty="0" smtClean="0"/>
              <a:t>Js</a:t>
            </a:r>
            <a:r>
              <a:rPr lang="zh-CN" altLang="en-US" dirty="0" smtClean="0"/>
              <a:t>内置对象以及本地对象</a:t>
            </a:r>
            <a:endParaRPr lang="en-US" altLang="zh-CN" dirty="0" smtClean="0"/>
          </a:p>
          <a:p>
            <a:pPr lvl="1"/>
            <a:r>
              <a:rPr lang="en-US" altLang="zh-CN" dirty="0" smtClean="0"/>
              <a:t>DOM</a:t>
            </a:r>
            <a:r>
              <a:rPr lang="zh-CN" altLang="en-US" dirty="0" smtClean="0"/>
              <a:t>接口与</a:t>
            </a:r>
            <a:r>
              <a:rPr lang="en-US" altLang="zh-CN" dirty="0" smtClean="0"/>
              <a:t>BOM</a:t>
            </a:r>
            <a:r>
              <a:rPr lang="zh-CN" altLang="en-US" dirty="0" smtClean="0"/>
              <a:t>接口</a:t>
            </a:r>
            <a:endParaRPr lang="en-US" altLang="zh-CN" dirty="0" smtClean="0"/>
          </a:p>
          <a:p>
            <a:pPr lvl="1"/>
            <a:r>
              <a:rPr lang="zh-CN" altLang="en-US" dirty="0" smtClean="0"/>
              <a:t>事件监听、事件流与事件对象</a:t>
            </a:r>
            <a:endParaRPr lang="en-US" altLang="zh-CN" dirty="0"/>
          </a:p>
          <a:p>
            <a:pPr lvl="1"/>
            <a:r>
              <a:rPr lang="en-US" altLang="zh-CN" dirty="0" smtClean="0"/>
              <a:t>Ajax</a:t>
            </a:r>
            <a:r>
              <a:rPr lang="zh-CN" altLang="en-US" dirty="0" smtClean="0"/>
              <a:t>请求与</a:t>
            </a:r>
            <a:r>
              <a:rPr lang="en-US" altLang="zh-CN" dirty="0" smtClean="0"/>
              <a:t>JSON</a:t>
            </a:r>
            <a:r>
              <a:rPr lang="zh-CN" altLang="en-US" dirty="0" smtClean="0"/>
              <a:t>数据格式的作用</a:t>
            </a:r>
            <a:endParaRPr lang="en-US" altLang="zh-CN" dirty="0" smtClean="0"/>
          </a:p>
        </p:txBody>
      </p:sp>
    </p:spTree>
  </p:cSld>
  <p:clrMapOvr>
    <a:masterClrMapping/>
  </p:clrMapOvr>
  <p:transition spd="slow">
    <p:push dir="u"/>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a:bodyPr>
          <a:lstStyle/>
          <a:p>
            <a:r>
              <a:rPr lang="zh-CN" altLang="zh-CN" sz="2000" dirty="0"/>
              <a:t>作业</a:t>
            </a:r>
            <a:r>
              <a:rPr lang="en-US" altLang="zh-CN" sz="2000" dirty="0"/>
              <a:t>1</a:t>
            </a:r>
            <a:r>
              <a:rPr lang="zh-CN" altLang="zh-CN" sz="2000" dirty="0"/>
              <a:t>： </a:t>
            </a:r>
            <a:endParaRPr lang="zh-CN" altLang="zh-CN" sz="2000" dirty="0"/>
          </a:p>
          <a:p>
            <a:r>
              <a:rPr lang="zh-CN" altLang="zh-CN" sz="2000" dirty="0"/>
              <a:t>题目：对表单的数据做合法验证，并将不合法的信息显示在下测的表格中。</a:t>
            </a:r>
            <a:endParaRPr lang="zh-CN" altLang="zh-CN" sz="2000" dirty="0"/>
          </a:p>
          <a:p>
            <a:r>
              <a:rPr lang="zh-CN" altLang="zh-CN" sz="2000" dirty="0"/>
              <a:t>考点：正则表达式，</a:t>
            </a:r>
            <a:r>
              <a:rPr lang="en-US" altLang="zh-CN" sz="2000" dirty="0" err="1"/>
              <a:t>dom</a:t>
            </a:r>
            <a:r>
              <a:rPr lang="zh-CN" altLang="zh-CN" sz="2000" dirty="0"/>
              <a:t>操作</a:t>
            </a:r>
            <a:endParaRPr lang="zh-CN" altLang="zh-CN" sz="2000" dirty="0"/>
          </a:p>
          <a:p>
            <a:r>
              <a:rPr lang="zh-CN" altLang="zh-CN" sz="2000" dirty="0"/>
              <a:t>难度：中</a:t>
            </a:r>
            <a:endParaRPr lang="zh-CN" altLang="zh-CN" sz="2000" dirty="0"/>
          </a:p>
        </p:txBody>
      </p:sp>
      <p:pic>
        <p:nvPicPr>
          <p:cNvPr id="4" name="图片 3"/>
          <p:cNvPicPr/>
          <p:nvPr/>
        </p:nvPicPr>
        <p:blipFill>
          <a:blip r:embed="rId1"/>
          <a:stretch>
            <a:fillRect/>
          </a:stretch>
        </p:blipFill>
        <p:spPr>
          <a:xfrm>
            <a:off x="500477" y="3429000"/>
            <a:ext cx="3409315" cy="2294890"/>
          </a:xfrm>
          <a:prstGeom prst="rect">
            <a:avLst/>
          </a:prstGeom>
        </p:spPr>
      </p:pic>
    </p:spTree>
  </p:cSld>
  <p:clrMapOvr>
    <a:masterClrMapping/>
  </p:clrMapOvr>
  <p:transition spd="slow">
    <p:push dir="u"/>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a:bodyPr>
          <a:lstStyle/>
          <a:p>
            <a:r>
              <a:rPr lang="zh-CN" altLang="zh-CN" sz="2000" dirty="0"/>
              <a:t> 作业</a:t>
            </a:r>
            <a:r>
              <a:rPr lang="en-US" altLang="zh-CN" sz="2000" dirty="0"/>
              <a:t>2</a:t>
            </a:r>
            <a:r>
              <a:rPr lang="zh-CN" altLang="zh-CN" sz="2000" dirty="0"/>
              <a:t>：</a:t>
            </a:r>
            <a:endParaRPr lang="zh-CN" altLang="zh-CN" sz="2000" dirty="0"/>
          </a:p>
          <a:p>
            <a:r>
              <a:rPr lang="en-US" altLang="zh-CN" sz="2000" dirty="0"/>
              <a:t> </a:t>
            </a:r>
            <a:r>
              <a:rPr lang="zh-CN" altLang="zh-CN" sz="2000" dirty="0"/>
              <a:t>题目：使用</a:t>
            </a:r>
            <a:r>
              <a:rPr lang="en-US" altLang="zh-CN" sz="2000" dirty="0" err="1"/>
              <a:t>js</a:t>
            </a:r>
            <a:r>
              <a:rPr lang="zh-CN" altLang="zh-CN" sz="2000" dirty="0"/>
              <a:t>完成图片从左到右移动的动画效果。</a:t>
            </a:r>
            <a:endParaRPr lang="zh-CN" altLang="zh-CN" sz="2000" dirty="0"/>
          </a:p>
          <a:p>
            <a:r>
              <a:rPr lang="zh-CN" altLang="zh-CN" sz="2000" dirty="0"/>
              <a:t>考点：间隔执行以及</a:t>
            </a:r>
            <a:r>
              <a:rPr lang="en-US" altLang="zh-CN" sz="2000" dirty="0" err="1"/>
              <a:t>dom</a:t>
            </a:r>
            <a:r>
              <a:rPr lang="zh-CN" altLang="zh-CN" sz="2000" dirty="0"/>
              <a:t>操作</a:t>
            </a:r>
            <a:endParaRPr lang="zh-CN" altLang="zh-CN" sz="2000" dirty="0"/>
          </a:p>
          <a:p>
            <a:r>
              <a:rPr lang="zh-CN" altLang="zh-CN" sz="2000" dirty="0"/>
              <a:t>难度：中 </a:t>
            </a:r>
            <a:endParaRPr lang="zh-CN" altLang="zh-CN" sz="2000" dirty="0"/>
          </a:p>
        </p:txBody>
      </p:sp>
      <p:pic>
        <p:nvPicPr>
          <p:cNvPr id="4" name="图片 3"/>
          <p:cNvPicPr/>
          <p:nvPr/>
        </p:nvPicPr>
        <p:blipFill>
          <a:blip r:embed="rId1"/>
          <a:stretch>
            <a:fillRect/>
          </a:stretch>
        </p:blipFill>
        <p:spPr>
          <a:xfrm>
            <a:off x="609600" y="3554082"/>
            <a:ext cx="5486400" cy="1336040"/>
          </a:xfrm>
          <a:prstGeom prst="rect">
            <a:avLst/>
          </a:prstGeom>
        </p:spPr>
      </p:pic>
    </p:spTree>
  </p:cSld>
  <p:clrMapOvr>
    <a:masterClrMapping/>
  </p:clrMapOvr>
  <p:transition spd="slow">
    <p:push dir="u"/>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a:bodyPr>
          <a:lstStyle/>
          <a:p>
            <a:r>
              <a:rPr lang="zh-CN" altLang="zh-CN" sz="2000" dirty="0"/>
              <a:t>作业</a:t>
            </a:r>
            <a:r>
              <a:rPr lang="en-US" altLang="zh-CN" sz="2000" dirty="0"/>
              <a:t>3</a:t>
            </a:r>
            <a:r>
              <a:rPr lang="zh-CN" altLang="zh-CN" sz="2000" dirty="0"/>
              <a:t>：</a:t>
            </a:r>
            <a:endParaRPr lang="zh-CN" altLang="zh-CN" sz="2000" dirty="0"/>
          </a:p>
          <a:p>
            <a:r>
              <a:rPr lang="zh-CN" altLang="zh-CN" sz="2000" dirty="0"/>
              <a:t>题目：编写代码，实现下拉框的内容左右切换。</a:t>
            </a:r>
            <a:endParaRPr lang="zh-CN" altLang="zh-CN" sz="2000" dirty="0"/>
          </a:p>
          <a:p>
            <a:r>
              <a:rPr lang="zh-CN" altLang="zh-CN" sz="2000" dirty="0"/>
              <a:t>考点：</a:t>
            </a:r>
            <a:r>
              <a:rPr lang="en-US" altLang="zh-CN" sz="2000" dirty="0" err="1"/>
              <a:t>dom</a:t>
            </a:r>
            <a:r>
              <a:rPr lang="zh-CN" altLang="zh-CN" sz="2000" dirty="0"/>
              <a:t>操作</a:t>
            </a:r>
            <a:endParaRPr lang="zh-CN" altLang="zh-CN" sz="2000" dirty="0"/>
          </a:p>
          <a:p>
            <a:r>
              <a:rPr lang="zh-CN" altLang="zh-CN" sz="2000" dirty="0"/>
              <a:t>难度：低</a:t>
            </a:r>
            <a:endParaRPr lang="zh-CN" altLang="zh-CN" sz="2000" dirty="0"/>
          </a:p>
        </p:txBody>
      </p:sp>
      <p:pic>
        <p:nvPicPr>
          <p:cNvPr id="5" name="图片 4"/>
          <p:cNvPicPr/>
          <p:nvPr/>
        </p:nvPicPr>
        <p:blipFill>
          <a:blip r:embed="rId1"/>
          <a:stretch>
            <a:fillRect/>
          </a:stretch>
        </p:blipFill>
        <p:spPr>
          <a:xfrm>
            <a:off x="800417" y="3345245"/>
            <a:ext cx="2361565" cy="1380490"/>
          </a:xfrm>
          <a:prstGeom prst="rect">
            <a:avLst/>
          </a:prstGeom>
        </p:spPr>
      </p:pic>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7</a:t>
            </a:r>
            <a:r>
              <a:rPr lang="zh-CN" altLang="en-US" dirty="0" smtClean="0"/>
              <a:t>小节，</a:t>
            </a:r>
            <a:r>
              <a:rPr lang="en-US" altLang="zh-CN" dirty="0" smtClean="0"/>
              <a:t>28</a:t>
            </a:r>
            <a:r>
              <a:rPr lang="zh-CN" altLang="en-US" dirty="0" smtClean="0"/>
              <a:t>个知识点</a:t>
            </a:r>
            <a:endParaRPr lang="zh-CN" altLang="en-US" dirty="0"/>
          </a:p>
        </p:txBody>
      </p:sp>
      <p:sp>
        <p:nvSpPr>
          <p:cNvPr id="3" name="内容占位符 2"/>
          <p:cNvSpPr>
            <a:spLocks noGrp="1"/>
          </p:cNvSpPr>
          <p:nvPr>
            <p:ph idx="1"/>
          </p:nvPr>
        </p:nvSpPr>
        <p:spPr>
          <a:xfrm>
            <a:off x="838200" y="1168400"/>
            <a:ext cx="10515600" cy="4555067"/>
          </a:xfrm>
        </p:spPr>
        <p:txBody>
          <a:bodyPr>
            <a:normAutofit fontScale="77500" lnSpcReduction="20000"/>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a:t>
            </a:r>
            <a:r>
              <a:rPr lang="en-US" altLang="zh-CN" dirty="0" smtClean="0">
                <a:solidFill>
                  <a:schemeClr val="tx1">
                    <a:lumMod val="75000"/>
                    <a:lumOff val="25000"/>
                  </a:schemeClr>
                </a:solidFill>
              </a:rPr>
              <a:t>javascript</a:t>
            </a:r>
            <a:r>
              <a:rPr lang="zh-CN" altLang="en-US" dirty="0" smtClean="0">
                <a:solidFill>
                  <a:schemeClr val="tx1">
                    <a:lumMod val="75000"/>
                    <a:lumOff val="25000"/>
                  </a:schemeClr>
                </a:solidFill>
              </a:rPr>
              <a:t>简介</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a:t>
            </a:r>
            <a:r>
              <a:rPr lang="en-US" altLang="zh-CN" dirty="0" smtClean="0">
                <a:solidFill>
                  <a:schemeClr val="tx1">
                    <a:lumMod val="75000"/>
                    <a:lumOff val="25000"/>
                  </a:schemeClr>
                </a:solidFill>
              </a:rPr>
              <a:t>javascript</a:t>
            </a:r>
            <a:r>
              <a:rPr lang="zh-CN" altLang="en-US" dirty="0" smtClean="0">
                <a:solidFill>
                  <a:schemeClr val="tx1">
                    <a:lumMod val="75000"/>
                    <a:lumOff val="25000"/>
                  </a:schemeClr>
                </a:solidFill>
              </a:rPr>
              <a:t>语法基础</a:t>
            </a:r>
            <a:endParaRPr lang="zh-CN" altLang="en-US"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节：面向对象编程</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4</a:t>
            </a:r>
            <a:r>
              <a:rPr lang="zh-CN" altLang="en-US" dirty="0" smtClean="0">
                <a:solidFill>
                  <a:schemeClr val="tx1">
                    <a:lumMod val="75000"/>
                    <a:lumOff val="25000"/>
                  </a:schemeClr>
                </a:solidFill>
              </a:rPr>
              <a:t>节：本地以及内置对象</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5</a:t>
            </a:r>
            <a:r>
              <a:rPr lang="zh-CN" altLang="en-US" dirty="0" smtClean="0">
                <a:solidFill>
                  <a:schemeClr val="tx1">
                    <a:lumMod val="75000"/>
                    <a:lumOff val="25000"/>
                  </a:schemeClr>
                </a:solidFill>
              </a:rPr>
              <a:t>节：</a:t>
            </a:r>
            <a:r>
              <a:rPr lang="en-US" altLang="zh-CN" dirty="0" smtClean="0">
                <a:solidFill>
                  <a:schemeClr val="tx1">
                    <a:lumMod val="75000"/>
                    <a:lumOff val="25000"/>
                  </a:schemeClr>
                </a:solidFill>
              </a:rPr>
              <a:t>DOM</a:t>
            </a:r>
            <a:r>
              <a:rPr lang="zh-CN" altLang="en-US" dirty="0" smtClean="0">
                <a:solidFill>
                  <a:schemeClr val="tx1">
                    <a:lumMod val="75000"/>
                    <a:lumOff val="25000"/>
                  </a:schemeClr>
                </a:solidFill>
              </a:rPr>
              <a:t>标准</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6</a:t>
            </a:r>
            <a:r>
              <a:rPr lang="zh-CN" altLang="en-US" dirty="0" smtClean="0">
                <a:solidFill>
                  <a:schemeClr val="tx1">
                    <a:lumMod val="75000"/>
                    <a:lumOff val="25000"/>
                  </a:schemeClr>
                </a:solidFill>
              </a:rPr>
              <a:t>节：事件监听</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7</a:t>
            </a:r>
            <a:r>
              <a:rPr lang="zh-CN" altLang="en-US" dirty="0" smtClean="0">
                <a:solidFill>
                  <a:schemeClr val="tx1">
                    <a:lumMod val="75000"/>
                    <a:lumOff val="25000"/>
                  </a:schemeClr>
                </a:solidFill>
              </a:rPr>
              <a:t>节：</a:t>
            </a:r>
            <a:r>
              <a:rPr lang="en-US" altLang="zh-CN" dirty="0" smtClean="0">
                <a:solidFill>
                  <a:schemeClr val="tx1">
                    <a:lumMod val="75000"/>
                    <a:lumOff val="25000"/>
                  </a:schemeClr>
                </a:solidFill>
              </a:rPr>
              <a:t>BOM</a:t>
            </a:r>
            <a:r>
              <a:rPr lang="zh-CN" altLang="en-US" dirty="0" smtClean="0">
                <a:solidFill>
                  <a:schemeClr val="tx1">
                    <a:lumMod val="75000"/>
                    <a:lumOff val="25000"/>
                  </a:schemeClr>
                </a:solidFill>
              </a:rPr>
              <a:t>对象</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a:solidFill>
                  <a:schemeClr val="tx1">
                    <a:lumMod val="75000"/>
                    <a:lumOff val="25000"/>
                  </a:schemeClr>
                </a:solidFill>
              </a:rPr>
              <a:t>8</a:t>
            </a:r>
            <a:r>
              <a:rPr lang="zh-CN" altLang="en-US" dirty="0" smtClean="0">
                <a:solidFill>
                  <a:schemeClr val="tx1">
                    <a:lumMod val="75000"/>
                    <a:lumOff val="25000"/>
                  </a:schemeClr>
                </a:solidFill>
              </a:rPr>
              <a:t>节：</a:t>
            </a:r>
            <a:r>
              <a:rPr lang="en-US" altLang="zh-CN" dirty="0" smtClean="0">
                <a:solidFill>
                  <a:schemeClr val="tx1">
                    <a:lumMod val="75000"/>
                    <a:lumOff val="25000"/>
                  </a:schemeClr>
                </a:solidFill>
              </a:rPr>
              <a:t>ajax</a:t>
            </a:r>
            <a:r>
              <a:rPr lang="zh-CN" altLang="en-US" dirty="0" smtClean="0">
                <a:solidFill>
                  <a:schemeClr val="tx1">
                    <a:lumMod val="75000"/>
                    <a:lumOff val="25000"/>
                  </a:schemeClr>
                </a:solidFill>
              </a:rPr>
              <a:t>请求</a:t>
            </a:r>
            <a:endParaRPr lang="en-US" altLang="zh-CN"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关键字：目前在</a:t>
            </a:r>
            <a:r>
              <a:rPr lang="en-US" altLang="zh-CN" sz="2400" dirty="0">
                <a:solidFill>
                  <a:schemeClr val="tx1">
                    <a:lumMod val="75000"/>
                    <a:lumOff val="25000"/>
                  </a:schemeClr>
                </a:solidFill>
              </a:rPr>
              <a:t>javascript</a:t>
            </a:r>
            <a:r>
              <a:rPr lang="zh-CN" altLang="en-US" sz="2400" dirty="0">
                <a:solidFill>
                  <a:schemeClr val="tx1">
                    <a:lumMod val="75000"/>
                    <a:lumOff val="25000"/>
                  </a:schemeClr>
                </a:solidFill>
              </a:rPr>
              <a:t>语言中已经具有语法含义的英文词语，每个关键字都具有不同的使用场景和规则。</a:t>
            </a:r>
            <a:endParaRPr lang="zh-CN" altLang="en-US" sz="2400" dirty="0">
              <a:solidFill>
                <a:schemeClr val="tx1">
                  <a:lumMod val="75000"/>
                  <a:lumOff val="25000"/>
                </a:schemeClr>
              </a:solidFill>
            </a:endParaRPr>
          </a:p>
          <a:p>
            <a:r>
              <a:rPr lang="zh-CN" altLang="en-US" sz="2400" dirty="0">
                <a:solidFill>
                  <a:schemeClr val="tx1">
                    <a:lumMod val="75000"/>
                    <a:lumOff val="25000"/>
                  </a:schemeClr>
                </a:solidFill>
              </a:rPr>
              <a:t>保留字：预计未来扩展</a:t>
            </a:r>
            <a:r>
              <a:rPr lang="en-US" altLang="zh-CN" sz="2400" dirty="0">
                <a:solidFill>
                  <a:schemeClr val="tx1">
                    <a:lumMod val="75000"/>
                    <a:lumOff val="25000"/>
                  </a:schemeClr>
                </a:solidFill>
              </a:rPr>
              <a:t>javascript</a:t>
            </a:r>
            <a:r>
              <a:rPr lang="zh-CN" altLang="en-US" sz="2400" dirty="0">
                <a:solidFill>
                  <a:schemeClr val="tx1">
                    <a:lumMod val="75000"/>
                    <a:lumOff val="25000"/>
                  </a:schemeClr>
                </a:solidFill>
              </a:rPr>
              <a:t>功能时会拓展的关键字。</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基本语法规则</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856019" y="2945804"/>
            <a:ext cx="6338511" cy="1428190"/>
          </a:xfrm>
          <a:prstGeom prst="rect">
            <a:avLst/>
          </a:prstGeom>
          <a:noFill/>
          <a:ln w="9525">
            <a:noFill/>
            <a:miter lim="800000"/>
            <a:headEnd/>
            <a:tailEnd/>
          </a:ln>
          <a:effectLst/>
        </p:spPr>
      </p:pic>
      <p:pic>
        <p:nvPicPr>
          <p:cNvPr id="6" name="Picture 3"/>
          <p:cNvPicPr>
            <a:picLocks noChangeAspect="1" noChangeArrowheads="1"/>
          </p:cNvPicPr>
          <p:nvPr/>
        </p:nvPicPr>
        <p:blipFill>
          <a:blip r:embed="rId2"/>
          <a:srcRect/>
          <a:stretch>
            <a:fillRect/>
          </a:stretch>
        </p:blipFill>
        <p:spPr bwMode="auto">
          <a:xfrm>
            <a:off x="856020" y="4761988"/>
            <a:ext cx="6441576" cy="1774194"/>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标识符就是函数、变量的名字，由开发者自己起名</a:t>
            </a:r>
            <a:r>
              <a:rPr lang="zh-CN" altLang="en-US" sz="2400" dirty="0" smtClean="0">
                <a:solidFill>
                  <a:schemeClr val="tx1">
                    <a:lumMod val="75000"/>
                    <a:lumOff val="25000"/>
                  </a:schemeClr>
                </a:solidFill>
              </a:rPr>
              <a:t>。</a:t>
            </a:r>
            <a:endParaRPr lang="en-US" altLang="zh-CN" sz="2400" dirty="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zh-CN" altLang="en-US" sz="2400" dirty="0">
              <a:solidFill>
                <a:schemeClr val="tx1">
                  <a:lumMod val="75000"/>
                  <a:lumOff val="25000"/>
                </a:schemeClr>
              </a:solidFill>
            </a:endParaRPr>
          </a:p>
          <a:p>
            <a:r>
              <a:rPr lang="zh-CN" altLang="en-US" sz="2400" dirty="0" smtClean="0">
                <a:solidFill>
                  <a:schemeClr val="tx1">
                    <a:lumMod val="75000"/>
                    <a:lumOff val="25000"/>
                  </a:schemeClr>
                </a:solidFill>
              </a:rPr>
              <a:t>命名</a:t>
            </a:r>
            <a:r>
              <a:rPr lang="zh-CN" altLang="en-US" sz="2400" dirty="0">
                <a:solidFill>
                  <a:schemeClr val="tx1">
                    <a:lumMod val="75000"/>
                    <a:lumOff val="25000"/>
                  </a:schemeClr>
                </a:solidFill>
              </a:rPr>
              <a:t>规则：</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不能使用</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的关键字、保留字。</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必须以字母、下划线（</a:t>
            </a:r>
            <a:r>
              <a:rPr lang="en-US" altLang="zh-CN" sz="2000" dirty="0">
                <a:solidFill>
                  <a:schemeClr val="tx1">
                    <a:lumMod val="75000"/>
                    <a:lumOff val="25000"/>
                  </a:schemeClr>
                </a:solidFill>
              </a:rPr>
              <a:t>_</a:t>
            </a:r>
            <a:r>
              <a:rPr lang="zh-CN" altLang="en-US" sz="2000" dirty="0">
                <a:solidFill>
                  <a:schemeClr val="tx1">
                    <a:lumMod val="75000"/>
                    <a:lumOff val="25000"/>
                  </a:schemeClr>
                </a:solidFill>
              </a:rPr>
              <a:t>）或美元符（</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）开始。</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后续的字符可以是字母、数字、下划线或美元符（数字是不允许作为首字符出现的。</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基本语法规则</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703632" y="2099261"/>
            <a:ext cx="7146587" cy="707886"/>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r>
              <a:rPr lang="en-US" altLang="zh-CN" sz="2000" dirty="0" smtClean="0"/>
              <a:t>var </a:t>
            </a:r>
            <a:r>
              <a:rPr lang="en-US" altLang="zh-CN" sz="2000" dirty="0">
                <a:solidFill>
                  <a:srgbClr val="FF0000"/>
                </a:solidFill>
              </a:rPr>
              <a:t>m</a:t>
            </a:r>
            <a:r>
              <a:rPr lang="en-US" altLang="zh-CN" sz="2000" dirty="0" smtClean="0"/>
              <a:t>;</a:t>
            </a:r>
            <a:endParaRPr lang="en-US" altLang="zh-CN" sz="2000" dirty="0" smtClean="0"/>
          </a:p>
          <a:p>
            <a:r>
              <a:rPr lang="en-US" altLang="zh-CN" sz="2000" dirty="0" smtClean="0"/>
              <a:t>function </a:t>
            </a:r>
            <a:r>
              <a:rPr lang="en-US" altLang="zh-CN" sz="2000" dirty="0">
                <a:solidFill>
                  <a:srgbClr val="FF0000"/>
                </a:solidFill>
              </a:rPr>
              <a:t>fun</a:t>
            </a:r>
            <a:r>
              <a:rPr lang="en-US" altLang="zh-CN" sz="2000" dirty="0"/>
              <a:t>() </a:t>
            </a:r>
            <a:r>
              <a:rPr lang="en-US" altLang="zh-CN" sz="2000" dirty="0" smtClean="0"/>
              <a:t>{}</a:t>
            </a:r>
            <a:endParaRPr lang="zh-CN" altLang="en-US" sz="2000" dirty="0"/>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变量的概念：变量是存储信息的容器</a:t>
            </a:r>
            <a:r>
              <a:rPr lang="zh-CN" altLang="en-US" sz="2400" dirty="0" smtClean="0">
                <a:solidFill>
                  <a:schemeClr val="tx1">
                    <a:lumMod val="75000"/>
                    <a:lumOff val="25000"/>
                  </a:schemeClr>
                </a:solidFill>
              </a:rPr>
              <a:t>，变量可以根据变量名进行访问以及赋值。</a:t>
            </a:r>
            <a:endParaRPr lang="zh-CN" altLang="en-US" sz="2400" dirty="0">
              <a:solidFill>
                <a:schemeClr val="tx1">
                  <a:lumMod val="75000"/>
                  <a:lumOff val="25000"/>
                </a:schemeClr>
              </a:solidFill>
            </a:endParaRPr>
          </a:p>
          <a:p>
            <a:r>
              <a:rPr lang="en-US" altLang="zh-CN" sz="2400" dirty="0">
                <a:solidFill>
                  <a:schemeClr val="tx1">
                    <a:lumMod val="75000"/>
                    <a:lumOff val="25000"/>
                  </a:schemeClr>
                </a:solidFill>
              </a:rPr>
              <a:t>var</a:t>
            </a:r>
            <a:r>
              <a:rPr lang="zh-CN" altLang="en-US" sz="2400" dirty="0">
                <a:solidFill>
                  <a:schemeClr val="tx1">
                    <a:lumMod val="75000"/>
                    <a:lumOff val="25000"/>
                  </a:schemeClr>
                </a:solidFill>
              </a:rPr>
              <a:t>关键字：声明</a:t>
            </a:r>
            <a:r>
              <a:rPr lang="zh-CN" altLang="en-US" sz="2400" dirty="0" smtClean="0">
                <a:solidFill>
                  <a:schemeClr val="tx1">
                    <a:lumMod val="75000"/>
                    <a:lumOff val="25000"/>
                  </a:schemeClr>
                </a:solidFill>
              </a:rPr>
              <a:t>变量的关键字，</a:t>
            </a:r>
            <a:r>
              <a:rPr lang="zh-CN" altLang="en-US" sz="2400" dirty="0">
                <a:solidFill>
                  <a:schemeClr val="tx1">
                    <a:lumMod val="75000"/>
                    <a:lumOff val="25000"/>
                  </a:schemeClr>
                </a:solidFill>
              </a:rPr>
              <a:t>如果在函数外部不使用</a:t>
            </a:r>
            <a:r>
              <a:rPr lang="en-US" altLang="zh-CN" sz="2400" dirty="0">
                <a:solidFill>
                  <a:schemeClr val="tx1">
                    <a:lumMod val="75000"/>
                    <a:lumOff val="25000"/>
                  </a:schemeClr>
                </a:solidFill>
              </a:rPr>
              <a:t>var</a:t>
            </a:r>
            <a:r>
              <a:rPr lang="zh-CN" altLang="en-US" sz="2400" dirty="0">
                <a:solidFill>
                  <a:schemeClr val="tx1">
                    <a:lumMod val="75000"/>
                    <a:lumOff val="25000"/>
                  </a:schemeClr>
                </a:solidFill>
              </a:rPr>
              <a:t>关键字，变量对应的内存地址将不会被浏览器回收，除非当前页面被关闭</a:t>
            </a:r>
            <a:r>
              <a:rPr lang="zh-CN" altLang="en-US" sz="2400" dirty="0" smtClean="0">
                <a:solidFill>
                  <a:schemeClr val="tx1">
                    <a:lumMod val="75000"/>
                    <a:lumOff val="25000"/>
                  </a:schemeClr>
                </a:solidFill>
              </a:rPr>
              <a:t>。</a:t>
            </a:r>
            <a:endParaRPr lang="zh-CN" altLang="en-US" sz="2400" dirty="0">
              <a:solidFill>
                <a:schemeClr val="tx1">
                  <a:lumMod val="75000"/>
                  <a:lumOff val="25000"/>
                </a:schemeClr>
              </a:solidFill>
            </a:endParaRPr>
          </a:p>
          <a:p>
            <a:r>
              <a:rPr lang="zh-CN" altLang="en-US" sz="2400" dirty="0">
                <a:solidFill>
                  <a:schemeClr val="tx1">
                    <a:lumMod val="75000"/>
                    <a:lumOff val="25000"/>
                  </a:schemeClr>
                </a:solidFill>
              </a:rPr>
              <a:t>声明变量的方式</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3【</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变量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732817" y="4008195"/>
            <a:ext cx="6096000" cy="1015663"/>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r>
              <a:rPr lang="en-US" altLang="zh-CN" sz="2000" dirty="0" smtClean="0"/>
              <a:t>var </a:t>
            </a:r>
            <a:r>
              <a:rPr lang="en-US" altLang="zh-CN" sz="2000" dirty="0"/>
              <a:t>x ;</a:t>
            </a:r>
            <a:endParaRPr lang="en-US" altLang="zh-CN" sz="2000" dirty="0"/>
          </a:p>
          <a:p>
            <a:r>
              <a:rPr lang="en-US" altLang="zh-CN" sz="2000" dirty="0" smtClean="0"/>
              <a:t>var </a:t>
            </a:r>
            <a:r>
              <a:rPr lang="en-US" altLang="zh-CN" sz="2000" dirty="0"/>
              <a:t>x = 2;</a:t>
            </a:r>
            <a:endParaRPr lang="en-US" altLang="zh-CN" sz="2000" dirty="0"/>
          </a:p>
          <a:p>
            <a:r>
              <a:rPr lang="en-US" altLang="zh-CN" sz="2000" dirty="0" smtClean="0"/>
              <a:t>var </a:t>
            </a:r>
            <a:r>
              <a:rPr lang="en-US" altLang="zh-CN" sz="2000" dirty="0"/>
              <a:t>name="Gates", age=56, job="CEO";</a:t>
            </a:r>
            <a:endParaRPr lang="en-US" altLang="zh-CN" sz="2000" dirty="0"/>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修改变量的方式，</a:t>
            </a:r>
            <a:r>
              <a:rPr lang="en-US" altLang="zh-CN" sz="2400" dirty="0">
                <a:solidFill>
                  <a:schemeClr val="tx1">
                    <a:lumMod val="75000"/>
                    <a:lumOff val="25000"/>
                  </a:schemeClr>
                </a:solidFill>
              </a:rPr>
              <a:t>var</a:t>
            </a:r>
            <a:r>
              <a:rPr lang="zh-CN" altLang="en-US" sz="2400" dirty="0">
                <a:solidFill>
                  <a:schemeClr val="tx1">
                    <a:lumMod val="75000"/>
                    <a:lumOff val="25000"/>
                  </a:schemeClr>
                </a:solidFill>
              </a:rPr>
              <a:t>只在声明的时候被使用一次，修改变量的值直接使用变量的名字进行赋值</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endParaRPr lang="zh-CN" altLang="en-US" sz="2400" dirty="0">
              <a:solidFill>
                <a:schemeClr val="tx1">
                  <a:lumMod val="75000"/>
                  <a:lumOff val="25000"/>
                </a:schemeClr>
              </a:solidFill>
            </a:endParaRPr>
          </a:p>
          <a:p>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变量</a:t>
            </a:r>
            <a:r>
              <a:rPr lang="zh-CN" altLang="en-US" sz="2400" dirty="0">
                <a:solidFill>
                  <a:schemeClr val="tx1">
                    <a:lumMod val="75000"/>
                    <a:lumOff val="25000"/>
                  </a:schemeClr>
                </a:solidFill>
              </a:rPr>
              <a:t>重名规则：程序中要保证定义的多个变量不重名，如果重名并不像其他高级语言那样无法通过编译，而是采用如下规则：</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如果两次变量的声明都对应赋值表达式，则后执行的变量会覆盖先执行的变量。</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如果第一次变量的声明对应赋值表达式，第二次变量声明不对应赋值表达式，则第二次变量声明无效。</a:t>
            </a:r>
            <a:endParaRPr lang="zh-CN" altLang="en-US" sz="2000" dirty="0">
              <a:solidFill>
                <a:schemeClr val="tx1">
                  <a:lumMod val="75000"/>
                  <a:lumOff val="25000"/>
                </a:schemeClr>
              </a:solidFill>
            </a:endParaRPr>
          </a:p>
          <a:p>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3【</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变量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723090" y="2519862"/>
            <a:ext cx="6096000" cy="1015663"/>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r>
              <a:rPr lang="en-US" altLang="zh-CN" sz="2000" dirty="0"/>
              <a:t>var x = 2 ;</a:t>
            </a:r>
            <a:endParaRPr lang="en-US" altLang="zh-CN" sz="2000" dirty="0"/>
          </a:p>
          <a:p>
            <a:r>
              <a:rPr lang="en-US" altLang="zh-CN" sz="2000" dirty="0" smtClean="0"/>
              <a:t>x </a:t>
            </a:r>
            <a:r>
              <a:rPr lang="en-US" altLang="zh-CN" sz="2000" dirty="0"/>
              <a:t>= 3;//</a:t>
            </a:r>
            <a:r>
              <a:rPr lang="zh-CN" altLang="en-US" sz="2000" dirty="0"/>
              <a:t>修改变量的</a:t>
            </a:r>
            <a:r>
              <a:rPr lang="zh-CN" altLang="en-US" sz="2000" dirty="0" smtClean="0"/>
              <a:t>值</a:t>
            </a:r>
            <a:endParaRPr lang="en-US" altLang="zh-CN" sz="2000" dirty="0" smtClean="0"/>
          </a:p>
          <a:p>
            <a:r>
              <a:rPr lang="en-US" altLang="zh-CN" sz="2000" dirty="0" smtClean="0"/>
              <a:t>var </a:t>
            </a:r>
            <a:r>
              <a:rPr lang="en-US" altLang="zh-CN" sz="2000" dirty="0"/>
              <a:t>x =3;//</a:t>
            </a:r>
            <a:r>
              <a:rPr lang="zh-CN" altLang="en-US" sz="2000" dirty="0"/>
              <a:t>相当于定义了一个重名变量。</a:t>
            </a:r>
            <a:endParaRPr lang="zh-CN" altLang="en-US" sz="2000" dirty="0"/>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数据类型</a:t>
            </a:r>
            <a:r>
              <a:rPr lang="en-US" altLang="zh-CN" sz="2400" dirty="0">
                <a:solidFill>
                  <a:schemeClr val="tx1">
                    <a:lumMod val="75000"/>
                    <a:lumOff val="25000"/>
                  </a:schemeClr>
                </a:solidFill>
              </a:rPr>
              <a:t>: </a:t>
            </a:r>
            <a:r>
              <a:rPr lang="zh-CN" altLang="en-US" sz="2400" dirty="0">
                <a:solidFill>
                  <a:schemeClr val="tx1">
                    <a:lumMod val="75000"/>
                    <a:lumOff val="25000"/>
                  </a:schemeClr>
                </a:solidFill>
              </a:rPr>
              <a:t>变量值在内存中的存储方式</a:t>
            </a:r>
            <a:r>
              <a:rPr lang="zh-CN" altLang="en-US" sz="2400" dirty="0" smtClean="0">
                <a:solidFill>
                  <a:schemeClr val="tx1">
                    <a:lumMod val="75000"/>
                    <a:lumOff val="25000"/>
                  </a:schemeClr>
                </a:solidFill>
              </a:rPr>
              <a:t>。数据类型</a:t>
            </a:r>
            <a:r>
              <a:rPr lang="zh-CN" altLang="en-US" sz="2400" dirty="0">
                <a:solidFill>
                  <a:schemeClr val="tx1">
                    <a:lumMod val="75000"/>
                    <a:lumOff val="25000"/>
                  </a:schemeClr>
                </a:solidFill>
              </a:rPr>
              <a:t>的主要</a:t>
            </a:r>
            <a:r>
              <a:rPr lang="zh-CN" altLang="en-US" sz="2400" dirty="0" smtClean="0">
                <a:solidFill>
                  <a:schemeClr val="tx1">
                    <a:lumMod val="75000"/>
                    <a:lumOff val="25000"/>
                  </a:schemeClr>
                </a:solidFill>
              </a:rPr>
              <a:t>作用是每</a:t>
            </a:r>
            <a:r>
              <a:rPr lang="zh-CN" altLang="en-US" sz="2400" dirty="0">
                <a:solidFill>
                  <a:schemeClr val="tx1">
                    <a:lumMod val="75000"/>
                    <a:lumOff val="25000"/>
                  </a:schemeClr>
                </a:solidFill>
              </a:rPr>
              <a:t>一个类型对应的存储空间不同，从而更合理的使用内存。</a:t>
            </a:r>
            <a:endParaRPr lang="zh-CN" altLang="en-US" sz="2400" dirty="0">
              <a:solidFill>
                <a:schemeClr val="tx1">
                  <a:lumMod val="75000"/>
                  <a:lumOff val="25000"/>
                </a:schemeClr>
              </a:solidFill>
            </a:endParaRPr>
          </a:p>
          <a:p>
            <a:endParaRPr lang="zh-CN" altLang="en-US" sz="2400" dirty="0">
              <a:solidFill>
                <a:schemeClr val="tx1">
                  <a:lumMod val="75000"/>
                  <a:lumOff val="25000"/>
                </a:schemeClr>
              </a:solidFill>
            </a:endParaRPr>
          </a:p>
          <a:p>
            <a:pPr marL="0" indent="0">
              <a:buNone/>
            </a:pPr>
            <a:endParaRPr lang="zh-CN" altLang="en-US" sz="2400" dirty="0">
              <a:solidFill>
                <a:schemeClr val="tx1">
                  <a:lumMod val="75000"/>
                  <a:lumOff val="25000"/>
                </a:schemeClr>
              </a:solidFill>
            </a:endParaRPr>
          </a:p>
          <a:p>
            <a:r>
              <a:rPr lang="zh-CN" altLang="en-US" sz="2400" dirty="0">
                <a:solidFill>
                  <a:schemeClr val="tx1">
                    <a:lumMod val="75000"/>
                    <a:lumOff val="25000"/>
                  </a:schemeClr>
                </a:solidFill>
              </a:rPr>
              <a:t>数据类型分类：</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基本数据类型</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对象类型</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数据类型简介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3"/>
          <p:cNvPicPr>
            <a:picLocks noChangeAspect="1" noChangeArrowheads="1"/>
          </p:cNvPicPr>
          <p:nvPr/>
        </p:nvPicPr>
        <p:blipFill>
          <a:blip r:embed="rId1"/>
          <a:srcRect/>
          <a:stretch>
            <a:fillRect/>
          </a:stretch>
        </p:blipFill>
        <p:spPr bwMode="auto">
          <a:xfrm>
            <a:off x="2571736" y="2251238"/>
            <a:ext cx="3071834" cy="1522080"/>
          </a:xfrm>
          <a:prstGeom prst="rect">
            <a:avLst/>
          </a:prstGeom>
          <a:noFill/>
          <a:ln w="9525">
            <a:noFill/>
            <a:miter lim="800000"/>
            <a:headEnd/>
            <a:tailEnd/>
          </a:ln>
          <a:effectLst/>
        </p:spPr>
      </p:pic>
      <p:sp>
        <p:nvSpPr>
          <p:cNvPr id="6" name="云形 5"/>
          <p:cNvSpPr/>
          <p:nvPr/>
        </p:nvSpPr>
        <p:spPr bwMode="auto">
          <a:xfrm>
            <a:off x="5500694" y="2143116"/>
            <a:ext cx="2214578" cy="1143008"/>
          </a:xfrm>
          <a:prstGeom prst="cloud">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我个子大，我要更多空间</a:t>
            </a:r>
            <a:endParaRPr kumimoji="0" lang="zh-CN" altLang="en-US"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p:txBody>
      </p:sp>
      <p:sp>
        <p:nvSpPr>
          <p:cNvPr id="7" name="云形 6"/>
          <p:cNvSpPr/>
          <p:nvPr/>
        </p:nvSpPr>
        <p:spPr bwMode="auto">
          <a:xfrm>
            <a:off x="1428728" y="2357430"/>
            <a:ext cx="1357322" cy="857256"/>
          </a:xfrm>
          <a:prstGeom prst="cloud">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去死吧</a:t>
            </a:r>
            <a:endParaRPr kumimoji="0" lang="zh-CN" altLang="en-US"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基本数据类型：</a:t>
            </a:r>
            <a:r>
              <a:rPr lang="en-US" altLang="zh-CN" sz="2400" dirty="0">
                <a:solidFill>
                  <a:schemeClr val="tx1">
                    <a:lumMod val="75000"/>
                    <a:lumOff val="25000"/>
                  </a:schemeClr>
                </a:solidFill>
              </a:rPr>
              <a:t>js</a:t>
            </a:r>
            <a:r>
              <a:rPr lang="zh-CN" altLang="en-US" sz="2400" dirty="0">
                <a:solidFill>
                  <a:schemeClr val="tx1">
                    <a:lumMod val="75000"/>
                    <a:lumOff val="25000"/>
                  </a:schemeClr>
                </a:solidFill>
              </a:rPr>
              <a:t>引擎默认支持的数据类型，除了</a:t>
            </a:r>
            <a:r>
              <a:rPr lang="en-US" altLang="zh-CN" sz="2400" dirty="0">
                <a:solidFill>
                  <a:schemeClr val="tx1">
                    <a:lumMod val="75000"/>
                    <a:lumOff val="25000"/>
                  </a:schemeClr>
                </a:solidFill>
              </a:rPr>
              <a:t>string</a:t>
            </a:r>
            <a:r>
              <a:rPr lang="zh-CN" altLang="en-US" sz="2400" dirty="0">
                <a:solidFill>
                  <a:schemeClr val="tx1">
                    <a:lumMod val="75000"/>
                    <a:lumOff val="25000"/>
                  </a:schemeClr>
                </a:solidFill>
              </a:rPr>
              <a:t>类型外其余类型都占用固定内存空间，基本数据类型的数据存储在堆内存中（之后详解）。</a:t>
            </a:r>
            <a:endParaRPr lang="zh-CN" altLang="en-US" sz="2400" dirty="0">
              <a:solidFill>
                <a:schemeClr val="tx1">
                  <a:lumMod val="75000"/>
                  <a:lumOff val="25000"/>
                </a:schemeClr>
              </a:solidFill>
            </a:endParaRPr>
          </a:p>
          <a:p>
            <a:r>
              <a:rPr lang="zh-CN" altLang="en-US" sz="2400" dirty="0">
                <a:solidFill>
                  <a:schemeClr val="tx1">
                    <a:lumMod val="75000"/>
                    <a:lumOff val="25000"/>
                  </a:schemeClr>
                </a:solidFill>
              </a:rPr>
              <a:t>基本数据类性的分类：</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undefined</a:t>
            </a:r>
            <a:endParaRPr lang="en-US" altLang="zh-CN" sz="2000" dirty="0">
              <a:solidFill>
                <a:schemeClr val="tx1">
                  <a:lumMod val="75000"/>
                  <a:lumOff val="25000"/>
                </a:schemeClr>
              </a:solidFill>
            </a:endParaRPr>
          </a:p>
          <a:p>
            <a:pPr lvl="1"/>
            <a:r>
              <a:rPr lang="en-US" altLang="zh-CN" sz="2000" dirty="0">
                <a:solidFill>
                  <a:schemeClr val="tx1">
                    <a:lumMod val="75000"/>
                    <a:lumOff val="25000"/>
                  </a:schemeClr>
                </a:solidFill>
              </a:rPr>
              <a:t>null</a:t>
            </a:r>
            <a:r>
              <a:rPr lang="zh-CN" altLang="en-US" sz="2000" dirty="0">
                <a:solidFill>
                  <a:schemeClr val="tx1">
                    <a:lumMod val="75000"/>
                    <a:lumOff val="25000"/>
                  </a:schemeClr>
                </a:solidFill>
              </a:rPr>
              <a:t>类型</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boolean</a:t>
            </a:r>
            <a:r>
              <a:rPr lang="zh-CN" altLang="en-US" sz="2000" dirty="0">
                <a:solidFill>
                  <a:schemeClr val="tx1">
                    <a:lumMod val="75000"/>
                    <a:lumOff val="25000"/>
                  </a:schemeClr>
                </a:solidFill>
              </a:rPr>
              <a:t>类型</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number</a:t>
            </a:r>
            <a:r>
              <a:rPr lang="zh-CN" altLang="en-US" sz="2000" dirty="0">
                <a:solidFill>
                  <a:schemeClr val="tx1">
                    <a:lumMod val="75000"/>
                    <a:lumOff val="25000"/>
                  </a:schemeClr>
                </a:solidFill>
              </a:rPr>
              <a:t>类型</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string</a:t>
            </a:r>
            <a:r>
              <a:rPr lang="zh-CN" altLang="en-US" sz="2000" dirty="0">
                <a:solidFill>
                  <a:schemeClr val="tx1">
                    <a:lumMod val="75000"/>
                    <a:lumOff val="25000"/>
                  </a:schemeClr>
                </a:solidFill>
              </a:rPr>
              <a:t>类型</a:t>
            </a:r>
            <a:endParaRPr lang="zh-CN" altLang="en-US" sz="16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数据类型简介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对象数据类型：本质上是一组无序的名值对，存储在栈内存中，占用内存大小可以变化</a:t>
            </a:r>
            <a:r>
              <a:rPr lang="zh-CN" altLang="en-US" sz="2400" dirty="0" smtClean="0">
                <a:solidFill>
                  <a:schemeClr val="tx1">
                    <a:lumMod val="75000"/>
                    <a:lumOff val="25000"/>
                  </a:schemeClr>
                </a:solidFill>
              </a:rPr>
              <a:t>。</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对象类型分类：</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内置类型：如数组、日期类型。浏览器内置对象，可以直接使用。</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用户自定类型：开发者自定义的对象。</a:t>
            </a:r>
            <a:endParaRPr lang="zh-CN" altLang="en-US" sz="2000" dirty="0">
              <a:solidFill>
                <a:schemeClr val="tx1">
                  <a:lumMod val="75000"/>
                  <a:lumOff val="25000"/>
                </a:schemeClr>
              </a:solidFill>
            </a:endParaRPr>
          </a:p>
          <a:p>
            <a:r>
              <a:rPr lang="zh-CN" altLang="en-US" sz="2400" dirty="0" smtClean="0">
                <a:solidFill>
                  <a:schemeClr val="tx1">
                    <a:lumMod val="75000"/>
                    <a:lumOff val="25000"/>
                  </a:schemeClr>
                </a:solidFill>
              </a:rPr>
              <a:t>对象</a:t>
            </a:r>
            <a:r>
              <a:rPr lang="zh-CN" altLang="en-US" sz="2400" dirty="0">
                <a:solidFill>
                  <a:schemeClr val="tx1">
                    <a:lumMod val="75000"/>
                    <a:lumOff val="25000"/>
                  </a:schemeClr>
                </a:solidFill>
              </a:rPr>
              <a:t>类型、基本类型之间的区别：</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定义方式不同</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赋值方式不同</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内存使用方式空间</a:t>
            </a:r>
            <a:endParaRPr lang="zh-CN" altLang="en-US" sz="12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数据类型简介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2396414" y="1756002"/>
            <a:ext cx="3839016" cy="400110"/>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r>
              <a:rPr lang="en-US" altLang="zh-CN" sz="2000" dirty="0" smtClean="0"/>
              <a:t>var c = {bb=11,cc=22</a:t>
            </a:r>
            <a:r>
              <a:rPr lang="en-US" altLang="zh-CN" sz="2000" dirty="0"/>
              <a:t>};</a:t>
            </a:r>
            <a:endParaRPr lang="zh-CN" altLang="en-US" sz="2000" dirty="0"/>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typeof</a:t>
            </a:r>
            <a:r>
              <a:rPr lang="zh-CN" altLang="en-US" sz="2400" dirty="0">
                <a:solidFill>
                  <a:schemeClr val="tx1">
                    <a:lumMod val="75000"/>
                    <a:lumOff val="25000"/>
                  </a:schemeClr>
                </a:solidFill>
              </a:rPr>
              <a:t>：获取目标变量的数据类型，以字符串形式返回，</a:t>
            </a:r>
            <a:r>
              <a:rPr lang="en-US" altLang="zh-CN" sz="2400" dirty="0">
                <a:solidFill>
                  <a:schemeClr val="tx1">
                    <a:lumMod val="75000"/>
                    <a:lumOff val="25000"/>
                  </a:schemeClr>
                </a:solidFill>
              </a:rPr>
              <a:t>typeof</a:t>
            </a:r>
            <a:r>
              <a:rPr lang="zh-CN" altLang="en-US" sz="2400" dirty="0">
                <a:solidFill>
                  <a:schemeClr val="tx1">
                    <a:lumMod val="75000"/>
                    <a:lumOff val="25000"/>
                  </a:schemeClr>
                </a:solidFill>
              </a:rPr>
              <a:t>是系统内置函数</a:t>
            </a:r>
            <a:endParaRPr lang="zh-CN" altLang="en-US" sz="2400" dirty="0">
              <a:solidFill>
                <a:schemeClr val="tx1">
                  <a:lumMod val="75000"/>
                  <a:lumOff val="25000"/>
                </a:schemeClr>
              </a:solidFill>
            </a:endParaRPr>
          </a:p>
          <a:p>
            <a:r>
              <a:rPr lang="en-US" altLang="zh-CN" sz="2400" dirty="0">
                <a:solidFill>
                  <a:schemeClr val="tx1">
                    <a:lumMod val="75000"/>
                    <a:lumOff val="25000"/>
                  </a:schemeClr>
                </a:solidFill>
              </a:rPr>
              <a:t>typeof</a:t>
            </a:r>
            <a:r>
              <a:rPr lang="zh-CN" altLang="en-US" sz="2400" dirty="0">
                <a:solidFill>
                  <a:schemeClr val="tx1">
                    <a:lumMod val="75000"/>
                    <a:lumOff val="25000"/>
                  </a:schemeClr>
                </a:solidFill>
              </a:rPr>
              <a:t>的局限性</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typeof</a:t>
            </a:r>
            <a:r>
              <a:rPr lang="zh-CN" altLang="en-US" sz="2400" dirty="0">
                <a:solidFill>
                  <a:schemeClr val="tx1">
                    <a:lumMod val="75000"/>
                    <a:lumOff val="25000"/>
                  </a:schemeClr>
                </a:solidFill>
              </a:rPr>
              <a:t>只能区别出</a:t>
            </a:r>
            <a:r>
              <a:rPr lang="en-US" altLang="zh-CN" sz="2400" dirty="0">
                <a:solidFill>
                  <a:schemeClr val="tx1">
                    <a:lumMod val="75000"/>
                    <a:lumOff val="25000"/>
                  </a:schemeClr>
                </a:solidFill>
              </a:rPr>
              <a:t>5</a:t>
            </a:r>
            <a:r>
              <a:rPr lang="zh-CN" altLang="en-US" sz="2400" dirty="0">
                <a:solidFill>
                  <a:schemeClr val="tx1">
                    <a:lumMod val="75000"/>
                    <a:lumOff val="25000"/>
                  </a:schemeClr>
                </a:solidFill>
              </a:rPr>
              <a:t>个基本类型和对象类型，但无法识别对象类型的继承关系，以及对象类型赋值方式。</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5【typeof</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简介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792780" y="3312574"/>
            <a:ext cx="4786346" cy="2000264"/>
          </a:xfrm>
          <a:prstGeom prst="rect">
            <a:avLst/>
          </a:prstGeom>
          <a:solidFill>
            <a:schemeClr val="accent6">
              <a:lumMod val="20000"/>
              <a:lumOff val="80000"/>
            </a:schemeClr>
          </a:solidFill>
          <a:ln w="38100">
            <a:solidFill>
              <a:schemeClr val="accent6">
                <a:lumMod val="75000"/>
              </a:schemeClr>
            </a:solidFill>
          </a:ln>
        </p:spPr>
      </p:pic>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undefined</a:t>
            </a:r>
            <a:r>
              <a:rPr lang="zh-CN" altLang="en-US" sz="2400" dirty="0">
                <a:solidFill>
                  <a:schemeClr val="tx1">
                    <a:lumMod val="75000"/>
                    <a:lumOff val="25000"/>
                  </a:schemeClr>
                </a:solidFill>
              </a:rPr>
              <a:t>类型：是变量的默认赋值，表示</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缺少值</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，就是此处应该有一个值，但是还没有定义。</a:t>
            </a:r>
            <a:endParaRPr lang="zh-CN" altLang="en-US" sz="2400" dirty="0">
              <a:solidFill>
                <a:schemeClr val="tx1">
                  <a:lumMod val="75000"/>
                  <a:lumOff val="25000"/>
                </a:schemeClr>
              </a:solidFill>
            </a:endParaRPr>
          </a:p>
          <a:p>
            <a:r>
              <a:rPr lang="zh-CN" altLang="en-US" sz="2400" dirty="0" smtClean="0">
                <a:solidFill>
                  <a:schemeClr val="tx1">
                    <a:lumMod val="75000"/>
                    <a:lumOff val="25000"/>
                  </a:schemeClr>
                </a:solidFill>
              </a:rPr>
              <a:t>典型</a:t>
            </a:r>
            <a:r>
              <a:rPr lang="zh-CN" altLang="en-US" sz="2400" dirty="0">
                <a:solidFill>
                  <a:schemeClr val="tx1">
                    <a:lumMod val="75000"/>
                    <a:lumOff val="25000"/>
                  </a:schemeClr>
                </a:solidFill>
              </a:rPr>
              <a:t>用法：</a:t>
            </a:r>
            <a:endParaRPr lang="zh-CN" altLang="en-US" sz="2400" dirty="0">
              <a:solidFill>
                <a:schemeClr val="tx1">
                  <a:lumMod val="75000"/>
                  <a:lumOff val="25000"/>
                </a:schemeClr>
              </a:solidFill>
            </a:endParaRPr>
          </a:p>
          <a:p>
            <a:pPr lvl="1"/>
            <a:r>
              <a:rPr lang="zh-CN" altLang="en-US" sz="2000" dirty="0" smtClean="0">
                <a:solidFill>
                  <a:schemeClr val="tx1">
                    <a:lumMod val="75000"/>
                    <a:lumOff val="25000"/>
                  </a:schemeClr>
                </a:solidFill>
              </a:rPr>
              <a:t>变量</a:t>
            </a:r>
            <a:r>
              <a:rPr lang="zh-CN" altLang="en-US" sz="2000" dirty="0">
                <a:solidFill>
                  <a:schemeClr val="tx1">
                    <a:lumMod val="75000"/>
                    <a:lumOff val="25000"/>
                  </a:schemeClr>
                </a:solidFill>
              </a:rPr>
              <a:t>被声明了，但没有赋值时，就等于</a:t>
            </a:r>
            <a:r>
              <a:rPr lang="en-US" altLang="zh-CN" sz="2000" dirty="0">
                <a:solidFill>
                  <a:schemeClr val="tx1">
                    <a:lumMod val="75000"/>
                    <a:lumOff val="25000"/>
                  </a:schemeClr>
                </a:solidFill>
              </a:rPr>
              <a:t>undefined</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lvl="1"/>
            <a:r>
              <a:rPr lang="zh-CN" altLang="en-US" sz="2000" dirty="0" smtClean="0">
                <a:solidFill>
                  <a:schemeClr val="tx1">
                    <a:lumMod val="75000"/>
                    <a:lumOff val="25000"/>
                  </a:schemeClr>
                </a:solidFill>
              </a:rPr>
              <a:t>调用</a:t>
            </a:r>
            <a:r>
              <a:rPr lang="zh-CN" altLang="en-US" sz="2000" dirty="0">
                <a:solidFill>
                  <a:schemeClr val="tx1">
                    <a:lumMod val="75000"/>
                    <a:lumOff val="25000"/>
                  </a:schemeClr>
                </a:solidFill>
              </a:rPr>
              <a:t>函数时，应该提供的参数没有提供，该参数等于</a:t>
            </a:r>
            <a:r>
              <a:rPr lang="en-US" altLang="zh-CN" sz="2000" dirty="0">
                <a:solidFill>
                  <a:schemeClr val="tx1">
                    <a:lumMod val="75000"/>
                    <a:lumOff val="25000"/>
                  </a:schemeClr>
                </a:solidFill>
              </a:rPr>
              <a:t>undefined</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lvl="1"/>
            <a:r>
              <a:rPr lang="zh-CN" altLang="en-US" sz="2000" dirty="0" smtClean="0">
                <a:solidFill>
                  <a:schemeClr val="tx1">
                    <a:lumMod val="75000"/>
                    <a:lumOff val="25000"/>
                  </a:schemeClr>
                </a:solidFill>
              </a:rPr>
              <a:t>函数</a:t>
            </a:r>
            <a:r>
              <a:rPr lang="zh-CN" altLang="en-US" sz="2000" dirty="0">
                <a:solidFill>
                  <a:schemeClr val="tx1">
                    <a:lumMod val="75000"/>
                    <a:lumOff val="25000"/>
                  </a:schemeClr>
                </a:solidFill>
              </a:rPr>
              <a:t>没有返回值时，默认返回</a:t>
            </a:r>
            <a:r>
              <a:rPr lang="en-US" altLang="zh-CN" sz="2000" dirty="0">
                <a:solidFill>
                  <a:schemeClr val="tx1">
                    <a:lumMod val="75000"/>
                    <a:lumOff val="25000"/>
                  </a:schemeClr>
                </a:solidFill>
              </a:rPr>
              <a:t>undefined</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【undefined</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723090" y="4729319"/>
            <a:ext cx="6096000" cy="707886"/>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r>
              <a:rPr lang="en-US" altLang="zh-CN" sz="2000" dirty="0"/>
              <a:t>var x;</a:t>
            </a:r>
            <a:endParaRPr lang="en-US" altLang="zh-CN" sz="2000" dirty="0"/>
          </a:p>
          <a:p>
            <a:r>
              <a:rPr lang="en-US" altLang="zh-CN" sz="2000" dirty="0"/>
              <a:t>alert(x);//</a:t>
            </a:r>
            <a:r>
              <a:rPr lang="zh-CN" altLang="en-US" sz="2000" dirty="0"/>
              <a:t>此处的运行结果为</a:t>
            </a:r>
            <a:r>
              <a:rPr lang="en-US" altLang="zh-CN" sz="2000" dirty="0"/>
              <a:t>undefined</a:t>
            </a:r>
            <a:endParaRPr lang="en-US" altLang="zh-CN" sz="2000" dirty="0"/>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null</a:t>
            </a:r>
            <a:r>
              <a:rPr lang="zh-CN" altLang="en-US" sz="2400" dirty="0">
                <a:solidFill>
                  <a:schemeClr val="tx1">
                    <a:lumMod val="75000"/>
                    <a:lumOff val="25000"/>
                  </a:schemeClr>
                </a:solidFill>
              </a:rPr>
              <a:t>类型：表示</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没有对象</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，即该处不应该有值。</a:t>
            </a:r>
            <a:endParaRPr lang="zh-CN" altLang="en-US" sz="2400" dirty="0">
              <a:solidFill>
                <a:schemeClr val="tx1">
                  <a:lumMod val="75000"/>
                  <a:lumOff val="25000"/>
                </a:schemeClr>
              </a:solidFill>
            </a:endParaRPr>
          </a:p>
          <a:p>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null</a:t>
            </a:r>
            <a:r>
              <a:rPr lang="zh-CN" altLang="en-US" sz="2400" dirty="0">
                <a:solidFill>
                  <a:schemeClr val="tx1">
                    <a:lumMod val="75000"/>
                    <a:lumOff val="25000"/>
                  </a:schemeClr>
                </a:solidFill>
              </a:rPr>
              <a:t>类型的特点：</a:t>
            </a:r>
            <a:endParaRPr lang="zh-CN" altLang="en-US" sz="2400" dirty="0">
              <a:solidFill>
                <a:schemeClr val="tx1">
                  <a:lumMod val="75000"/>
                  <a:lumOff val="25000"/>
                </a:schemeClr>
              </a:solidFill>
            </a:endParaRPr>
          </a:p>
          <a:p>
            <a:pPr lvl="1"/>
            <a:r>
              <a:rPr lang="en-US" altLang="zh-CN" sz="2000" dirty="0">
                <a:solidFill>
                  <a:schemeClr val="tx1">
                    <a:lumMod val="75000"/>
                    <a:lumOff val="25000"/>
                  </a:schemeClr>
                </a:solidFill>
              </a:rPr>
              <a:t>undefined</a:t>
            </a:r>
            <a:r>
              <a:rPr lang="zh-CN" altLang="en-US" sz="2000" dirty="0">
                <a:solidFill>
                  <a:schemeClr val="tx1">
                    <a:lumMod val="75000"/>
                    <a:lumOff val="25000"/>
                  </a:schemeClr>
                </a:solidFill>
              </a:rPr>
              <a:t>是</a:t>
            </a:r>
            <a:r>
              <a:rPr lang="en-US" altLang="zh-CN" sz="2000" dirty="0">
                <a:solidFill>
                  <a:schemeClr val="tx1">
                    <a:lumMod val="75000"/>
                    <a:lumOff val="25000"/>
                  </a:schemeClr>
                </a:solidFill>
              </a:rPr>
              <a:t>null</a:t>
            </a:r>
            <a:r>
              <a:rPr lang="zh-CN" altLang="en-US" sz="2000" dirty="0">
                <a:solidFill>
                  <a:schemeClr val="tx1">
                    <a:lumMod val="75000"/>
                    <a:lumOff val="25000"/>
                  </a:schemeClr>
                </a:solidFill>
              </a:rPr>
              <a:t>的衍生物，早期的</a:t>
            </a:r>
            <a:r>
              <a:rPr lang="en-US" altLang="zh-CN" sz="2000" dirty="0">
                <a:solidFill>
                  <a:schemeClr val="tx1">
                    <a:lumMod val="75000"/>
                    <a:lumOff val="25000"/>
                  </a:schemeClr>
                </a:solidFill>
              </a:rPr>
              <a:t>null</a:t>
            </a:r>
            <a:r>
              <a:rPr lang="zh-CN" altLang="en-US" sz="2000" dirty="0">
                <a:solidFill>
                  <a:schemeClr val="tx1">
                    <a:lumMod val="75000"/>
                    <a:lumOff val="25000"/>
                  </a:schemeClr>
                </a:solidFill>
              </a:rPr>
              <a:t>代表对象类型的数据为空。</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null</a:t>
            </a:r>
            <a:r>
              <a:rPr lang="zh-CN" altLang="en-US" sz="2000" dirty="0">
                <a:solidFill>
                  <a:schemeClr val="tx1">
                    <a:lumMod val="75000"/>
                    <a:lumOff val="25000"/>
                  </a:schemeClr>
                </a:solidFill>
              </a:rPr>
              <a:t>可以参与运算，在参与运算时</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引擎会给</a:t>
            </a:r>
            <a:r>
              <a:rPr lang="en-US" altLang="zh-CN" sz="2000" dirty="0">
                <a:solidFill>
                  <a:schemeClr val="tx1">
                    <a:lumMod val="75000"/>
                    <a:lumOff val="25000"/>
                  </a:schemeClr>
                </a:solidFill>
              </a:rPr>
              <a:t>null</a:t>
            </a:r>
            <a:r>
              <a:rPr lang="zh-CN" altLang="en-US" sz="2000" dirty="0">
                <a:solidFill>
                  <a:schemeClr val="tx1">
                    <a:lumMod val="75000"/>
                    <a:lumOff val="25000"/>
                  </a:schemeClr>
                </a:solidFill>
              </a:rPr>
              <a:t>默认值。</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null</a:t>
            </a:r>
            <a:r>
              <a:rPr lang="zh-CN" altLang="en-US" sz="2000" dirty="0">
                <a:solidFill>
                  <a:schemeClr val="tx1">
                    <a:lumMod val="75000"/>
                    <a:lumOff val="25000"/>
                  </a:schemeClr>
                </a:solidFill>
              </a:rPr>
              <a:t>转为数值时为</a:t>
            </a:r>
            <a:r>
              <a:rPr lang="en-US" altLang="zh-CN" sz="2000" dirty="0">
                <a:solidFill>
                  <a:schemeClr val="tx1">
                    <a:lumMod val="75000"/>
                    <a:lumOff val="25000"/>
                  </a:schemeClr>
                </a:solidFill>
              </a:rPr>
              <a:t>0</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r>
              <a:rPr lang="en-US" altLang="zh-CN" sz="2400" dirty="0">
                <a:solidFill>
                  <a:schemeClr val="tx1">
                    <a:lumMod val="75000"/>
                    <a:lumOff val="25000"/>
                  </a:schemeClr>
                </a:solidFill>
              </a:rPr>
              <a:t>undefined</a:t>
            </a:r>
            <a:r>
              <a:rPr lang="zh-CN" altLang="en-US" sz="2400" dirty="0">
                <a:solidFill>
                  <a:schemeClr val="tx1">
                    <a:lumMod val="75000"/>
                    <a:lumOff val="25000"/>
                  </a:schemeClr>
                </a:solidFill>
              </a:rPr>
              <a:t>与</a:t>
            </a:r>
            <a:r>
              <a:rPr lang="en-US" altLang="zh-CN" sz="2400" dirty="0">
                <a:solidFill>
                  <a:schemeClr val="tx1">
                    <a:lumMod val="75000"/>
                    <a:lumOff val="25000"/>
                  </a:schemeClr>
                </a:solidFill>
              </a:rPr>
              <a:t>null</a:t>
            </a:r>
            <a:r>
              <a:rPr lang="zh-CN" altLang="en-US" sz="2400" dirty="0">
                <a:solidFill>
                  <a:schemeClr val="tx1">
                    <a:lumMod val="75000"/>
                    <a:lumOff val="25000"/>
                  </a:schemeClr>
                </a:solidFill>
              </a:rPr>
              <a:t>的区别：</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含义不同：</a:t>
            </a:r>
            <a:r>
              <a:rPr lang="en-US" altLang="zh-CN" sz="2000" dirty="0">
                <a:solidFill>
                  <a:schemeClr val="tx1">
                    <a:lumMod val="75000"/>
                    <a:lumOff val="25000"/>
                  </a:schemeClr>
                </a:solidFill>
              </a:rPr>
              <a:t>null</a:t>
            </a:r>
            <a:r>
              <a:rPr lang="zh-CN" altLang="en-US" sz="2000" dirty="0">
                <a:solidFill>
                  <a:schemeClr val="tx1">
                    <a:lumMod val="75000"/>
                    <a:lumOff val="25000"/>
                  </a:schemeClr>
                </a:solidFill>
              </a:rPr>
              <a:t>代表不应该有值，</a:t>
            </a:r>
            <a:r>
              <a:rPr lang="en-US" altLang="zh-CN" sz="2000" dirty="0">
                <a:solidFill>
                  <a:schemeClr val="tx1">
                    <a:lumMod val="75000"/>
                    <a:lumOff val="25000"/>
                  </a:schemeClr>
                </a:solidFill>
              </a:rPr>
              <a:t>undefined</a:t>
            </a:r>
            <a:r>
              <a:rPr lang="zh-CN" altLang="en-US" sz="2000" dirty="0">
                <a:solidFill>
                  <a:schemeClr val="tx1">
                    <a:lumMod val="75000"/>
                    <a:lumOff val="25000"/>
                  </a:schemeClr>
                </a:solidFill>
              </a:rPr>
              <a:t>应该有值，但还没赋值。</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null</a:t>
            </a:r>
            <a:r>
              <a:rPr lang="zh-CN" altLang="en-US" sz="2000" dirty="0">
                <a:solidFill>
                  <a:schemeClr val="tx1">
                    <a:lumMod val="75000"/>
                    <a:lumOff val="25000"/>
                  </a:schemeClr>
                </a:solidFill>
              </a:rPr>
              <a:t>转为数值时为</a:t>
            </a:r>
            <a:r>
              <a:rPr lang="en-US" altLang="zh-CN" sz="2000" dirty="0">
                <a:solidFill>
                  <a:schemeClr val="tx1">
                    <a:lumMod val="75000"/>
                    <a:lumOff val="25000"/>
                  </a:schemeClr>
                </a:solidFill>
              </a:rPr>
              <a:t>0</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undefined</a:t>
            </a:r>
            <a:r>
              <a:rPr lang="zh-CN" altLang="en-US" sz="2000" dirty="0">
                <a:solidFill>
                  <a:schemeClr val="tx1">
                    <a:lumMod val="75000"/>
                    <a:lumOff val="25000"/>
                  </a:schemeClr>
                </a:solidFill>
              </a:rPr>
              <a:t>转为数值时为</a:t>
            </a:r>
            <a:r>
              <a:rPr lang="en-US" altLang="zh-CN" sz="2000" dirty="0">
                <a:solidFill>
                  <a:schemeClr val="tx1">
                    <a:lumMod val="75000"/>
                    <a:lumOff val="25000"/>
                  </a:schemeClr>
                </a:solidFill>
              </a:rPr>
              <a:t>NaN</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7【null</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727784" y="1999194"/>
            <a:ext cx="1378326" cy="400110"/>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r>
              <a:rPr lang="en-US" altLang="zh-CN" sz="2000" dirty="0"/>
              <a:t>var x = null;</a:t>
            </a:r>
            <a:endParaRPr lang="en-US" altLang="zh-CN" sz="2000"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fontScale="92500" lnSpcReduction="20000"/>
          </a:bodyPr>
          <a:lstStyle/>
          <a:p>
            <a:r>
              <a:rPr lang="zh-CN" altLang="en-US" dirty="0"/>
              <a:t>掌握</a:t>
            </a:r>
            <a:r>
              <a:rPr lang="en-US" altLang="zh-CN" dirty="0" smtClean="0"/>
              <a:t>javascript</a:t>
            </a:r>
            <a:r>
              <a:rPr lang="zh-CN" altLang="en-US" dirty="0" smtClean="0"/>
              <a:t>的基本语法，掌握基本数据类型与对象数据类型。</a:t>
            </a:r>
            <a:endParaRPr lang="en-US" altLang="zh-CN" dirty="0" smtClean="0"/>
          </a:p>
          <a:p>
            <a:r>
              <a:rPr lang="zh-CN" altLang="en-US" dirty="0" smtClean="0"/>
              <a:t>掌握</a:t>
            </a:r>
            <a:r>
              <a:rPr lang="en-US" altLang="zh-CN" dirty="0" smtClean="0"/>
              <a:t>js</a:t>
            </a:r>
            <a:r>
              <a:rPr lang="zh-CN" altLang="en-US" dirty="0" smtClean="0"/>
              <a:t>的流程控制语法与</a:t>
            </a:r>
            <a:r>
              <a:rPr lang="en-US" altLang="zh-CN" dirty="0" smtClean="0"/>
              <a:t>js</a:t>
            </a:r>
            <a:r>
              <a:rPr lang="zh-CN" altLang="en-US" dirty="0" smtClean="0"/>
              <a:t>语法特性；</a:t>
            </a:r>
            <a:endParaRPr lang="en-US" altLang="zh-CN" dirty="0" smtClean="0"/>
          </a:p>
          <a:p>
            <a:r>
              <a:rPr lang="zh-CN" altLang="en-US" dirty="0" smtClean="0"/>
              <a:t>了解</a:t>
            </a:r>
            <a:r>
              <a:rPr lang="en-US" altLang="zh-CN" dirty="0" smtClean="0"/>
              <a:t>js</a:t>
            </a:r>
            <a:r>
              <a:rPr lang="zh-CN" altLang="en-US" dirty="0" smtClean="0"/>
              <a:t>运行流程与数据存储机制；</a:t>
            </a:r>
            <a:endParaRPr lang="en-US" altLang="zh-CN" dirty="0" smtClean="0"/>
          </a:p>
          <a:p>
            <a:r>
              <a:rPr lang="zh-CN" altLang="en-US" dirty="0" smtClean="0"/>
              <a:t>熟练使用</a:t>
            </a:r>
            <a:r>
              <a:rPr lang="en-US" altLang="zh-CN" dirty="0" smtClean="0"/>
              <a:t>js</a:t>
            </a:r>
            <a:r>
              <a:rPr lang="zh-CN" altLang="en-US" dirty="0" smtClean="0"/>
              <a:t>的本地以及内置对象，熟练调用常用</a:t>
            </a:r>
            <a:r>
              <a:rPr lang="en-US" altLang="zh-CN" dirty="0" smtClean="0"/>
              <a:t>api</a:t>
            </a:r>
            <a:r>
              <a:rPr lang="zh-CN" altLang="en-US" dirty="0" smtClean="0"/>
              <a:t>接口；</a:t>
            </a:r>
            <a:endParaRPr lang="en-US" altLang="zh-CN" dirty="0" smtClean="0"/>
          </a:p>
          <a:p>
            <a:r>
              <a:rPr lang="zh-CN" altLang="en-US" dirty="0" smtClean="0"/>
              <a:t>了解</a:t>
            </a:r>
            <a:r>
              <a:rPr lang="en-US" altLang="zh-CN" dirty="0" smtClean="0"/>
              <a:t>DOM</a:t>
            </a:r>
            <a:r>
              <a:rPr lang="zh-CN" altLang="en-US" dirty="0" smtClean="0"/>
              <a:t>标准以及</a:t>
            </a:r>
            <a:r>
              <a:rPr lang="en-US" altLang="zh-CN" dirty="0" smtClean="0"/>
              <a:t>htmlDOM</a:t>
            </a:r>
            <a:r>
              <a:rPr lang="zh-CN" altLang="en-US" dirty="0" smtClean="0"/>
              <a:t>标准，掌握常用的</a:t>
            </a:r>
            <a:r>
              <a:rPr lang="en-US" altLang="zh-CN" dirty="0" smtClean="0"/>
              <a:t>dom</a:t>
            </a:r>
            <a:r>
              <a:rPr lang="zh-CN" altLang="en-US" dirty="0" smtClean="0"/>
              <a:t>接口；</a:t>
            </a:r>
            <a:endParaRPr lang="en-US" altLang="zh-CN" dirty="0" smtClean="0"/>
          </a:p>
          <a:p>
            <a:r>
              <a:rPr lang="zh-CN" altLang="en-US" dirty="0" smtClean="0"/>
              <a:t>了解事件流，掌握事件绑定机制，掌握事件对象常用的</a:t>
            </a:r>
            <a:r>
              <a:rPr lang="en-US" altLang="zh-CN" dirty="0" smtClean="0"/>
              <a:t>api</a:t>
            </a:r>
            <a:r>
              <a:rPr lang="zh-CN" altLang="en-US" dirty="0" smtClean="0"/>
              <a:t>接口；</a:t>
            </a:r>
            <a:endParaRPr lang="en-US" altLang="zh-CN" dirty="0" smtClean="0"/>
          </a:p>
          <a:p>
            <a:r>
              <a:rPr lang="zh-CN" altLang="en-US" dirty="0" smtClean="0"/>
              <a:t>了解</a:t>
            </a:r>
            <a:r>
              <a:rPr lang="en-US" altLang="zh-CN" dirty="0" smtClean="0"/>
              <a:t>BOM</a:t>
            </a:r>
            <a:r>
              <a:rPr lang="zh-CN" altLang="en-US" dirty="0" smtClean="0"/>
              <a:t>标准，掌握常用的</a:t>
            </a:r>
            <a:r>
              <a:rPr lang="en-US" altLang="zh-CN" dirty="0" smtClean="0"/>
              <a:t>BOM</a:t>
            </a:r>
            <a:r>
              <a:rPr lang="zh-CN" altLang="en-US" dirty="0" smtClean="0"/>
              <a:t>接口；</a:t>
            </a:r>
            <a:endParaRPr lang="en-US" altLang="zh-CN" dirty="0" smtClean="0"/>
          </a:p>
          <a:p>
            <a:r>
              <a:rPr lang="zh-CN" altLang="en-US" dirty="0" smtClean="0"/>
              <a:t>掌握</a:t>
            </a:r>
            <a:r>
              <a:rPr lang="en-US" altLang="zh-CN" dirty="0" smtClean="0"/>
              <a:t>ajax</a:t>
            </a:r>
            <a:r>
              <a:rPr lang="zh-CN" altLang="en-US" dirty="0" smtClean="0"/>
              <a:t>的技术组成，掌握</a:t>
            </a:r>
            <a:r>
              <a:rPr lang="en-US" altLang="zh-CN" dirty="0" smtClean="0"/>
              <a:t>JSON</a:t>
            </a:r>
            <a:r>
              <a:rPr lang="zh-CN" altLang="en-US" dirty="0" smtClean="0"/>
              <a:t>数据格式以及数据传输方式；</a:t>
            </a:r>
            <a:endParaRPr lang="en-US" altLang="zh-CN" dirty="0" smtClean="0"/>
          </a:p>
          <a:p>
            <a:endParaRPr lang="en-US" altLang="zh-CN"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boolean</a:t>
            </a:r>
            <a:r>
              <a:rPr lang="zh-CN" altLang="en-US" sz="2400" dirty="0">
                <a:solidFill>
                  <a:schemeClr val="tx1">
                    <a:lumMod val="75000"/>
                    <a:lumOff val="25000"/>
                  </a:schemeClr>
                </a:solidFill>
              </a:rPr>
              <a:t>类型</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只有两个取值范围，代表真、假。</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取值范围</a:t>
            </a:r>
            <a:r>
              <a:rPr lang="en-US" altLang="zh-CN" sz="2000" dirty="0">
                <a:solidFill>
                  <a:schemeClr val="tx1">
                    <a:lumMod val="75000"/>
                    <a:lumOff val="25000"/>
                  </a:schemeClr>
                </a:solidFill>
              </a:rPr>
              <a:t>:true</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false</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程序示范</a:t>
            </a:r>
            <a:endParaRPr lang="zh-CN" altLang="en-US" sz="2000" dirty="0">
              <a:solidFill>
                <a:schemeClr val="tx1">
                  <a:lumMod val="75000"/>
                  <a:lumOff val="25000"/>
                </a:schemeClr>
              </a:solidFill>
            </a:endParaRPr>
          </a:p>
          <a:p>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8</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【boolean</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902823" y="2810980"/>
            <a:ext cx="1838325" cy="438150"/>
          </a:xfrm>
          <a:prstGeom prst="rect">
            <a:avLst/>
          </a:prstGeom>
          <a:solidFill>
            <a:schemeClr val="accent6">
              <a:lumMod val="20000"/>
              <a:lumOff val="80000"/>
            </a:schemeClr>
          </a:solidFill>
          <a:ln w="38100">
            <a:solidFill>
              <a:schemeClr val="accent6">
                <a:lumMod val="75000"/>
              </a:schemeClr>
            </a:solidFill>
          </a:ln>
        </p:spPr>
      </p:pic>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number</a:t>
            </a:r>
            <a:r>
              <a:rPr lang="zh-CN" altLang="en-US" sz="2400" dirty="0">
                <a:solidFill>
                  <a:schemeClr val="tx1">
                    <a:lumMod val="75000"/>
                    <a:lumOff val="25000"/>
                  </a:schemeClr>
                </a:solidFill>
              </a:rPr>
              <a:t>类型</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数字类型，可以表示整数和浮点数</a:t>
            </a:r>
            <a:r>
              <a:rPr lang="zh-CN" altLang="en-US" sz="2400" dirty="0" smtClean="0">
                <a:solidFill>
                  <a:schemeClr val="tx1">
                    <a:lumMod val="75000"/>
                    <a:lumOff val="25000"/>
                  </a:schemeClr>
                </a:solidFill>
              </a:rPr>
              <a:t>。</a:t>
            </a:r>
            <a:endParaRPr lang="zh-CN" altLang="en-US"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number</a:t>
            </a:r>
            <a:r>
              <a:rPr lang="zh-CN" altLang="en-US" sz="2400" dirty="0">
                <a:solidFill>
                  <a:schemeClr val="tx1">
                    <a:lumMod val="75000"/>
                    <a:lumOff val="25000"/>
                  </a:schemeClr>
                </a:solidFill>
              </a:rPr>
              <a:t>支持多进制赋值但最终还是以二进制</a:t>
            </a:r>
            <a:r>
              <a:rPr lang="zh-CN" altLang="en-US" sz="2400" dirty="0" smtClean="0">
                <a:solidFill>
                  <a:schemeClr val="tx1">
                    <a:lumMod val="75000"/>
                    <a:lumOff val="25000"/>
                  </a:schemeClr>
                </a:solidFill>
              </a:rPr>
              <a:t>存储</a:t>
            </a:r>
            <a:endParaRPr lang="en-US" altLang="zh-CN" sz="2400" dirty="0" smtClean="0">
              <a:solidFill>
                <a:schemeClr val="tx1">
                  <a:lumMod val="75000"/>
                  <a:lumOff val="25000"/>
                </a:schemeClr>
              </a:solidFill>
            </a:endParaRPr>
          </a:p>
          <a:p>
            <a:endParaRPr lang="zh-CN" altLang="en-US" sz="2400" dirty="0">
              <a:solidFill>
                <a:schemeClr val="tx1">
                  <a:lumMod val="75000"/>
                  <a:lumOff val="25000"/>
                </a:schemeClr>
              </a:solidFill>
            </a:endParaRPr>
          </a:p>
          <a:p>
            <a:pPr marL="0" indent="0">
              <a:buNone/>
            </a:pPr>
            <a:endParaRPr lang="zh-CN" altLang="en-US" sz="2400" dirty="0">
              <a:solidFill>
                <a:schemeClr val="tx1">
                  <a:lumMod val="75000"/>
                  <a:lumOff val="25000"/>
                </a:schemeClr>
              </a:solidFill>
            </a:endParaRPr>
          </a:p>
          <a:p>
            <a:r>
              <a:rPr lang="en-US" altLang="zh-CN" sz="2400" dirty="0">
                <a:solidFill>
                  <a:schemeClr val="tx1">
                    <a:lumMod val="75000"/>
                    <a:lumOff val="25000"/>
                  </a:schemeClr>
                </a:solidFill>
              </a:rPr>
              <a:t>number</a:t>
            </a:r>
            <a:r>
              <a:rPr lang="zh-CN" altLang="en-US" sz="2400" dirty="0">
                <a:solidFill>
                  <a:schemeClr val="tx1">
                    <a:lumMod val="75000"/>
                    <a:lumOff val="25000"/>
                  </a:schemeClr>
                </a:solidFill>
              </a:rPr>
              <a:t>类型的浮点数表示方式</a:t>
            </a:r>
            <a:endParaRPr lang="zh-CN" altLang="en-US" sz="2400" dirty="0">
              <a:solidFill>
                <a:schemeClr val="tx1">
                  <a:lumMod val="75000"/>
                  <a:lumOff val="25000"/>
                </a:schemeClr>
              </a:solidFill>
            </a:endParaRPr>
          </a:p>
          <a:p>
            <a:pPr marL="0" indent="0">
              <a:buNone/>
            </a:pPr>
            <a:endParaRPr lang="en-US" altLang="zh-CN"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9【number</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693908" y="1705052"/>
            <a:ext cx="6096000" cy="646331"/>
          </a:xfrm>
          <a:prstGeom prst="rect">
            <a:avLst/>
          </a:prstGeom>
          <a:solidFill>
            <a:schemeClr val="accent6">
              <a:lumMod val="20000"/>
              <a:lumOff val="80000"/>
            </a:schemeClr>
          </a:solidFill>
          <a:ln w="38100">
            <a:solidFill>
              <a:schemeClr val="accent6">
                <a:lumMod val="75000"/>
              </a:schemeClr>
            </a:solidFill>
          </a:ln>
        </p:spPr>
        <p:txBody>
          <a:bodyPr>
            <a:spAutoFit/>
          </a:bodyPr>
          <a:lstStyle/>
          <a:p>
            <a:r>
              <a:rPr lang="en-US" altLang="zh-CN" dirty="0" smtClean="0">
                <a:solidFill>
                  <a:schemeClr val="tx1">
                    <a:lumMod val="75000"/>
                    <a:lumOff val="25000"/>
                  </a:schemeClr>
                </a:solidFill>
              </a:rPr>
              <a:t>var </a:t>
            </a:r>
            <a:r>
              <a:rPr lang="en-US" altLang="zh-CN" dirty="0">
                <a:solidFill>
                  <a:schemeClr val="tx1">
                    <a:lumMod val="75000"/>
                    <a:lumOff val="25000"/>
                  </a:schemeClr>
                </a:solidFill>
              </a:rPr>
              <a:t>a = 11;</a:t>
            </a:r>
            <a:endParaRPr lang="en-US" altLang="zh-CN" dirty="0">
              <a:solidFill>
                <a:schemeClr val="tx1">
                  <a:lumMod val="75000"/>
                  <a:lumOff val="25000"/>
                </a:schemeClr>
              </a:solidFill>
            </a:endParaRPr>
          </a:p>
          <a:p>
            <a:r>
              <a:rPr lang="en-US" altLang="zh-CN" dirty="0" smtClean="0">
                <a:solidFill>
                  <a:schemeClr val="tx1">
                    <a:lumMod val="75000"/>
                    <a:lumOff val="25000"/>
                  </a:schemeClr>
                </a:solidFill>
              </a:rPr>
              <a:t>var </a:t>
            </a:r>
            <a:r>
              <a:rPr lang="en-US" altLang="zh-CN" dirty="0">
                <a:solidFill>
                  <a:schemeClr val="tx1">
                    <a:lumMod val="75000"/>
                    <a:lumOff val="25000"/>
                  </a:schemeClr>
                </a:solidFill>
              </a:rPr>
              <a:t>b = 11.5;</a:t>
            </a:r>
            <a:endParaRPr lang="en-US" altLang="zh-CN" dirty="0">
              <a:solidFill>
                <a:schemeClr val="tx1">
                  <a:lumMod val="75000"/>
                  <a:lumOff val="25000"/>
                </a:schemeClr>
              </a:solidFill>
            </a:endParaRPr>
          </a:p>
        </p:txBody>
      </p:sp>
      <p:sp>
        <p:nvSpPr>
          <p:cNvPr id="5" name="矩形 4"/>
          <p:cNvSpPr/>
          <p:nvPr/>
        </p:nvSpPr>
        <p:spPr>
          <a:xfrm>
            <a:off x="693908" y="3206307"/>
            <a:ext cx="6096000" cy="923330"/>
          </a:xfrm>
          <a:prstGeom prst="rect">
            <a:avLst/>
          </a:prstGeom>
          <a:solidFill>
            <a:schemeClr val="accent6">
              <a:lumMod val="20000"/>
              <a:lumOff val="80000"/>
            </a:schemeClr>
          </a:solidFill>
          <a:ln w="38100">
            <a:solidFill>
              <a:schemeClr val="accent6">
                <a:lumMod val="75000"/>
              </a:schemeClr>
            </a:solidFill>
          </a:ln>
        </p:spPr>
        <p:txBody>
          <a:bodyPr>
            <a:spAutoFit/>
          </a:bodyPr>
          <a:lstStyle/>
          <a:p>
            <a:r>
              <a:rPr lang="en-US" altLang="zh-CN" dirty="0">
                <a:solidFill>
                  <a:schemeClr val="tx1">
                    <a:lumMod val="75000"/>
                    <a:lumOff val="25000"/>
                  </a:schemeClr>
                </a:solidFill>
              </a:rPr>
              <a:t>var a = 11; //</a:t>
            </a:r>
            <a:r>
              <a:rPr lang="zh-CN" altLang="en-US" dirty="0">
                <a:solidFill>
                  <a:schemeClr val="tx1">
                    <a:lumMod val="75000"/>
                    <a:lumOff val="25000"/>
                  </a:schemeClr>
                </a:solidFill>
              </a:rPr>
              <a:t>默认为十进制</a:t>
            </a:r>
            <a:endParaRPr lang="zh-CN" altLang="en-US" dirty="0">
              <a:solidFill>
                <a:schemeClr val="tx1">
                  <a:lumMod val="75000"/>
                  <a:lumOff val="25000"/>
                </a:schemeClr>
              </a:solidFill>
            </a:endParaRPr>
          </a:p>
          <a:p>
            <a:r>
              <a:rPr lang="en-US" altLang="zh-CN" dirty="0" smtClean="0">
                <a:solidFill>
                  <a:schemeClr val="tx1">
                    <a:lumMod val="75000"/>
                    <a:lumOff val="25000"/>
                  </a:schemeClr>
                </a:solidFill>
              </a:rPr>
              <a:t>var </a:t>
            </a:r>
            <a:r>
              <a:rPr lang="en-US" altLang="zh-CN" dirty="0">
                <a:solidFill>
                  <a:schemeClr val="tx1">
                    <a:lumMod val="75000"/>
                    <a:lumOff val="25000"/>
                  </a:schemeClr>
                </a:solidFill>
              </a:rPr>
              <a:t>b = 010;//</a:t>
            </a:r>
            <a:r>
              <a:rPr lang="zh-CN" altLang="en-US" dirty="0">
                <a:solidFill>
                  <a:schemeClr val="tx1">
                    <a:lumMod val="75000"/>
                    <a:lumOff val="25000"/>
                  </a:schemeClr>
                </a:solidFill>
              </a:rPr>
              <a:t>以</a:t>
            </a:r>
            <a:r>
              <a:rPr lang="en-US" altLang="zh-CN" dirty="0">
                <a:solidFill>
                  <a:schemeClr val="tx1">
                    <a:lumMod val="75000"/>
                    <a:lumOff val="25000"/>
                  </a:schemeClr>
                </a:solidFill>
              </a:rPr>
              <a:t>0</a:t>
            </a:r>
            <a:r>
              <a:rPr lang="zh-CN" altLang="en-US" dirty="0">
                <a:solidFill>
                  <a:schemeClr val="tx1">
                    <a:lumMod val="75000"/>
                    <a:lumOff val="25000"/>
                  </a:schemeClr>
                </a:solidFill>
              </a:rPr>
              <a:t>开头代表</a:t>
            </a:r>
            <a:r>
              <a:rPr lang="en-US" altLang="zh-CN" dirty="0">
                <a:solidFill>
                  <a:schemeClr val="tx1">
                    <a:lumMod val="75000"/>
                    <a:lumOff val="25000"/>
                  </a:schemeClr>
                </a:solidFill>
              </a:rPr>
              <a:t>8</a:t>
            </a:r>
            <a:r>
              <a:rPr lang="zh-CN" altLang="en-US" dirty="0">
                <a:solidFill>
                  <a:schemeClr val="tx1">
                    <a:lumMod val="75000"/>
                    <a:lumOff val="25000"/>
                  </a:schemeClr>
                </a:solidFill>
              </a:rPr>
              <a:t>进制，如</a:t>
            </a:r>
            <a:r>
              <a:rPr lang="en-US" altLang="zh-CN" dirty="0">
                <a:solidFill>
                  <a:schemeClr val="tx1">
                    <a:lumMod val="75000"/>
                    <a:lumOff val="25000"/>
                  </a:schemeClr>
                </a:solidFill>
              </a:rPr>
              <a:t>080</a:t>
            </a:r>
            <a:r>
              <a:rPr lang="zh-CN" altLang="en-US" dirty="0">
                <a:solidFill>
                  <a:schemeClr val="tx1">
                    <a:lumMod val="75000"/>
                    <a:lumOff val="25000"/>
                  </a:schemeClr>
                </a:solidFill>
              </a:rPr>
              <a:t>则仍以</a:t>
            </a:r>
            <a:r>
              <a:rPr lang="en-US" altLang="zh-CN" dirty="0">
                <a:solidFill>
                  <a:schemeClr val="tx1">
                    <a:lumMod val="75000"/>
                    <a:lumOff val="25000"/>
                  </a:schemeClr>
                </a:solidFill>
              </a:rPr>
              <a:t>10</a:t>
            </a:r>
            <a:r>
              <a:rPr lang="zh-CN" altLang="en-US" dirty="0">
                <a:solidFill>
                  <a:schemeClr val="tx1">
                    <a:lumMod val="75000"/>
                    <a:lumOff val="25000"/>
                  </a:schemeClr>
                </a:solidFill>
              </a:rPr>
              <a:t>进制解析</a:t>
            </a:r>
            <a:endParaRPr lang="zh-CN" altLang="en-US" dirty="0">
              <a:solidFill>
                <a:schemeClr val="tx1">
                  <a:lumMod val="75000"/>
                  <a:lumOff val="25000"/>
                </a:schemeClr>
              </a:solidFill>
            </a:endParaRPr>
          </a:p>
          <a:p>
            <a:r>
              <a:rPr lang="en-US" altLang="zh-CN" dirty="0" smtClean="0">
                <a:solidFill>
                  <a:schemeClr val="tx1">
                    <a:lumMod val="75000"/>
                    <a:lumOff val="25000"/>
                  </a:schemeClr>
                </a:solidFill>
              </a:rPr>
              <a:t>var </a:t>
            </a:r>
            <a:r>
              <a:rPr lang="en-US" altLang="zh-CN" dirty="0">
                <a:solidFill>
                  <a:schemeClr val="tx1">
                    <a:lumMod val="75000"/>
                    <a:lumOff val="25000"/>
                  </a:schemeClr>
                </a:solidFill>
              </a:rPr>
              <a:t>c = 0xAF;//</a:t>
            </a:r>
            <a:r>
              <a:rPr lang="zh-CN" altLang="en-US" dirty="0">
                <a:solidFill>
                  <a:schemeClr val="tx1">
                    <a:lumMod val="75000"/>
                    <a:lumOff val="25000"/>
                  </a:schemeClr>
                </a:solidFill>
              </a:rPr>
              <a:t>以</a:t>
            </a:r>
            <a:r>
              <a:rPr lang="en-US" altLang="zh-CN" dirty="0">
                <a:solidFill>
                  <a:schemeClr val="tx1">
                    <a:lumMod val="75000"/>
                    <a:lumOff val="25000"/>
                  </a:schemeClr>
                </a:solidFill>
              </a:rPr>
              <a:t>0x</a:t>
            </a:r>
            <a:r>
              <a:rPr lang="zh-CN" altLang="en-US" dirty="0">
                <a:solidFill>
                  <a:schemeClr val="tx1">
                    <a:lumMod val="75000"/>
                    <a:lumOff val="25000"/>
                  </a:schemeClr>
                </a:solidFill>
              </a:rPr>
              <a:t>开头代表</a:t>
            </a:r>
            <a:r>
              <a:rPr lang="en-US" altLang="zh-CN" dirty="0">
                <a:solidFill>
                  <a:schemeClr val="tx1">
                    <a:lumMod val="75000"/>
                    <a:lumOff val="25000"/>
                  </a:schemeClr>
                </a:solidFill>
              </a:rPr>
              <a:t>16</a:t>
            </a:r>
            <a:r>
              <a:rPr lang="zh-CN" altLang="en-US" dirty="0">
                <a:solidFill>
                  <a:schemeClr val="tx1">
                    <a:lumMod val="75000"/>
                    <a:lumOff val="25000"/>
                  </a:schemeClr>
                </a:solidFill>
              </a:rPr>
              <a:t>进制。</a:t>
            </a:r>
            <a:endParaRPr lang="zh-CN" altLang="en-US" dirty="0">
              <a:solidFill>
                <a:schemeClr val="tx1">
                  <a:lumMod val="75000"/>
                  <a:lumOff val="25000"/>
                </a:schemeClr>
              </a:solidFill>
            </a:endParaRPr>
          </a:p>
        </p:txBody>
      </p:sp>
      <p:sp>
        <p:nvSpPr>
          <p:cNvPr id="6" name="矩形 5"/>
          <p:cNvSpPr/>
          <p:nvPr/>
        </p:nvSpPr>
        <p:spPr>
          <a:xfrm>
            <a:off x="693908" y="5207010"/>
            <a:ext cx="6096000" cy="646331"/>
          </a:xfrm>
          <a:prstGeom prst="rect">
            <a:avLst/>
          </a:prstGeom>
          <a:solidFill>
            <a:schemeClr val="accent6">
              <a:lumMod val="20000"/>
              <a:lumOff val="80000"/>
            </a:schemeClr>
          </a:solidFill>
          <a:ln w="38100">
            <a:solidFill>
              <a:schemeClr val="accent6">
                <a:lumMod val="75000"/>
              </a:schemeClr>
            </a:solidFill>
          </a:ln>
        </p:spPr>
        <p:txBody>
          <a:bodyPr>
            <a:spAutoFit/>
          </a:bodyPr>
          <a:lstStyle/>
          <a:p>
            <a:r>
              <a:rPr lang="en-US" altLang="zh-CN" dirty="0">
                <a:solidFill>
                  <a:schemeClr val="tx1">
                    <a:lumMod val="75000"/>
                    <a:lumOff val="25000"/>
                  </a:schemeClr>
                </a:solidFill>
              </a:rPr>
              <a:t>var b = 0.1;</a:t>
            </a:r>
            <a:endParaRPr lang="en-US" altLang="zh-CN" dirty="0">
              <a:solidFill>
                <a:schemeClr val="tx1">
                  <a:lumMod val="75000"/>
                  <a:lumOff val="25000"/>
                </a:schemeClr>
              </a:solidFill>
            </a:endParaRPr>
          </a:p>
          <a:p>
            <a:r>
              <a:rPr lang="en-US" altLang="zh-CN" dirty="0" smtClean="0">
                <a:solidFill>
                  <a:schemeClr val="tx1">
                    <a:lumMod val="75000"/>
                    <a:lumOff val="25000"/>
                  </a:schemeClr>
                </a:solidFill>
              </a:rPr>
              <a:t>var </a:t>
            </a:r>
            <a:r>
              <a:rPr lang="en-US" altLang="zh-CN" dirty="0">
                <a:solidFill>
                  <a:schemeClr val="tx1">
                    <a:lumMod val="75000"/>
                    <a:lumOff val="25000"/>
                  </a:schemeClr>
                </a:solidFill>
              </a:rPr>
              <a:t>c = .1;//</a:t>
            </a:r>
            <a:r>
              <a:rPr lang="zh-CN" altLang="en-US" dirty="0">
                <a:solidFill>
                  <a:schemeClr val="tx1">
                    <a:lumMod val="75000"/>
                    <a:lumOff val="25000"/>
                  </a:schemeClr>
                </a:solidFill>
              </a:rPr>
              <a:t>可以省略</a:t>
            </a:r>
            <a:r>
              <a:rPr lang="en-US" altLang="zh-CN" dirty="0">
                <a:solidFill>
                  <a:schemeClr val="tx1">
                    <a:lumMod val="75000"/>
                    <a:lumOff val="25000"/>
                  </a:schemeClr>
                </a:solidFill>
              </a:rPr>
              <a:t>0</a:t>
            </a:r>
            <a:endParaRPr lang="en-US" altLang="zh-CN"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number</a:t>
            </a:r>
            <a:r>
              <a:rPr lang="zh-CN" altLang="en-US" sz="2400" dirty="0">
                <a:solidFill>
                  <a:schemeClr val="tx1">
                    <a:lumMod val="75000"/>
                    <a:lumOff val="25000"/>
                  </a:schemeClr>
                </a:solidFill>
              </a:rPr>
              <a:t>类型的范围</a:t>
            </a:r>
            <a:endParaRPr lang="zh-CN" altLang="en-US" sz="2400" dirty="0">
              <a:solidFill>
                <a:schemeClr val="tx1">
                  <a:lumMod val="75000"/>
                  <a:lumOff val="25000"/>
                </a:schemeClr>
              </a:solidFill>
            </a:endParaRPr>
          </a:p>
          <a:p>
            <a:r>
              <a:rPr lang="en-US" altLang="zh-CN" sz="2400" dirty="0">
                <a:solidFill>
                  <a:schemeClr val="tx1">
                    <a:lumMod val="75000"/>
                    <a:lumOff val="25000"/>
                  </a:schemeClr>
                </a:solidFill>
              </a:rPr>
              <a:t>number</a:t>
            </a:r>
            <a:r>
              <a:rPr lang="zh-CN" altLang="en-US" sz="2400" dirty="0">
                <a:solidFill>
                  <a:schemeClr val="tx1">
                    <a:lumMod val="75000"/>
                    <a:lumOff val="25000"/>
                  </a:schemeClr>
                </a:solidFill>
              </a:rPr>
              <a:t>类型的精确整形</a:t>
            </a:r>
            <a:r>
              <a:rPr lang="zh-CN" altLang="en-US" sz="2400" dirty="0" smtClean="0">
                <a:solidFill>
                  <a:schemeClr val="tx1">
                    <a:lumMod val="75000"/>
                    <a:lumOff val="25000"/>
                  </a:schemeClr>
                </a:solidFill>
              </a:rPr>
              <a:t>范围。</a:t>
            </a:r>
            <a:endParaRPr lang="zh-CN" altLang="en-US" sz="2400" dirty="0">
              <a:solidFill>
                <a:schemeClr val="tx1">
                  <a:lumMod val="75000"/>
                  <a:lumOff val="25000"/>
                </a:schemeClr>
              </a:solidFill>
            </a:endParaRPr>
          </a:p>
          <a:p>
            <a:pPr marL="457200" lvl="1" indent="0">
              <a:buNone/>
            </a:pPr>
            <a:r>
              <a:rPr lang="en-US" altLang="zh-CN" sz="2000" dirty="0" smtClean="0">
                <a:solidFill>
                  <a:schemeClr val="tx1">
                    <a:lumMod val="75000"/>
                    <a:lumOff val="25000"/>
                  </a:schemeClr>
                </a:solidFill>
              </a:rPr>
              <a:t>-(2^53-1)= -9007199254740991</a:t>
            </a:r>
            <a:endParaRPr lang="en-US" altLang="zh-CN" sz="2000" dirty="0" smtClean="0">
              <a:solidFill>
                <a:schemeClr val="tx1">
                  <a:lumMod val="75000"/>
                  <a:lumOff val="25000"/>
                </a:schemeClr>
              </a:solidFill>
            </a:endParaRPr>
          </a:p>
          <a:p>
            <a:pPr marL="457200" lvl="1" indent="0">
              <a:buNone/>
            </a:pPr>
            <a:r>
              <a:rPr lang="en-US" altLang="zh-CN" sz="2000" dirty="0">
                <a:solidFill>
                  <a:schemeClr val="tx1">
                    <a:lumMod val="75000"/>
                    <a:lumOff val="25000"/>
                  </a:schemeClr>
                </a:solidFill>
              </a:rPr>
              <a:t>2^53-1 = 9007199254740991</a:t>
            </a:r>
            <a:endParaRPr lang="en-US" altLang="zh-CN" sz="2000" dirty="0">
              <a:solidFill>
                <a:schemeClr val="tx1">
                  <a:lumMod val="75000"/>
                  <a:lumOff val="25000"/>
                </a:schemeClr>
              </a:solidFill>
            </a:endParaRPr>
          </a:p>
          <a:p>
            <a:r>
              <a:rPr lang="en-US" altLang="zh-CN" sz="2400" dirty="0" smtClean="0">
                <a:solidFill>
                  <a:schemeClr val="tx1">
                    <a:lumMod val="75000"/>
                    <a:lumOff val="25000"/>
                  </a:schemeClr>
                </a:solidFill>
              </a:rPr>
              <a:t>number</a:t>
            </a:r>
            <a:r>
              <a:rPr lang="zh-CN" altLang="en-US" sz="2400" dirty="0" smtClean="0">
                <a:solidFill>
                  <a:schemeClr val="tx1">
                    <a:lumMod val="75000"/>
                    <a:lumOff val="25000"/>
                  </a:schemeClr>
                </a:solidFill>
              </a:rPr>
              <a:t>类型浮点数范围</a:t>
            </a:r>
            <a:endParaRPr lang="zh-CN" altLang="en-US"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最大</a:t>
            </a:r>
            <a:r>
              <a:rPr lang="zh-CN" altLang="en-US" sz="2000" dirty="0">
                <a:solidFill>
                  <a:schemeClr val="tx1">
                    <a:lumMod val="75000"/>
                    <a:lumOff val="25000"/>
                  </a:schemeClr>
                </a:solidFill>
              </a:rPr>
              <a:t>值：</a:t>
            </a:r>
            <a:r>
              <a:rPr lang="en-US" altLang="zh-CN" sz="2000" dirty="0" smtClean="0">
                <a:solidFill>
                  <a:schemeClr val="tx1">
                    <a:lumMod val="75000"/>
                    <a:lumOff val="25000"/>
                  </a:schemeClr>
                </a:solidFill>
              </a:rPr>
              <a:t>0</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最小</a:t>
            </a:r>
            <a:r>
              <a:rPr lang="zh-CN" altLang="en-US" sz="2000" dirty="0">
                <a:solidFill>
                  <a:schemeClr val="tx1">
                    <a:lumMod val="75000"/>
                    <a:lumOff val="25000"/>
                  </a:schemeClr>
                </a:solidFill>
              </a:rPr>
              <a:t>精度</a:t>
            </a:r>
            <a:r>
              <a:rPr lang="zh-CN" altLang="en-US" sz="2000" dirty="0" smtClean="0">
                <a:solidFill>
                  <a:schemeClr val="tx1">
                    <a:lumMod val="75000"/>
                    <a:lumOff val="25000"/>
                  </a:schemeClr>
                </a:solidFill>
              </a:rPr>
              <a:t>值：</a:t>
            </a:r>
            <a:r>
              <a:rPr lang="en-US" altLang="zh-CN" sz="2000" dirty="0" smtClean="0">
                <a:solidFill>
                  <a:schemeClr val="tx1">
                    <a:lumMod val="75000"/>
                    <a:lumOff val="25000"/>
                  </a:schemeClr>
                </a:solidFill>
              </a:rPr>
              <a:t>5e-324</a:t>
            </a:r>
            <a:endParaRPr lang="en-US" altLang="zh-CN"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9【number</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8" name="Picture 2"/>
          <p:cNvPicPr>
            <a:picLocks noChangeAspect="1" noChangeArrowheads="1"/>
          </p:cNvPicPr>
          <p:nvPr/>
        </p:nvPicPr>
        <p:blipFill>
          <a:blip r:embed="rId1"/>
          <a:srcRect/>
          <a:stretch>
            <a:fillRect/>
          </a:stretch>
        </p:blipFill>
        <p:spPr bwMode="auto">
          <a:xfrm>
            <a:off x="6104007" y="3780577"/>
            <a:ext cx="5114925" cy="876300"/>
          </a:xfrm>
          <a:prstGeom prst="rect">
            <a:avLst/>
          </a:prstGeom>
          <a:solidFill>
            <a:schemeClr val="accent6">
              <a:lumMod val="20000"/>
              <a:lumOff val="80000"/>
            </a:schemeClr>
          </a:solidFill>
          <a:ln w="38100">
            <a:solidFill>
              <a:schemeClr val="accent6">
                <a:lumMod val="75000"/>
              </a:schemeClr>
            </a:solidFill>
          </a:ln>
        </p:spPr>
      </p:pic>
      <p:sp>
        <p:nvSpPr>
          <p:cNvPr id="9" name="矩形 8"/>
          <p:cNvSpPr/>
          <p:nvPr/>
        </p:nvSpPr>
        <p:spPr>
          <a:xfrm>
            <a:off x="5960414" y="3421984"/>
            <a:ext cx="6096000" cy="646331"/>
          </a:xfrm>
          <a:prstGeom prst="rect">
            <a:avLst/>
          </a:prstGeom>
        </p:spPr>
        <p:txBody>
          <a:bodyPr>
            <a:spAutoFit/>
          </a:bodyPr>
          <a:lstStyle/>
          <a:p>
            <a:r>
              <a:rPr lang="zh-CN" altLang="en-US" dirty="0">
                <a:solidFill>
                  <a:srgbClr val="00B0F0"/>
                </a:solidFill>
                <a:latin typeface="微软雅黑" panose="020B0503020204020204" pitchFamily="34" charset="-122"/>
                <a:ea typeface="微软雅黑" panose="020B0503020204020204" pitchFamily="34" charset="-122"/>
              </a:rPr>
              <a:t>通过</a:t>
            </a:r>
            <a:r>
              <a:rPr lang="en-US" altLang="zh-CN" dirty="0">
                <a:solidFill>
                  <a:srgbClr val="00B0F0"/>
                </a:solidFill>
                <a:latin typeface="微软雅黑" panose="020B0503020204020204" pitchFamily="34" charset="-122"/>
                <a:ea typeface="微软雅黑" panose="020B0503020204020204" pitchFamily="34" charset="-122"/>
              </a:rPr>
              <a:t>Number</a:t>
            </a:r>
            <a:r>
              <a:rPr lang="zh-CN" altLang="en-US" dirty="0">
                <a:solidFill>
                  <a:srgbClr val="00B0F0"/>
                </a:solidFill>
                <a:latin typeface="微软雅黑" panose="020B0503020204020204" pitchFamily="34" charset="-122"/>
                <a:ea typeface="微软雅黑" panose="020B0503020204020204" pitchFamily="34" charset="-122"/>
              </a:rPr>
              <a:t>对象的常量可以获取</a:t>
            </a:r>
            <a:r>
              <a:rPr lang="en-US" altLang="zh-CN" dirty="0">
                <a:solidFill>
                  <a:srgbClr val="00B0F0"/>
                </a:solidFill>
                <a:latin typeface="微软雅黑" panose="020B0503020204020204" pitchFamily="34" charset="-122"/>
                <a:ea typeface="微软雅黑" panose="020B0503020204020204" pitchFamily="34" charset="-122"/>
              </a:rPr>
              <a:t>number</a:t>
            </a:r>
            <a:r>
              <a:rPr lang="zh-CN" altLang="en-US" dirty="0">
                <a:solidFill>
                  <a:srgbClr val="00B0F0"/>
                </a:solidFill>
                <a:latin typeface="微软雅黑" panose="020B0503020204020204" pitchFamily="34" charset="-122"/>
                <a:ea typeface="微软雅黑" panose="020B0503020204020204" pitchFamily="34" charset="-122"/>
              </a:rPr>
              <a:t>类型的范围</a:t>
            </a:r>
            <a:endParaRPr lang="en-US" altLang="zh-CN" dirty="0">
              <a:solidFill>
                <a:srgbClr val="00B0F0"/>
              </a:solidFill>
              <a:latin typeface="微软雅黑" panose="020B0503020204020204" pitchFamily="34" charset="-122"/>
              <a:ea typeface="微软雅黑" panose="020B0503020204020204" pitchFamily="34" charset="-122"/>
            </a:endParaRPr>
          </a:p>
          <a:p>
            <a:pPr>
              <a:buClrTx/>
              <a:buFont typeface="Wingdings" panose="05000000000000000000" pitchFamily="2" charset="2"/>
              <a:buChar char="Ø"/>
            </a:pPr>
            <a:endParaRPr lang="en-US"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number</a:t>
            </a:r>
            <a:r>
              <a:rPr lang="zh-CN" altLang="en-US" sz="2400" dirty="0">
                <a:solidFill>
                  <a:schemeClr val="tx1">
                    <a:lumMod val="75000"/>
                    <a:lumOff val="25000"/>
                  </a:schemeClr>
                </a:solidFill>
              </a:rPr>
              <a:t>类型</a:t>
            </a:r>
            <a:r>
              <a:rPr lang="zh-CN" altLang="en-US" sz="2400" dirty="0" smtClean="0">
                <a:solidFill>
                  <a:schemeClr val="tx1">
                    <a:lumMod val="75000"/>
                    <a:lumOff val="25000"/>
                  </a:schemeClr>
                </a:solidFill>
              </a:rPr>
              <a:t>转换</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通过内置</a:t>
            </a:r>
            <a:r>
              <a:rPr lang="zh-CN" altLang="en-US" sz="2000" dirty="0" smtClean="0">
                <a:solidFill>
                  <a:schemeClr val="tx1">
                    <a:lumMod val="75000"/>
                    <a:lumOff val="25000"/>
                  </a:schemeClr>
                </a:solidFill>
              </a:rPr>
              <a:t>函数</a:t>
            </a:r>
            <a:endParaRPr lang="en-US" altLang="zh-CN" sz="2000" dirty="0" smtClean="0">
              <a:solidFill>
                <a:schemeClr val="tx1">
                  <a:lumMod val="75000"/>
                  <a:lumOff val="25000"/>
                </a:schemeClr>
              </a:solidFill>
            </a:endParaRPr>
          </a:p>
          <a:p>
            <a:endParaRPr lang="zh-CN" altLang="en-US" sz="2400" dirty="0">
              <a:solidFill>
                <a:schemeClr val="tx1">
                  <a:lumMod val="75000"/>
                  <a:lumOff val="25000"/>
                </a:schemeClr>
              </a:solidFill>
            </a:endParaRPr>
          </a:p>
          <a:p>
            <a:pPr lvl="2"/>
            <a:r>
              <a:rPr lang="zh-CN" altLang="en-US" sz="1600" dirty="0" smtClean="0">
                <a:solidFill>
                  <a:schemeClr val="tx1">
                    <a:lumMod val="75000"/>
                    <a:lumOff val="25000"/>
                  </a:schemeClr>
                </a:solidFill>
              </a:rPr>
              <a:t>从</a:t>
            </a:r>
            <a:r>
              <a:rPr lang="zh-CN" altLang="en-US" sz="1600" dirty="0">
                <a:solidFill>
                  <a:schemeClr val="tx1">
                    <a:lumMod val="75000"/>
                    <a:lumOff val="25000"/>
                  </a:schemeClr>
                </a:solidFill>
              </a:rPr>
              <a:t>字符串的第一个有效数字开始到第一个无效字符结束的内容进行数字转换。</a:t>
            </a:r>
            <a:endParaRPr lang="zh-CN" altLang="en-US" sz="1600" dirty="0">
              <a:solidFill>
                <a:schemeClr val="tx1">
                  <a:lumMod val="75000"/>
                  <a:lumOff val="25000"/>
                </a:schemeClr>
              </a:solidFill>
            </a:endParaRPr>
          </a:p>
          <a:p>
            <a:pPr lvl="2"/>
            <a:r>
              <a:rPr lang="zh-CN" altLang="en-US" sz="1600" dirty="0" smtClean="0">
                <a:solidFill>
                  <a:schemeClr val="tx1">
                    <a:lumMod val="75000"/>
                    <a:lumOff val="25000"/>
                  </a:schemeClr>
                </a:solidFill>
              </a:rPr>
              <a:t>对于</a:t>
            </a:r>
            <a:r>
              <a:rPr lang="zh-CN" altLang="en-US" sz="1600" dirty="0">
                <a:solidFill>
                  <a:schemeClr val="tx1">
                    <a:lumMod val="75000"/>
                    <a:lumOff val="25000"/>
                  </a:schemeClr>
                </a:solidFill>
              </a:rPr>
              <a:t>无有效数字则返回</a:t>
            </a:r>
            <a:r>
              <a:rPr lang="en-US" altLang="zh-CN" sz="1600" dirty="0">
                <a:solidFill>
                  <a:schemeClr val="tx1">
                    <a:lumMod val="75000"/>
                    <a:lumOff val="25000"/>
                  </a:schemeClr>
                </a:solidFill>
              </a:rPr>
              <a:t>NaN</a:t>
            </a:r>
            <a:r>
              <a:rPr lang="zh-CN" altLang="en-US" sz="1600" dirty="0">
                <a:solidFill>
                  <a:schemeClr val="tx1">
                    <a:lumMod val="75000"/>
                    <a:lumOff val="25000"/>
                  </a:schemeClr>
                </a:solidFill>
              </a:rPr>
              <a:t>类型</a:t>
            </a:r>
            <a:r>
              <a:rPr lang="en-US" altLang="zh-CN" sz="1600" dirty="0">
                <a:solidFill>
                  <a:schemeClr val="tx1">
                    <a:lumMod val="75000"/>
                    <a:lumOff val="25000"/>
                  </a:schemeClr>
                </a:solidFill>
              </a:rPr>
              <a:t>(Not A Number);</a:t>
            </a:r>
            <a:endParaRPr lang="en-US" altLang="zh-CN" sz="1600" dirty="0">
              <a:solidFill>
                <a:schemeClr val="tx1">
                  <a:lumMod val="75000"/>
                  <a:lumOff val="25000"/>
                </a:schemeClr>
              </a:solidFill>
            </a:endParaRPr>
          </a:p>
          <a:p>
            <a:pPr lvl="1"/>
            <a:r>
              <a:rPr lang="zh-CN" altLang="en-US" sz="2000" dirty="0">
                <a:solidFill>
                  <a:schemeClr val="tx1">
                    <a:lumMod val="75000"/>
                    <a:lumOff val="25000"/>
                  </a:schemeClr>
                </a:solidFill>
              </a:rPr>
              <a:t>通过内置</a:t>
            </a:r>
            <a:r>
              <a:rPr lang="en-US" altLang="zh-CN" sz="2000" dirty="0">
                <a:solidFill>
                  <a:schemeClr val="tx1">
                    <a:lumMod val="75000"/>
                    <a:lumOff val="25000"/>
                  </a:schemeClr>
                </a:solidFill>
              </a:rPr>
              <a:t>Number</a:t>
            </a:r>
            <a:r>
              <a:rPr lang="zh-CN" altLang="en-US" sz="2000" dirty="0" smtClean="0">
                <a:solidFill>
                  <a:schemeClr val="tx1">
                    <a:lumMod val="75000"/>
                    <a:lumOff val="25000"/>
                  </a:schemeClr>
                </a:solidFill>
              </a:rPr>
              <a:t>对象</a:t>
            </a:r>
            <a:endParaRPr lang="en-US" altLang="zh-CN" sz="2000" dirty="0" smtClean="0">
              <a:solidFill>
                <a:schemeClr val="tx1">
                  <a:lumMod val="75000"/>
                  <a:lumOff val="25000"/>
                </a:schemeClr>
              </a:solidFill>
            </a:endParaRPr>
          </a:p>
          <a:p>
            <a:pPr lvl="1"/>
            <a:endParaRPr lang="en-US" altLang="zh-CN" sz="2000" dirty="0">
              <a:solidFill>
                <a:schemeClr val="tx1">
                  <a:lumMod val="75000"/>
                  <a:lumOff val="25000"/>
                </a:schemeClr>
              </a:solidFill>
            </a:endParaRPr>
          </a:p>
          <a:p>
            <a:pPr>
              <a:buClr>
                <a:schemeClr val="tx1"/>
              </a:buClr>
            </a:pPr>
            <a:r>
              <a:rPr lang="en-US" altLang="zh-CN" sz="2400" dirty="0">
                <a:solidFill>
                  <a:schemeClr val="tx1">
                    <a:lumMod val="75000"/>
                    <a:lumOff val="25000"/>
                  </a:schemeClr>
                </a:solidFill>
              </a:rPr>
              <a:t>number</a:t>
            </a:r>
            <a:r>
              <a:rPr lang="zh-CN" altLang="en-US" sz="2400" dirty="0">
                <a:solidFill>
                  <a:schemeClr val="tx1">
                    <a:lumMod val="75000"/>
                    <a:lumOff val="25000"/>
                  </a:schemeClr>
                </a:solidFill>
              </a:rPr>
              <a:t>类型其他取值</a:t>
            </a:r>
            <a:endParaRPr lang="en-US" altLang="zh-CN" sz="2400" dirty="0">
              <a:solidFill>
                <a:schemeClr val="tx1">
                  <a:lumMod val="75000"/>
                  <a:lumOff val="25000"/>
                </a:schemeClr>
              </a:solidFill>
            </a:endParaRPr>
          </a:p>
          <a:p>
            <a:pPr lvl="1"/>
            <a:r>
              <a:rPr lang="en-US" altLang="zh-CN" sz="2000" dirty="0">
                <a:solidFill>
                  <a:schemeClr val="tx1">
                    <a:lumMod val="75000"/>
                    <a:lumOff val="25000"/>
                  </a:schemeClr>
                </a:solidFill>
              </a:rPr>
              <a:t>NaN</a:t>
            </a:r>
            <a:r>
              <a:rPr lang="zh-CN" altLang="en-US" sz="2000" dirty="0">
                <a:solidFill>
                  <a:schemeClr val="tx1">
                    <a:lumMod val="75000"/>
                    <a:lumOff val="25000"/>
                  </a:schemeClr>
                </a:solidFill>
              </a:rPr>
              <a:t>：非数字。当执行</a:t>
            </a:r>
            <a:r>
              <a:rPr lang="en-US" altLang="zh-CN" sz="2000" dirty="0">
                <a:solidFill>
                  <a:schemeClr val="tx1">
                    <a:lumMod val="75000"/>
                    <a:lumOff val="25000"/>
                  </a:schemeClr>
                </a:solidFill>
              </a:rPr>
              <a:t>parseInt</a:t>
            </a:r>
            <a:r>
              <a:rPr lang="zh-CN" altLang="en-US" sz="2000" dirty="0">
                <a:solidFill>
                  <a:schemeClr val="tx1">
                    <a:lumMod val="75000"/>
                    <a:lumOff val="25000"/>
                  </a:schemeClr>
                </a:solidFill>
              </a:rPr>
              <a:t>无有效数字时返回</a:t>
            </a:r>
            <a:endParaRPr lang="en-US" altLang="zh-CN" sz="2000" dirty="0">
              <a:solidFill>
                <a:schemeClr val="tx1">
                  <a:lumMod val="75000"/>
                  <a:lumOff val="25000"/>
                </a:schemeClr>
              </a:solidFill>
            </a:endParaRPr>
          </a:p>
          <a:p>
            <a:pPr lvl="1"/>
            <a:r>
              <a:rPr lang="en-US" altLang="zh-CN" sz="2000" dirty="0">
                <a:solidFill>
                  <a:schemeClr val="tx1">
                    <a:lumMod val="75000"/>
                    <a:lumOff val="25000"/>
                  </a:schemeClr>
                </a:solidFill>
              </a:rPr>
              <a:t>Infinity</a:t>
            </a:r>
            <a:r>
              <a:rPr lang="zh-CN" altLang="en-US" sz="2000" dirty="0">
                <a:solidFill>
                  <a:schemeClr val="tx1">
                    <a:lumMod val="75000"/>
                    <a:lumOff val="25000"/>
                  </a:schemeClr>
                </a:solidFill>
              </a:rPr>
              <a:t>：无穷。当超过浮点类型最大范围时</a:t>
            </a:r>
            <a:endParaRPr lang="en-US" altLang="zh-CN" sz="2000" dirty="0">
              <a:solidFill>
                <a:schemeClr val="tx1">
                  <a:lumMod val="75000"/>
                  <a:lumOff val="25000"/>
                </a:schemeClr>
              </a:solidFill>
            </a:endParaRPr>
          </a:p>
          <a:p>
            <a:pPr lvl="1"/>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9【number</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1044101" y="2245495"/>
            <a:ext cx="6096000" cy="646331"/>
          </a:xfrm>
          <a:prstGeom prst="rect">
            <a:avLst/>
          </a:prstGeom>
          <a:solidFill>
            <a:schemeClr val="accent6">
              <a:lumMod val="20000"/>
              <a:lumOff val="80000"/>
            </a:schemeClr>
          </a:solidFill>
          <a:ln w="38100">
            <a:solidFill>
              <a:schemeClr val="accent6">
                <a:lumMod val="75000"/>
              </a:schemeClr>
            </a:solidFill>
          </a:ln>
        </p:spPr>
        <p:txBody>
          <a:bodyPr>
            <a:spAutoFit/>
          </a:bodyPr>
          <a:lstStyle/>
          <a:p>
            <a:r>
              <a:rPr lang="en-US" altLang="zh-CN" dirty="0">
                <a:solidFill>
                  <a:schemeClr val="tx1">
                    <a:lumMod val="75000"/>
                    <a:lumOff val="25000"/>
                  </a:schemeClr>
                </a:solidFill>
              </a:rPr>
              <a:t>parseInt('</a:t>
            </a:r>
            <a:r>
              <a:rPr lang="zh-CN" altLang="en-US" dirty="0">
                <a:solidFill>
                  <a:schemeClr val="tx1">
                    <a:lumMod val="75000"/>
                    <a:lumOff val="25000"/>
                  </a:schemeClr>
                </a:solidFill>
              </a:rPr>
              <a:t>字符</a:t>
            </a:r>
            <a:r>
              <a:rPr lang="en-US" altLang="zh-CN" dirty="0">
                <a:solidFill>
                  <a:schemeClr val="tx1">
                    <a:lumMod val="75000"/>
                    <a:lumOff val="25000"/>
                  </a:schemeClr>
                </a:solidFill>
              </a:rPr>
              <a:t>',</a:t>
            </a:r>
            <a:r>
              <a:rPr lang="zh-CN" altLang="en-US" dirty="0">
                <a:solidFill>
                  <a:schemeClr val="tx1">
                    <a:lumMod val="75000"/>
                    <a:lumOff val="25000"/>
                  </a:schemeClr>
                </a:solidFill>
              </a:rPr>
              <a:t>进制数</a:t>
            </a:r>
            <a:r>
              <a:rPr lang="en-US" altLang="zh-CN" dirty="0">
                <a:solidFill>
                  <a:schemeClr val="tx1">
                    <a:lumMod val="75000"/>
                    <a:lumOff val="25000"/>
                  </a:schemeClr>
                </a:solidFill>
              </a:rPr>
              <a:t>);</a:t>
            </a:r>
            <a:endParaRPr lang="en-US" altLang="zh-CN" dirty="0">
              <a:solidFill>
                <a:schemeClr val="tx1">
                  <a:lumMod val="75000"/>
                  <a:lumOff val="25000"/>
                </a:schemeClr>
              </a:solidFill>
            </a:endParaRPr>
          </a:p>
          <a:p>
            <a:r>
              <a:rPr lang="en-US" altLang="zh-CN" dirty="0">
                <a:solidFill>
                  <a:schemeClr val="tx1">
                    <a:lumMod val="75000"/>
                    <a:lumOff val="25000"/>
                  </a:schemeClr>
                </a:solidFill>
              </a:rPr>
              <a:t>parseFloat('</a:t>
            </a:r>
            <a:r>
              <a:rPr lang="zh-CN" altLang="en-US" dirty="0">
                <a:solidFill>
                  <a:schemeClr val="tx1">
                    <a:lumMod val="75000"/>
                    <a:lumOff val="25000"/>
                  </a:schemeClr>
                </a:solidFill>
              </a:rPr>
              <a:t>字符</a:t>
            </a:r>
            <a:r>
              <a:rPr lang="en-US" altLang="zh-CN" dirty="0">
                <a:solidFill>
                  <a:schemeClr val="tx1">
                    <a:lumMod val="75000"/>
                    <a:lumOff val="25000"/>
                  </a:schemeClr>
                </a:solidFill>
              </a:rPr>
              <a:t>',</a:t>
            </a:r>
            <a:r>
              <a:rPr lang="zh-CN" altLang="en-US" dirty="0">
                <a:solidFill>
                  <a:schemeClr val="tx1">
                    <a:lumMod val="75000"/>
                    <a:lumOff val="25000"/>
                  </a:schemeClr>
                </a:solidFill>
              </a:rPr>
              <a:t>进制数</a:t>
            </a:r>
            <a:r>
              <a:rPr lang="en-US" altLang="zh-CN" dirty="0">
                <a:solidFill>
                  <a:schemeClr val="tx1">
                    <a:lumMod val="75000"/>
                    <a:lumOff val="25000"/>
                  </a:schemeClr>
                </a:solidFill>
              </a:rPr>
              <a:t>);</a:t>
            </a:r>
            <a:endParaRPr lang="en-US" altLang="zh-CN" dirty="0">
              <a:solidFill>
                <a:schemeClr val="tx1">
                  <a:lumMod val="75000"/>
                  <a:lumOff val="25000"/>
                </a:schemeClr>
              </a:solidFill>
            </a:endParaRPr>
          </a:p>
        </p:txBody>
      </p:sp>
      <p:sp>
        <p:nvSpPr>
          <p:cNvPr id="5" name="矩形 4"/>
          <p:cNvSpPr/>
          <p:nvPr/>
        </p:nvSpPr>
        <p:spPr>
          <a:xfrm>
            <a:off x="1044101" y="4411653"/>
            <a:ext cx="5621860" cy="369332"/>
          </a:xfrm>
          <a:prstGeom prst="rect">
            <a:avLst/>
          </a:prstGeom>
          <a:solidFill>
            <a:schemeClr val="accent6">
              <a:lumMod val="20000"/>
              <a:lumOff val="80000"/>
            </a:schemeClr>
          </a:solidFill>
          <a:ln w="38100">
            <a:solidFill>
              <a:schemeClr val="accent6">
                <a:lumMod val="75000"/>
              </a:schemeClr>
            </a:solidFill>
          </a:ln>
        </p:spPr>
        <p:txBody>
          <a:bodyPr>
            <a:spAutoFit/>
          </a:bodyPr>
          <a:lstStyle/>
          <a:p>
            <a:r>
              <a:rPr lang="en-US" altLang="zh-CN" dirty="0">
                <a:solidFill>
                  <a:schemeClr val="tx1">
                    <a:lumMod val="75000"/>
                    <a:lumOff val="25000"/>
                  </a:schemeClr>
                </a:solidFill>
              </a:rPr>
              <a:t>var a= Number(“11”);//</a:t>
            </a:r>
            <a:r>
              <a:rPr lang="zh-CN" altLang="en-US" dirty="0">
                <a:solidFill>
                  <a:schemeClr val="tx1">
                    <a:lumMod val="75000"/>
                    <a:lumOff val="25000"/>
                  </a:schemeClr>
                </a:solidFill>
              </a:rPr>
              <a:t>不能识别有效数字，不建议使用</a:t>
            </a:r>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string</a:t>
            </a:r>
            <a:r>
              <a:rPr lang="zh-CN" altLang="en-US" sz="2400" dirty="0">
                <a:solidFill>
                  <a:schemeClr val="tx1">
                    <a:lumMod val="75000"/>
                    <a:lumOff val="25000"/>
                  </a:schemeClr>
                </a:solidFill>
              </a:rPr>
              <a:t>类型：字符串类型，可表示单个字符或多个字符的组合</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采取可变内存的方式存储。</a:t>
            </a:r>
            <a:endParaRPr lang="zh-CN" altLang="en-US" sz="2400" dirty="0">
              <a:solidFill>
                <a:schemeClr val="tx1">
                  <a:lumMod val="75000"/>
                  <a:lumOff val="25000"/>
                </a:schemeClr>
              </a:solidFill>
            </a:endParaRPr>
          </a:p>
          <a:p>
            <a:r>
              <a:rPr lang="zh-CN" altLang="en-US" sz="2400" dirty="0">
                <a:solidFill>
                  <a:schemeClr val="tx1">
                    <a:lumMod val="75000"/>
                    <a:lumOff val="25000"/>
                  </a:schemeClr>
                </a:solidFill>
              </a:rPr>
              <a:t>编写</a:t>
            </a:r>
            <a:r>
              <a:rPr lang="zh-CN" altLang="en-US" sz="2400" dirty="0" smtClean="0">
                <a:solidFill>
                  <a:schemeClr val="tx1">
                    <a:lumMod val="75000"/>
                    <a:lumOff val="25000"/>
                  </a:schemeClr>
                </a:solidFill>
              </a:rPr>
              <a:t>方式</a:t>
            </a:r>
            <a:endParaRPr lang="en-US" altLang="zh-CN" sz="2400" dirty="0" smtClean="0">
              <a:solidFill>
                <a:schemeClr val="tx1">
                  <a:lumMod val="75000"/>
                  <a:lumOff val="25000"/>
                </a:schemeClr>
              </a:solidFill>
            </a:endParaRPr>
          </a:p>
          <a:p>
            <a:pPr marL="0" indent="0">
              <a:buNone/>
            </a:pPr>
            <a:endParaRPr lang="en-US" altLang="zh-CN" sz="2400" dirty="0" smtClean="0">
              <a:solidFill>
                <a:schemeClr val="tx1">
                  <a:lumMod val="75000"/>
                  <a:lumOff val="25000"/>
                </a:schemeClr>
              </a:solidFill>
            </a:endParaRPr>
          </a:p>
          <a:p>
            <a:pPr marL="0" indent="0">
              <a:buNone/>
            </a:pPr>
            <a:endParaRPr lang="en-US" altLang="zh-CN" sz="2400" dirty="0" smtClean="0">
              <a:solidFill>
                <a:schemeClr val="tx1">
                  <a:lumMod val="75000"/>
                  <a:lumOff val="25000"/>
                </a:schemeClr>
              </a:solidFill>
            </a:endParaRPr>
          </a:p>
          <a:p>
            <a:r>
              <a:rPr lang="zh-CN" altLang="en-US" sz="2400" dirty="0">
                <a:solidFill>
                  <a:schemeClr val="tx1">
                    <a:lumMod val="75000"/>
                    <a:lumOff val="25000"/>
                  </a:schemeClr>
                </a:solidFill>
              </a:rPr>
              <a:t>转义字符：用一些普通字符的组合来代替一些</a:t>
            </a:r>
            <a:r>
              <a:rPr lang="zh-CN" altLang="en-US" sz="2400" dirty="0" smtClean="0">
                <a:solidFill>
                  <a:schemeClr val="tx1">
                    <a:lumMod val="75000"/>
                    <a:lumOff val="25000"/>
                  </a:schemeClr>
                </a:solidFill>
              </a:rPr>
              <a:t>特殊字符</a:t>
            </a:r>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10【String</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723090" y="3251798"/>
            <a:ext cx="6096000" cy="923330"/>
          </a:xfrm>
          <a:prstGeom prst="rect">
            <a:avLst/>
          </a:prstGeom>
          <a:solidFill>
            <a:schemeClr val="accent6">
              <a:lumMod val="20000"/>
              <a:lumOff val="80000"/>
            </a:schemeClr>
          </a:solidFill>
          <a:ln w="38100">
            <a:solidFill>
              <a:schemeClr val="accent6">
                <a:lumMod val="75000"/>
              </a:schemeClr>
            </a:solidFill>
          </a:ln>
        </p:spPr>
        <p:txBody>
          <a:bodyPr>
            <a:spAutoFit/>
          </a:bodyPr>
          <a:lstStyle/>
          <a:p>
            <a:r>
              <a:rPr lang="en-US" altLang="zh-CN" dirty="0" smtClean="0">
                <a:solidFill>
                  <a:schemeClr val="tx1">
                    <a:lumMod val="75000"/>
                    <a:lumOff val="25000"/>
                  </a:schemeClr>
                </a:solidFill>
              </a:rPr>
              <a:t>var </a:t>
            </a:r>
            <a:r>
              <a:rPr lang="en-US" altLang="zh-CN" dirty="0">
                <a:solidFill>
                  <a:schemeClr val="tx1">
                    <a:lumMod val="75000"/>
                    <a:lumOff val="25000"/>
                  </a:schemeClr>
                </a:solidFill>
              </a:rPr>
              <a:t>x = “111”;</a:t>
            </a:r>
            <a:endParaRPr lang="en-US" altLang="zh-CN" dirty="0">
              <a:solidFill>
                <a:schemeClr val="tx1">
                  <a:lumMod val="75000"/>
                  <a:lumOff val="25000"/>
                </a:schemeClr>
              </a:solidFill>
            </a:endParaRPr>
          </a:p>
          <a:p>
            <a:r>
              <a:rPr lang="en-US" altLang="zh-CN" dirty="0" smtClean="0">
                <a:solidFill>
                  <a:schemeClr val="tx1">
                    <a:lumMod val="75000"/>
                    <a:lumOff val="25000"/>
                  </a:schemeClr>
                </a:solidFill>
              </a:rPr>
              <a:t>var </a:t>
            </a:r>
            <a:r>
              <a:rPr lang="en-US" altLang="zh-CN" dirty="0">
                <a:solidFill>
                  <a:schemeClr val="tx1">
                    <a:lumMod val="75000"/>
                    <a:lumOff val="25000"/>
                  </a:schemeClr>
                </a:solidFill>
              </a:rPr>
              <a:t>y = ‘ddd’;</a:t>
            </a:r>
            <a:endParaRPr lang="en-US" altLang="zh-CN" dirty="0">
              <a:solidFill>
                <a:schemeClr val="tx1">
                  <a:lumMod val="75000"/>
                  <a:lumOff val="25000"/>
                </a:schemeClr>
              </a:solidFill>
            </a:endParaRPr>
          </a:p>
          <a:p>
            <a:r>
              <a:rPr lang="en-US" altLang="zh-CN" dirty="0" smtClean="0">
                <a:solidFill>
                  <a:schemeClr val="tx1">
                    <a:lumMod val="75000"/>
                    <a:lumOff val="25000"/>
                  </a:schemeClr>
                </a:solidFill>
              </a:rPr>
              <a:t>var </a:t>
            </a:r>
            <a:r>
              <a:rPr lang="en-US" altLang="zh-CN" dirty="0">
                <a:solidFill>
                  <a:schemeClr val="tx1">
                    <a:lumMod val="75000"/>
                    <a:lumOff val="25000"/>
                  </a:schemeClr>
                </a:solidFill>
              </a:rPr>
              <a:t>c = "";//</a:t>
            </a:r>
            <a:r>
              <a:rPr lang="zh-CN" altLang="en-US" dirty="0">
                <a:solidFill>
                  <a:schemeClr val="tx1">
                    <a:lumMod val="75000"/>
                    <a:lumOff val="25000"/>
                  </a:schemeClr>
                </a:solidFill>
              </a:rPr>
              <a:t>代表空字符串	</a:t>
            </a:r>
            <a:endParaRPr lang="zh-CN" altLang="en-US" dirty="0">
              <a:solidFill>
                <a:schemeClr val="tx1">
                  <a:lumMod val="75000"/>
                  <a:lumOff val="25000"/>
                </a:schemeClr>
              </a:solidFill>
            </a:endParaRPr>
          </a:p>
        </p:txBody>
      </p:sp>
      <p:pic>
        <p:nvPicPr>
          <p:cNvPr id="5" name="Picture 2"/>
          <p:cNvPicPr>
            <a:picLocks noChangeAspect="1" noChangeArrowheads="1"/>
          </p:cNvPicPr>
          <p:nvPr/>
        </p:nvPicPr>
        <p:blipFill>
          <a:blip r:embed="rId1"/>
          <a:srcRect/>
          <a:stretch>
            <a:fillRect/>
          </a:stretch>
        </p:blipFill>
        <p:spPr bwMode="auto">
          <a:xfrm>
            <a:off x="8405547" y="3251798"/>
            <a:ext cx="2695575" cy="2752725"/>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对象类型：或称引用类型，除了基本类型之外的都是引用</a:t>
            </a:r>
            <a:r>
              <a:rPr lang="zh-CN" altLang="en-US" sz="2400" dirty="0" smtClean="0">
                <a:solidFill>
                  <a:schemeClr val="tx1">
                    <a:lumMod val="75000"/>
                    <a:lumOff val="25000"/>
                  </a:schemeClr>
                </a:solidFill>
              </a:rPr>
              <a:t>类型或对象类型。</a:t>
            </a:r>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pPr lvl="1"/>
            <a:r>
              <a:rPr lang="zh-CN" altLang="en-US" sz="2000" dirty="0" smtClean="0">
                <a:solidFill>
                  <a:schemeClr val="tx1">
                    <a:lumMod val="75000"/>
                    <a:lumOff val="25000"/>
                  </a:schemeClr>
                </a:solidFill>
              </a:rPr>
              <a:t>对象类型本质上是多个基础数据类型的数据封装。</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与基础数据类型相比对象类型在内存存储结构、访问方式、声明方式都不同。</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11【</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1023213" y="1996896"/>
            <a:ext cx="3857652" cy="1500198"/>
          </a:xfrm>
          <a:prstGeom prst="rect">
            <a:avLst/>
          </a:prstGeom>
          <a:solidFill>
            <a:schemeClr val="accent6">
              <a:lumMod val="20000"/>
              <a:lumOff val="80000"/>
            </a:schemeClr>
          </a:solidFill>
          <a:ln w="38100">
            <a:solidFill>
              <a:schemeClr val="accent6">
                <a:lumMod val="75000"/>
              </a:schemeClr>
            </a:solidFill>
          </a:ln>
        </p:spPr>
      </p:pic>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a:solidFill>
                  <a:schemeClr val="tx1">
                    <a:lumMod val="75000"/>
                    <a:lumOff val="25000"/>
                  </a:schemeClr>
                </a:solidFill>
              </a:rPr>
              <a:t>变量与数据类型</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a:t>js</a:t>
            </a:r>
            <a:r>
              <a:rPr lang="zh-CN" altLang="en-US" dirty="0"/>
              <a:t>由哪部分组成？</a:t>
            </a:r>
            <a:endParaRPr lang="zh-CN" altLang="en-US" dirty="0"/>
          </a:p>
          <a:p>
            <a:r>
              <a:rPr lang="zh-CN" altLang="en-US" dirty="0"/>
              <a:t>什么是标识符？</a:t>
            </a:r>
            <a:endParaRPr lang="zh-CN" altLang="en-US" dirty="0"/>
          </a:p>
          <a:p>
            <a:r>
              <a:rPr lang="zh-CN" altLang="en-US" dirty="0"/>
              <a:t>什么是关键字和保留字？</a:t>
            </a:r>
            <a:endParaRPr lang="zh-CN" altLang="en-US" dirty="0"/>
          </a:p>
          <a:p>
            <a:r>
              <a:rPr lang="zh-CN" altLang="en-US" dirty="0"/>
              <a:t>转义字符的作用是什么？</a:t>
            </a:r>
            <a:endParaRPr lang="zh-CN" altLang="en-US" dirty="0"/>
          </a:p>
          <a:p>
            <a:r>
              <a:rPr lang="en-US" altLang="zh-CN" dirty="0"/>
              <a:t>js</a:t>
            </a:r>
            <a:r>
              <a:rPr lang="zh-CN" altLang="en-US" dirty="0"/>
              <a:t>中有哪些基本数据类型？</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a:solidFill>
                  <a:schemeClr val="tx1">
                    <a:lumMod val="75000"/>
                    <a:lumOff val="25000"/>
                  </a:schemeClr>
                </a:solidFill>
              </a:rPr>
              <a:t>变量与数据类型</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a:t>注释：编写在程序中作为程序的说明，以便于以后的参考、修改。在运行程序时不做处理</a:t>
            </a:r>
            <a:endParaRPr lang="zh-CN" altLang="en-US" dirty="0"/>
          </a:p>
          <a:p>
            <a:r>
              <a:rPr lang="zh-CN" altLang="en-US" dirty="0" smtClean="0"/>
              <a:t>关键字目前</a:t>
            </a:r>
            <a:r>
              <a:rPr lang="zh-CN" altLang="en-US" dirty="0"/>
              <a:t>在</a:t>
            </a:r>
            <a:r>
              <a:rPr lang="en-US" altLang="zh-CN" dirty="0"/>
              <a:t>javascript</a:t>
            </a:r>
            <a:r>
              <a:rPr lang="zh-CN" altLang="en-US" dirty="0"/>
              <a:t>语言中已经具有语法含义的英文词语，每个关键字都具有不同的使用场景和规则。保留字：预计未来扩展</a:t>
            </a:r>
            <a:r>
              <a:rPr lang="en-US" altLang="zh-CN" dirty="0"/>
              <a:t>javascript</a:t>
            </a:r>
            <a:r>
              <a:rPr lang="zh-CN" altLang="en-US" dirty="0"/>
              <a:t>功能时会拓展的关键字。</a:t>
            </a:r>
            <a:endParaRPr lang="zh-CN" altLang="en-US" dirty="0"/>
          </a:p>
          <a:p>
            <a:r>
              <a:rPr lang="zh-CN" altLang="en-US" dirty="0"/>
              <a:t>基本数据类性包含：</a:t>
            </a:r>
            <a:r>
              <a:rPr lang="en-US" altLang="zh-CN" dirty="0"/>
              <a:t>undefined</a:t>
            </a:r>
            <a:r>
              <a:rPr lang="zh-CN" altLang="en-US" dirty="0"/>
              <a:t>、</a:t>
            </a:r>
            <a:r>
              <a:rPr lang="en-US" altLang="zh-CN" dirty="0"/>
              <a:t>null</a:t>
            </a:r>
            <a:r>
              <a:rPr lang="zh-CN" altLang="en-US" dirty="0"/>
              <a:t>类型、</a:t>
            </a:r>
            <a:r>
              <a:rPr lang="en-US" altLang="zh-CN" dirty="0"/>
              <a:t>boolean</a:t>
            </a:r>
            <a:r>
              <a:rPr lang="zh-CN" altLang="en-US" dirty="0"/>
              <a:t>类型、</a:t>
            </a:r>
            <a:r>
              <a:rPr lang="en-US" altLang="zh-CN" dirty="0"/>
              <a:t>number</a:t>
            </a:r>
            <a:r>
              <a:rPr lang="zh-CN" altLang="en-US" dirty="0"/>
              <a:t>类型、</a:t>
            </a:r>
            <a:r>
              <a:rPr lang="en-US" altLang="zh-CN" dirty="0"/>
              <a:t>string</a:t>
            </a:r>
            <a:r>
              <a:rPr lang="zh-CN" altLang="en-US" dirty="0"/>
              <a:t>类型</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节</a:t>
            </a:r>
            <a:r>
              <a:rPr lang="en-US" altLang="zh-CN" dirty="0" smtClean="0"/>
              <a:t>【</a:t>
            </a:r>
            <a:r>
              <a:rPr lang="en-US" altLang="zh-CN" dirty="0">
                <a:solidFill>
                  <a:schemeClr val="tx1">
                    <a:lumMod val="75000"/>
                    <a:lumOff val="25000"/>
                  </a:schemeClr>
                </a:solidFill>
              </a:rPr>
              <a:t> </a:t>
            </a:r>
            <a:r>
              <a:rPr lang="zh-CN" altLang="en-US" dirty="0" smtClean="0">
                <a:solidFill>
                  <a:schemeClr val="tx1">
                    <a:lumMod val="75000"/>
                    <a:lumOff val="25000"/>
                  </a:schemeClr>
                </a:solidFill>
              </a:rPr>
              <a:t>运算符</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：运算符简介</a:t>
            </a:r>
            <a:endParaRPr lang="en-US" altLang="zh-CN" dirty="0" smtClean="0"/>
          </a:p>
          <a:p>
            <a:r>
              <a:rPr lang="zh-CN" altLang="en-US" dirty="0" smtClean="0"/>
              <a:t>知识点</a:t>
            </a:r>
            <a:r>
              <a:rPr lang="en-US" altLang="zh-CN" dirty="0" smtClean="0"/>
              <a:t>2</a:t>
            </a:r>
            <a:r>
              <a:rPr lang="zh-CN" altLang="en-US" dirty="0" smtClean="0"/>
              <a:t>：运算符类型</a:t>
            </a:r>
            <a:endParaRPr lang="en-US" altLang="zh-CN" dirty="0" smtClean="0"/>
          </a:p>
          <a:p>
            <a:r>
              <a:rPr lang="zh-CN" altLang="en-US" dirty="0" smtClean="0"/>
              <a:t>知识点</a:t>
            </a:r>
            <a:r>
              <a:rPr lang="en-US" altLang="zh-CN" dirty="0"/>
              <a:t>3</a:t>
            </a:r>
            <a:r>
              <a:rPr lang="zh-CN" altLang="en-US" dirty="0" smtClean="0"/>
              <a:t>：</a:t>
            </a:r>
            <a:r>
              <a:rPr lang="zh-CN" altLang="en-US" dirty="0"/>
              <a:t>运算符的优先级别</a:t>
            </a:r>
            <a:endParaRPr lang="en-US" altLang="zh-CN" dirty="0"/>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运算符用于执行程序代码运算，会针对一个或一个以上操作数（数据类型）来进行运算。</a:t>
            </a:r>
            <a:endParaRPr lang="zh-CN" altLang="en-US" sz="2400" dirty="0">
              <a:solidFill>
                <a:schemeClr val="tx1">
                  <a:lumMod val="75000"/>
                  <a:lumOff val="25000"/>
                </a:schemeClr>
              </a:solidFill>
            </a:endParaRPr>
          </a:p>
          <a:p>
            <a:pPr lvl="1"/>
            <a:r>
              <a:rPr lang="zh-CN" altLang="en-US" sz="2000" dirty="0" smtClean="0">
                <a:solidFill>
                  <a:schemeClr val="tx1">
                    <a:lumMod val="75000"/>
                    <a:lumOff val="25000"/>
                  </a:schemeClr>
                </a:solidFill>
              </a:rPr>
              <a:t>位</a:t>
            </a:r>
            <a:r>
              <a:rPr lang="zh-CN" altLang="en-US" sz="2000" dirty="0">
                <a:solidFill>
                  <a:schemeClr val="tx1">
                    <a:lumMod val="75000"/>
                    <a:lumOff val="25000"/>
                  </a:schemeClr>
                </a:solidFill>
              </a:rPr>
              <a:t>运算符：按照数值的二进制位进行运算。</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算术运算符：完成基本的数学运算的符号，比如数字的处理使用到算术运算符号。</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赋值运算符：它的作用是将一个表达式的值赋给一个变量。</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比较运算符</a:t>
            </a:r>
            <a:r>
              <a:rPr lang="zh-CN" altLang="en-US" sz="2000" dirty="0" smtClean="0">
                <a:solidFill>
                  <a:schemeClr val="tx1">
                    <a:lumMod val="75000"/>
                    <a:lumOff val="25000"/>
                  </a:schemeClr>
                </a:solidFill>
              </a:rPr>
              <a:t>：比较数据的大小等使用的运算符。</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逻辑运算符：用于</a:t>
            </a:r>
            <a:r>
              <a:rPr lang="zh-CN" altLang="en-US" sz="2000" dirty="0" smtClean="0">
                <a:solidFill>
                  <a:schemeClr val="tx1">
                    <a:lumMod val="75000"/>
                    <a:lumOff val="25000"/>
                  </a:schemeClr>
                </a:solidFill>
              </a:rPr>
              <a:t>连接</a:t>
            </a:r>
            <a:r>
              <a:rPr lang="en-US" altLang="zh-CN" sz="2000" dirty="0" smtClean="0">
                <a:solidFill>
                  <a:schemeClr val="tx1">
                    <a:lumMod val="75000"/>
                    <a:lumOff val="25000"/>
                  </a:schemeClr>
                </a:solidFill>
              </a:rPr>
              <a:t>boolean</a:t>
            </a:r>
            <a:r>
              <a:rPr lang="zh-CN" altLang="en-US" sz="2000" dirty="0" smtClean="0">
                <a:solidFill>
                  <a:schemeClr val="tx1">
                    <a:lumMod val="75000"/>
                    <a:lumOff val="25000"/>
                  </a:schemeClr>
                </a:solidFill>
              </a:rPr>
              <a:t>类型的</a:t>
            </a:r>
            <a:r>
              <a:rPr lang="zh-CN" altLang="en-US" sz="2000" dirty="0">
                <a:solidFill>
                  <a:schemeClr val="tx1">
                    <a:lumMod val="75000"/>
                    <a:lumOff val="25000"/>
                  </a:schemeClr>
                </a:solidFill>
              </a:rPr>
              <a:t>表达式，计算最终逻辑值。</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条件运算符</a:t>
            </a:r>
            <a:r>
              <a:rPr lang="zh-CN" altLang="en-US" sz="2000" dirty="0" smtClean="0">
                <a:solidFill>
                  <a:schemeClr val="tx1">
                    <a:lumMod val="75000"/>
                    <a:lumOff val="25000"/>
                  </a:schemeClr>
                </a:solidFill>
              </a:rPr>
              <a:t>：三目运算符。</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运算符简介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6096000" y="1741650"/>
            <a:ext cx="4507149" cy="923330"/>
          </a:xfrm>
          <a:prstGeom prst="rect">
            <a:avLst/>
          </a:prstGeom>
        </p:spPr>
        <p:txBody>
          <a:bodyPr wrap="square">
            <a:spAutoFit/>
          </a:bodyPr>
          <a:lstStyle/>
          <a:p>
            <a:r>
              <a:rPr lang="zh-CN" altLang="en-US" dirty="0">
                <a:solidFill>
                  <a:srgbClr val="FF0000"/>
                </a:solidFill>
              </a:rPr>
              <a:t>例如：</a:t>
            </a:r>
            <a:r>
              <a:rPr lang="en-US" altLang="zh-CN" dirty="0">
                <a:solidFill>
                  <a:srgbClr val="FF0000"/>
                </a:solidFill>
              </a:rPr>
              <a:t>2+3,</a:t>
            </a:r>
            <a:r>
              <a:rPr lang="zh-CN" altLang="en-US" dirty="0">
                <a:solidFill>
                  <a:srgbClr val="FF0000"/>
                </a:solidFill>
              </a:rPr>
              <a:t>其操作数是</a:t>
            </a:r>
            <a:r>
              <a:rPr lang="en-US" altLang="zh-CN" dirty="0">
                <a:solidFill>
                  <a:srgbClr val="FF0000"/>
                </a:solidFill>
              </a:rPr>
              <a:t>2</a:t>
            </a:r>
            <a:r>
              <a:rPr lang="zh-CN" altLang="en-US" dirty="0">
                <a:solidFill>
                  <a:srgbClr val="FF0000"/>
                </a:solidFill>
              </a:rPr>
              <a:t>和</a:t>
            </a:r>
            <a:r>
              <a:rPr lang="en-US" altLang="zh-CN" dirty="0">
                <a:solidFill>
                  <a:srgbClr val="FF0000"/>
                </a:solidFill>
              </a:rPr>
              <a:t>3</a:t>
            </a:r>
            <a:r>
              <a:rPr lang="zh-CN" altLang="en-US" dirty="0">
                <a:solidFill>
                  <a:srgbClr val="FF0000"/>
                </a:solidFill>
              </a:rPr>
              <a:t>，数据类型为</a:t>
            </a:r>
            <a:r>
              <a:rPr lang="en-US" altLang="zh-CN" dirty="0">
                <a:solidFill>
                  <a:srgbClr val="FF0000"/>
                </a:solidFill>
              </a:rPr>
              <a:t>number</a:t>
            </a:r>
            <a:r>
              <a:rPr lang="zh-CN" altLang="en-US" dirty="0">
                <a:solidFill>
                  <a:srgbClr val="FF0000"/>
                </a:solidFill>
              </a:rPr>
              <a:t>，而运算符则是“</a:t>
            </a:r>
            <a:r>
              <a:rPr lang="en-US" altLang="zh-CN" dirty="0">
                <a:solidFill>
                  <a:srgbClr val="FF0000"/>
                </a:solidFill>
              </a:rPr>
              <a:t>+”</a:t>
            </a:r>
            <a:r>
              <a:rPr lang="zh-CN" altLang="en-US" dirty="0">
                <a:solidFill>
                  <a:srgbClr val="FF0000"/>
                </a:solidFill>
              </a:rPr>
              <a:t>。在</a:t>
            </a:r>
            <a:r>
              <a:rPr lang="en-US" altLang="zh-CN" dirty="0">
                <a:solidFill>
                  <a:srgbClr val="FF0000"/>
                </a:solidFill>
              </a:rPr>
              <a:t>javascript</a:t>
            </a:r>
            <a:r>
              <a:rPr lang="zh-CN" altLang="en-US" dirty="0">
                <a:solidFill>
                  <a:srgbClr val="FF0000"/>
                </a:solidFill>
              </a:rPr>
              <a:t>中运算符按照功能大致可以分为</a:t>
            </a:r>
            <a:r>
              <a:rPr lang="en-US" altLang="zh-CN" dirty="0">
                <a:solidFill>
                  <a:srgbClr val="FF0000"/>
                </a:solidFill>
              </a:rPr>
              <a:t>5</a:t>
            </a:r>
            <a:r>
              <a:rPr lang="zh-CN" altLang="en-US" dirty="0">
                <a:solidFill>
                  <a:srgbClr val="FF0000"/>
                </a:solidFill>
              </a:rPr>
              <a:t>种类型：</a:t>
            </a:r>
            <a:endParaRPr lang="zh-CN" altLang="en-US" dirty="0">
              <a:solidFill>
                <a:srgbClr val="FF0000"/>
              </a:solidFill>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a:t>
            </a:r>
            <a:r>
              <a:rPr lang="en-US" altLang="zh-CN" dirty="0">
                <a:solidFill>
                  <a:schemeClr val="tx1">
                    <a:lumMod val="75000"/>
                    <a:lumOff val="25000"/>
                  </a:schemeClr>
                </a:solidFill>
              </a:rPr>
              <a:t> javascript</a:t>
            </a:r>
            <a:r>
              <a:rPr lang="zh-CN" altLang="en-US" dirty="0">
                <a:solidFill>
                  <a:schemeClr val="tx1">
                    <a:lumMod val="75000"/>
                    <a:lumOff val="25000"/>
                  </a:schemeClr>
                </a:solidFill>
              </a:rPr>
              <a:t>简介</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a:t>
            </a:r>
            <a:r>
              <a:rPr lang="en-US" altLang="zh-CN" dirty="0" smtClean="0"/>
              <a:t>javascript</a:t>
            </a:r>
            <a:r>
              <a:rPr lang="zh-CN" altLang="en-US" dirty="0" smtClean="0"/>
              <a:t>介绍</a:t>
            </a:r>
            <a:endParaRPr lang="en-US" altLang="zh-CN" dirty="0" smtClean="0"/>
          </a:p>
          <a:p>
            <a:r>
              <a:rPr lang="zh-CN" altLang="en-US" dirty="0" smtClean="0"/>
              <a:t>知识点</a:t>
            </a:r>
            <a:r>
              <a:rPr lang="en-US" altLang="zh-CN" dirty="0" smtClean="0"/>
              <a:t>2</a:t>
            </a:r>
            <a:r>
              <a:rPr lang="zh-CN" altLang="en-US" dirty="0" smtClean="0"/>
              <a:t>： </a:t>
            </a:r>
            <a:r>
              <a:rPr lang="en-US" altLang="zh-CN" dirty="0" smtClean="0"/>
              <a:t>web</a:t>
            </a:r>
            <a:r>
              <a:rPr lang="zh-CN" altLang="en-US" dirty="0" smtClean="0"/>
              <a:t>开发执行流程</a:t>
            </a:r>
            <a:endParaRPr lang="en-US" altLang="zh-CN" dirty="0" smtClean="0"/>
          </a:p>
          <a:p>
            <a:r>
              <a:rPr lang="zh-CN" altLang="en-US" dirty="0" smtClean="0"/>
              <a:t>知识点</a:t>
            </a:r>
            <a:r>
              <a:rPr lang="en-US" altLang="zh-CN" dirty="0" smtClean="0"/>
              <a:t>3</a:t>
            </a:r>
            <a:r>
              <a:rPr lang="zh-CN" altLang="en-US" dirty="0" smtClean="0"/>
              <a:t>： </a:t>
            </a:r>
            <a:r>
              <a:rPr lang="en-US" altLang="zh-CN" dirty="0" smtClean="0"/>
              <a:t>js</a:t>
            </a:r>
            <a:r>
              <a:rPr lang="zh-CN" altLang="en-US" dirty="0" smtClean="0"/>
              <a:t>的引入方式</a:t>
            </a:r>
            <a:endParaRPr lang="en-US" altLang="zh-CN" dirty="0" smtClean="0"/>
          </a:p>
          <a:p>
            <a:r>
              <a:rPr lang="zh-CN" altLang="en-US" dirty="0" smtClean="0"/>
              <a:t>知识点</a:t>
            </a:r>
            <a:r>
              <a:rPr lang="en-US" altLang="zh-CN" dirty="0" smtClean="0"/>
              <a:t>4</a:t>
            </a:r>
            <a:r>
              <a:rPr lang="zh-CN" altLang="en-US" dirty="0" smtClean="0"/>
              <a:t>：入门程序 </a:t>
            </a:r>
            <a:endParaRPr lang="en-US" altLang="zh-CN" dirty="0">
              <a:solidFill>
                <a:schemeClr val="tx1">
                  <a:lumMod val="75000"/>
                  <a:lumOff val="25000"/>
                </a:schemeClr>
              </a:solidFill>
            </a:endParaRPr>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算数运算符：用于进行算术运算</a:t>
            </a:r>
            <a:r>
              <a:rPr lang="en-US" altLang="zh-CN" sz="2400" dirty="0">
                <a:solidFill>
                  <a:schemeClr val="tx1">
                    <a:lumMod val="75000"/>
                    <a:lumOff val="25000"/>
                  </a:schemeClr>
                </a:solidFill>
              </a:rPr>
              <a:t>(arithmetic operators) </a:t>
            </a:r>
            <a:r>
              <a:rPr lang="zh-CN" altLang="en-US" sz="2400" dirty="0">
                <a:solidFill>
                  <a:schemeClr val="tx1">
                    <a:lumMod val="75000"/>
                    <a:lumOff val="25000"/>
                  </a:schemeClr>
                </a:solidFill>
              </a:rPr>
              <a:t>符号，就是用来处理四则运算的符号，一般用于数据的计算以及字符串的拼接。</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运算符类型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636527" y="2321863"/>
            <a:ext cx="10154020" cy="3641192"/>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赋值运算符用于给 </a:t>
            </a:r>
            <a:r>
              <a:rPr lang="en-US" altLang="zh-CN" sz="2400" dirty="0">
                <a:solidFill>
                  <a:schemeClr val="tx1">
                    <a:lumMod val="75000"/>
                    <a:lumOff val="25000"/>
                  </a:schemeClr>
                </a:solidFill>
              </a:rPr>
              <a:t>JavaScript </a:t>
            </a:r>
            <a:r>
              <a:rPr lang="zh-CN" altLang="en-US" sz="2400" dirty="0">
                <a:solidFill>
                  <a:schemeClr val="tx1">
                    <a:lumMod val="75000"/>
                    <a:lumOff val="25000"/>
                  </a:schemeClr>
                </a:solidFill>
              </a:rPr>
              <a:t>变量</a:t>
            </a:r>
            <a:r>
              <a:rPr lang="zh-CN" altLang="en-US" sz="2400" dirty="0" smtClean="0">
                <a:solidFill>
                  <a:schemeClr val="tx1">
                    <a:lumMod val="75000"/>
                    <a:lumOff val="25000"/>
                  </a:schemeClr>
                </a:solidFill>
              </a:rPr>
              <a:t>赋值。</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3【</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运算符类型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785786" y="2000239"/>
            <a:ext cx="9644169" cy="3807173"/>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比较</a:t>
            </a:r>
            <a:r>
              <a:rPr lang="zh-CN" altLang="en-US" sz="2400" dirty="0" smtClean="0">
                <a:solidFill>
                  <a:schemeClr val="tx1">
                    <a:lumMod val="75000"/>
                    <a:lumOff val="25000"/>
                  </a:schemeClr>
                </a:solidFill>
              </a:rPr>
              <a:t>运算符：</a:t>
            </a:r>
            <a:r>
              <a:rPr lang="en-US" altLang="zh-CN" sz="2400" dirty="0">
                <a:solidFill>
                  <a:schemeClr val="tx1">
                    <a:lumMod val="75000"/>
                    <a:lumOff val="25000"/>
                  </a:schemeClr>
                </a:solidFill>
              </a:rPr>
              <a:t>&lt;</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&gt;</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&gt;=</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&lt;=</a:t>
            </a:r>
            <a:r>
              <a:rPr lang="zh-CN" altLang="en-US" sz="2400" dirty="0">
                <a:solidFill>
                  <a:schemeClr val="tx1">
                    <a:lumMod val="75000"/>
                    <a:lumOff val="25000"/>
                  </a:schemeClr>
                </a:solidFill>
              </a:rPr>
              <a:t>等</a:t>
            </a:r>
            <a:r>
              <a:rPr lang="zh-CN" altLang="en-US" sz="2400" dirty="0" smtClean="0">
                <a:solidFill>
                  <a:schemeClr val="tx1">
                    <a:lumMod val="75000"/>
                    <a:lumOff val="25000"/>
                  </a:schemeClr>
                </a:solidFill>
              </a:rPr>
              <a:t>操作符，用于对比数据的大小或编码。</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可以连接非</a:t>
            </a:r>
            <a:r>
              <a:rPr lang="en-US" altLang="zh-CN" sz="2000" dirty="0">
                <a:solidFill>
                  <a:schemeClr val="tx1">
                    <a:lumMod val="75000"/>
                    <a:lumOff val="25000"/>
                  </a:schemeClr>
                </a:solidFill>
              </a:rPr>
              <a:t>number</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string</a:t>
            </a:r>
            <a:r>
              <a:rPr lang="zh-CN" altLang="en-US" sz="2000" dirty="0">
                <a:solidFill>
                  <a:schemeClr val="tx1">
                    <a:lumMod val="75000"/>
                    <a:lumOff val="25000"/>
                  </a:schemeClr>
                </a:solidFill>
              </a:rPr>
              <a:t>类型的数据，但没有使用场景。</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如果操作符两侧为</a:t>
            </a:r>
            <a:r>
              <a:rPr lang="en-US" altLang="zh-CN" sz="2000" dirty="0">
                <a:solidFill>
                  <a:schemeClr val="tx1">
                    <a:lumMod val="75000"/>
                    <a:lumOff val="25000"/>
                  </a:schemeClr>
                </a:solidFill>
              </a:rPr>
              <a:t>number</a:t>
            </a:r>
            <a:r>
              <a:rPr lang="zh-CN" altLang="en-US" sz="2000" dirty="0">
                <a:solidFill>
                  <a:schemeClr val="tx1">
                    <a:lumMod val="75000"/>
                    <a:lumOff val="25000"/>
                  </a:schemeClr>
                </a:solidFill>
              </a:rPr>
              <a:t>类型的数据，返回比较结果的</a:t>
            </a:r>
            <a:r>
              <a:rPr lang="en-US" altLang="zh-CN" sz="2000" dirty="0">
                <a:solidFill>
                  <a:schemeClr val="tx1">
                    <a:lumMod val="75000"/>
                    <a:lumOff val="25000"/>
                  </a:schemeClr>
                </a:solidFill>
              </a:rPr>
              <a:t>boolean</a:t>
            </a:r>
            <a:r>
              <a:rPr lang="zh-CN" altLang="en-US" sz="2000" dirty="0">
                <a:solidFill>
                  <a:schemeClr val="tx1">
                    <a:lumMod val="75000"/>
                    <a:lumOff val="25000"/>
                  </a:schemeClr>
                </a:solidFill>
              </a:rPr>
              <a:t>值。</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如果一个操作数为字符另一个为</a:t>
            </a:r>
            <a:r>
              <a:rPr lang="en-US" altLang="zh-CN" sz="2000" dirty="0">
                <a:solidFill>
                  <a:schemeClr val="tx1">
                    <a:lumMod val="75000"/>
                    <a:lumOff val="25000"/>
                  </a:schemeClr>
                </a:solidFill>
              </a:rPr>
              <a:t>number</a:t>
            </a:r>
            <a:r>
              <a:rPr lang="zh-CN" altLang="en-US" sz="2000" dirty="0">
                <a:solidFill>
                  <a:schemeClr val="tx1">
                    <a:lumMod val="75000"/>
                    <a:lumOff val="25000"/>
                  </a:schemeClr>
                </a:solidFill>
              </a:rPr>
              <a:t>类型，则将字符转换为数字在做比较，返回比较结果的</a:t>
            </a:r>
            <a:r>
              <a:rPr lang="en-US" altLang="zh-CN" sz="2000" dirty="0">
                <a:solidFill>
                  <a:schemeClr val="tx1">
                    <a:lumMod val="75000"/>
                    <a:lumOff val="25000"/>
                  </a:schemeClr>
                </a:solidFill>
              </a:rPr>
              <a:t>boolean</a:t>
            </a:r>
            <a:r>
              <a:rPr lang="zh-CN" altLang="en-US" sz="2000" dirty="0">
                <a:solidFill>
                  <a:schemeClr val="tx1">
                    <a:lumMod val="75000"/>
                    <a:lumOff val="25000"/>
                  </a:schemeClr>
                </a:solidFill>
              </a:rPr>
              <a:t>值。</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如果两个操作数都为字符，则比较首字母编码值，若相等比较第二个字母的编码值，以此类推。</a:t>
            </a:r>
            <a:endParaRPr lang="zh-CN" altLang="en-US" sz="2000" dirty="0">
              <a:solidFill>
                <a:schemeClr val="tx1">
                  <a:lumMod val="75000"/>
                  <a:lumOff val="25000"/>
                </a:schemeClr>
              </a:solidFill>
            </a:endParaRPr>
          </a:p>
          <a:p>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运算符类型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逻辑运算符：逻辑运算符用于连接</a:t>
            </a:r>
            <a:r>
              <a:rPr lang="en-US" altLang="zh-CN" sz="2400" dirty="0">
                <a:solidFill>
                  <a:schemeClr val="tx1">
                    <a:lumMod val="75000"/>
                    <a:lumOff val="25000"/>
                  </a:schemeClr>
                </a:solidFill>
              </a:rPr>
              <a:t>boolean</a:t>
            </a:r>
            <a:r>
              <a:rPr lang="zh-CN" altLang="en-US" sz="2400" dirty="0">
                <a:solidFill>
                  <a:schemeClr val="tx1">
                    <a:lumMod val="75000"/>
                    <a:lumOff val="25000"/>
                  </a:schemeClr>
                </a:solidFill>
              </a:rPr>
              <a:t>类型的值或值为</a:t>
            </a:r>
            <a:r>
              <a:rPr lang="en-US" altLang="zh-CN" sz="2400" dirty="0">
                <a:solidFill>
                  <a:schemeClr val="tx1">
                    <a:lumMod val="75000"/>
                    <a:lumOff val="25000"/>
                  </a:schemeClr>
                </a:solidFill>
              </a:rPr>
              <a:t>boolean</a:t>
            </a:r>
            <a:r>
              <a:rPr lang="zh-CN" altLang="en-US" sz="2400" dirty="0">
                <a:solidFill>
                  <a:schemeClr val="tx1">
                    <a:lumMod val="75000"/>
                    <a:lumOff val="25000"/>
                  </a:schemeClr>
                </a:solidFill>
              </a:rPr>
              <a:t>类型的表达式，用于</a:t>
            </a:r>
            <a:r>
              <a:rPr lang="zh-CN" altLang="en-US" sz="2400" dirty="0" smtClean="0">
                <a:solidFill>
                  <a:schemeClr val="tx1">
                    <a:lumMod val="75000"/>
                    <a:lumOff val="25000"/>
                  </a:schemeClr>
                </a:solidFill>
              </a:rPr>
              <a:t>逻辑判断。</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运算符类型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632268" y="2592517"/>
            <a:ext cx="9727689" cy="2938478"/>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条件运算符：条件运算符是一个三目运算符，用于连接三个变量或表达式，最终</a:t>
            </a:r>
            <a:r>
              <a:rPr lang="zh-CN" altLang="en-US" sz="2400" dirty="0" smtClean="0">
                <a:solidFill>
                  <a:schemeClr val="tx1">
                    <a:lumMod val="75000"/>
                    <a:lumOff val="25000"/>
                  </a:schemeClr>
                </a:solidFill>
              </a:rPr>
              <a:t>返回一个计算结果值。语法格式与</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相同。</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6【</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运算符类型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696114" y="2569927"/>
            <a:ext cx="4693953" cy="785818"/>
          </a:xfrm>
          <a:prstGeom prst="rect">
            <a:avLst/>
          </a:prstGeom>
          <a:solidFill>
            <a:schemeClr val="accent6">
              <a:lumMod val="20000"/>
              <a:lumOff val="80000"/>
            </a:schemeClr>
          </a:solidFill>
          <a:ln w="38100">
            <a:solidFill>
              <a:schemeClr val="accent6">
                <a:lumMod val="75000"/>
              </a:schemeClr>
            </a:solidFill>
          </a:ln>
        </p:spPr>
      </p:pic>
    </p:spTree>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000" dirty="0" smtClean="0">
                <a:solidFill>
                  <a:schemeClr val="tx1">
                    <a:lumMod val="75000"/>
                    <a:lumOff val="25000"/>
                  </a:schemeClr>
                </a:solidFill>
              </a:rPr>
              <a:t>运算符的优先级别如下</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运算符的优先级别</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6" name="Picture 4"/>
          <p:cNvPicPr>
            <a:picLocks noChangeAspect="1" noChangeArrowheads="1"/>
          </p:cNvPicPr>
          <p:nvPr/>
        </p:nvPicPr>
        <p:blipFill>
          <a:blip r:embed="rId1"/>
          <a:srcRect/>
          <a:stretch>
            <a:fillRect/>
          </a:stretch>
        </p:blipFill>
        <p:spPr bwMode="auto">
          <a:xfrm>
            <a:off x="760253" y="1639400"/>
            <a:ext cx="6505575" cy="3981450"/>
          </a:xfrm>
          <a:prstGeom prst="rect">
            <a:avLst/>
          </a:prstGeom>
          <a:noFill/>
          <a:ln w="9525">
            <a:noFill/>
            <a:miter lim="800000"/>
            <a:headEnd/>
            <a:tailEnd/>
          </a:ln>
          <a:effectLst/>
        </p:spPr>
      </p:pic>
      <p:sp>
        <p:nvSpPr>
          <p:cNvPr id="2" name="矩形 1"/>
          <p:cNvSpPr/>
          <p:nvPr/>
        </p:nvSpPr>
        <p:spPr>
          <a:xfrm>
            <a:off x="8009106" y="2408284"/>
            <a:ext cx="2759413" cy="1754326"/>
          </a:xfrm>
          <a:prstGeom prst="rect">
            <a:avLst/>
          </a:prstGeom>
        </p:spPr>
        <p:txBody>
          <a:bodyPr wrap="square">
            <a:spAutoFit/>
          </a:bodyPr>
          <a:lstStyle/>
          <a:p>
            <a:r>
              <a:rPr lang="zh-CN" altLang="en-US" dirty="0">
                <a:solidFill>
                  <a:srgbClr val="00B0F0"/>
                </a:solidFill>
                <a:latin typeface="微软雅黑" panose="020B0503020204020204" pitchFamily="34" charset="-122"/>
                <a:ea typeface="微软雅黑" panose="020B0503020204020204" pitchFamily="34" charset="-122"/>
              </a:rPr>
              <a:t>有</a:t>
            </a:r>
            <a:r>
              <a:rPr lang="zh-CN" altLang="en-US" dirty="0">
                <a:solidFill>
                  <a:srgbClr val="00B0F0"/>
                </a:solidFill>
                <a:latin typeface="微软雅黑" panose="020B0503020204020204" pitchFamily="34" charset="-122"/>
                <a:ea typeface="微软雅黑" panose="020B0503020204020204" pitchFamily="34" charset="-122"/>
                <a:sym typeface="Calibri" panose="020F0502020204030204" charset="0"/>
              </a:rPr>
              <a:t>相同优先级的运算符按从左至右的顺序求值，但注意，这些顺序不需要特殊记忆，编程时对于优先级别不确定的，用（）来调节。</a:t>
            </a:r>
            <a:endParaRPr lang="zh-CN" altLang="en-US" dirty="0">
              <a:solidFill>
                <a:srgbClr val="00B0F0"/>
              </a:solidFill>
              <a:latin typeface="微软雅黑" panose="020B0503020204020204" pitchFamily="34" charset="-122"/>
              <a:ea typeface="微软雅黑" panose="020B0503020204020204" pitchFamily="34" charset="-122"/>
              <a:sym typeface="Calibri" panose="020F0502020204030204" charset="0"/>
            </a:endParaRPr>
          </a:p>
        </p:txBody>
      </p:sp>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a:solidFill>
                  <a:schemeClr val="tx1">
                    <a:lumMod val="75000"/>
                    <a:lumOff val="25000"/>
                  </a:schemeClr>
                </a:solidFill>
              </a:rPr>
              <a:t>运算符</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算术运算</a:t>
            </a:r>
            <a:r>
              <a:rPr lang="zh-CN" altLang="en-US" dirty="0"/>
              <a:t>符的作用是什么？</a:t>
            </a:r>
            <a:endParaRPr lang="zh-CN" altLang="en-US" dirty="0"/>
          </a:p>
          <a:p>
            <a:r>
              <a:rPr lang="zh-CN" altLang="en-US" dirty="0"/>
              <a:t>赋值运算符的作用是什么？</a:t>
            </a:r>
            <a:endParaRPr lang="zh-CN" altLang="en-US" dirty="0"/>
          </a:p>
          <a:p>
            <a:r>
              <a:rPr lang="zh-CN" altLang="en-US" dirty="0"/>
              <a:t>比较运算符可以比较哪些类型的数据？</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a:solidFill>
                  <a:schemeClr val="tx1">
                    <a:lumMod val="75000"/>
                    <a:lumOff val="25000"/>
                  </a:schemeClr>
                </a:solidFill>
              </a:rPr>
              <a:t>运算符</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算术运算</a:t>
            </a:r>
            <a:r>
              <a:rPr lang="zh-CN" altLang="en-US" dirty="0"/>
              <a:t>符的作用是完成基本的数学运算的符号，比如数字的处理使用到算术运算符号。</a:t>
            </a:r>
            <a:endParaRPr lang="zh-CN" altLang="en-US" dirty="0"/>
          </a:p>
          <a:p>
            <a:r>
              <a:rPr lang="zh-CN" altLang="en-US" dirty="0"/>
              <a:t>赋值运算符它的作用是将一个表达式的值赋给一个变量。</a:t>
            </a:r>
            <a:endParaRPr lang="zh-CN" altLang="en-US" dirty="0"/>
          </a:p>
          <a:p>
            <a:r>
              <a:rPr lang="zh-CN" altLang="en-US" dirty="0"/>
              <a:t>比较运算符用来比较数据的大小等使用的运算符。</a:t>
            </a:r>
            <a:endParaRPr lang="zh-CN" altLang="en-US" dirty="0"/>
          </a:p>
          <a:p>
            <a:r>
              <a:rPr lang="zh-CN" altLang="en-US" dirty="0"/>
              <a:t>逻辑运算符用于连接</a:t>
            </a:r>
            <a:r>
              <a:rPr lang="en-US" altLang="zh-CN" dirty="0"/>
              <a:t>boolean</a:t>
            </a:r>
            <a:r>
              <a:rPr lang="zh-CN" altLang="en-US" dirty="0"/>
              <a:t>类型的表达式，计算最终逻辑值。</a:t>
            </a:r>
            <a:endParaRPr lang="zh-CN" altLang="en-US" dirty="0"/>
          </a:p>
          <a:p>
            <a:endParaRPr lang="zh-CN" altLang="en-US" dirty="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节</a:t>
            </a:r>
            <a:r>
              <a:rPr lang="en-US" altLang="zh-CN" dirty="0" smtClean="0"/>
              <a:t>【</a:t>
            </a:r>
            <a:r>
              <a:rPr lang="zh-CN" altLang="en-US" dirty="0" smtClean="0">
                <a:solidFill>
                  <a:schemeClr val="tx1">
                    <a:lumMod val="75000"/>
                    <a:lumOff val="25000"/>
                  </a:schemeClr>
                </a:solidFill>
              </a:rPr>
              <a:t>流程控制语句</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：判断语句</a:t>
            </a:r>
            <a:endParaRPr lang="en-US" altLang="zh-CN" dirty="0" smtClean="0"/>
          </a:p>
          <a:p>
            <a:r>
              <a:rPr lang="zh-CN" altLang="en-US" dirty="0" smtClean="0"/>
              <a:t>知识点</a:t>
            </a:r>
            <a:r>
              <a:rPr lang="en-US" altLang="zh-CN" dirty="0" smtClean="0"/>
              <a:t>2</a:t>
            </a:r>
            <a:r>
              <a:rPr lang="zh-CN" altLang="en-US" dirty="0" smtClean="0"/>
              <a:t>：</a:t>
            </a:r>
            <a:r>
              <a:rPr lang="en-US" altLang="zh-CN" dirty="0" smtClean="0"/>
              <a:t>switch</a:t>
            </a:r>
            <a:r>
              <a:rPr lang="zh-CN" altLang="en-US" dirty="0" smtClean="0"/>
              <a:t>语句</a:t>
            </a:r>
            <a:endParaRPr lang="en-US" altLang="zh-CN" dirty="0" smtClean="0"/>
          </a:p>
          <a:p>
            <a:r>
              <a:rPr lang="zh-CN" altLang="en-US" dirty="0" smtClean="0"/>
              <a:t>知识点</a:t>
            </a:r>
            <a:r>
              <a:rPr lang="en-US" altLang="zh-CN" dirty="0" smtClean="0"/>
              <a:t>3</a:t>
            </a:r>
            <a:r>
              <a:rPr lang="zh-CN" altLang="en-US" dirty="0" smtClean="0"/>
              <a:t>：</a:t>
            </a:r>
            <a:r>
              <a:rPr lang="en-US" altLang="zh-CN" dirty="0" smtClean="0"/>
              <a:t>do-while</a:t>
            </a:r>
            <a:r>
              <a:rPr lang="zh-CN" altLang="en-US" dirty="0" smtClean="0"/>
              <a:t>语句</a:t>
            </a:r>
            <a:endParaRPr lang="en-US" altLang="zh-CN" dirty="0" smtClean="0"/>
          </a:p>
          <a:p>
            <a:r>
              <a:rPr lang="zh-CN" altLang="en-US" dirty="0" smtClean="0"/>
              <a:t>知识点</a:t>
            </a:r>
            <a:r>
              <a:rPr lang="en-US" altLang="zh-CN" dirty="0" smtClean="0"/>
              <a:t>4</a:t>
            </a:r>
            <a:r>
              <a:rPr lang="zh-CN" altLang="en-US" dirty="0" smtClean="0"/>
              <a:t>：</a:t>
            </a:r>
            <a:r>
              <a:rPr lang="en-US" altLang="zh-CN" dirty="0" smtClean="0"/>
              <a:t>while</a:t>
            </a:r>
            <a:r>
              <a:rPr lang="zh-CN" altLang="en-US" dirty="0" smtClean="0"/>
              <a:t>语句</a:t>
            </a:r>
            <a:endParaRPr lang="en-US" altLang="zh-CN" dirty="0" smtClean="0"/>
          </a:p>
          <a:p>
            <a:r>
              <a:rPr lang="zh-CN" altLang="en-US" dirty="0" smtClean="0"/>
              <a:t>知识点</a:t>
            </a:r>
            <a:r>
              <a:rPr lang="en-US" altLang="zh-CN" dirty="0" smtClean="0"/>
              <a:t>5</a:t>
            </a:r>
            <a:r>
              <a:rPr lang="zh-CN" altLang="en-US" dirty="0" smtClean="0"/>
              <a:t>：</a:t>
            </a:r>
            <a:r>
              <a:rPr lang="en-US" altLang="zh-CN" dirty="0" smtClean="0"/>
              <a:t>for</a:t>
            </a:r>
            <a:r>
              <a:rPr lang="zh-CN" altLang="en-US" dirty="0" smtClean="0"/>
              <a:t>语句</a:t>
            </a:r>
            <a:endParaRPr lang="en-US" altLang="zh-CN" dirty="0" smtClean="0"/>
          </a:p>
          <a:p>
            <a:pPr marL="0" indent="0">
              <a:buNone/>
            </a:pPr>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什么是语句：广义的语句是一个由单词组成的表示更多语义的句子。在程序中语句代表一个语法格式</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格式本身不能执行，需要在语句中填充变量、运算符等，才能执行。</a:t>
            </a:r>
            <a:endParaRPr lang="zh-CN" altLang="en-US" sz="2400" dirty="0">
              <a:solidFill>
                <a:schemeClr val="tx1">
                  <a:lumMod val="75000"/>
                  <a:lumOff val="25000"/>
                </a:schemeClr>
              </a:solidFill>
            </a:endParaRPr>
          </a:p>
          <a:p>
            <a:pPr marL="0" indent="0">
              <a:buNone/>
            </a:pPr>
            <a:r>
              <a:rPr lang="en-US" altLang="zh-CN" sz="2400" dirty="0" smtClean="0">
                <a:solidFill>
                  <a:schemeClr val="tx1">
                    <a:lumMod val="75000"/>
                    <a:lumOff val="25000"/>
                  </a:schemeClr>
                </a:solidFill>
              </a:rPr>
              <a:t>	</a:t>
            </a:r>
            <a:r>
              <a:rPr lang="zh-CN" altLang="en-US" sz="2400" dirty="0" smtClean="0">
                <a:solidFill>
                  <a:srgbClr val="00B0F0"/>
                </a:solidFill>
              </a:rPr>
              <a:t>例如 </a:t>
            </a:r>
            <a:r>
              <a:rPr lang="zh-CN" altLang="en-US" sz="2400" dirty="0">
                <a:solidFill>
                  <a:srgbClr val="00B0F0"/>
                </a:solidFill>
              </a:rPr>
              <a:t>我 </a:t>
            </a:r>
            <a:r>
              <a:rPr lang="en-US" altLang="zh-CN" sz="2400" dirty="0">
                <a:solidFill>
                  <a:srgbClr val="00B0F0"/>
                </a:solidFill>
              </a:rPr>
              <a:t>___</a:t>
            </a:r>
            <a:r>
              <a:rPr lang="zh-CN" altLang="en-US" sz="2400" dirty="0">
                <a:solidFill>
                  <a:srgbClr val="00B0F0"/>
                </a:solidFill>
              </a:rPr>
              <a:t>去</a:t>
            </a:r>
            <a:r>
              <a:rPr lang="en-US" altLang="zh-CN" sz="2400" dirty="0">
                <a:solidFill>
                  <a:srgbClr val="00B0F0"/>
                </a:solidFill>
              </a:rPr>
              <a:t>___.</a:t>
            </a:r>
            <a:r>
              <a:rPr lang="zh-CN" altLang="en-US" sz="2400" dirty="0">
                <a:solidFill>
                  <a:srgbClr val="00B0F0"/>
                </a:solidFill>
              </a:rPr>
              <a:t>就是一个格式，而下划线就是要填充的程序内容。</a:t>
            </a:r>
            <a:endParaRPr lang="zh-CN" altLang="en-US" sz="2400" dirty="0">
              <a:solidFill>
                <a:srgbClr val="00B0F0"/>
              </a:solidFill>
            </a:endParaRPr>
          </a:p>
          <a:p>
            <a:r>
              <a:rPr lang="zh-CN" altLang="en-US" sz="2400" dirty="0">
                <a:solidFill>
                  <a:schemeClr val="tx1">
                    <a:lumMod val="75000"/>
                    <a:lumOff val="25000"/>
                  </a:schemeClr>
                </a:solidFill>
              </a:rPr>
              <a:t>语句的特点：</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语句的写法与程序语言相关。</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每门程序语言都有多种语句格式，编写时语句格式不能发生错误。</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语句是组成程序的主体内容，所有复杂的逻辑都可以通过语句实现。</a:t>
            </a:r>
            <a:endParaRPr lang="zh-CN" altLang="en-US" sz="2000" dirty="0">
              <a:solidFill>
                <a:schemeClr val="tx1">
                  <a:lumMod val="75000"/>
                  <a:lumOff val="25000"/>
                </a:schemeClr>
              </a:solidFill>
            </a:endParaRPr>
          </a:p>
          <a:p>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判断语句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j</a:t>
            </a:r>
            <a:r>
              <a:rPr lang="en-US" altLang="zh-CN" sz="2400" dirty="0" smtClean="0">
                <a:solidFill>
                  <a:schemeClr val="tx1">
                    <a:lumMod val="75000"/>
                    <a:lumOff val="25000"/>
                  </a:schemeClr>
                </a:solidFill>
              </a:rPr>
              <a:t>avascript</a:t>
            </a:r>
            <a:r>
              <a:rPr lang="zh-CN" altLang="en-US" sz="2400" dirty="0" smtClean="0">
                <a:solidFill>
                  <a:schemeClr val="tx1">
                    <a:lumMod val="75000"/>
                    <a:lumOff val="25000"/>
                  </a:schemeClr>
                </a:solidFill>
              </a:rPr>
              <a:t>的发展历程：</a:t>
            </a:r>
            <a:endParaRPr lang="en-US" altLang="zh-CN" sz="2400" dirty="0" smtClean="0">
              <a:solidFill>
                <a:schemeClr val="tx1">
                  <a:lumMod val="75000"/>
                  <a:lumOff val="25000"/>
                </a:schemeClr>
              </a:solidFill>
            </a:endParaRPr>
          </a:p>
          <a:p>
            <a:pPr lvl="1"/>
            <a:r>
              <a:rPr lang="en-US" altLang="zh-CN" sz="2000" dirty="0">
                <a:solidFill>
                  <a:schemeClr val="tx1">
                    <a:lumMod val="75000"/>
                    <a:lumOff val="25000"/>
                  </a:schemeClr>
                </a:solidFill>
              </a:rPr>
              <a:t>Netscape</a:t>
            </a:r>
            <a:r>
              <a:rPr lang="zh-CN" altLang="en-US" sz="2000" dirty="0">
                <a:solidFill>
                  <a:schemeClr val="tx1">
                    <a:lumMod val="75000"/>
                    <a:lumOff val="25000"/>
                  </a:schemeClr>
                </a:solidFill>
              </a:rPr>
              <a:t>（网景）公司在开发出</a:t>
            </a:r>
            <a:r>
              <a:rPr lang="en-US" altLang="zh-CN" sz="2000" dirty="0">
                <a:solidFill>
                  <a:schemeClr val="tx1">
                    <a:lumMod val="75000"/>
                    <a:lumOff val="25000"/>
                  </a:schemeClr>
                </a:solidFill>
              </a:rPr>
              <a:t>LiveScript</a:t>
            </a:r>
            <a:r>
              <a:rPr lang="zh-CN" altLang="en-US" sz="2000" dirty="0">
                <a:solidFill>
                  <a:schemeClr val="tx1">
                    <a:lumMod val="75000"/>
                    <a:lumOff val="25000"/>
                  </a:schemeClr>
                </a:solidFill>
              </a:rPr>
              <a:t>脚本语言，当时的目的是在浏览器中使用该脚本操纵页面上的元素完成页面的特殊</a:t>
            </a:r>
            <a:r>
              <a:rPr lang="zh-CN" altLang="en-US" sz="2000" dirty="0" smtClean="0">
                <a:solidFill>
                  <a:schemeClr val="tx1">
                    <a:lumMod val="75000"/>
                    <a:lumOff val="25000"/>
                  </a:schemeClr>
                </a:solidFill>
              </a:rPr>
              <a:t>效果。</a:t>
            </a:r>
            <a:endParaRPr lang="zh-CN" altLang="en-US"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LiveScript</a:t>
            </a:r>
            <a:r>
              <a:rPr lang="zh-CN" altLang="en-US" sz="2000" dirty="0" smtClean="0">
                <a:solidFill>
                  <a:schemeClr val="tx1">
                    <a:lumMod val="75000"/>
                    <a:lumOff val="25000"/>
                  </a:schemeClr>
                </a:solidFill>
              </a:rPr>
              <a:t>后期由</a:t>
            </a:r>
            <a:r>
              <a:rPr lang="en-US" altLang="zh-CN" sz="2000" dirty="0" smtClean="0">
                <a:solidFill>
                  <a:schemeClr val="tx1">
                    <a:lumMod val="75000"/>
                    <a:lumOff val="25000"/>
                  </a:schemeClr>
                </a:solidFill>
              </a:rPr>
              <a:t>NetScape</a:t>
            </a:r>
            <a:r>
              <a:rPr lang="zh-CN" altLang="en-US" sz="2000" dirty="0" smtClean="0">
                <a:solidFill>
                  <a:schemeClr val="tx1">
                    <a:lumMod val="75000"/>
                    <a:lumOff val="25000"/>
                  </a:schemeClr>
                </a:solidFill>
              </a:rPr>
              <a:t>和</a:t>
            </a:r>
            <a:r>
              <a:rPr lang="en-US" altLang="zh-CN" sz="2000" dirty="0" smtClean="0">
                <a:solidFill>
                  <a:schemeClr val="tx1">
                    <a:lumMod val="75000"/>
                    <a:lumOff val="25000"/>
                  </a:schemeClr>
                </a:solidFill>
              </a:rPr>
              <a:t>Sun</a:t>
            </a:r>
            <a:r>
              <a:rPr lang="zh-CN" altLang="en-US" sz="2000" dirty="0" smtClean="0">
                <a:solidFill>
                  <a:schemeClr val="tx1">
                    <a:lumMod val="75000"/>
                    <a:lumOff val="25000"/>
                  </a:schemeClr>
                </a:solidFill>
              </a:rPr>
              <a:t>公司共同完成，而且</a:t>
            </a:r>
            <a:r>
              <a:rPr lang="en-US" altLang="zh-CN" sz="2000" dirty="0" smtClean="0">
                <a:solidFill>
                  <a:schemeClr val="tx1">
                    <a:lumMod val="75000"/>
                    <a:lumOff val="25000"/>
                  </a:schemeClr>
                </a:solidFill>
              </a:rPr>
              <a:t>LiveScript</a:t>
            </a:r>
            <a:r>
              <a:rPr lang="zh-CN" altLang="en-US" sz="2000" dirty="0" smtClean="0">
                <a:solidFill>
                  <a:schemeClr val="tx1">
                    <a:lumMod val="75000"/>
                    <a:lumOff val="25000"/>
                  </a:schemeClr>
                </a:solidFill>
              </a:rPr>
              <a:t>脚本语言遵照的一个基本原则就是尽可能的像</a:t>
            </a:r>
            <a:r>
              <a:rPr lang="en-US" altLang="zh-CN" sz="2000" dirty="0" smtClean="0">
                <a:solidFill>
                  <a:schemeClr val="tx1">
                    <a:lumMod val="75000"/>
                    <a:lumOff val="25000"/>
                  </a:schemeClr>
                </a:solidFill>
              </a:rPr>
              <a:t>java</a:t>
            </a:r>
            <a:r>
              <a:rPr lang="zh-CN" altLang="en-US" sz="2000" dirty="0" smtClean="0">
                <a:solidFill>
                  <a:schemeClr val="tx1">
                    <a:lumMod val="75000"/>
                    <a:lumOff val="25000"/>
                  </a:schemeClr>
                </a:solidFill>
              </a:rPr>
              <a:t>，后命名为</a:t>
            </a:r>
            <a:r>
              <a:rPr lang="en-US" altLang="zh-CN" sz="2000" dirty="0" smtClean="0">
                <a:solidFill>
                  <a:schemeClr val="tx1">
                    <a:lumMod val="75000"/>
                    <a:lumOff val="25000"/>
                  </a:schemeClr>
                </a:solidFill>
              </a:rPr>
              <a:t>javascript</a:t>
            </a:r>
            <a:r>
              <a:rPr lang="zh-CN" altLang="en-US" sz="2000" dirty="0" smtClean="0">
                <a:solidFill>
                  <a:schemeClr val="tx1">
                    <a:lumMod val="75000"/>
                    <a:lumOff val="25000"/>
                  </a:schemeClr>
                </a:solidFill>
              </a:rPr>
              <a:t>。</a:t>
            </a:r>
            <a:endParaRPr lang="zh-CN" altLang="en-US"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微软</a:t>
            </a:r>
            <a:r>
              <a:rPr lang="zh-CN" altLang="en-US" sz="2000" dirty="0">
                <a:solidFill>
                  <a:schemeClr val="tx1">
                    <a:lumMod val="75000"/>
                    <a:lumOff val="25000"/>
                  </a:schemeClr>
                </a:solidFill>
              </a:rPr>
              <a:t>在</a:t>
            </a:r>
            <a:r>
              <a:rPr lang="en-US" altLang="zh-CN" sz="2000" dirty="0" smtClean="0">
                <a:solidFill>
                  <a:schemeClr val="tx1">
                    <a:lumMod val="75000"/>
                    <a:lumOff val="25000"/>
                  </a:schemeClr>
                </a:solidFill>
              </a:rPr>
              <a:t>IE </a:t>
            </a:r>
            <a:r>
              <a:rPr lang="en-US" altLang="zh-CN" sz="2000" dirty="0">
                <a:solidFill>
                  <a:schemeClr val="tx1">
                    <a:lumMod val="75000"/>
                    <a:lumOff val="25000"/>
                  </a:schemeClr>
                </a:solidFill>
              </a:rPr>
              <a:t>3.0 </a:t>
            </a:r>
            <a:r>
              <a:rPr lang="zh-CN" altLang="en-US" sz="2000" dirty="0">
                <a:solidFill>
                  <a:schemeClr val="tx1">
                    <a:lumMod val="75000"/>
                    <a:lumOff val="25000"/>
                  </a:schemeClr>
                </a:solidFill>
              </a:rPr>
              <a:t>并搭载了一个 </a:t>
            </a:r>
            <a:r>
              <a:rPr lang="en-US" altLang="zh-CN" sz="2000" dirty="0">
                <a:solidFill>
                  <a:schemeClr val="tx1">
                    <a:lumMod val="75000"/>
                    <a:lumOff val="25000"/>
                  </a:schemeClr>
                </a:solidFill>
              </a:rPr>
              <a:t>JavaScript </a:t>
            </a:r>
            <a:r>
              <a:rPr lang="zh-CN" altLang="en-US" sz="2000" dirty="0">
                <a:solidFill>
                  <a:schemeClr val="tx1">
                    <a:lumMod val="75000"/>
                    <a:lumOff val="25000"/>
                  </a:schemeClr>
                </a:solidFill>
              </a:rPr>
              <a:t>的克隆版，叫做 </a:t>
            </a:r>
            <a:r>
              <a:rPr lang="en-US" altLang="zh-CN" sz="2000" dirty="0">
                <a:solidFill>
                  <a:schemeClr val="tx1">
                    <a:lumMod val="75000"/>
                    <a:lumOff val="25000"/>
                  </a:schemeClr>
                </a:solidFill>
              </a:rPr>
              <a:t>Jscript</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在</a:t>
            </a:r>
            <a:r>
              <a:rPr lang="en-US" altLang="zh-CN" sz="2000" dirty="0" smtClean="0">
                <a:solidFill>
                  <a:schemeClr val="tx1">
                    <a:lumMod val="75000"/>
                    <a:lumOff val="25000"/>
                  </a:schemeClr>
                </a:solidFill>
              </a:rPr>
              <a:t>ECMA</a:t>
            </a:r>
            <a:r>
              <a:rPr lang="zh-CN" altLang="en-US" sz="2000" dirty="0">
                <a:solidFill>
                  <a:schemeClr val="tx1">
                    <a:lumMod val="75000"/>
                    <a:lumOff val="25000"/>
                  </a:schemeClr>
                </a:solidFill>
              </a:rPr>
              <a:t>（欧洲计算机制造商协会）的协调下，由</a:t>
            </a:r>
            <a:r>
              <a:rPr lang="en-US" altLang="zh-CN" sz="2000" dirty="0">
                <a:solidFill>
                  <a:schemeClr val="tx1">
                    <a:lumMod val="75000"/>
                    <a:lumOff val="25000"/>
                  </a:schemeClr>
                </a:solidFill>
              </a:rPr>
              <a:t>Netscape</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Sun</a:t>
            </a:r>
            <a:r>
              <a:rPr lang="zh-CN" altLang="en-US" sz="2000" dirty="0">
                <a:solidFill>
                  <a:schemeClr val="tx1">
                    <a:lumMod val="75000"/>
                    <a:lumOff val="25000"/>
                  </a:schemeClr>
                </a:solidFill>
              </a:rPr>
              <a:t>、微软、</a:t>
            </a:r>
            <a:r>
              <a:rPr lang="en-US" altLang="zh-CN" sz="2000" dirty="0">
                <a:solidFill>
                  <a:schemeClr val="tx1">
                    <a:lumMod val="75000"/>
                    <a:lumOff val="25000"/>
                  </a:schemeClr>
                </a:solidFill>
              </a:rPr>
              <a:t>Borland</a:t>
            </a:r>
            <a:r>
              <a:rPr lang="zh-CN" altLang="en-US" sz="2000" dirty="0">
                <a:solidFill>
                  <a:schemeClr val="tx1">
                    <a:lumMod val="75000"/>
                    <a:lumOff val="25000"/>
                  </a:schemeClr>
                </a:solidFill>
              </a:rPr>
              <a:t>组成的工作组确定统一标准：</a:t>
            </a:r>
            <a:r>
              <a:rPr lang="en-US" altLang="zh-CN" sz="2000" dirty="0">
                <a:solidFill>
                  <a:schemeClr val="tx1">
                    <a:lumMod val="75000"/>
                    <a:lumOff val="25000"/>
                  </a:schemeClr>
                </a:solidFill>
              </a:rPr>
              <a:t>ECMA-262</a:t>
            </a:r>
            <a:r>
              <a:rPr lang="zh-CN" altLang="en-US" sz="2000" dirty="0">
                <a:solidFill>
                  <a:schemeClr val="tx1">
                    <a:lumMod val="75000"/>
                    <a:lumOff val="25000"/>
                  </a:schemeClr>
                </a:solidFill>
              </a:rPr>
              <a:t>，规范了脚本语言的定义及使用方式，并将遵循该规范的脚本语言称为</a:t>
            </a:r>
            <a:r>
              <a:rPr lang="en-US" altLang="zh-CN" sz="2000" dirty="0">
                <a:solidFill>
                  <a:schemeClr val="tx1">
                    <a:lumMod val="75000"/>
                    <a:lumOff val="25000"/>
                  </a:schemeClr>
                </a:solidFill>
              </a:rPr>
              <a:t>ECMAScript </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1【javascript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if</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else</a:t>
            </a:r>
            <a:r>
              <a:rPr lang="zh-CN" altLang="en-US" sz="2400" dirty="0">
                <a:solidFill>
                  <a:schemeClr val="tx1">
                    <a:lumMod val="75000"/>
                    <a:lumOff val="25000"/>
                  </a:schemeClr>
                </a:solidFill>
              </a:rPr>
              <a:t>语句：是各门语言中都有的语句，也是最常用的语句。用来进行逻辑判断。常用的方式</a:t>
            </a:r>
            <a:r>
              <a:rPr lang="zh-CN" altLang="en-US" sz="2400" dirty="0" smtClean="0">
                <a:solidFill>
                  <a:schemeClr val="tx1">
                    <a:lumMod val="75000"/>
                    <a:lumOff val="25000"/>
                  </a:schemeClr>
                </a:solidFill>
              </a:rPr>
              <a:t>如下</a:t>
            </a:r>
            <a:r>
              <a:rPr lang="zh-CN" altLang="en-US" sz="2400" dirty="0">
                <a:solidFill>
                  <a:schemeClr val="tx1">
                    <a:lumMod val="75000"/>
                    <a:lumOff val="25000"/>
                  </a:schemeClr>
                </a:solidFill>
              </a:rPr>
              <a:t>	</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  </a:t>
            </a:r>
            <a:r>
              <a:rPr lang="en-US" altLang="zh-CN" sz="2000" dirty="0">
                <a:solidFill>
                  <a:schemeClr val="tx1">
                    <a:lumMod val="75000"/>
                    <a:lumOff val="25000"/>
                  </a:schemeClr>
                </a:solidFill>
              </a:rPr>
              <a:t>if </a:t>
            </a:r>
            <a:r>
              <a:rPr lang="zh-CN" altLang="en-US" sz="2000" dirty="0">
                <a:solidFill>
                  <a:schemeClr val="tx1">
                    <a:lumMod val="75000"/>
                    <a:lumOff val="25000"/>
                  </a:schemeClr>
                </a:solidFill>
              </a:rPr>
              <a:t>语句 </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  </a:t>
            </a:r>
            <a:r>
              <a:rPr lang="en-US" altLang="zh-CN" sz="2000" dirty="0">
                <a:solidFill>
                  <a:schemeClr val="tx1">
                    <a:lumMod val="75000"/>
                    <a:lumOff val="25000"/>
                  </a:schemeClr>
                </a:solidFill>
              </a:rPr>
              <a:t>if...else </a:t>
            </a:r>
            <a:r>
              <a:rPr lang="zh-CN" altLang="en-US" sz="2000" dirty="0">
                <a:solidFill>
                  <a:schemeClr val="tx1">
                    <a:lumMod val="75000"/>
                    <a:lumOff val="25000"/>
                  </a:schemeClr>
                </a:solidFill>
              </a:rPr>
              <a:t>语句 </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  </a:t>
            </a:r>
            <a:r>
              <a:rPr lang="en-US" altLang="zh-CN" sz="2000" dirty="0">
                <a:solidFill>
                  <a:schemeClr val="tx1">
                    <a:lumMod val="75000"/>
                    <a:lumOff val="25000"/>
                  </a:schemeClr>
                </a:solidFill>
              </a:rPr>
              <a:t>if...else if....else</a:t>
            </a:r>
            <a:endParaRPr lang="en-US" altLang="zh-CN" sz="2000" dirty="0">
              <a:solidFill>
                <a:schemeClr val="tx1">
                  <a:lumMod val="75000"/>
                  <a:lumOff val="25000"/>
                </a:schemeClr>
              </a:solidFill>
            </a:endParaRPr>
          </a:p>
          <a:p>
            <a:pPr marL="0" indent="0">
              <a:buNone/>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判断语句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 </a:t>
            </a:r>
            <a:r>
              <a:rPr lang="en-US" altLang="zh-CN" sz="2400" dirty="0">
                <a:solidFill>
                  <a:schemeClr val="tx1">
                    <a:lumMod val="75000"/>
                    <a:lumOff val="25000"/>
                  </a:schemeClr>
                </a:solidFill>
              </a:rPr>
              <a:t>if</a:t>
            </a:r>
            <a:r>
              <a:rPr lang="zh-CN" altLang="en-US" sz="2400" dirty="0">
                <a:solidFill>
                  <a:schemeClr val="tx1">
                    <a:lumMod val="75000"/>
                    <a:lumOff val="25000"/>
                  </a:schemeClr>
                </a:solidFill>
              </a:rPr>
              <a:t>语句语法规范</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endParaRPr lang="zh-CN" altLang="en-US" sz="2400" dirty="0">
              <a:solidFill>
                <a:schemeClr val="tx1">
                  <a:lumMod val="75000"/>
                  <a:lumOff val="25000"/>
                </a:schemeClr>
              </a:solidFill>
            </a:endParaRPr>
          </a:p>
          <a:p>
            <a:endParaRPr lang="en-US" altLang="zh-CN" sz="2400" dirty="0">
              <a:solidFill>
                <a:schemeClr val="tx1">
                  <a:lumMod val="75000"/>
                  <a:lumOff val="25000"/>
                </a:schemeClr>
              </a:solidFill>
            </a:endParaRPr>
          </a:p>
          <a:p>
            <a:pPr lvl="1"/>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中对于条件表达式会默认使用</a:t>
            </a:r>
            <a:r>
              <a:rPr lang="en-US" altLang="zh-CN" sz="2000" dirty="0">
                <a:solidFill>
                  <a:schemeClr val="tx1">
                    <a:lumMod val="75000"/>
                    <a:lumOff val="25000"/>
                  </a:schemeClr>
                </a:solidFill>
              </a:rPr>
              <a:t>Boolean</a:t>
            </a:r>
            <a:r>
              <a:rPr lang="zh-CN" altLang="en-US" sz="2000" dirty="0">
                <a:solidFill>
                  <a:schemeClr val="tx1">
                    <a:lumMod val="75000"/>
                    <a:lumOff val="25000"/>
                  </a:schemeClr>
                </a:solidFill>
              </a:rPr>
              <a:t>类进行转换，例如</a:t>
            </a:r>
            <a:r>
              <a:rPr lang="en-US" altLang="zh-CN" sz="2000" dirty="0">
                <a:solidFill>
                  <a:schemeClr val="tx1">
                    <a:lumMod val="75000"/>
                    <a:lumOff val="25000"/>
                  </a:schemeClr>
                </a:solidFill>
              </a:rPr>
              <a:t>if(undefined)</a:t>
            </a:r>
            <a:r>
              <a:rPr lang="zh-CN" altLang="en-US" sz="2000" dirty="0">
                <a:solidFill>
                  <a:schemeClr val="tx1">
                    <a:lumMod val="75000"/>
                    <a:lumOff val="25000"/>
                  </a:schemeClr>
                </a:solidFill>
              </a:rPr>
              <a:t>会返回否。</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只有当指定条件为 </a:t>
            </a:r>
            <a:r>
              <a:rPr lang="en-US" altLang="zh-CN" sz="2000" dirty="0">
                <a:solidFill>
                  <a:schemeClr val="tx1">
                    <a:lumMod val="75000"/>
                    <a:lumOff val="25000"/>
                  </a:schemeClr>
                </a:solidFill>
              </a:rPr>
              <a:t>true </a:t>
            </a:r>
            <a:r>
              <a:rPr lang="zh-CN" altLang="en-US" sz="2000" dirty="0">
                <a:solidFill>
                  <a:schemeClr val="tx1">
                    <a:lumMod val="75000"/>
                    <a:lumOff val="25000"/>
                  </a:schemeClr>
                </a:solidFill>
              </a:rPr>
              <a:t>时，使用该语句来执行代码。</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如果省略</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，则如果条件为</a:t>
            </a:r>
            <a:r>
              <a:rPr lang="en-US" altLang="zh-CN" sz="2000" dirty="0">
                <a:solidFill>
                  <a:schemeClr val="tx1">
                    <a:lumMod val="75000"/>
                    <a:lumOff val="25000"/>
                  </a:schemeClr>
                </a:solidFill>
              </a:rPr>
              <a:t>true</a:t>
            </a:r>
            <a:r>
              <a:rPr lang="zh-CN" altLang="en-US" sz="2000" dirty="0">
                <a:solidFill>
                  <a:schemeClr val="tx1">
                    <a:lumMod val="75000"/>
                    <a:lumOff val="25000"/>
                  </a:schemeClr>
                </a:solidFill>
              </a:rPr>
              <a:t>，则</a:t>
            </a:r>
            <a:r>
              <a:rPr lang="en-US" altLang="zh-CN" sz="2000" dirty="0">
                <a:solidFill>
                  <a:schemeClr val="tx1">
                    <a:lumMod val="75000"/>
                    <a:lumOff val="25000"/>
                  </a:schemeClr>
                </a:solidFill>
              </a:rPr>
              <a:t>if</a:t>
            </a:r>
            <a:r>
              <a:rPr lang="zh-CN" altLang="en-US" sz="2000" dirty="0">
                <a:solidFill>
                  <a:schemeClr val="tx1">
                    <a:lumMod val="75000"/>
                    <a:lumOff val="25000"/>
                  </a:schemeClr>
                </a:solidFill>
              </a:rPr>
              <a:t>语句下的第一行有效程序将会被执行，但为了程序的可读性和健壮性，要求必须加</a:t>
            </a:r>
            <a:r>
              <a:rPr lang="en-US" altLang="zh-CN" sz="2000" dirty="0">
                <a:solidFill>
                  <a:schemeClr val="tx1">
                    <a:lumMod val="75000"/>
                    <a:lumOff val="25000"/>
                  </a:schemeClr>
                </a:solidFill>
              </a:rPr>
              <a:t>{}</a:t>
            </a:r>
            <a:endParaRPr lang="en-US" altLang="zh-CN" sz="2000" dirty="0">
              <a:solidFill>
                <a:schemeClr val="tx1">
                  <a:lumMod val="75000"/>
                  <a:lumOff val="25000"/>
                </a:schemeClr>
              </a:solidFill>
            </a:endParaRPr>
          </a:p>
          <a:p>
            <a:pPr lvl="1"/>
            <a:r>
              <a:rPr lang="zh-CN" altLang="en-US" sz="2000" dirty="0">
                <a:solidFill>
                  <a:schemeClr val="tx1">
                    <a:lumMod val="75000"/>
                    <a:lumOff val="25000"/>
                  </a:schemeClr>
                </a:solidFill>
              </a:rPr>
              <a:t>为了阅读方便， 请遵照标准的缩进格式。</a:t>
            </a:r>
            <a:endParaRPr lang="zh-CN" altLang="en-US" sz="2000" dirty="0">
              <a:solidFill>
                <a:schemeClr val="tx1">
                  <a:lumMod val="75000"/>
                  <a:lumOff val="25000"/>
                </a:schemeClr>
              </a:solidFill>
            </a:endParaRPr>
          </a:p>
          <a:p>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判断语句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1063558" y="1907100"/>
            <a:ext cx="6096000" cy="923330"/>
          </a:xfrm>
          <a:prstGeom prst="rect">
            <a:avLst/>
          </a:prstGeom>
          <a:solidFill>
            <a:schemeClr val="accent6">
              <a:lumMod val="20000"/>
              <a:lumOff val="80000"/>
            </a:schemeClr>
          </a:solidFill>
          <a:ln w="38100">
            <a:solidFill>
              <a:schemeClr val="accent6">
                <a:lumMod val="75000"/>
              </a:schemeClr>
            </a:solidFill>
          </a:ln>
        </p:spPr>
        <p:txBody>
          <a:bodyPr>
            <a:spAutoFit/>
          </a:bodyPr>
          <a:lstStyle/>
          <a:p>
            <a:r>
              <a:rPr lang="en-US" altLang="zh-CN" dirty="0" smtClean="0">
                <a:solidFill>
                  <a:schemeClr val="tx1">
                    <a:lumMod val="75000"/>
                    <a:lumOff val="25000"/>
                  </a:schemeClr>
                </a:solidFill>
              </a:rPr>
              <a:t>if </a:t>
            </a:r>
            <a:r>
              <a:rPr lang="en-US" altLang="zh-CN" dirty="0">
                <a:solidFill>
                  <a:schemeClr val="tx1">
                    <a:lumMod val="75000"/>
                    <a:lumOff val="25000"/>
                  </a:schemeClr>
                </a:solidFill>
              </a:rPr>
              <a:t>(</a:t>
            </a:r>
            <a:r>
              <a:rPr lang="zh-CN" altLang="en-US" dirty="0">
                <a:solidFill>
                  <a:schemeClr val="tx1">
                    <a:lumMod val="75000"/>
                    <a:lumOff val="25000"/>
                  </a:schemeClr>
                </a:solidFill>
              </a:rPr>
              <a:t>条件表达式</a:t>
            </a:r>
            <a:r>
              <a:rPr lang="en-US" altLang="zh-CN" dirty="0">
                <a:solidFill>
                  <a:schemeClr val="tx1">
                    <a:lumMod val="75000"/>
                    <a:lumOff val="25000"/>
                  </a:schemeClr>
                </a:solidFill>
              </a:rPr>
              <a:t>) </a:t>
            </a:r>
            <a:r>
              <a:rPr lang="en-US" altLang="zh-CN" dirty="0" smtClean="0">
                <a:solidFill>
                  <a:schemeClr val="tx1">
                    <a:lumMod val="75000"/>
                    <a:lumOff val="25000"/>
                  </a:schemeClr>
                </a:solidFill>
              </a:rPr>
              <a:t>{ </a:t>
            </a:r>
            <a:endParaRPr lang="en-US" altLang="zh-CN" dirty="0">
              <a:solidFill>
                <a:schemeClr val="tx1">
                  <a:lumMod val="75000"/>
                  <a:lumOff val="25000"/>
                </a:schemeClr>
              </a:solidFill>
            </a:endParaRPr>
          </a:p>
          <a:p>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只有</a:t>
            </a:r>
            <a:r>
              <a:rPr lang="zh-CN" altLang="en-US" dirty="0">
                <a:solidFill>
                  <a:schemeClr val="tx1">
                    <a:lumMod val="75000"/>
                    <a:lumOff val="25000"/>
                  </a:schemeClr>
                </a:solidFill>
              </a:rPr>
              <a:t>当条件为 </a:t>
            </a:r>
            <a:r>
              <a:rPr lang="en-US" altLang="zh-CN" dirty="0">
                <a:solidFill>
                  <a:schemeClr val="tx1">
                    <a:lumMod val="75000"/>
                    <a:lumOff val="25000"/>
                  </a:schemeClr>
                </a:solidFill>
              </a:rPr>
              <a:t>true </a:t>
            </a:r>
            <a:r>
              <a:rPr lang="zh-CN" altLang="en-US" dirty="0">
                <a:solidFill>
                  <a:schemeClr val="tx1">
                    <a:lumMod val="75000"/>
                    <a:lumOff val="25000"/>
                  </a:schemeClr>
                </a:solidFill>
              </a:rPr>
              <a:t>时执行的</a:t>
            </a:r>
            <a:r>
              <a:rPr lang="zh-CN" altLang="en-US" dirty="0" smtClean="0">
                <a:solidFill>
                  <a:schemeClr val="tx1">
                    <a:lumMod val="75000"/>
                    <a:lumOff val="25000"/>
                  </a:schemeClr>
                </a:solidFill>
              </a:rPr>
              <a:t>代码</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 </a:t>
            </a:r>
            <a:r>
              <a:rPr lang="en-US" altLang="zh-CN" dirty="0">
                <a:solidFill>
                  <a:schemeClr val="tx1">
                    <a:lumMod val="75000"/>
                    <a:lumOff val="25000"/>
                  </a:schemeClr>
                </a:solidFill>
              </a:rPr>
              <a:t>}</a:t>
            </a:r>
            <a:endParaRPr lang="en-US" altLang="zh-CN"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 </a:t>
            </a:r>
            <a:r>
              <a:rPr lang="en-US" altLang="zh-CN" sz="2400" dirty="0">
                <a:solidFill>
                  <a:schemeClr val="tx1">
                    <a:lumMod val="75000"/>
                    <a:lumOff val="25000"/>
                  </a:schemeClr>
                </a:solidFill>
              </a:rPr>
              <a:t>if...else if....else </a:t>
            </a:r>
            <a:r>
              <a:rPr lang="zh-CN" altLang="en-US" sz="2400" dirty="0">
                <a:solidFill>
                  <a:schemeClr val="tx1">
                    <a:lumMod val="75000"/>
                    <a:lumOff val="25000"/>
                  </a:schemeClr>
                </a:solidFill>
              </a:rPr>
              <a:t>语句 </a:t>
            </a:r>
            <a:r>
              <a:rPr lang="en-US" altLang="zh-CN" sz="2400" dirty="0">
                <a:solidFill>
                  <a:schemeClr val="tx1">
                    <a:lumMod val="75000"/>
                    <a:lumOff val="25000"/>
                  </a:schemeClr>
                </a:solidFill>
              </a:rPr>
              <a:t>- </a:t>
            </a:r>
            <a:r>
              <a:rPr lang="zh-CN" altLang="en-US" sz="2400" dirty="0">
                <a:solidFill>
                  <a:schemeClr val="tx1">
                    <a:lumMod val="75000"/>
                    <a:lumOff val="25000"/>
                  </a:schemeClr>
                </a:solidFill>
              </a:rPr>
              <a:t>使用该语句来选择多个代码块之一来</a:t>
            </a:r>
            <a:r>
              <a:rPr lang="zh-CN" altLang="en-US" sz="2400" dirty="0" smtClean="0">
                <a:solidFill>
                  <a:schemeClr val="tx1">
                    <a:lumMod val="75000"/>
                    <a:lumOff val="25000"/>
                  </a:schemeClr>
                </a:solidFill>
              </a:rPr>
              <a:t>执行</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判断语句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791183" y="1829680"/>
            <a:ext cx="6096000" cy="2031325"/>
          </a:xfrm>
          <a:prstGeom prst="rect">
            <a:avLst/>
          </a:prstGeom>
          <a:solidFill>
            <a:schemeClr val="accent6">
              <a:lumMod val="20000"/>
              <a:lumOff val="80000"/>
            </a:schemeClr>
          </a:solidFill>
          <a:ln w="38100">
            <a:solidFill>
              <a:schemeClr val="accent6">
                <a:lumMod val="75000"/>
              </a:schemeClr>
            </a:solidFill>
          </a:ln>
        </p:spPr>
        <p:txBody>
          <a:bodyPr>
            <a:spAutoFit/>
          </a:bodyPr>
          <a:lstStyle/>
          <a:p>
            <a:r>
              <a:rPr lang="en-US" altLang="zh-CN" dirty="0">
                <a:solidFill>
                  <a:schemeClr val="tx1">
                    <a:lumMod val="75000"/>
                    <a:lumOff val="25000"/>
                  </a:schemeClr>
                </a:solidFill>
              </a:rPr>
              <a:t>if (i &gt; 30) {</a:t>
            </a:r>
            <a:endParaRPr lang="en-US" altLang="zh-CN" dirty="0">
              <a:solidFill>
                <a:schemeClr val="tx1">
                  <a:lumMod val="75000"/>
                  <a:lumOff val="25000"/>
                </a:schemeClr>
              </a:solidFill>
            </a:endParaRPr>
          </a:p>
          <a:p>
            <a:r>
              <a:rPr lang="en-US" altLang="zh-CN" dirty="0">
                <a:solidFill>
                  <a:schemeClr val="tx1">
                    <a:lumMod val="75000"/>
                    <a:lumOff val="25000"/>
                  </a:schemeClr>
                </a:solidFill>
              </a:rPr>
              <a:t>	 alert("</a:t>
            </a:r>
            <a:r>
              <a:rPr lang="zh-CN" altLang="en-US" dirty="0">
                <a:solidFill>
                  <a:schemeClr val="tx1">
                    <a:lumMod val="75000"/>
                    <a:lumOff val="25000"/>
                  </a:schemeClr>
                </a:solidFill>
              </a:rPr>
              <a:t>大于 </a:t>
            </a:r>
            <a:r>
              <a:rPr lang="en-US" altLang="zh-CN" dirty="0">
                <a:solidFill>
                  <a:schemeClr val="tx1">
                    <a:lumMod val="75000"/>
                    <a:lumOff val="25000"/>
                  </a:schemeClr>
                </a:solidFill>
              </a:rPr>
              <a:t>30");</a:t>
            </a:r>
            <a:endParaRPr lang="en-US" altLang="zh-CN" dirty="0">
              <a:solidFill>
                <a:schemeClr val="tx1">
                  <a:lumMod val="75000"/>
                  <a:lumOff val="25000"/>
                </a:schemeClr>
              </a:solidFill>
            </a:endParaRPr>
          </a:p>
          <a:p>
            <a:r>
              <a:rPr lang="en-US" altLang="zh-CN" dirty="0">
                <a:solidFill>
                  <a:schemeClr val="tx1">
                    <a:lumMod val="75000"/>
                    <a:lumOff val="25000"/>
                  </a:schemeClr>
                </a:solidFill>
              </a:rPr>
              <a:t> } else if (i &lt; 0) { </a:t>
            </a:r>
            <a:endParaRPr lang="en-US" altLang="zh-CN" dirty="0">
              <a:solidFill>
                <a:schemeClr val="tx1">
                  <a:lumMod val="75000"/>
                  <a:lumOff val="25000"/>
                </a:schemeClr>
              </a:solidFill>
            </a:endParaRPr>
          </a:p>
          <a:p>
            <a:r>
              <a:rPr lang="en-US" altLang="zh-CN" dirty="0">
                <a:solidFill>
                  <a:schemeClr val="tx1">
                    <a:lumMod val="75000"/>
                    <a:lumOff val="25000"/>
                  </a:schemeClr>
                </a:solidFill>
              </a:rPr>
              <a:t>	alert("</a:t>
            </a:r>
            <a:r>
              <a:rPr lang="zh-CN" altLang="en-US" dirty="0">
                <a:solidFill>
                  <a:schemeClr val="tx1">
                    <a:lumMod val="75000"/>
                    <a:lumOff val="25000"/>
                  </a:schemeClr>
                </a:solidFill>
              </a:rPr>
              <a:t>小于 </a:t>
            </a:r>
            <a:r>
              <a:rPr lang="en-US" altLang="zh-CN" dirty="0">
                <a:solidFill>
                  <a:schemeClr val="tx1">
                    <a:lumMod val="75000"/>
                    <a:lumOff val="25000"/>
                  </a:schemeClr>
                </a:solidFill>
              </a:rPr>
              <a:t>0"); </a:t>
            </a:r>
            <a:endParaRPr lang="en-US" altLang="zh-CN" dirty="0">
              <a:solidFill>
                <a:schemeClr val="tx1">
                  <a:lumMod val="75000"/>
                  <a:lumOff val="25000"/>
                </a:schemeClr>
              </a:solidFill>
            </a:endParaRPr>
          </a:p>
          <a:p>
            <a:r>
              <a:rPr lang="en-US" altLang="zh-CN" dirty="0">
                <a:solidFill>
                  <a:schemeClr val="tx1">
                    <a:lumMod val="75000"/>
                    <a:lumOff val="25000"/>
                  </a:schemeClr>
                </a:solidFill>
              </a:rPr>
              <a:t>} else { </a:t>
            </a:r>
            <a:endParaRPr lang="en-US" altLang="zh-CN" dirty="0">
              <a:solidFill>
                <a:schemeClr val="tx1">
                  <a:lumMod val="75000"/>
                  <a:lumOff val="25000"/>
                </a:schemeClr>
              </a:solidFill>
            </a:endParaRPr>
          </a:p>
          <a:p>
            <a:r>
              <a:rPr lang="en-US" altLang="zh-CN" dirty="0">
                <a:solidFill>
                  <a:schemeClr val="tx1">
                    <a:lumMod val="75000"/>
                    <a:lumOff val="25000"/>
                  </a:schemeClr>
                </a:solidFill>
              </a:rPr>
              <a:t>	alert("</a:t>
            </a:r>
            <a:r>
              <a:rPr lang="zh-CN" altLang="en-US" dirty="0">
                <a:solidFill>
                  <a:schemeClr val="tx1">
                    <a:lumMod val="75000"/>
                    <a:lumOff val="25000"/>
                  </a:schemeClr>
                </a:solidFill>
              </a:rPr>
              <a:t>在 </a:t>
            </a:r>
            <a:r>
              <a:rPr lang="en-US" altLang="zh-CN" dirty="0">
                <a:solidFill>
                  <a:schemeClr val="tx1">
                    <a:lumMod val="75000"/>
                    <a:lumOff val="25000"/>
                  </a:schemeClr>
                </a:solidFill>
              </a:rPr>
              <a:t>0 </a:t>
            </a:r>
            <a:r>
              <a:rPr lang="zh-CN" altLang="en-US" dirty="0">
                <a:solidFill>
                  <a:schemeClr val="tx1">
                    <a:lumMod val="75000"/>
                    <a:lumOff val="25000"/>
                  </a:schemeClr>
                </a:solidFill>
              </a:rPr>
              <a:t>到 </a:t>
            </a:r>
            <a:r>
              <a:rPr lang="en-US" altLang="zh-CN" dirty="0">
                <a:solidFill>
                  <a:schemeClr val="tx1">
                    <a:lumMod val="75000"/>
                    <a:lumOff val="25000"/>
                  </a:schemeClr>
                </a:solidFill>
              </a:rPr>
              <a:t>30 </a:t>
            </a:r>
            <a:r>
              <a:rPr lang="zh-CN" altLang="en-US" dirty="0">
                <a:solidFill>
                  <a:schemeClr val="tx1">
                    <a:lumMod val="75000"/>
                    <a:lumOff val="25000"/>
                  </a:schemeClr>
                </a:solidFill>
              </a:rPr>
              <a:t>之间</a:t>
            </a:r>
            <a:r>
              <a:rPr lang="en-US" altLang="zh-CN" dirty="0">
                <a:solidFill>
                  <a:schemeClr val="tx1">
                    <a:lumMod val="75000"/>
                    <a:lumOff val="25000"/>
                  </a:schemeClr>
                </a:solidFill>
              </a:rPr>
              <a:t>"); </a:t>
            </a:r>
            <a:endParaRPr lang="en-US" altLang="zh-CN" dirty="0">
              <a:solidFill>
                <a:schemeClr val="tx1">
                  <a:lumMod val="75000"/>
                  <a:lumOff val="25000"/>
                </a:schemeClr>
              </a:solidFill>
            </a:endParaRPr>
          </a:p>
          <a:p>
            <a:r>
              <a:rPr lang="en-US" altLang="zh-CN" dirty="0">
                <a:solidFill>
                  <a:schemeClr val="tx1">
                    <a:lumMod val="75000"/>
                    <a:lumOff val="25000"/>
                  </a:schemeClr>
                </a:solidFill>
              </a:rPr>
              <a:t>}</a:t>
            </a:r>
            <a:endParaRPr lang="en-US" altLang="zh-CN"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228600" lvl="1">
              <a:spcBef>
                <a:spcPts val="1000"/>
              </a:spcBef>
            </a:pPr>
            <a:r>
              <a:rPr lang="en-US" altLang="zh-CN" sz="2400" dirty="0" smtClean="0">
                <a:solidFill>
                  <a:schemeClr val="tx1">
                    <a:lumMod val="75000"/>
                    <a:lumOff val="25000"/>
                  </a:schemeClr>
                </a:solidFill>
              </a:rPr>
              <a:t>switch</a:t>
            </a:r>
            <a:r>
              <a:rPr lang="zh-CN" altLang="en-US" sz="2400" dirty="0" smtClean="0">
                <a:solidFill>
                  <a:schemeClr val="tx1">
                    <a:lumMod val="75000"/>
                    <a:lumOff val="25000"/>
                  </a:schemeClr>
                </a:solidFill>
              </a:rPr>
              <a:t>基本语法</a:t>
            </a:r>
            <a:r>
              <a:rPr lang="en-US" altLang="zh-CN" sz="2400" dirty="0" smtClean="0">
                <a:solidFill>
                  <a:schemeClr val="tx1">
                    <a:lumMod val="75000"/>
                    <a:lumOff val="25000"/>
                  </a:schemeClr>
                </a:solidFill>
              </a:rPr>
              <a:t>:</a:t>
            </a:r>
            <a:r>
              <a:rPr lang="en-US" altLang="zh-CN" sz="2000" dirty="0">
                <a:solidFill>
                  <a:schemeClr val="tx1">
                    <a:lumMod val="75000"/>
                    <a:lumOff val="25000"/>
                  </a:schemeClr>
                </a:solidFill>
              </a:rPr>
              <a:t>switch</a:t>
            </a:r>
            <a:r>
              <a:rPr lang="zh-CN" altLang="en-US" sz="2000" dirty="0">
                <a:solidFill>
                  <a:schemeClr val="tx1">
                    <a:lumMod val="75000"/>
                    <a:lumOff val="25000"/>
                  </a:schemeClr>
                </a:solidFill>
              </a:rPr>
              <a:t>语句其实已经不太常用，执行方式是</a:t>
            </a:r>
            <a:r>
              <a:rPr lang="en-US" altLang="zh-CN" sz="2000" dirty="0">
                <a:solidFill>
                  <a:schemeClr val="tx1">
                    <a:lumMod val="75000"/>
                    <a:lumOff val="25000"/>
                  </a:schemeClr>
                </a:solidFill>
              </a:rPr>
              <a:t>n</a:t>
            </a:r>
            <a:r>
              <a:rPr lang="zh-CN" altLang="en-US" sz="2000" dirty="0">
                <a:solidFill>
                  <a:schemeClr val="tx1">
                    <a:lumMod val="75000"/>
                    <a:lumOff val="25000"/>
                  </a:schemeClr>
                </a:solidFill>
              </a:rPr>
              <a:t>与</a:t>
            </a:r>
            <a:r>
              <a:rPr lang="en-US" altLang="zh-CN" sz="2000" dirty="0">
                <a:solidFill>
                  <a:schemeClr val="tx1">
                    <a:lumMod val="75000"/>
                    <a:lumOff val="25000"/>
                  </a:schemeClr>
                </a:solidFill>
              </a:rPr>
              <a:t>case </a:t>
            </a:r>
            <a:r>
              <a:rPr lang="zh-CN" altLang="en-US" sz="2000" dirty="0">
                <a:solidFill>
                  <a:schemeClr val="tx1">
                    <a:lumMod val="75000"/>
                    <a:lumOff val="25000"/>
                  </a:schemeClr>
                </a:solidFill>
              </a:rPr>
              <a:t>做</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判断，如果返回</a:t>
            </a:r>
            <a:r>
              <a:rPr lang="en-US" altLang="zh-CN" sz="2000" dirty="0">
                <a:solidFill>
                  <a:schemeClr val="tx1">
                    <a:lumMod val="75000"/>
                    <a:lumOff val="25000"/>
                  </a:schemeClr>
                </a:solidFill>
              </a:rPr>
              <a:t>true</a:t>
            </a:r>
            <a:r>
              <a:rPr lang="zh-CN" altLang="en-US" sz="2000" dirty="0">
                <a:solidFill>
                  <a:schemeClr val="tx1">
                    <a:lumMod val="75000"/>
                    <a:lumOff val="25000"/>
                  </a:schemeClr>
                </a:solidFill>
              </a:rPr>
              <a:t>，则执行</a:t>
            </a:r>
            <a:r>
              <a:rPr lang="en-US" altLang="zh-CN" sz="2000" dirty="0">
                <a:solidFill>
                  <a:schemeClr val="tx1">
                    <a:lumMod val="75000"/>
                    <a:lumOff val="25000"/>
                  </a:schemeClr>
                </a:solidFill>
              </a:rPr>
              <a:t>case</a:t>
            </a:r>
            <a:r>
              <a:rPr lang="zh-CN" altLang="en-US" sz="2000" dirty="0">
                <a:solidFill>
                  <a:schemeClr val="tx1">
                    <a:lumMod val="75000"/>
                    <a:lumOff val="25000"/>
                  </a:schemeClr>
                </a:solidFill>
              </a:rPr>
              <a:t>下程序，但如果不执行</a:t>
            </a:r>
            <a:r>
              <a:rPr lang="en-US" altLang="zh-CN" sz="2000" dirty="0">
                <a:solidFill>
                  <a:schemeClr val="tx1">
                    <a:lumMod val="75000"/>
                    <a:lumOff val="25000"/>
                  </a:schemeClr>
                </a:solidFill>
              </a:rPr>
              <a:t>break</a:t>
            </a:r>
            <a:r>
              <a:rPr lang="zh-CN" altLang="en-US" sz="2000" dirty="0">
                <a:solidFill>
                  <a:schemeClr val="tx1">
                    <a:lumMod val="75000"/>
                    <a:lumOff val="25000"/>
                  </a:schemeClr>
                </a:solidFill>
              </a:rPr>
              <a:t>，则继续进入别的</a:t>
            </a:r>
            <a:r>
              <a:rPr lang="en-US" altLang="zh-CN" sz="2000" dirty="0">
                <a:solidFill>
                  <a:schemeClr val="tx1">
                    <a:lumMod val="75000"/>
                    <a:lumOff val="25000"/>
                  </a:schemeClr>
                </a:solidFill>
              </a:rPr>
              <a:t>case</a:t>
            </a:r>
            <a:r>
              <a:rPr lang="zh-CN" altLang="en-US" sz="2000" dirty="0">
                <a:solidFill>
                  <a:schemeClr val="tx1">
                    <a:lumMod val="75000"/>
                    <a:lumOff val="25000"/>
                  </a:schemeClr>
                </a:solidFill>
              </a:rPr>
              <a:t>代码块执行（而不用再次判断）</a:t>
            </a:r>
            <a:endParaRPr lang="zh-CN" altLang="en-US" sz="2000" dirty="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endParaRPr lang="en-US" altLang="zh-CN" sz="2400" dirty="0" smtClean="0">
              <a:solidFill>
                <a:schemeClr val="tx1">
                  <a:lumMod val="75000"/>
                  <a:lumOff val="25000"/>
                </a:schemeClr>
              </a:solidFill>
            </a:endParaRPr>
          </a:p>
          <a:p>
            <a:pPr marL="0" indent="0">
              <a:buNone/>
            </a:pPr>
            <a:endParaRPr lang="en-US" altLang="zh-CN" sz="2400" dirty="0" smtClean="0">
              <a:solidFill>
                <a:schemeClr val="tx1">
                  <a:lumMod val="75000"/>
                  <a:lumOff val="25000"/>
                </a:schemeClr>
              </a:solidFill>
            </a:endParaRPr>
          </a:p>
          <a:p>
            <a:pPr lvl="1"/>
            <a:r>
              <a:rPr lang="en-US" altLang="zh-CN" sz="2000" dirty="0">
                <a:solidFill>
                  <a:schemeClr val="tx1">
                    <a:lumMod val="75000"/>
                    <a:lumOff val="25000"/>
                  </a:schemeClr>
                </a:solidFill>
              </a:rPr>
              <a:t>break</a:t>
            </a:r>
            <a:r>
              <a:rPr lang="zh-CN" altLang="en-US" sz="2000" dirty="0">
                <a:solidFill>
                  <a:schemeClr val="tx1">
                    <a:lumMod val="75000"/>
                    <a:lumOff val="25000"/>
                  </a:schemeClr>
                </a:solidFill>
              </a:rPr>
              <a:t>：跳出本次语句限制</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在循环时也可以使用</a:t>
            </a:r>
            <a:r>
              <a:rPr lang="en-US" altLang="zh-CN" sz="2000" dirty="0">
                <a:solidFill>
                  <a:schemeClr val="tx1">
                    <a:lumMod val="75000"/>
                    <a:lumOff val="25000"/>
                  </a:schemeClr>
                </a:solidFill>
              </a:rPr>
              <a:t>break</a:t>
            </a:r>
            <a:r>
              <a:rPr lang="zh-CN" altLang="en-US" sz="2000" dirty="0">
                <a:solidFill>
                  <a:schemeClr val="tx1">
                    <a:lumMod val="75000"/>
                    <a:lumOff val="25000"/>
                  </a:schemeClr>
                </a:solidFill>
              </a:rPr>
              <a:t>跳出语句限制。</a:t>
            </a:r>
            <a:endParaRPr lang="zh-CN" altLang="en-US" sz="2000" dirty="0">
              <a:solidFill>
                <a:schemeClr val="tx1">
                  <a:lumMod val="75000"/>
                  <a:lumOff val="25000"/>
                </a:schemeClr>
              </a:solidFill>
            </a:endParaRPr>
          </a:p>
          <a:p>
            <a:pPr lvl="1"/>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【switch</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语句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3"/>
          <p:cNvPicPr>
            <a:picLocks noChangeAspect="1" noChangeArrowheads="1"/>
          </p:cNvPicPr>
          <p:nvPr/>
        </p:nvPicPr>
        <p:blipFill>
          <a:blip r:embed="rId1"/>
          <a:srcRect/>
          <a:stretch>
            <a:fillRect/>
          </a:stretch>
        </p:blipFill>
        <p:spPr bwMode="auto">
          <a:xfrm>
            <a:off x="734222" y="2652609"/>
            <a:ext cx="4000528" cy="2571768"/>
          </a:xfrm>
          <a:prstGeom prst="rect">
            <a:avLst/>
          </a:prstGeom>
          <a:noFill/>
          <a:ln w="9525">
            <a:noFill/>
            <a:miter lim="800000"/>
            <a:headEnd/>
            <a:tailEnd/>
          </a:ln>
          <a:effectLst/>
        </p:spPr>
      </p:pic>
      <p:pic>
        <p:nvPicPr>
          <p:cNvPr id="6" name="Picture 4"/>
          <p:cNvPicPr>
            <a:picLocks noChangeAspect="1" noChangeArrowheads="1"/>
          </p:cNvPicPr>
          <p:nvPr/>
        </p:nvPicPr>
        <p:blipFill>
          <a:blip r:embed="rId2"/>
          <a:srcRect/>
          <a:stretch>
            <a:fillRect/>
          </a:stretch>
        </p:blipFill>
        <p:spPr bwMode="auto">
          <a:xfrm>
            <a:off x="5960413" y="3529830"/>
            <a:ext cx="3152775" cy="1362075"/>
          </a:xfrm>
          <a:prstGeom prst="rect">
            <a:avLst/>
          </a:prstGeom>
          <a:solidFill>
            <a:schemeClr val="accent6">
              <a:lumMod val="20000"/>
              <a:lumOff val="80000"/>
            </a:schemeClr>
          </a:solidFill>
          <a:ln w="38100">
            <a:solidFill>
              <a:schemeClr val="accent6">
                <a:lumMod val="75000"/>
              </a:schemeClr>
            </a:solidFill>
          </a:ln>
        </p:spPr>
      </p:pic>
      <p:sp>
        <p:nvSpPr>
          <p:cNvPr id="2" name="右箭头 1"/>
          <p:cNvSpPr/>
          <p:nvPr/>
        </p:nvSpPr>
        <p:spPr>
          <a:xfrm>
            <a:off x="5214025" y="3724485"/>
            <a:ext cx="418289" cy="428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a:solidFill>
                  <a:schemeClr val="tx1">
                    <a:lumMod val="75000"/>
                    <a:lumOff val="25000"/>
                  </a:schemeClr>
                </a:solidFill>
              </a:rPr>
              <a:t>ｄ</a:t>
            </a:r>
            <a:r>
              <a:rPr lang="en-US" altLang="zh-CN" sz="2400" dirty="0">
                <a:solidFill>
                  <a:schemeClr val="tx1">
                    <a:lumMod val="75000"/>
                    <a:lumOff val="25000"/>
                  </a:schemeClr>
                </a:solidFill>
              </a:rPr>
              <a:t>o-while </a:t>
            </a:r>
            <a:r>
              <a:rPr lang="zh-CN" altLang="en-US" sz="2400" dirty="0" smtClean="0">
                <a:solidFill>
                  <a:schemeClr val="tx1">
                    <a:lumMod val="75000"/>
                    <a:lumOff val="25000"/>
                  </a:schemeClr>
                </a:solidFill>
              </a:rPr>
              <a:t>语句</a:t>
            </a:r>
            <a:r>
              <a:rPr lang="en-US" altLang="zh-CN" sz="2400" dirty="0" smtClean="0">
                <a:solidFill>
                  <a:schemeClr val="tx1">
                    <a:lumMod val="75000"/>
                    <a:lumOff val="25000"/>
                  </a:schemeClr>
                </a:solidFill>
              </a:rPr>
              <a:t>(</a:t>
            </a:r>
            <a:r>
              <a:rPr lang="zh-CN" altLang="en-US" sz="2400" dirty="0">
                <a:solidFill>
                  <a:schemeClr val="tx1">
                    <a:lumMod val="75000"/>
                    <a:lumOff val="25000"/>
                  </a:schemeClr>
                </a:solidFill>
              </a:rPr>
              <a:t>后测试循环</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 </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退出</a:t>
            </a:r>
            <a:r>
              <a:rPr lang="zh-CN" altLang="en-US" sz="2400" dirty="0">
                <a:solidFill>
                  <a:schemeClr val="tx1">
                    <a:lumMod val="75000"/>
                    <a:lumOff val="25000"/>
                  </a:schemeClr>
                </a:solidFill>
              </a:rPr>
              <a:t>条件在执行循环内部的代码之后计算。这意味着在计算表达式之前，至少会执行循环主体一次。不常用，都可以使用</a:t>
            </a:r>
            <a:r>
              <a:rPr lang="en-US" altLang="zh-CN" sz="2400" dirty="0">
                <a:solidFill>
                  <a:schemeClr val="tx1">
                    <a:lumMod val="75000"/>
                    <a:lumOff val="25000"/>
                  </a:schemeClr>
                </a:solidFill>
              </a:rPr>
              <a:t>while</a:t>
            </a:r>
            <a:r>
              <a:rPr lang="zh-CN" altLang="en-US" sz="2400" dirty="0">
                <a:solidFill>
                  <a:schemeClr val="tx1">
                    <a:lumMod val="75000"/>
                    <a:lumOff val="25000"/>
                  </a:schemeClr>
                </a:solidFill>
              </a:rPr>
              <a:t>语句、</a:t>
            </a:r>
            <a:r>
              <a:rPr lang="en-US" altLang="zh-CN" sz="2400" dirty="0">
                <a:solidFill>
                  <a:schemeClr val="tx1">
                    <a:lumMod val="75000"/>
                    <a:lumOff val="25000"/>
                  </a:schemeClr>
                </a:solidFill>
              </a:rPr>
              <a:t>for</a:t>
            </a:r>
            <a:r>
              <a:rPr lang="zh-CN" altLang="en-US" sz="2400" dirty="0">
                <a:solidFill>
                  <a:schemeClr val="tx1">
                    <a:lumMod val="75000"/>
                    <a:lumOff val="25000"/>
                  </a:schemeClr>
                </a:solidFill>
              </a:rPr>
              <a:t>语句替换</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pPr lvl="1"/>
            <a:r>
              <a:rPr lang="en-US" altLang="zh-CN" sz="2000" dirty="0" smtClean="0">
                <a:solidFill>
                  <a:schemeClr val="tx1">
                    <a:lumMod val="75000"/>
                    <a:lumOff val="25000"/>
                  </a:schemeClr>
                </a:solidFill>
              </a:rPr>
              <a:t>continue:</a:t>
            </a:r>
            <a:r>
              <a:rPr lang="zh-CN" altLang="en-US" sz="2000" dirty="0" smtClean="0">
                <a:solidFill>
                  <a:schemeClr val="tx1">
                    <a:lumMod val="75000"/>
                    <a:lumOff val="25000"/>
                  </a:schemeClr>
                </a:solidFill>
              </a:rPr>
              <a:t>用于声明跳出本次循环，忽略</a:t>
            </a:r>
            <a:r>
              <a:rPr lang="en-US" altLang="zh-CN" sz="2000" dirty="0" smtClean="0">
                <a:solidFill>
                  <a:schemeClr val="tx1">
                    <a:lumMod val="75000"/>
                    <a:lumOff val="25000"/>
                  </a:schemeClr>
                </a:solidFill>
              </a:rPr>
              <a:t>continue</a:t>
            </a:r>
            <a:r>
              <a:rPr lang="zh-CN" altLang="en-US" sz="2000" dirty="0" smtClean="0">
                <a:solidFill>
                  <a:schemeClr val="tx1">
                    <a:lumMod val="75000"/>
                    <a:lumOff val="25000"/>
                  </a:schemeClr>
                </a:solidFill>
              </a:rPr>
              <a:t>后的程序执行。</a:t>
            </a:r>
            <a:endParaRPr lang="en-US" altLang="zh-CN" sz="2000" dirty="0" smtClean="0">
              <a:solidFill>
                <a:schemeClr val="tx1">
                  <a:lumMod val="75000"/>
                  <a:lumOff val="25000"/>
                </a:schemeClr>
              </a:solidFill>
            </a:endParaRPr>
          </a:p>
          <a:p>
            <a:pPr lvl="1"/>
            <a:r>
              <a:rPr lang="en-US" altLang="zh-CN" sz="2000" dirty="0">
                <a:solidFill>
                  <a:schemeClr val="tx1">
                    <a:lumMod val="75000"/>
                    <a:lumOff val="25000"/>
                  </a:schemeClr>
                </a:solidFill>
              </a:rPr>
              <a:t>b</a:t>
            </a:r>
            <a:r>
              <a:rPr lang="en-US" altLang="zh-CN" sz="2000" dirty="0" smtClean="0">
                <a:solidFill>
                  <a:schemeClr val="tx1">
                    <a:lumMod val="75000"/>
                    <a:lumOff val="25000"/>
                  </a:schemeClr>
                </a:solidFill>
              </a:rPr>
              <a:t>reak</a:t>
            </a:r>
            <a:r>
              <a:rPr lang="zh-CN" altLang="en-US" sz="2000" dirty="0" smtClean="0">
                <a:solidFill>
                  <a:schemeClr val="tx1">
                    <a:lumMod val="75000"/>
                    <a:lumOff val="25000"/>
                  </a:schemeClr>
                </a:solidFill>
              </a:rPr>
              <a:t>：用于声明跳出循环体。</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以上两个关键字也适用于其他循环语法。</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【do-while</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语句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800914" y="3064261"/>
            <a:ext cx="6096000" cy="1477328"/>
          </a:xfrm>
          <a:prstGeom prst="rect">
            <a:avLst/>
          </a:prstGeom>
          <a:solidFill>
            <a:schemeClr val="accent6">
              <a:lumMod val="20000"/>
              <a:lumOff val="80000"/>
            </a:schemeClr>
          </a:solidFill>
          <a:ln w="38100">
            <a:solidFill>
              <a:schemeClr val="accent6">
                <a:lumMod val="75000"/>
              </a:schemeClr>
            </a:solidFill>
          </a:ln>
        </p:spPr>
        <p:txBody>
          <a:bodyPr>
            <a:spAutoFit/>
          </a:bodyPr>
          <a:lstStyle/>
          <a:p>
            <a:r>
              <a:rPr lang="en-US" altLang="en-US" dirty="0">
                <a:solidFill>
                  <a:schemeClr val="tx1">
                    <a:lumMod val="75000"/>
                    <a:lumOff val="25000"/>
                  </a:schemeClr>
                </a:solidFill>
              </a:rPr>
              <a:t>var i = 0; </a:t>
            </a:r>
            <a:endParaRPr lang="en-US" altLang="en-US" dirty="0">
              <a:solidFill>
                <a:schemeClr val="tx1">
                  <a:lumMod val="75000"/>
                  <a:lumOff val="25000"/>
                </a:schemeClr>
              </a:solidFill>
            </a:endParaRPr>
          </a:p>
          <a:p>
            <a:r>
              <a:rPr lang="en-US" altLang="en-US" dirty="0" smtClean="0">
                <a:solidFill>
                  <a:schemeClr val="tx1">
                    <a:lumMod val="75000"/>
                    <a:lumOff val="25000"/>
                  </a:schemeClr>
                </a:solidFill>
              </a:rPr>
              <a:t>do </a:t>
            </a:r>
            <a:r>
              <a:rPr lang="en-US" altLang="en-US" dirty="0">
                <a:solidFill>
                  <a:schemeClr val="tx1">
                    <a:lumMod val="75000"/>
                    <a:lumOff val="25000"/>
                  </a:schemeClr>
                </a:solidFill>
              </a:rPr>
              <a:t>{</a:t>
            </a:r>
            <a:endParaRPr lang="en-US" altLang="en-US" dirty="0">
              <a:solidFill>
                <a:schemeClr val="tx1">
                  <a:lumMod val="75000"/>
                  <a:lumOff val="25000"/>
                </a:schemeClr>
              </a:solidFill>
            </a:endParaRPr>
          </a:p>
          <a:p>
            <a:r>
              <a:rPr lang="en-US" altLang="en-US" dirty="0" smtClean="0">
                <a:solidFill>
                  <a:schemeClr val="tx1">
                    <a:lumMod val="75000"/>
                    <a:lumOff val="25000"/>
                  </a:schemeClr>
                </a:solidFill>
              </a:rPr>
              <a:t>	i </a:t>
            </a:r>
            <a:r>
              <a:rPr lang="en-US" altLang="en-US" dirty="0">
                <a:solidFill>
                  <a:schemeClr val="tx1">
                    <a:lumMod val="75000"/>
                    <a:lumOff val="25000"/>
                  </a:schemeClr>
                </a:solidFill>
              </a:rPr>
              <a:t>= i+</a:t>
            </a:r>
            <a:r>
              <a:rPr lang="zh-CN" altLang="en-US" dirty="0">
                <a:solidFill>
                  <a:schemeClr val="tx1">
                    <a:lumMod val="75000"/>
                    <a:lumOff val="25000"/>
                  </a:schemeClr>
                </a:solidFill>
              </a:rPr>
              <a:t>１</a:t>
            </a:r>
            <a:r>
              <a:rPr lang="en-US" altLang="en-US" dirty="0">
                <a:solidFill>
                  <a:schemeClr val="tx1">
                    <a:lumMod val="75000"/>
                    <a:lumOff val="25000"/>
                  </a:schemeClr>
                </a:solidFill>
              </a:rPr>
              <a:t>;</a:t>
            </a:r>
            <a:endParaRPr lang="en-US" altLang="en-US" dirty="0">
              <a:solidFill>
                <a:schemeClr val="tx1">
                  <a:lumMod val="75000"/>
                  <a:lumOff val="25000"/>
                </a:schemeClr>
              </a:solidFill>
            </a:endParaRPr>
          </a:p>
          <a:p>
            <a:r>
              <a:rPr lang="en-US" altLang="en-US" dirty="0" smtClean="0">
                <a:solidFill>
                  <a:schemeClr val="tx1">
                    <a:lumMod val="75000"/>
                    <a:lumOff val="25000"/>
                  </a:schemeClr>
                </a:solidFill>
              </a:rPr>
              <a:t>} </a:t>
            </a:r>
            <a:r>
              <a:rPr lang="en-US" altLang="en-US" dirty="0">
                <a:solidFill>
                  <a:schemeClr val="tx1">
                    <a:lumMod val="75000"/>
                    <a:lumOff val="25000"/>
                  </a:schemeClr>
                </a:solidFill>
              </a:rPr>
              <a:t>while (i &lt; 10);</a:t>
            </a:r>
            <a:endParaRPr lang="en-US" altLang="en-US" dirty="0">
              <a:solidFill>
                <a:schemeClr val="tx1">
                  <a:lumMod val="75000"/>
                  <a:lumOff val="25000"/>
                </a:schemeClr>
              </a:solidFill>
            </a:endParaRPr>
          </a:p>
          <a:p>
            <a:endParaRPr lang="en-US" altLang="zh-CN"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w</a:t>
            </a:r>
            <a:r>
              <a:rPr lang="en-US" altLang="zh-CN" sz="2400" dirty="0" smtClean="0">
                <a:solidFill>
                  <a:schemeClr val="tx1">
                    <a:lumMod val="75000"/>
                    <a:lumOff val="25000"/>
                  </a:schemeClr>
                </a:solidFill>
              </a:rPr>
              <a:t>hile</a:t>
            </a:r>
            <a:r>
              <a:rPr lang="zh-CN" altLang="en-US" sz="2400" dirty="0" smtClean="0">
                <a:solidFill>
                  <a:schemeClr val="tx1">
                    <a:lumMod val="75000"/>
                    <a:lumOff val="25000"/>
                  </a:schemeClr>
                </a:solidFill>
              </a:rPr>
              <a:t>语法</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【while</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语句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470981" y="3119937"/>
            <a:ext cx="3138791" cy="1366528"/>
          </a:xfrm>
          <a:prstGeom prst="rect">
            <a:avLst/>
          </a:prstGeom>
          <a:ln w="38100">
            <a:solidFill>
              <a:schemeClr val="accent6">
                <a:lumMod val="75000"/>
              </a:schemeClr>
            </a:solidFill>
          </a:ln>
        </p:spPr>
        <p:txBody>
          <a:bodyPr wrap="square">
            <a:spAutoFit/>
          </a:bodyPr>
          <a:lstStyle/>
          <a:p>
            <a:pPr marL="342900" indent="-342900">
              <a:spcBef>
                <a:spcPct val="20000"/>
              </a:spcBef>
            </a:pPr>
            <a:r>
              <a:rPr lang="en-US" altLang="zh-CN" dirty="0" smtClean="0">
                <a:latin typeface="微软雅黑" panose="020B0503020204020204" pitchFamily="34" charset="-122"/>
                <a:ea typeface="微软雅黑" panose="020B0503020204020204" pitchFamily="34" charset="-122"/>
              </a:rPr>
              <a:t>while </a:t>
            </a:r>
            <a:r>
              <a:rPr lang="en-US" altLang="zh-CN" dirty="0">
                <a:latin typeface="微软雅黑" panose="020B0503020204020204" pitchFamily="34" charset="-122"/>
                <a:ea typeface="微软雅黑" panose="020B0503020204020204" pitchFamily="34" charset="-122"/>
              </a:rPr>
              <a:t>(i &lt; 10)</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342900" indent="-342900">
              <a:spcBef>
                <a:spcPct val="20000"/>
              </a:spcBef>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i </a:t>
            </a:r>
            <a:r>
              <a:rPr lang="en-US" altLang="zh-CN" dirty="0">
                <a:latin typeface="微软雅黑" panose="020B0503020204020204" pitchFamily="34" charset="-122"/>
                <a:ea typeface="微软雅黑" panose="020B0503020204020204" pitchFamily="34" charset="-122"/>
              </a:rPr>
              <a:t>= i+</a:t>
            </a:r>
            <a:r>
              <a:rPr lang="zh-CN" altLang="en-US" dirty="0">
                <a:latin typeface="微软雅黑" panose="020B0503020204020204" pitchFamily="34" charset="-122"/>
                <a:ea typeface="微软雅黑" panose="020B0503020204020204" pitchFamily="34" charset="-122"/>
              </a:rPr>
              <a:t>１</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spcBef>
                <a:spcPct val="20000"/>
              </a:spcBef>
            </a:pPr>
            <a:r>
              <a:rPr lang="en-US" altLang="zh-CN" dirty="0">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continue break</a:t>
            </a:r>
            <a:endParaRPr lang="en-US" altLang="zh-CN" dirty="0">
              <a:solidFill>
                <a:srgbClr val="FF0000"/>
              </a:solidFill>
              <a:latin typeface="微软雅黑" panose="020B0503020204020204" pitchFamily="34" charset="-122"/>
              <a:ea typeface="微软雅黑" panose="020B0503020204020204" pitchFamily="34" charset="-122"/>
            </a:endParaRPr>
          </a:p>
          <a:p>
            <a:pPr marL="342900" indent="-342900">
              <a:spcBef>
                <a:spcPct val="20000"/>
              </a:spcBef>
            </a:pP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5" name="TextBox 4"/>
          <p:cNvSpPr txBox="1"/>
          <p:nvPr/>
        </p:nvSpPr>
        <p:spPr>
          <a:xfrm>
            <a:off x="1546700" y="2169269"/>
            <a:ext cx="1196502" cy="646331"/>
          </a:xfrm>
          <a:prstGeom prst="rect">
            <a:avLst/>
          </a:prstGeom>
          <a:noFill/>
        </p:spPr>
        <p:txBody>
          <a:bodyPr wrap="square" rtlCol="0">
            <a:spAutoFit/>
          </a:bodyPr>
          <a:lstStyle/>
          <a:p>
            <a:r>
              <a:rPr lang="zh-CN" altLang="en-US" dirty="0" smtClean="0">
                <a:solidFill>
                  <a:srgbClr val="00B0F0"/>
                </a:solidFill>
              </a:rPr>
              <a:t>跳出循环判断条件</a:t>
            </a:r>
            <a:endParaRPr lang="zh-CN" altLang="en-US" dirty="0">
              <a:solidFill>
                <a:srgbClr val="00B0F0"/>
              </a:solidFill>
            </a:endParaRPr>
          </a:p>
        </p:txBody>
      </p:sp>
      <p:cxnSp>
        <p:nvCxnSpPr>
          <p:cNvPr id="7" name="直接箭头连接符 6"/>
          <p:cNvCxnSpPr>
            <a:stCxn id="5" idx="2"/>
          </p:cNvCxnSpPr>
          <p:nvPr/>
        </p:nvCxnSpPr>
        <p:spPr>
          <a:xfrm flipH="1">
            <a:off x="1935804" y="2815600"/>
            <a:ext cx="209147" cy="297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66164" y="3210129"/>
            <a:ext cx="1196502" cy="646331"/>
          </a:xfrm>
          <a:prstGeom prst="rect">
            <a:avLst/>
          </a:prstGeom>
          <a:noFill/>
        </p:spPr>
        <p:txBody>
          <a:bodyPr wrap="square" rtlCol="0">
            <a:spAutoFit/>
          </a:bodyPr>
          <a:lstStyle/>
          <a:p>
            <a:r>
              <a:rPr lang="zh-CN" altLang="en-US" dirty="0" smtClean="0">
                <a:solidFill>
                  <a:srgbClr val="00B0F0"/>
                </a:solidFill>
              </a:rPr>
              <a:t>循环执行程序块</a:t>
            </a:r>
            <a:endParaRPr lang="zh-CN" altLang="en-US" dirty="0">
              <a:solidFill>
                <a:srgbClr val="00B0F0"/>
              </a:solidFill>
            </a:endParaRPr>
          </a:p>
        </p:txBody>
      </p:sp>
      <p:cxnSp>
        <p:nvCxnSpPr>
          <p:cNvPr id="9" name="直接箭头连接符 8"/>
          <p:cNvCxnSpPr/>
          <p:nvPr/>
        </p:nvCxnSpPr>
        <p:spPr>
          <a:xfrm flipH="1" flipV="1">
            <a:off x="2227634" y="3533294"/>
            <a:ext cx="1875007" cy="25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31132" y="4620640"/>
            <a:ext cx="1196502" cy="646331"/>
          </a:xfrm>
          <a:prstGeom prst="rect">
            <a:avLst/>
          </a:prstGeom>
          <a:noFill/>
        </p:spPr>
        <p:txBody>
          <a:bodyPr wrap="square" rtlCol="0">
            <a:spAutoFit/>
          </a:bodyPr>
          <a:lstStyle/>
          <a:p>
            <a:r>
              <a:rPr lang="zh-CN" altLang="en-US" dirty="0" smtClean="0">
                <a:solidFill>
                  <a:srgbClr val="00B0F0"/>
                </a:solidFill>
              </a:rPr>
              <a:t>跳出循环关键字</a:t>
            </a:r>
            <a:endParaRPr lang="zh-CN" altLang="en-US" dirty="0">
              <a:solidFill>
                <a:srgbClr val="00B0F0"/>
              </a:solidFill>
            </a:endParaRPr>
          </a:p>
        </p:txBody>
      </p:sp>
      <p:cxnSp>
        <p:nvCxnSpPr>
          <p:cNvPr id="13" name="直接箭头连接符 12"/>
          <p:cNvCxnSpPr>
            <a:stCxn id="11" idx="0"/>
          </p:cNvCxnSpPr>
          <p:nvPr/>
        </p:nvCxnSpPr>
        <p:spPr>
          <a:xfrm flipV="1">
            <a:off x="1629383" y="3959157"/>
            <a:ext cx="306421" cy="6614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f</a:t>
            </a:r>
            <a:r>
              <a:rPr lang="en-US" altLang="zh-CN" sz="2400" dirty="0" smtClean="0">
                <a:solidFill>
                  <a:schemeClr val="tx1">
                    <a:lumMod val="75000"/>
                    <a:lumOff val="25000"/>
                  </a:schemeClr>
                </a:solidFill>
              </a:rPr>
              <a:t>or</a:t>
            </a:r>
            <a:r>
              <a:rPr lang="zh-CN" altLang="en-US" sz="2400" dirty="0" smtClean="0">
                <a:solidFill>
                  <a:schemeClr val="tx1">
                    <a:lumMod val="75000"/>
                    <a:lumOff val="25000"/>
                  </a:schemeClr>
                </a:solidFill>
              </a:rPr>
              <a:t>语句的基本语法结构</a:t>
            </a:r>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endParaRPr lang="en-US" altLang="zh-CN" sz="2400" dirty="0" smtClean="0">
              <a:solidFill>
                <a:schemeClr val="tx1">
                  <a:lumMod val="75000"/>
                  <a:lumOff val="25000"/>
                </a:schemeClr>
              </a:solidFill>
            </a:endParaRPr>
          </a:p>
          <a:p>
            <a:pPr lvl="1"/>
            <a:endParaRPr lang="en-US" altLang="zh-CN" sz="2000" dirty="0" smtClean="0">
              <a:solidFill>
                <a:schemeClr val="tx1">
                  <a:lumMod val="75000"/>
                  <a:lumOff val="25000"/>
                </a:schemeClr>
              </a:solidFill>
            </a:endParaRPr>
          </a:p>
          <a:p>
            <a:pPr lvl="1"/>
            <a:r>
              <a:rPr lang="zh-CN" altLang="en-US" sz="2000" dirty="0">
                <a:solidFill>
                  <a:schemeClr val="tx1">
                    <a:lumMod val="75000"/>
                    <a:lumOff val="25000"/>
                  </a:schemeClr>
                </a:solidFill>
              </a:rPr>
              <a:t>赋值表达式可以声明一个变量，此变量在循环体内生效且只在</a:t>
            </a:r>
            <a:r>
              <a:rPr lang="en-US" altLang="zh-CN" sz="2000" dirty="0">
                <a:solidFill>
                  <a:schemeClr val="tx1">
                    <a:lumMod val="75000"/>
                    <a:lumOff val="25000"/>
                  </a:schemeClr>
                </a:solidFill>
              </a:rPr>
              <a:t>for</a:t>
            </a:r>
            <a:r>
              <a:rPr lang="zh-CN" altLang="en-US" sz="2000" dirty="0">
                <a:solidFill>
                  <a:schemeClr val="tx1">
                    <a:lumMod val="75000"/>
                    <a:lumOff val="25000"/>
                  </a:schemeClr>
                </a:solidFill>
              </a:rPr>
              <a:t>语句中第一次执行。</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执行后执行</a:t>
            </a:r>
            <a:r>
              <a:rPr lang="en-US" altLang="zh-CN" sz="2000" dirty="0">
                <a:solidFill>
                  <a:schemeClr val="tx1">
                    <a:lumMod val="75000"/>
                    <a:lumOff val="25000"/>
                  </a:schemeClr>
                </a:solidFill>
              </a:rPr>
              <a:t>for</a:t>
            </a:r>
            <a:r>
              <a:rPr lang="zh-CN" altLang="en-US" sz="2000" dirty="0">
                <a:solidFill>
                  <a:schemeClr val="tx1">
                    <a:lumMod val="75000"/>
                    <a:lumOff val="25000"/>
                  </a:schemeClr>
                </a:solidFill>
              </a:rPr>
              <a:t>语句中的内容。</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执行程序语句</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执行判断表达式，如果为</a:t>
            </a:r>
            <a:r>
              <a:rPr lang="en-US" altLang="zh-CN" sz="2000" dirty="0">
                <a:solidFill>
                  <a:schemeClr val="tx1">
                    <a:lumMod val="75000"/>
                    <a:lumOff val="25000"/>
                  </a:schemeClr>
                </a:solidFill>
              </a:rPr>
              <a:t>true</a:t>
            </a:r>
            <a:r>
              <a:rPr lang="zh-CN" altLang="en-US" sz="2000" dirty="0">
                <a:solidFill>
                  <a:schemeClr val="tx1">
                    <a:lumMod val="75000"/>
                    <a:lumOff val="25000"/>
                  </a:schemeClr>
                </a:solidFill>
              </a:rPr>
              <a:t>继续</a:t>
            </a:r>
            <a:r>
              <a:rPr lang="zh-CN" altLang="en-US" sz="2000" dirty="0" smtClean="0">
                <a:solidFill>
                  <a:schemeClr val="tx1">
                    <a:lumMod val="75000"/>
                    <a:lumOff val="25000"/>
                  </a:schemeClr>
                </a:solidFill>
              </a:rPr>
              <a:t>从判断表达式执行，如果</a:t>
            </a:r>
            <a:r>
              <a:rPr lang="zh-CN" altLang="en-US" sz="2000" dirty="0">
                <a:solidFill>
                  <a:schemeClr val="tx1">
                    <a:lumMod val="75000"/>
                    <a:lumOff val="25000"/>
                  </a:schemeClr>
                </a:solidFill>
              </a:rPr>
              <a:t>为</a:t>
            </a:r>
            <a:r>
              <a:rPr lang="en-US" altLang="zh-CN" sz="2000" dirty="0">
                <a:solidFill>
                  <a:schemeClr val="tx1">
                    <a:lumMod val="75000"/>
                    <a:lumOff val="25000"/>
                  </a:schemeClr>
                </a:solidFill>
              </a:rPr>
              <a:t>false</a:t>
            </a:r>
            <a:r>
              <a:rPr lang="zh-CN" altLang="en-US" sz="2000" dirty="0">
                <a:solidFill>
                  <a:schemeClr val="tx1">
                    <a:lumMod val="75000"/>
                    <a:lumOff val="25000"/>
                  </a:schemeClr>
                </a:solidFill>
              </a:rPr>
              <a:t>循环体结束。</a:t>
            </a:r>
            <a:endParaRPr lang="zh-CN" altLang="en-US" sz="2000" dirty="0">
              <a:solidFill>
                <a:schemeClr val="tx1">
                  <a:lumMod val="75000"/>
                  <a:lumOff val="25000"/>
                </a:schemeClr>
              </a:solidFill>
            </a:endParaRPr>
          </a:p>
          <a:p>
            <a:pPr lvl="1"/>
            <a:endParaRPr lang="en-US" altLang="zh-CN" sz="2000" dirty="0">
              <a:solidFill>
                <a:schemeClr val="tx1">
                  <a:lumMod val="75000"/>
                  <a:lumOff val="25000"/>
                </a:schemeClr>
              </a:solidFill>
            </a:endParaRPr>
          </a:p>
          <a:p>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【for</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语句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1245138" y="2063972"/>
            <a:ext cx="5719865" cy="1366528"/>
          </a:xfrm>
          <a:prstGeom prst="rect">
            <a:avLst/>
          </a:prstGeom>
          <a:ln w="38100">
            <a:solidFill>
              <a:schemeClr val="accent6">
                <a:lumMod val="75000"/>
              </a:schemeClr>
            </a:solidFill>
          </a:ln>
        </p:spPr>
        <p:txBody>
          <a:bodyPr wrap="square">
            <a:spAutoFit/>
          </a:bodyPr>
          <a:lstStyle/>
          <a:p>
            <a:pPr marL="342900" lvl="0" indent="-342900">
              <a:spcBef>
                <a:spcPct val="20000"/>
              </a:spcBef>
            </a:pPr>
            <a:r>
              <a:rPr lang="en-US" altLang="zh-CN" dirty="0">
                <a:latin typeface="微软雅黑" panose="020B0503020204020204" pitchFamily="34" charset="-122"/>
                <a:ea typeface="微软雅黑" panose="020B0503020204020204" pitchFamily="34" charset="-122"/>
              </a:rPr>
              <a:t>	for (</a:t>
            </a:r>
            <a:r>
              <a:rPr lang="zh-CN" altLang="en-US" dirty="0">
                <a:solidFill>
                  <a:srgbClr val="FF0000"/>
                </a:solidFill>
                <a:latin typeface="微软雅黑" panose="020B0503020204020204" pitchFamily="34" charset="-122"/>
                <a:ea typeface="微软雅黑" panose="020B0503020204020204" pitchFamily="34" charset="-122"/>
              </a:rPr>
              <a:t>赋值表达式</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判断表达式</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程序语句</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342900" lvl="0" indent="-342900">
              <a:spcBef>
                <a:spcPct val="20000"/>
              </a:spcBef>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循环程序块</a:t>
            </a:r>
            <a:endParaRPr lang="en-US" altLang="zh-CN" dirty="0">
              <a:latin typeface="微软雅黑" panose="020B0503020204020204" pitchFamily="34" charset="-122"/>
              <a:ea typeface="微软雅黑" panose="020B0503020204020204" pitchFamily="34" charset="-122"/>
            </a:endParaRPr>
          </a:p>
          <a:p>
            <a:pPr marL="342900" lvl="0" indent="-342900">
              <a:spcBef>
                <a:spcPct val="20000"/>
              </a:spcBef>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continue</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break</a:t>
            </a:r>
            <a:r>
              <a:rPr lang="zh-CN" altLang="en-US" dirty="0" smtClean="0">
                <a:latin typeface="微软雅黑" panose="020B0503020204020204" pitchFamily="34" charset="-122"/>
                <a:ea typeface="微软雅黑" panose="020B0503020204020204" pitchFamily="34" charset="-122"/>
              </a:rPr>
              <a:t>用于控制循环执行</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342900" lvl="0" indent="-342900">
              <a:spcBef>
                <a:spcPct val="20000"/>
              </a:spcBef>
            </a:pP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for in </a:t>
            </a:r>
            <a:r>
              <a:rPr lang="zh-CN" altLang="en-US" sz="2400" dirty="0">
                <a:solidFill>
                  <a:schemeClr val="tx1">
                    <a:lumMod val="75000"/>
                    <a:lumOff val="25000"/>
                  </a:schemeClr>
                </a:solidFill>
              </a:rPr>
              <a:t>语句一般用于循环</a:t>
            </a:r>
            <a:r>
              <a:rPr lang="en-US" altLang="zh-CN" sz="2400" dirty="0">
                <a:solidFill>
                  <a:schemeClr val="tx1">
                    <a:lumMod val="75000"/>
                    <a:lumOff val="25000"/>
                  </a:schemeClr>
                </a:solidFill>
              </a:rPr>
              <a:t>javascript</a:t>
            </a:r>
            <a:r>
              <a:rPr lang="zh-CN" altLang="en-US" sz="2400" dirty="0">
                <a:solidFill>
                  <a:schemeClr val="tx1">
                    <a:lumMod val="75000"/>
                    <a:lumOff val="25000"/>
                  </a:schemeClr>
                </a:solidFill>
              </a:rPr>
              <a:t>的</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对象的全部属性或</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对象的全部属性。特点是，这些对象都有多个属性，而属性之间没有顺序。（详见之后的章节）</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【for</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语句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846304" y="3231292"/>
            <a:ext cx="5719865" cy="1366528"/>
          </a:xfrm>
          <a:prstGeom prst="rect">
            <a:avLst/>
          </a:prstGeom>
          <a:ln w="38100">
            <a:solidFill>
              <a:schemeClr val="accent6">
                <a:lumMod val="75000"/>
              </a:schemeClr>
            </a:solidFill>
          </a:ln>
        </p:spPr>
        <p:txBody>
          <a:bodyPr wrap="square">
            <a:spAutoFit/>
          </a:bodyPr>
          <a:lstStyle/>
          <a:p>
            <a:pPr marL="342900" indent="-342900">
              <a:spcBef>
                <a:spcPct val="20000"/>
              </a:spcBef>
            </a:pPr>
            <a:r>
              <a:rPr lang="en-US" altLang="zh-CN" dirty="0" smtClean="0">
                <a:latin typeface="微软雅黑" panose="020B0503020204020204" pitchFamily="34" charset="-122"/>
                <a:ea typeface="微软雅黑" panose="020B0503020204020204" pitchFamily="34" charset="-122"/>
              </a:rPr>
              <a:t>for </a:t>
            </a:r>
            <a:r>
              <a:rPr lang="en-US" altLang="zh-CN" dirty="0">
                <a:latin typeface="微软雅黑" panose="020B0503020204020204" pitchFamily="34" charset="-122"/>
                <a:ea typeface="微软雅黑" panose="020B0503020204020204" pitchFamily="34" charset="-122"/>
              </a:rPr>
              <a:t>(sProp in window) {</a:t>
            </a:r>
            <a:endParaRPr lang="en-US" altLang="zh-CN" dirty="0">
              <a:latin typeface="微软雅黑" panose="020B0503020204020204" pitchFamily="34" charset="-122"/>
              <a:ea typeface="微软雅黑" panose="020B0503020204020204" pitchFamily="34" charset="-122"/>
            </a:endParaRPr>
          </a:p>
          <a:p>
            <a:pPr marL="342900" indent="-342900">
              <a:spcBef>
                <a:spcPct val="20000"/>
              </a:spcBef>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循环</a:t>
            </a:r>
            <a:r>
              <a:rPr lang="zh-CN" altLang="en-US" dirty="0" smtClean="0">
                <a:latin typeface="微软雅黑" panose="020B0503020204020204" pitchFamily="34" charset="-122"/>
                <a:ea typeface="微软雅黑" panose="020B0503020204020204" pitchFamily="34" charset="-122"/>
              </a:rPr>
              <a:t>程序块</a:t>
            </a:r>
            <a:endParaRPr lang="en-US" altLang="zh-CN" dirty="0" smtClean="0">
              <a:latin typeface="微软雅黑" panose="020B0503020204020204" pitchFamily="34" charset="-122"/>
              <a:ea typeface="微软雅黑" panose="020B0503020204020204" pitchFamily="34" charset="-122"/>
            </a:endParaRPr>
          </a:p>
          <a:p>
            <a:pPr marL="342900" indent="-342900">
              <a:spcBef>
                <a:spcPct val="20000"/>
              </a:spcBef>
            </a:pPr>
            <a:r>
              <a:rPr lang="en-US" altLang="zh-CN" dirty="0">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continue break</a:t>
            </a:r>
            <a:endParaRPr lang="en-US" altLang="zh-CN" dirty="0">
              <a:solidFill>
                <a:srgbClr val="FF0000"/>
              </a:solidFill>
              <a:latin typeface="微软雅黑" panose="020B0503020204020204" pitchFamily="34" charset="-122"/>
              <a:ea typeface="微软雅黑" panose="020B0503020204020204" pitchFamily="34" charset="-122"/>
            </a:endParaRPr>
          </a:p>
          <a:p>
            <a:pPr marL="342900" indent="-342900">
              <a:spcBef>
                <a:spcPct val="20000"/>
              </a:spcBef>
            </a:pP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a:solidFill>
                  <a:schemeClr val="tx1">
                    <a:lumMod val="75000"/>
                    <a:lumOff val="25000"/>
                  </a:schemeClr>
                </a:solidFill>
              </a:rPr>
              <a:t>流程控制语句</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在</a:t>
            </a:r>
            <a:r>
              <a:rPr lang="en-US" altLang="zh-CN" dirty="0" smtClean="0"/>
              <a:t>js</a:t>
            </a:r>
            <a:r>
              <a:rPr lang="zh-CN" altLang="en-US" dirty="0" smtClean="0"/>
              <a:t>中有哪些用于判断数据逻辑的语法？</a:t>
            </a:r>
            <a:endParaRPr lang="en-US" altLang="zh-CN" dirty="0" smtClean="0"/>
          </a:p>
          <a:p>
            <a:r>
              <a:rPr lang="zh-CN" altLang="en-US" dirty="0" smtClean="0"/>
              <a:t>在</a:t>
            </a:r>
            <a:r>
              <a:rPr lang="en-US" altLang="zh-CN" dirty="0" smtClean="0"/>
              <a:t>js</a:t>
            </a:r>
            <a:r>
              <a:rPr lang="zh-CN" altLang="en-US" dirty="0" smtClean="0"/>
              <a:t>中有哪些用于循环的语法？</a:t>
            </a:r>
            <a:endParaRPr lang="en-US" altLang="zh-CN" dirty="0" smtClean="0"/>
          </a:p>
          <a:p>
            <a:r>
              <a:rPr lang="en-US" altLang="zh-CN" dirty="0"/>
              <a:t>f</a:t>
            </a:r>
            <a:r>
              <a:rPr lang="en-US" altLang="zh-CN" dirty="0" smtClean="0"/>
              <a:t>or in</a:t>
            </a:r>
            <a:r>
              <a:rPr lang="zh-CN" altLang="en-US" dirty="0" smtClean="0"/>
              <a:t>的主要作用是哪些？</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a:solidFill>
                  <a:schemeClr val="tx1">
                    <a:lumMod val="75000"/>
                    <a:lumOff val="25000"/>
                  </a:schemeClr>
                </a:solidFill>
              </a:rPr>
              <a:t>流程控制语句</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在</a:t>
            </a:r>
            <a:r>
              <a:rPr lang="en-US" altLang="zh-CN" dirty="0" smtClean="0"/>
              <a:t>js</a:t>
            </a:r>
            <a:r>
              <a:rPr lang="zh-CN" altLang="en-US" dirty="0" smtClean="0"/>
              <a:t>中也通过</a:t>
            </a:r>
            <a:r>
              <a:rPr lang="en-US" altLang="zh-CN" dirty="0" smtClean="0"/>
              <a:t>if…else</a:t>
            </a:r>
            <a:r>
              <a:rPr lang="zh-CN" altLang="en-US" dirty="0" smtClean="0"/>
              <a:t>关键字来进行判断的流程控制。</a:t>
            </a:r>
            <a:endParaRPr lang="en-US" altLang="zh-CN" dirty="0" smtClean="0"/>
          </a:p>
          <a:p>
            <a:r>
              <a:rPr lang="zh-CN" altLang="en-US" dirty="0" smtClean="0"/>
              <a:t>通常使用</a:t>
            </a:r>
            <a:r>
              <a:rPr lang="en-US" altLang="zh-CN" dirty="0" smtClean="0"/>
              <a:t>while</a:t>
            </a:r>
            <a:r>
              <a:rPr lang="zh-CN" altLang="en-US" dirty="0" smtClean="0"/>
              <a:t>、</a:t>
            </a:r>
            <a:r>
              <a:rPr lang="en-US" altLang="zh-CN" dirty="0" smtClean="0"/>
              <a:t>for</a:t>
            </a:r>
            <a:r>
              <a:rPr lang="zh-CN" altLang="en-US" dirty="0" smtClean="0"/>
              <a:t>语句对数组、对象类型的数据进行循环访问。</a:t>
            </a:r>
            <a:endParaRPr lang="en-US" altLang="zh-CN" dirty="0" smtClean="0"/>
          </a:p>
          <a:p>
            <a:r>
              <a:rPr lang="zh-CN" altLang="en-US" dirty="0" smtClean="0"/>
              <a:t>在循环中通过</a:t>
            </a:r>
            <a:r>
              <a:rPr lang="en-US" altLang="zh-CN" dirty="0" smtClean="0"/>
              <a:t>continue</a:t>
            </a:r>
            <a:r>
              <a:rPr lang="zh-CN" altLang="en-US" dirty="0" smtClean="0"/>
              <a:t>、</a:t>
            </a:r>
            <a:r>
              <a:rPr lang="en-US" altLang="zh-CN" dirty="0" smtClean="0"/>
              <a:t>break</a:t>
            </a:r>
            <a:r>
              <a:rPr lang="zh-CN" altLang="en-US" dirty="0" smtClean="0"/>
              <a:t>关键字来控制循环的执行。</a:t>
            </a:r>
            <a:endParaRPr lang="zh-CN" altLang="en-US" dirty="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smtClean="0">
                <a:solidFill>
                  <a:schemeClr val="tx1">
                    <a:lumMod val="75000"/>
                    <a:lumOff val="25000"/>
                  </a:schemeClr>
                </a:solidFill>
              </a:rPr>
              <a:t>javascript</a:t>
            </a:r>
            <a:r>
              <a:rPr lang="zh-CN" altLang="en-US" sz="2400" dirty="0" smtClean="0">
                <a:solidFill>
                  <a:schemeClr val="tx1">
                    <a:lumMod val="75000"/>
                    <a:lumOff val="25000"/>
                  </a:schemeClr>
                </a:solidFill>
              </a:rPr>
              <a:t>的使用场景</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嵌入动态文本于</a:t>
            </a:r>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页面，对浏览器事件做出响应。</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读写</a:t>
            </a:r>
            <a:r>
              <a:rPr lang="en-US" altLang="zh-CN" sz="2000" dirty="0">
                <a:solidFill>
                  <a:schemeClr val="tx1">
                    <a:lumMod val="75000"/>
                    <a:lumOff val="25000"/>
                  </a:schemeClr>
                </a:solidFill>
              </a:rPr>
              <a:t>HTML</a:t>
            </a:r>
            <a:r>
              <a:rPr lang="zh-CN" altLang="en-US" sz="2000" dirty="0">
                <a:solidFill>
                  <a:schemeClr val="tx1">
                    <a:lumMod val="75000"/>
                    <a:lumOff val="25000"/>
                  </a:schemeClr>
                </a:solidFill>
              </a:rPr>
              <a:t>元素。</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在数据被提交到服务器之前验证数据。</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检测访客的浏览器信息。</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控制</a:t>
            </a:r>
            <a:r>
              <a:rPr lang="en-US" altLang="zh-CN" sz="2000" dirty="0">
                <a:solidFill>
                  <a:schemeClr val="tx1">
                    <a:lumMod val="75000"/>
                    <a:lumOff val="25000"/>
                  </a:schemeClr>
                </a:solidFill>
              </a:rPr>
              <a:t>cookies</a:t>
            </a:r>
            <a:r>
              <a:rPr lang="zh-CN" altLang="en-US" sz="2000" dirty="0">
                <a:solidFill>
                  <a:schemeClr val="tx1">
                    <a:lumMod val="75000"/>
                    <a:lumOff val="25000"/>
                  </a:schemeClr>
                </a:solidFill>
              </a:rPr>
              <a:t>，包括创建和修改等。</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基于</a:t>
            </a:r>
            <a:r>
              <a:rPr lang="en-US" altLang="zh-CN" sz="2000" dirty="0">
                <a:solidFill>
                  <a:schemeClr val="tx1">
                    <a:lumMod val="75000"/>
                    <a:lumOff val="25000"/>
                  </a:schemeClr>
                </a:solidFill>
              </a:rPr>
              <a:t>Node.js</a:t>
            </a:r>
            <a:r>
              <a:rPr lang="zh-CN" altLang="en-US" sz="2000" dirty="0">
                <a:solidFill>
                  <a:schemeClr val="tx1">
                    <a:lumMod val="75000"/>
                    <a:lumOff val="25000"/>
                  </a:schemeClr>
                </a:solidFill>
              </a:rPr>
              <a:t>技术进行服务器端编程。</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1【javascript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5</a:t>
            </a:r>
            <a:r>
              <a:rPr lang="zh-CN" altLang="en-US" dirty="0" smtClean="0"/>
              <a:t>节</a:t>
            </a:r>
            <a:r>
              <a:rPr lang="en-US" altLang="zh-CN" dirty="0" smtClean="0"/>
              <a:t>【</a:t>
            </a:r>
            <a:r>
              <a:rPr lang="en-US" altLang="zh-CN" dirty="0">
                <a:solidFill>
                  <a:schemeClr val="tx1">
                    <a:lumMod val="75000"/>
                    <a:lumOff val="25000"/>
                  </a:schemeClr>
                </a:solidFill>
              </a:rPr>
              <a:t> </a:t>
            </a:r>
            <a:r>
              <a:rPr lang="zh-CN" altLang="en-US" dirty="0" smtClean="0">
                <a:solidFill>
                  <a:schemeClr val="tx1">
                    <a:lumMod val="75000"/>
                    <a:lumOff val="25000"/>
                  </a:schemeClr>
                </a:solidFill>
              </a:rPr>
              <a:t>函数</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：函数的声明方式</a:t>
            </a:r>
            <a:endParaRPr lang="en-US" altLang="zh-CN" dirty="0" smtClean="0"/>
          </a:p>
          <a:p>
            <a:r>
              <a:rPr lang="zh-CN" altLang="en-US" dirty="0" smtClean="0"/>
              <a:t>知识点</a:t>
            </a:r>
            <a:r>
              <a:rPr lang="en-US" altLang="zh-CN" dirty="0" smtClean="0"/>
              <a:t>2</a:t>
            </a:r>
            <a:r>
              <a:rPr lang="zh-CN" altLang="en-US" dirty="0" smtClean="0"/>
              <a:t>：</a:t>
            </a:r>
            <a:r>
              <a:rPr lang="en-US" altLang="zh-CN" dirty="0" smtClean="0"/>
              <a:t>Function</a:t>
            </a:r>
            <a:r>
              <a:rPr lang="zh-CN" altLang="en-US" dirty="0" smtClean="0"/>
              <a:t>对象简介</a:t>
            </a:r>
            <a:endParaRPr lang="en-US" altLang="zh-CN" dirty="0" smtClean="0"/>
          </a:p>
          <a:p>
            <a:pPr marL="0" indent="0">
              <a:buNone/>
            </a:pPr>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函数：一段包含应用程序的程序块，此程序块可以被其他程序通过函数名调用，目的是提高代码公用性、可维护性。</a:t>
            </a:r>
            <a:endParaRPr lang="zh-CN" altLang="en-US" sz="2400" dirty="0">
              <a:solidFill>
                <a:schemeClr val="tx1">
                  <a:lumMod val="75000"/>
                  <a:lumOff val="25000"/>
                </a:schemeClr>
              </a:solidFill>
            </a:endParaRPr>
          </a:p>
          <a:p>
            <a:pPr marL="342900" indent="-342900">
              <a:spcBef>
                <a:spcPct val="20000"/>
              </a:spcBef>
            </a:pPr>
            <a:r>
              <a:rPr lang="zh-CN" altLang="en-US" sz="2400" dirty="0">
                <a:solidFill>
                  <a:schemeClr val="tx1">
                    <a:lumMod val="75000"/>
                    <a:lumOff val="25000"/>
                  </a:schemeClr>
                </a:solidFill>
              </a:rPr>
              <a:t>使用场景分析：	</a:t>
            </a:r>
            <a:endParaRPr lang="zh-CN" altLang="en-US"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函数的声明方式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2" name="矩形 11"/>
          <p:cNvSpPr/>
          <p:nvPr/>
        </p:nvSpPr>
        <p:spPr>
          <a:xfrm>
            <a:off x="2073793" y="3234716"/>
            <a:ext cx="2500330" cy="3214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717131" y="3234716"/>
            <a:ext cx="2500330" cy="3214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717131" y="3202217"/>
            <a:ext cx="2571768" cy="369331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网页</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加载逻辑</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342900" indent="-342900"/>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、完成网页全屏显示代码</a:t>
            </a:r>
            <a:endParaRPr lang="en-US" altLang="zh-CN" dirty="0">
              <a:latin typeface="微软雅黑" panose="020B0503020204020204" pitchFamily="34" charset="-122"/>
              <a:ea typeface="微软雅黑" panose="020B0503020204020204" pitchFamily="34" charset="-122"/>
            </a:endParaRPr>
          </a:p>
          <a:p>
            <a:pPr marL="342900" indent="-342900"/>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、完成特定动画效果代码</a:t>
            </a:r>
            <a:endParaRPr lang="en-US" altLang="zh-CN" dirty="0">
              <a:latin typeface="微软雅黑" panose="020B0503020204020204" pitchFamily="34" charset="-122"/>
              <a:ea typeface="微软雅黑" panose="020B0503020204020204" pitchFamily="34" charset="-122"/>
            </a:endParaRPr>
          </a:p>
          <a:p>
            <a:pPr marL="342900" indent="-342900"/>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、完成本网页</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显示代码</a:t>
            </a:r>
            <a:endParaRPr lang="zh-CN" altLang="en-US" dirty="0">
              <a:latin typeface="微软雅黑" panose="020B0503020204020204" pitchFamily="34" charset="-122"/>
              <a:ea typeface="微软雅黑" panose="020B0503020204020204" pitchFamily="34" charset="-122"/>
            </a:endParaRPr>
          </a:p>
          <a:p>
            <a:endParaRPr lang="zh-CN" altLang="en-US" dirty="0" smtClean="0"/>
          </a:p>
          <a:p>
            <a:endParaRPr lang="zh-CN" altLang="en-US" dirty="0" smtClean="0"/>
          </a:p>
          <a:p>
            <a:endParaRPr lang="zh-CN" altLang="en-US" dirty="0" smtClean="0"/>
          </a:p>
          <a:p>
            <a:endParaRPr lang="en-US" altLang="zh-CN" dirty="0" smtClean="0"/>
          </a:p>
          <a:p>
            <a:endParaRPr lang="en-US" altLang="zh-CN" dirty="0" smtClean="0"/>
          </a:p>
        </p:txBody>
      </p:sp>
      <p:sp>
        <p:nvSpPr>
          <p:cNvPr id="15" name="矩形 14"/>
          <p:cNvSpPr/>
          <p:nvPr/>
        </p:nvSpPr>
        <p:spPr>
          <a:xfrm>
            <a:off x="2145231" y="3806220"/>
            <a:ext cx="2428892" cy="1143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17131" y="3734782"/>
            <a:ext cx="2428892" cy="1143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4716999" y="4449162"/>
            <a:ext cx="928694" cy="21431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flipH="1">
            <a:off x="4645561" y="4091972"/>
            <a:ext cx="1000132" cy="21431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145231" y="3363029"/>
            <a:ext cx="2571768" cy="424731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Calibri" panose="020F0502020204030204" charset="0"/>
              </a:rPr>
              <a:t>网页</a:t>
            </a:r>
            <a:r>
              <a:rPr lang="en-US" altLang="zh-CN" dirty="0">
                <a:latin typeface="微软雅黑" panose="020B0503020204020204" pitchFamily="34" charset="-122"/>
                <a:ea typeface="微软雅黑" panose="020B0503020204020204" pitchFamily="34" charset="-122"/>
                <a:sym typeface="Calibri" panose="020F0502020204030204" charset="0"/>
              </a:rPr>
              <a:t>A</a:t>
            </a:r>
            <a:r>
              <a:rPr lang="zh-CN" altLang="en-US" dirty="0">
                <a:latin typeface="微软雅黑" panose="020B0503020204020204" pitchFamily="34" charset="-122"/>
                <a:ea typeface="微软雅黑" panose="020B0503020204020204" pitchFamily="34" charset="-122"/>
                <a:sym typeface="Calibri" panose="020F0502020204030204" charset="0"/>
              </a:rPr>
              <a:t>加载逻辑</a:t>
            </a:r>
            <a:endParaRPr lang="en-US" altLang="zh-CN" dirty="0">
              <a:latin typeface="微软雅黑" panose="020B0503020204020204" pitchFamily="34" charset="-122"/>
              <a:ea typeface="微软雅黑" panose="020B0503020204020204" pitchFamily="34" charset="-122"/>
              <a:sym typeface="Calibri" panose="020F0502020204030204" charset="0"/>
            </a:endParaRPr>
          </a:p>
          <a:p>
            <a:endParaRPr lang="en-US" altLang="zh-CN" dirty="0">
              <a:latin typeface="微软雅黑" panose="020B0503020204020204" pitchFamily="34" charset="-122"/>
              <a:ea typeface="微软雅黑" panose="020B0503020204020204" pitchFamily="34" charset="-122"/>
              <a:sym typeface="Calibri" panose="020F0502020204030204" charset="0"/>
            </a:endParaRPr>
          </a:p>
          <a:p>
            <a:pPr marL="342900" indent="-342900"/>
            <a:r>
              <a:rPr lang="en-US" altLang="zh-CN" dirty="0">
                <a:latin typeface="微软雅黑" panose="020B0503020204020204" pitchFamily="34" charset="-122"/>
                <a:ea typeface="微软雅黑" panose="020B0503020204020204" pitchFamily="34" charset="-122"/>
                <a:sym typeface="Calibri" panose="020F0502020204030204" charset="0"/>
              </a:rPr>
              <a:t>1</a:t>
            </a:r>
            <a:r>
              <a:rPr lang="zh-CN" altLang="en-US" dirty="0">
                <a:latin typeface="微软雅黑" panose="020B0503020204020204" pitchFamily="34" charset="-122"/>
                <a:ea typeface="微软雅黑" panose="020B0503020204020204" pitchFamily="34" charset="-122"/>
                <a:sym typeface="Calibri" panose="020F0502020204030204" charset="0"/>
              </a:rPr>
              <a:t>、完成网页全屏显示代码</a:t>
            </a:r>
            <a:endParaRPr lang="en-US" altLang="zh-CN" dirty="0">
              <a:latin typeface="微软雅黑" panose="020B0503020204020204" pitchFamily="34" charset="-122"/>
              <a:ea typeface="微软雅黑" panose="020B0503020204020204" pitchFamily="34" charset="-122"/>
              <a:sym typeface="Calibri" panose="020F0502020204030204" charset="0"/>
            </a:endParaRPr>
          </a:p>
          <a:p>
            <a:pPr marL="342900" indent="-342900"/>
            <a:r>
              <a:rPr lang="en-US" altLang="zh-CN" dirty="0">
                <a:latin typeface="微软雅黑" panose="020B0503020204020204" pitchFamily="34" charset="-122"/>
                <a:ea typeface="微软雅黑" panose="020B0503020204020204" pitchFamily="34" charset="-122"/>
                <a:sym typeface="Calibri" panose="020F0502020204030204" charset="0"/>
              </a:rPr>
              <a:t>2</a:t>
            </a:r>
            <a:r>
              <a:rPr lang="zh-CN" altLang="en-US" dirty="0">
                <a:latin typeface="微软雅黑" panose="020B0503020204020204" pitchFamily="34" charset="-122"/>
                <a:ea typeface="微软雅黑" panose="020B0503020204020204" pitchFamily="34" charset="-122"/>
                <a:sym typeface="Calibri" panose="020F0502020204030204" charset="0"/>
              </a:rPr>
              <a:t>、完成特定动画效果代码</a:t>
            </a:r>
            <a:endParaRPr lang="en-US" altLang="zh-CN" dirty="0">
              <a:latin typeface="微软雅黑" panose="020B0503020204020204" pitchFamily="34" charset="-122"/>
              <a:ea typeface="微软雅黑" panose="020B0503020204020204" pitchFamily="34" charset="-122"/>
              <a:sym typeface="Calibri" panose="020F0502020204030204" charset="0"/>
            </a:endParaRPr>
          </a:p>
          <a:p>
            <a:pPr marL="342900" indent="-342900"/>
            <a:r>
              <a:rPr lang="en-US" altLang="zh-CN" dirty="0">
                <a:latin typeface="微软雅黑" panose="020B0503020204020204" pitchFamily="34" charset="-122"/>
                <a:ea typeface="微软雅黑" panose="020B0503020204020204" pitchFamily="34" charset="-122"/>
                <a:sym typeface="Calibri" panose="020F0502020204030204" charset="0"/>
              </a:rPr>
              <a:t>3</a:t>
            </a:r>
            <a:r>
              <a:rPr lang="zh-CN" altLang="en-US" dirty="0">
                <a:latin typeface="微软雅黑" panose="020B0503020204020204" pitchFamily="34" charset="-122"/>
                <a:ea typeface="微软雅黑" panose="020B0503020204020204" pitchFamily="34" charset="-122"/>
                <a:sym typeface="Calibri" panose="020F0502020204030204" charset="0"/>
              </a:rPr>
              <a:t>、完成消息提醒代码</a:t>
            </a:r>
            <a:endParaRPr lang="en-US" altLang="zh-CN" dirty="0">
              <a:latin typeface="微软雅黑" panose="020B0503020204020204" pitchFamily="34" charset="-122"/>
              <a:ea typeface="微软雅黑" panose="020B0503020204020204" pitchFamily="34" charset="-122"/>
              <a:sym typeface="Calibri" panose="020F0502020204030204" charset="0"/>
            </a:endParaRPr>
          </a:p>
          <a:p>
            <a:pPr marL="342900" indent="-342900"/>
            <a:r>
              <a:rPr lang="en-US" altLang="zh-CN" dirty="0">
                <a:latin typeface="微软雅黑" panose="020B0503020204020204" pitchFamily="34" charset="-122"/>
                <a:ea typeface="微软雅黑" panose="020B0503020204020204" pitchFamily="34" charset="-122"/>
                <a:sym typeface="Calibri" panose="020F0502020204030204" charset="0"/>
              </a:rPr>
              <a:t>4</a:t>
            </a:r>
            <a:r>
              <a:rPr lang="zh-CN" altLang="en-US" dirty="0">
                <a:latin typeface="微软雅黑" panose="020B0503020204020204" pitchFamily="34" charset="-122"/>
                <a:ea typeface="微软雅黑" panose="020B0503020204020204" pitchFamily="34" charset="-122"/>
                <a:sym typeface="Calibri" panose="020F0502020204030204" charset="0"/>
              </a:rPr>
              <a:t>、完成升级提醒代码</a:t>
            </a:r>
            <a:endParaRPr lang="en-US" altLang="zh-CN" dirty="0">
              <a:latin typeface="微软雅黑" panose="020B0503020204020204" pitchFamily="34" charset="-122"/>
              <a:ea typeface="微软雅黑" panose="020B0503020204020204" pitchFamily="34" charset="-122"/>
              <a:sym typeface="Calibri" panose="020F0502020204030204" charset="0"/>
            </a:endParaRPr>
          </a:p>
          <a:p>
            <a:pPr marL="342900" indent="-342900"/>
            <a:r>
              <a:rPr lang="en-US" altLang="zh-CN" dirty="0">
                <a:latin typeface="微软雅黑" panose="020B0503020204020204" pitchFamily="34" charset="-122"/>
                <a:ea typeface="微软雅黑" panose="020B0503020204020204" pitchFamily="34" charset="-122"/>
                <a:sym typeface="Calibri" panose="020F0502020204030204" charset="0"/>
              </a:rPr>
              <a:t>5</a:t>
            </a:r>
            <a:r>
              <a:rPr lang="zh-CN" altLang="en-US" dirty="0">
                <a:latin typeface="微软雅黑" panose="020B0503020204020204" pitchFamily="34" charset="-122"/>
                <a:ea typeface="微软雅黑" panose="020B0503020204020204" pitchFamily="34" charset="-122"/>
                <a:sym typeface="Calibri" panose="020F0502020204030204" charset="0"/>
              </a:rPr>
              <a:t>、完成本网页</a:t>
            </a:r>
            <a:r>
              <a:rPr lang="en-US" altLang="zh-CN" dirty="0">
                <a:latin typeface="微软雅黑" panose="020B0503020204020204" pitchFamily="34" charset="-122"/>
                <a:ea typeface="微软雅黑" panose="020B0503020204020204" pitchFamily="34" charset="-122"/>
                <a:sym typeface="Calibri" panose="020F0502020204030204" charset="0"/>
              </a:rPr>
              <a:t>A</a:t>
            </a:r>
            <a:r>
              <a:rPr lang="zh-CN" altLang="en-US" dirty="0">
                <a:latin typeface="微软雅黑" panose="020B0503020204020204" pitchFamily="34" charset="-122"/>
                <a:ea typeface="微软雅黑" panose="020B0503020204020204" pitchFamily="34" charset="-122"/>
                <a:sym typeface="Calibri" panose="020F0502020204030204" charset="0"/>
              </a:rPr>
              <a:t>显示代码</a:t>
            </a:r>
            <a:endParaRPr lang="zh-CN" altLang="en-US" dirty="0">
              <a:latin typeface="微软雅黑" panose="020B0503020204020204" pitchFamily="34" charset="-122"/>
              <a:ea typeface="微软雅黑" panose="020B0503020204020204" pitchFamily="34" charset="-122"/>
              <a:sym typeface="Calibri" panose="020F0502020204030204" charset="0"/>
            </a:endParaRPr>
          </a:p>
          <a:p>
            <a:endParaRPr lang="zh-CN" altLang="en-US" dirty="0" smtClean="0"/>
          </a:p>
          <a:p>
            <a:endParaRPr lang="zh-CN" altLang="en-US" dirty="0" smtClean="0"/>
          </a:p>
          <a:p>
            <a:endParaRPr lang="zh-CN" altLang="en-US" dirty="0" smtClean="0"/>
          </a:p>
          <a:p>
            <a:endParaRPr lang="en-US" altLang="zh-CN" dirty="0" smtClean="0"/>
          </a:p>
          <a:p>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smtClean="0">
                <a:solidFill>
                  <a:schemeClr val="tx1">
                    <a:lumMod val="75000"/>
                    <a:lumOff val="25000"/>
                  </a:schemeClr>
                </a:solidFill>
              </a:rPr>
              <a:t>使用场景分析</a:t>
            </a:r>
            <a:r>
              <a:rPr lang="zh-CN" altLang="en-US" sz="2400" dirty="0">
                <a:solidFill>
                  <a:schemeClr val="tx1">
                    <a:lumMod val="75000"/>
                    <a:lumOff val="25000"/>
                  </a:schemeClr>
                </a:solidFill>
              </a:rPr>
              <a:t>	</a:t>
            </a:r>
            <a:endParaRPr lang="zh-CN" altLang="en-US"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函数的声明方式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35" name="矩形 34"/>
          <p:cNvSpPr/>
          <p:nvPr/>
        </p:nvSpPr>
        <p:spPr>
          <a:xfrm>
            <a:off x="4151572" y="2357430"/>
            <a:ext cx="2714644"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完成网页全屏</a:t>
            </a:r>
            <a:r>
              <a:rPr lang="zh-CN" altLang="en-US" dirty="0" smtClean="0">
                <a:solidFill>
                  <a:schemeClr val="tx1"/>
                </a:solidFill>
                <a:latin typeface="微软雅黑" panose="020B0503020204020204" pitchFamily="34" charset="-122"/>
                <a:ea typeface="微软雅黑" panose="020B0503020204020204" pitchFamily="34" charset="-122"/>
              </a:rPr>
              <a:t>函数</a:t>
            </a:r>
            <a:r>
              <a:rPr lang="en-US" altLang="zh-CN" dirty="0" smtClean="0"/>
              <a:t>dia</a:t>
            </a:r>
            <a:endParaRPr lang="zh-CN" altLang="en-US" dirty="0"/>
          </a:p>
        </p:txBody>
      </p:sp>
      <p:sp>
        <p:nvSpPr>
          <p:cNvPr id="36" name="矩形 35"/>
          <p:cNvSpPr/>
          <p:nvPr/>
        </p:nvSpPr>
        <p:spPr>
          <a:xfrm>
            <a:off x="4151572" y="2857496"/>
            <a:ext cx="2714644"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特定动画效果函数</a:t>
            </a:r>
            <a:r>
              <a:rPr lang="zh-CN" altLang="en-US" dirty="0" smtClean="0"/>
              <a:t>示</a:t>
            </a:r>
            <a:endParaRPr lang="zh-CN" altLang="en-US" dirty="0"/>
          </a:p>
        </p:txBody>
      </p:sp>
      <p:sp>
        <p:nvSpPr>
          <p:cNvPr id="37" name="矩形 36"/>
          <p:cNvSpPr/>
          <p:nvPr/>
        </p:nvSpPr>
        <p:spPr>
          <a:xfrm>
            <a:off x="4151572" y="3357562"/>
            <a:ext cx="2714644"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完成消息提醒</a:t>
            </a:r>
            <a:r>
              <a:rPr lang="zh-CN" altLang="en-US" dirty="0" smtClean="0">
                <a:solidFill>
                  <a:schemeClr val="tx1"/>
                </a:solidFill>
                <a:latin typeface="微软雅黑" panose="020B0503020204020204" pitchFamily="34" charset="-122"/>
                <a:ea typeface="微软雅黑" panose="020B0503020204020204" pitchFamily="34" charset="-122"/>
              </a:rPr>
              <a:t>函数</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8" name="矩形 37"/>
          <p:cNvSpPr/>
          <p:nvPr/>
        </p:nvSpPr>
        <p:spPr>
          <a:xfrm>
            <a:off x="4151572" y="3929066"/>
            <a:ext cx="2714644"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完成升级提醒代函数</a:t>
            </a:r>
            <a:r>
              <a:rPr lang="zh-CN" altLang="en-US" dirty="0" smtClean="0"/>
              <a:t>示</a:t>
            </a:r>
            <a:endParaRPr lang="zh-CN" altLang="en-US" dirty="0"/>
          </a:p>
        </p:txBody>
      </p:sp>
      <p:cxnSp>
        <p:nvCxnSpPr>
          <p:cNvPr id="39" name="直接箭头连接符 38"/>
          <p:cNvCxnSpPr/>
          <p:nvPr/>
        </p:nvCxnSpPr>
        <p:spPr>
          <a:xfrm rot="5400000" flipH="1" flipV="1">
            <a:off x="3115721" y="2678901"/>
            <a:ext cx="1000132" cy="928694"/>
          </a:xfrm>
          <a:prstGeom prst="straightConnector1">
            <a:avLst/>
          </a:prstGeom>
          <a:ln w="127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5400000" flipH="1" flipV="1">
            <a:off x="3115721" y="3178967"/>
            <a:ext cx="1000132" cy="928694"/>
          </a:xfrm>
          <a:prstGeom prst="straightConnector1">
            <a:avLst/>
          </a:prstGeom>
          <a:ln w="127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5400000" flipH="1" flipV="1">
            <a:off x="3187159" y="3607595"/>
            <a:ext cx="1000132" cy="928694"/>
          </a:xfrm>
          <a:prstGeom prst="straightConnector1">
            <a:avLst/>
          </a:prstGeom>
          <a:ln w="127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5400000" flipH="1" flipV="1">
            <a:off x="3472911" y="4393413"/>
            <a:ext cx="1000132" cy="928694"/>
          </a:xfrm>
          <a:prstGeom prst="straightConnector1">
            <a:avLst/>
          </a:prstGeom>
          <a:ln w="127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223406" y="2857496"/>
            <a:ext cx="2571768" cy="3693319"/>
          </a:xfrm>
          <a:prstGeom prst="rect">
            <a:avLst/>
          </a:prstGeom>
          <a:noFill/>
          <a:ln>
            <a:noFill/>
          </a:ln>
        </p:spPr>
        <p:txBody>
          <a:bodyPr wrap="square" rtlCol="0">
            <a:spAutoFit/>
          </a:bodyPr>
          <a:lstStyle/>
          <a:p>
            <a:r>
              <a:rPr lang="zh-CN" altLang="en-US" dirty="0">
                <a:latin typeface="微软雅黑" panose="020B0503020204020204" pitchFamily="34" charset="-122"/>
                <a:ea typeface="微软雅黑" panose="020B0503020204020204" pitchFamily="34" charset="-122"/>
              </a:rPr>
              <a:t>网页</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加载逻辑</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342900" indent="-342900"/>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、调用全屏函数</a:t>
            </a:r>
            <a:endParaRPr lang="en-US" altLang="zh-CN" dirty="0">
              <a:latin typeface="微软雅黑" panose="020B0503020204020204" pitchFamily="34" charset="-122"/>
              <a:ea typeface="微软雅黑" panose="020B0503020204020204" pitchFamily="34" charset="-122"/>
            </a:endParaRPr>
          </a:p>
          <a:p>
            <a:pPr marL="342900" indent="-342900"/>
            <a:endParaRPr lang="en-US" altLang="zh-CN" dirty="0">
              <a:latin typeface="微软雅黑" panose="020B0503020204020204" pitchFamily="34" charset="-122"/>
              <a:ea typeface="微软雅黑" panose="020B0503020204020204" pitchFamily="34" charset="-122"/>
            </a:endParaRPr>
          </a:p>
          <a:p>
            <a:pPr marL="342900" indent="-342900"/>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、调用动画函数</a:t>
            </a:r>
            <a:endParaRPr lang="en-US" altLang="zh-CN" dirty="0">
              <a:latin typeface="微软雅黑" panose="020B0503020204020204" pitchFamily="34" charset="-122"/>
              <a:ea typeface="微软雅黑" panose="020B0503020204020204" pitchFamily="34" charset="-122"/>
            </a:endParaRPr>
          </a:p>
          <a:p>
            <a:pPr marL="342900" indent="-342900"/>
            <a:endParaRPr lang="en-US" altLang="zh-CN" dirty="0">
              <a:latin typeface="微软雅黑" panose="020B0503020204020204" pitchFamily="34" charset="-122"/>
              <a:ea typeface="微软雅黑" panose="020B0503020204020204" pitchFamily="34" charset="-122"/>
            </a:endParaRPr>
          </a:p>
          <a:p>
            <a:pPr marL="342900" indent="-342900"/>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、完成本网页</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显示代码</a:t>
            </a:r>
            <a:endParaRPr lang="zh-CN" altLang="en-US" dirty="0">
              <a:latin typeface="微软雅黑" panose="020B0503020204020204" pitchFamily="34" charset="-122"/>
              <a:ea typeface="微软雅黑" panose="020B0503020204020204" pitchFamily="34" charset="-122"/>
            </a:endParaRPr>
          </a:p>
          <a:p>
            <a:endParaRPr lang="zh-CN" altLang="en-US" dirty="0" smtClean="0"/>
          </a:p>
          <a:p>
            <a:endParaRPr lang="zh-CN" altLang="en-US" dirty="0" smtClean="0"/>
          </a:p>
          <a:p>
            <a:endParaRPr lang="zh-CN" altLang="en-US" dirty="0" smtClean="0"/>
          </a:p>
          <a:p>
            <a:endParaRPr lang="en-US" altLang="zh-CN" dirty="0" smtClean="0"/>
          </a:p>
          <a:p>
            <a:endParaRPr lang="en-US" altLang="zh-CN" dirty="0" smtClean="0"/>
          </a:p>
        </p:txBody>
      </p:sp>
      <p:cxnSp>
        <p:nvCxnSpPr>
          <p:cNvPr id="44" name="直接箭头连接符 43"/>
          <p:cNvCxnSpPr/>
          <p:nvPr/>
        </p:nvCxnSpPr>
        <p:spPr>
          <a:xfrm rot="16200000" flipV="1">
            <a:off x="6544745" y="2964653"/>
            <a:ext cx="1071570" cy="428628"/>
          </a:xfrm>
          <a:prstGeom prst="straightConnector1">
            <a:avLst/>
          </a:prstGeom>
          <a:ln w="127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16200000" flipV="1">
            <a:off x="6544745" y="3393281"/>
            <a:ext cx="1071570" cy="428628"/>
          </a:xfrm>
          <a:prstGeom prst="straightConnector1">
            <a:avLst/>
          </a:prstGeom>
          <a:ln w="127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294052" y="2786058"/>
            <a:ext cx="2714644" cy="3214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7223406" y="2714620"/>
            <a:ext cx="2714644" cy="2500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008696" y="2000240"/>
            <a:ext cx="3071834" cy="3143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4723076" y="4572008"/>
            <a:ext cx="150019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公用函数库</a:t>
            </a:r>
            <a:endParaRPr lang="zh-CN" altLang="en-US" dirty="0">
              <a:latin typeface="微软雅黑" panose="020B0503020204020204" pitchFamily="34" charset="-122"/>
              <a:ea typeface="微软雅黑" panose="020B0503020204020204" pitchFamily="34" charset="-122"/>
            </a:endParaRPr>
          </a:p>
        </p:txBody>
      </p:sp>
      <p:sp>
        <p:nvSpPr>
          <p:cNvPr id="50" name="TextBox 49"/>
          <p:cNvSpPr txBox="1"/>
          <p:nvPr/>
        </p:nvSpPr>
        <p:spPr>
          <a:xfrm>
            <a:off x="1222614" y="2857496"/>
            <a:ext cx="2786082" cy="4524315"/>
          </a:xfrm>
          <a:prstGeom prst="rect">
            <a:avLst/>
          </a:prstGeom>
          <a:noFill/>
          <a:ln>
            <a:noFill/>
          </a:ln>
        </p:spPr>
        <p:txBody>
          <a:bodyPr wrap="square" rtlCol="0">
            <a:spAutoFit/>
          </a:bodyPr>
          <a:lstStyle/>
          <a:p>
            <a:r>
              <a:rPr lang="zh-CN" altLang="en-US" dirty="0">
                <a:latin typeface="微软雅黑" panose="020B0503020204020204" pitchFamily="34" charset="-122"/>
                <a:ea typeface="微软雅黑" panose="020B0503020204020204" pitchFamily="34" charset="-122"/>
              </a:rPr>
              <a:t>网页</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加载逻辑</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342900" indent="-342900"/>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、调用全屏函数</a:t>
            </a:r>
            <a:endParaRPr lang="en-US" altLang="zh-CN" dirty="0">
              <a:latin typeface="微软雅黑" panose="020B0503020204020204" pitchFamily="34" charset="-122"/>
              <a:ea typeface="微软雅黑" panose="020B0503020204020204" pitchFamily="34" charset="-122"/>
            </a:endParaRPr>
          </a:p>
          <a:p>
            <a:pPr marL="342900" indent="-342900"/>
            <a:endParaRPr lang="en-US" altLang="zh-CN" dirty="0">
              <a:latin typeface="微软雅黑" panose="020B0503020204020204" pitchFamily="34" charset="-122"/>
              <a:ea typeface="微软雅黑" panose="020B0503020204020204" pitchFamily="34" charset="-122"/>
            </a:endParaRPr>
          </a:p>
          <a:p>
            <a:pPr marL="342900" indent="-342900"/>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、调用动画函数</a:t>
            </a:r>
            <a:endParaRPr lang="en-US" altLang="zh-CN" dirty="0">
              <a:latin typeface="微软雅黑" panose="020B0503020204020204" pitchFamily="34" charset="-122"/>
              <a:ea typeface="微软雅黑" panose="020B0503020204020204" pitchFamily="34" charset="-122"/>
            </a:endParaRPr>
          </a:p>
          <a:p>
            <a:pPr marL="342900" indent="-342900"/>
            <a:endParaRPr lang="en-US" altLang="zh-CN" dirty="0">
              <a:latin typeface="微软雅黑" panose="020B0503020204020204" pitchFamily="34" charset="-122"/>
              <a:ea typeface="微软雅黑" panose="020B0503020204020204" pitchFamily="34" charset="-122"/>
            </a:endParaRPr>
          </a:p>
          <a:p>
            <a:pPr marL="342900" indent="-342900"/>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、调用信息提醒函数</a:t>
            </a:r>
            <a:endParaRPr lang="en-US" altLang="zh-CN" dirty="0">
              <a:latin typeface="微软雅黑" panose="020B0503020204020204" pitchFamily="34" charset="-122"/>
              <a:ea typeface="微软雅黑" panose="020B0503020204020204" pitchFamily="34" charset="-122"/>
            </a:endParaRPr>
          </a:p>
          <a:p>
            <a:pPr marL="342900" indent="-342900"/>
            <a:endParaRPr lang="en-US" altLang="zh-CN" dirty="0">
              <a:latin typeface="微软雅黑" panose="020B0503020204020204" pitchFamily="34" charset="-122"/>
              <a:ea typeface="微软雅黑" panose="020B0503020204020204" pitchFamily="34" charset="-122"/>
            </a:endParaRPr>
          </a:p>
          <a:p>
            <a:pPr marL="342900" indent="-342900"/>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、调用升级提醒函数</a:t>
            </a:r>
            <a:endParaRPr lang="en-US" altLang="zh-CN" dirty="0">
              <a:latin typeface="微软雅黑" panose="020B0503020204020204" pitchFamily="34" charset="-122"/>
              <a:ea typeface="微软雅黑" panose="020B0503020204020204" pitchFamily="34" charset="-122"/>
            </a:endParaRPr>
          </a:p>
          <a:p>
            <a:pPr marL="342900" indent="-342900"/>
            <a:endParaRPr lang="en-US" altLang="zh-CN" dirty="0">
              <a:latin typeface="微软雅黑" panose="020B0503020204020204" pitchFamily="34" charset="-122"/>
              <a:ea typeface="微软雅黑" panose="020B0503020204020204" pitchFamily="34" charset="-122"/>
            </a:endParaRPr>
          </a:p>
          <a:p>
            <a:pPr marL="342900" indent="-342900"/>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、完成本网页</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显示代码</a:t>
            </a:r>
            <a:endParaRPr lang="zh-CN" altLang="en-US" dirty="0">
              <a:latin typeface="微软雅黑" panose="020B0503020204020204" pitchFamily="34" charset="-122"/>
              <a:ea typeface="微软雅黑" panose="020B0503020204020204" pitchFamily="34" charset="-122"/>
            </a:endParaRPr>
          </a:p>
          <a:p>
            <a:endParaRPr lang="zh-CN" altLang="en-US" dirty="0" smtClean="0"/>
          </a:p>
          <a:p>
            <a:endParaRPr lang="zh-CN" altLang="en-US" dirty="0" smtClean="0"/>
          </a:p>
          <a:p>
            <a:endParaRPr lang="zh-CN" altLang="en-US" dirty="0" smtClean="0"/>
          </a:p>
          <a:p>
            <a:endParaRPr lang="en-US" altLang="zh-CN" dirty="0" smtClean="0"/>
          </a:p>
          <a:p>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函数定义语法（一种方式）</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marL="342900" indent="-342900">
              <a:spcBef>
                <a:spcPct val="20000"/>
              </a:spcBef>
            </a:pPr>
            <a:endParaRPr lang="en-US" altLang="zh-CN" sz="2400" dirty="0">
              <a:solidFill>
                <a:schemeClr val="tx1">
                  <a:lumMod val="75000"/>
                  <a:lumOff val="25000"/>
                </a:schemeClr>
              </a:solidFill>
            </a:endParaRPr>
          </a:p>
          <a:p>
            <a:pPr marL="342900" indent="-342900">
              <a:spcBef>
                <a:spcPct val="20000"/>
              </a:spcBef>
            </a:pPr>
            <a:endParaRPr lang="en-US" altLang="zh-CN" sz="2400" dirty="0" smtClean="0">
              <a:solidFill>
                <a:schemeClr val="tx1">
                  <a:lumMod val="75000"/>
                  <a:lumOff val="25000"/>
                </a:schemeClr>
              </a:solidFill>
            </a:endParaRPr>
          </a:p>
          <a:p>
            <a:pPr marL="342900" indent="-342900">
              <a:spcBef>
                <a:spcPct val="20000"/>
              </a:spcBef>
            </a:pPr>
            <a:endParaRPr lang="en-US" altLang="zh-CN" sz="2400" dirty="0">
              <a:solidFill>
                <a:schemeClr val="tx1">
                  <a:lumMod val="75000"/>
                  <a:lumOff val="25000"/>
                </a:schemeClr>
              </a:solidFill>
            </a:endParaRPr>
          </a:p>
          <a:p>
            <a:pPr marL="342900" indent="-342900">
              <a:spcBef>
                <a:spcPct val="20000"/>
              </a:spcBef>
            </a:pPr>
            <a:endParaRPr lang="en-US" altLang="zh-CN" sz="2400" dirty="0" smtClean="0">
              <a:solidFill>
                <a:schemeClr val="tx1">
                  <a:lumMod val="75000"/>
                  <a:lumOff val="25000"/>
                </a:schemeClr>
              </a:solidFill>
            </a:endParaRPr>
          </a:p>
          <a:p>
            <a:pPr marL="342900" indent="-342900">
              <a:spcBef>
                <a:spcPct val="20000"/>
              </a:spcBef>
            </a:pPr>
            <a:endParaRPr lang="en-US" altLang="zh-CN" sz="2400" dirty="0">
              <a:solidFill>
                <a:schemeClr val="tx1">
                  <a:lumMod val="75000"/>
                  <a:lumOff val="25000"/>
                </a:schemeClr>
              </a:solidFill>
            </a:endParaRPr>
          </a:p>
          <a:p>
            <a:pPr marL="342900" indent="-342900">
              <a:spcBef>
                <a:spcPct val="20000"/>
              </a:spcBef>
            </a:pPr>
            <a:endParaRPr lang="en-US" altLang="zh-CN" sz="2400" dirty="0" smtClean="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函数体内的程序在函数定义时并不执行，只有在调用函数并传递给有效的参数后才能执行函数体内的程序。</a:t>
            </a:r>
            <a:endParaRPr lang="zh-CN" altLang="en-US" sz="2000" dirty="0">
              <a:solidFill>
                <a:schemeClr val="tx1">
                  <a:lumMod val="75000"/>
                  <a:lumOff val="25000"/>
                </a:schemeClr>
              </a:solidFill>
            </a:endParaRPr>
          </a:p>
          <a:p>
            <a:pPr marL="800100" lvl="1" indent="-342900">
              <a:spcBef>
                <a:spcPct val="20000"/>
              </a:spcBef>
            </a:pPr>
            <a:endParaRPr lang="zh-CN" altLang="en-US" sz="2000" dirty="0">
              <a:solidFill>
                <a:schemeClr val="tx1">
                  <a:lumMod val="75000"/>
                  <a:lumOff val="25000"/>
                </a:schemeClr>
              </a:solidFill>
            </a:endParaRPr>
          </a:p>
          <a:p>
            <a:pPr marL="0" indent="0">
              <a:spcBef>
                <a:spcPct val="20000"/>
              </a:spcBef>
              <a:buNone/>
            </a:pPr>
            <a:r>
              <a:rPr lang="zh-CN" altLang="en-US" sz="2400" dirty="0">
                <a:solidFill>
                  <a:schemeClr val="tx1">
                    <a:lumMod val="75000"/>
                    <a:lumOff val="25000"/>
                  </a:schemeClr>
                </a:solidFill>
              </a:rPr>
              <a:t>	</a:t>
            </a:r>
            <a:endParaRPr lang="zh-CN" altLang="en-US"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函数的声明方式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1462391" y="3072028"/>
            <a:ext cx="6096000" cy="1200329"/>
          </a:xfrm>
          <a:prstGeom prst="rect">
            <a:avLst/>
          </a:prstGeom>
          <a:ln w="38100">
            <a:solidFill>
              <a:schemeClr val="accent6">
                <a:lumMod val="75000"/>
              </a:schemeClr>
            </a:solidFill>
          </a:ln>
        </p:spPr>
        <p:txBody>
          <a:bodyPr>
            <a:spAutoFit/>
          </a:bodyPr>
          <a:lstStyle/>
          <a:p>
            <a:pPr>
              <a:buClr>
                <a:schemeClr val="tx1"/>
              </a:buClr>
            </a:pPr>
            <a:r>
              <a:rPr lang="en-US" altLang="zh-CN" dirty="0">
                <a:latin typeface="微软雅黑" panose="020B0503020204020204" pitchFamily="34" charset="-122"/>
                <a:ea typeface="微软雅黑" panose="020B0503020204020204" pitchFamily="34" charset="-122"/>
              </a:rPr>
              <a:t>function functionname(parameter1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parameter2) { </a:t>
            </a:r>
            <a:endParaRPr lang="en-US" altLang="zh-CN" dirty="0">
              <a:latin typeface="微软雅黑" panose="020B0503020204020204" pitchFamily="34" charset="-122"/>
              <a:ea typeface="微软雅黑" panose="020B0503020204020204" pitchFamily="34" charset="-122"/>
            </a:endParaRPr>
          </a:p>
          <a:p>
            <a:pPr>
              <a:buClr>
                <a:schemeClr val="tx1"/>
              </a:buClr>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这里</a:t>
            </a:r>
            <a:r>
              <a:rPr lang="zh-CN" altLang="en-US" dirty="0">
                <a:latin typeface="微软雅黑" panose="020B0503020204020204" pitchFamily="34" charset="-122"/>
                <a:ea typeface="微软雅黑" panose="020B0503020204020204" pitchFamily="34" charset="-122"/>
              </a:rPr>
              <a:t>是要执行的代码 </a:t>
            </a:r>
            <a:endParaRPr lang="en-US" altLang="zh-CN" dirty="0">
              <a:latin typeface="微软雅黑" panose="020B0503020204020204" pitchFamily="34" charset="-122"/>
              <a:ea typeface="微软雅黑" panose="020B0503020204020204" pitchFamily="34" charset="-122"/>
            </a:endParaRPr>
          </a:p>
          <a:p>
            <a:pPr>
              <a:buClr>
                <a:schemeClr val="tx1"/>
              </a:buClr>
              <a:buNone/>
            </a:pPr>
            <a:r>
              <a:rPr lang="en-US" altLang="zh-CN" dirty="0" smtClean="0">
                <a:latin typeface="微软雅黑" panose="020B0503020204020204" pitchFamily="34" charset="-122"/>
                <a:ea typeface="微软雅黑" panose="020B0503020204020204" pitchFamily="34" charset="-122"/>
              </a:rPr>
              <a:t>	return </a:t>
            </a:r>
            <a:r>
              <a:rPr lang="zh-CN" altLang="en-US" dirty="0">
                <a:latin typeface="微软雅黑" panose="020B0503020204020204" pitchFamily="34" charset="-122"/>
                <a:ea typeface="微软雅黑" panose="020B0503020204020204" pitchFamily="34" charset="-122"/>
              </a:rPr>
              <a:t>返回值。</a:t>
            </a:r>
            <a:endParaRPr lang="en-US" altLang="zh-CN" dirty="0">
              <a:latin typeface="微软雅黑" panose="020B0503020204020204" pitchFamily="34" charset="-122"/>
              <a:ea typeface="微软雅黑" panose="020B0503020204020204" pitchFamily="34" charset="-122"/>
            </a:endParaRPr>
          </a:p>
          <a:p>
            <a:pPr>
              <a:buClr>
                <a:schemeClr val="tx1"/>
              </a:buClr>
              <a:buNone/>
            </a:pPr>
            <a:r>
              <a:rPr lang="en-US" altLang="zh-CN" dirty="0" smtClean="0">
                <a:latin typeface="微软雅黑" panose="020B0503020204020204" pitchFamily="34" charset="-122"/>
                <a:ea typeface="微软雅黑" panose="020B0503020204020204" pitchFamily="34" charset="-122"/>
              </a:rPr>
              <a:t>}</a:t>
            </a:r>
            <a:endParaRPr lang="zh-CN" altLang="en-US" dirty="0"/>
          </a:p>
        </p:txBody>
      </p:sp>
      <p:sp>
        <p:nvSpPr>
          <p:cNvPr id="21" name="矩形 20"/>
          <p:cNvSpPr/>
          <p:nvPr/>
        </p:nvSpPr>
        <p:spPr>
          <a:xfrm>
            <a:off x="0" y="2500306"/>
            <a:ext cx="2031325" cy="341632"/>
          </a:xfrm>
          <a:prstGeom prst="rect">
            <a:avLst/>
          </a:prstGeom>
          <a:ln>
            <a:solidFill>
              <a:srgbClr val="FF0000"/>
            </a:solidFill>
          </a:ln>
        </p:spPr>
        <p:txBody>
          <a:bodyPr wrap="none">
            <a:spAutoFit/>
          </a:bodyPr>
          <a:lstStyle/>
          <a:p>
            <a:pPr fontAlgn="base">
              <a:lnSpc>
                <a:spcPct val="90000"/>
              </a:lnSpc>
              <a:spcBef>
                <a:spcPts val="1000"/>
              </a:spcBef>
              <a:spcAft>
                <a:spcPct val="0"/>
              </a:spcAft>
              <a:buClr>
                <a:schemeClr val="tx1"/>
              </a:buClr>
            </a:pPr>
            <a:r>
              <a:rPr lang="zh-CN" altLang="en-US" dirty="0">
                <a:latin typeface="微软雅黑" panose="020B0503020204020204" pitchFamily="34" charset="-122"/>
                <a:ea typeface="微软雅黑" panose="020B0503020204020204" pitchFamily="34" charset="-122"/>
                <a:sym typeface="Calibri" panose="020F0502020204030204" charset="0"/>
              </a:rPr>
              <a:t>声明函数的关键字</a:t>
            </a:r>
            <a:endParaRPr lang="zh-CN" altLang="en-US" dirty="0">
              <a:latin typeface="微软雅黑" panose="020B0503020204020204" pitchFamily="34" charset="-122"/>
              <a:ea typeface="微软雅黑" panose="020B0503020204020204" pitchFamily="34" charset="-122"/>
              <a:sym typeface="Calibri" panose="020F0502020204030204" charset="0"/>
            </a:endParaRPr>
          </a:p>
        </p:txBody>
      </p:sp>
      <p:cxnSp>
        <p:nvCxnSpPr>
          <p:cNvPr id="22" name="直接箭头连接符 21"/>
          <p:cNvCxnSpPr/>
          <p:nvPr/>
        </p:nvCxnSpPr>
        <p:spPr>
          <a:xfrm>
            <a:off x="1071538" y="2811218"/>
            <a:ext cx="571504"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357554" y="2071678"/>
            <a:ext cx="1338828" cy="369332"/>
          </a:xfrm>
          <a:prstGeom prst="rect">
            <a:avLst/>
          </a:prstGeom>
          <a:ln>
            <a:solidFill>
              <a:srgbClr val="FF0000"/>
            </a:solidFill>
          </a:ln>
        </p:spPr>
        <p:txBody>
          <a:bodyPr wrap="none">
            <a:spAutoFit/>
          </a:bodyPr>
          <a:lstStyle/>
          <a:p>
            <a:r>
              <a:rPr lang="zh-CN" altLang="en-US" dirty="0">
                <a:latin typeface="微软雅黑" panose="020B0503020204020204" pitchFamily="34" charset="-122"/>
                <a:ea typeface="微软雅黑" panose="020B0503020204020204" pitchFamily="34" charset="-122"/>
              </a:rPr>
              <a:t>函数的名称</a:t>
            </a:r>
            <a:endParaRPr lang="zh-CN" altLang="en-US" dirty="0">
              <a:latin typeface="微软雅黑" panose="020B0503020204020204" pitchFamily="34" charset="-122"/>
              <a:ea typeface="微软雅黑" panose="020B0503020204020204" pitchFamily="34" charset="-122"/>
            </a:endParaRPr>
          </a:p>
        </p:txBody>
      </p:sp>
      <p:cxnSp>
        <p:nvCxnSpPr>
          <p:cNvPr id="24" name="直接箭头连接符 23"/>
          <p:cNvCxnSpPr>
            <a:stCxn id="23" idx="2"/>
          </p:cNvCxnSpPr>
          <p:nvPr/>
        </p:nvCxnSpPr>
        <p:spPr>
          <a:xfrm rot="5400000">
            <a:off x="3662613" y="2636017"/>
            <a:ext cx="559362" cy="1693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000628" y="2071678"/>
            <a:ext cx="877163" cy="369332"/>
          </a:xfrm>
          <a:prstGeom prst="rect">
            <a:avLst/>
          </a:prstGeom>
          <a:ln>
            <a:solidFill>
              <a:srgbClr val="FF0000"/>
            </a:solidFill>
          </a:ln>
        </p:spPr>
        <p:txBody>
          <a:bodyPr wrap="none">
            <a:spAutoFit/>
          </a:bodyPr>
          <a:lstStyle/>
          <a:p>
            <a:r>
              <a:rPr lang="zh-CN" altLang="en-US" dirty="0">
                <a:latin typeface="微软雅黑" panose="020B0503020204020204" pitchFamily="34" charset="-122"/>
                <a:ea typeface="微软雅黑" panose="020B0503020204020204" pitchFamily="34" charset="-122"/>
              </a:rPr>
              <a:t>参数组</a:t>
            </a:r>
            <a:endParaRPr lang="zh-CN" altLang="en-US" dirty="0">
              <a:latin typeface="微软雅黑" panose="020B0503020204020204" pitchFamily="34" charset="-122"/>
              <a:ea typeface="微软雅黑" panose="020B0503020204020204" pitchFamily="34" charset="-122"/>
            </a:endParaRPr>
          </a:p>
        </p:txBody>
      </p:sp>
      <p:cxnSp>
        <p:nvCxnSpPr>
          <p:cNvPr id="26" name="直接箭头连接符 25"/>
          <p:cNvCxnSpPr/>
          <p:nvPr/>
        </p:nvCxnSpPr>
        <p:spPr>
          <a:xfrm rot="5400000">
            <a:off x="4857752" y="2571744"/>
            <a:ext cx="50006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000628" y="3857628"/>
            <a:ext cx="877163" cy="369332"/>
          </a:xfrm>
          <a:prstGeom prst="rect">
            <a:avLst/>
          </a:prstGeom>
          <a:ln>
            <a:solidFill>
              <a:srgbClr val="FF0000"/>
            </a:solidFill>
          </a:ln>
        </p:spPr>
        <p:txBody>
          <a:bodyPr wrap="none">
            <a:spAutoFit/>
          </a:bodyPr>
          <a:lstStyle/>
          <a:p>
            <a:r>
              <a:rPr lang="zh-CN" altLang="en-US" dirty="0">
                <a:latin typeface="微软雅黑" panose="020B0503020204020204" pitchFamily="34" charset="-122"/>
                <a:ea typeface="微软雅黑" panose="020B0503020204020204" pitchFamily="34" charset="-122"/>
                <a:sym typeface="Calibri" panose="020F0502020204030204" charset="0"/>
              </a:rPr>
              <a:t>返回值</a:t>
            </a:r>
            <a:endParaRPr lang="zh-CN" altLang="en-US" dirty="0">
              <a:latin typeface="微软雅黑" panose="020B0503020204020204" pitchFamily="34" charset="-122"/>
              <a:ea typeface="微软雅黑" panose="020B0503020204020204" pitchFamily="34" charset="-122"/>
              <a:sym typeface="Calibri" panose="020F0502020204030204" charset="0"/>
            </a:endParaRPr>
          </a:p>
        </p:txBody>
      </p:sp>
      <p:cxnSp>
        <p:nvCxnSpPr>
          <p:cNvPr id="28" name="直接箭头连接符 27"/>
          <p:cNvCxnSpPr>
            <a:stCxn id="27" idx="1"/>
          </p:cNvCxnSpPr>
          <p:nvPr/>
        </p:nvCxnSpPr>
        <p:spPr>
          <a:xfrm rot="10800000">
            <a:off x="4357686" y="3857628"/>
            <a:ext cx="642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462391" y="4941216"/>
            <a:ext cx="4240263" cy="369332"/>
          </a:xfrm>
          <a:prstGeom prst="rect">
            <a:avLst/>
          </a:prstGeom>
          <a:ln>
            <a:solidFill>
              <a:schemeClr val="accent6">
                <a:lumMod val="75000"/>
              </a:schemeClr>
            </a:solidFill>
          </a:ln>
        </p:spPr>
        <p:txBody>
          <a:bodyPr wrap="none">
            <a:spAutoFit/>
          </a:bodyPr>
          <a:lstStyle/>
          <a:p>
            <a:pPr>
              <a:buClr>
                <a:schemeClr val="tx1"/>
              </a:buClr>
              <a:buNone/>
            </a:pPr>
            <a:r>
              <a:rPr lang="zh-CN" altLang="en-US" dirty="0">
                <a:latin typeface="微软雅黑" panose="020B0503020204020204" pitchFamily="34" charset="-122"/>
                <a:ea typeface="微软雅黑" panose="020B0503020204020204" pitchFamily="34" charset="-122"/>
              </a:rPr>
              <a:t>调用方式：</a:t>
            </a:r>
            <a:r>
              <a:rPr lang="en-US" altLang="zh-CN" dirty="0">
                <a:latin typeface="微软雅黑" panose="020B0503020204020204" pitchFamily="34" charset="-122"/>
                <a:ea typeface="微软雅黑" panose="020B0503020204020204" pitchFamily="34" charset="-122"/>
              </a:rPr>
              <a:t>functionname(</a:t>
            </a:r>
            <a:r>
              <a:rPr lang="zh-CN" altLang="en-US" dirty="0">
                <a:latin typeface="微软雅黑" panose="020B0503020204020204" pitchFamily="34" charset="-122"/>
                <a:ea typeface="微软雅黑" panose="020B0503020204020204" pitchFamily="34" charset="-122"/>
              </a:rPr>
              <a:t>实际参数值</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function:</a:t>
            </a:r>
            <a:r>
              <a:rPr lang="zh-CN" altLang="en-US" sz="2400" dirty="0">
                <a:solidFill>
                  <a:schemeClr val="tx1">
                    <a:lumMod val="75000"/>
                    <a:lumOff val="25000"/>
                  </a:schemeClr>
                </a:solidFill>
              </a:rPr>
              <a:t>关键字，在定义函数时使用</a:t>
            </a:r>
            <a:r>
              <a:rPr lang="en-US" altLang="zh-CN" sz="2400" dirty="0">
                <a:solidFill>
                  <a:schemeClr val="tx1">
                    <a:lumMod val="75000"/>
                    <a:lumOff val="25000"/>
                  </a:schemeClr>
                </a:solidFill>
              </a:rPr>
              <a:t>function</a:t>
            </a:r>
            <a:r>
              <a:rPr lang="zh-CN" altLang="en-US" sz="2400" dirty="0">
                <a:solidFill>
                  <a:schemeClr val="tx1">
                    <a:lumMod val="75000"/>
                    <a:lumOff val="25000"/>
                  </a:schemeClr>
                </a:solidFill>
              </a:rPr>
              <a:t>来声明当前程序块为函数。</a:t>
            </a:r>
            <a:r>
              <a:rPr lang="en-US" altLang="zh-CN" sz="2400" dirty="0">
                <a:solidFill>
                  <a:schemeClr val="tx1">
                    <a:lumMod val="75000"/>
                    <a:lumOff val="25000"/>
                  </a:schemeClr>
                </a:solidFill>
              </a:rPr>
              <a:t>function</a:t>
            </a:r>
            <a:r>
              <a:rPr lang="zh-CN" altLang="en-US" sz="2400" dirty="0">
                <a:solidFill>
                  <a:schemeClr val="tx1">
                    <a:lumMod val="75000"/>
                    <a:lumOff val="25000"/>
                  </a:schemeClr>
                </a:solidFill>
              </a:rPr>
              <a:t>在因为使用场景不同，作用也不同。</a:t>
            </a:r>
            <a:endParaRPr lang="zh-CN" altLang="en-US" sz="2400" dirty="0">
              <a:solidFill>
                <a:schemeClr val="tx1">
                  <a:lumMod val="75000"/>
                  <a:lumOff val="25000"/>
                </a:schemeClr>
              </a:solidFill>
            </a:endParaRPr>
          </a:p>
          <a:p>
            <a:pPr marL="342900" indent="-342900">
              <a:spcBef>
                <a:spcPct val="20000"/>
              </a:spcBef>
            </a:pPr>
            <a:r>
              <a:rPr lang="en-US" altLang="zh-CN" sz="2400" dirty="0">
                <a:solidFill>
                  <a:schemeClr val="tx1">
                    <a:lumMod val="75000"/>
                    <a:lumOff val="25000"/>
                  </a:schemeClr>
                </a:solidFill>
              </a:rPr>
              <a:t>functionname</a:t>
            </a:r>
            <a:r>
              <a:rPr lang="zh-CN" altLang="en-US" sz="2400" dirty="0">
                <a:solidFill>
                  <a:schemeClr val="tx1">
                    <a:lumMod val="75000"/>
                    <a:lumOff val="25000"/>
                  </a:schemeClr>
                </a:solidFill>
              </a:rPr>
              <a:t>：函数的名称，在执行函数时，需要使用函数名调用函数中的程序块。</a:t>
            </a:r>
            <a:endParaRPr lang="zh-CN" altLang="en-US" sz="2400" dirty="0">
              <a:solidFill>
                <a:schemeClr val="tx1">
                  <a:lumMod val="75000"/>
                  <a:lumOff val="25000"/>
                </a:schemeClr>
              </a:solidFill>
            </a:endParaRPr>
          </a:p>
          <a:p>
            <a:pPr marL="342900" indent="-342900">
              <a:spcBef>
                <a:spcPct val="20000"/>
              </a:spcBef>
            </a:pPr>
            <a:r>
              <a:rPr lang="zh-CN" altLang="en-US" sz="2400" dirty="0">
                <a:solidFill>
                  <a:schemeClr val="tx1">
                    <a:lumMod val="75000"/>
                    <a:lumOff val="25000"/>
                  </a:schemeClr>
                </a:solidFill>
              </a:rPr>
              <a:t>命名规则如下：</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符合</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标识符的命名规则。</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首字母小写，多个单词组合时除首单词外，其余单词的首字母大写。</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可以巧妙的使用缩写，例如</a:t>
            </a:r>
            <a:r>
              <a:rPr lang="en-US" altLang="zh-CN" sz="2000" dirty="0">
                <a:solidFill>
                  <a:schemeClr val="tx1">
                    <a:lumMod val="75000"/>
                    <a:lumOff val="25000"/>
                  </a:schemeClr>
                </a:solidFill>
              </a:rPr>
              <a:t>rowNum</a:t>
            </a:r>
            <a:r>
              <a:rPr lang="zh-CN" altLang="en-US" sz="2000" dirty="0">
                <a:solidFill>
                  <a:schemeClr val="tx1">
                    <a:lumMod val="75000"/>
                    <a:lumOff val="25000"/>
                  </a:schemeClr>
                </a:solidFill>
              </a:rPr>
              <a:t>表示行数。</a:t>
            </a:r>
            <a:endParaRPr lang="zh-CN" altLang="en-US" sz="2000" dirty="0">
              <a:solidFill>
                <a:schemeClr val="tx1">
                  <a:lumMod val="75000"/>
                  <a:lumOff val="25000"/>
                </a:schemeClr>
              </a:solidFill>
            </a:endParaRPr>
          </a:p>
          <a:p>
            <a:pPr marL="0" indent="0">
              <a:spcBef>
                <a:spcPct val="20000"/>
              </a:spcBef>
              <a:buNone/>
            </a:pPr>
            <a:endParaRPr lang="zh-CN" altLang="en-US" sz="2400" dirty="0">
              <a:solidFill>
                <a:schemeClr val="tx1">
                  <a:lumMod val="75000"/>
                  <a:lumOff val="25000"/>
                </a:schemeClr>
              </a:solidFill>
            </a:endParaRPr>
          </a:p>
          <a:p>
            <a:pPr marL="457200" lvl="1" indent="0">
              <a:spcBef>
                <a:spcPct val="20000"/>
              </a:spcBef>
              <a:buNone/>
            </a:pPr>
            <a:endParaRPr lang="zh-CN" altLang="en-US" sz="2000" dirty="0">
              <a:solidFill>
                <a:schemeClr val="tx1">
                  <a:lumMod val="75000"/>
                  <a:lumOff val="25000"/>
                </a:schemeClr>
              </a:solidFill>
            </a:endParaRPr>
          </a:p>
          <a:p>
            <a:pPr marL="0" indent="0">
              <a:spcBef>
                <a:spcPct val="20000"/>
              </a:spcBef>
              <a:buNone/>
            </a:pPr>
            <a:r>
              <a:rPr lang="zh-CN" altLang="en-US" sz="2400" dirty="0">
                <a:solidFill>
                  <a:schemeClr val="tx1">
                    <a:lumMod val="75000"/>
                    <a:lumOff val="25000"/>
                  </a:schemeClr>
                </a:solidFill>
              </a:rPr>
              <a:t>	</a:t>
            </a:r>
            <a:endParaRPr lang="zh-CN" altLang="en-US"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函数的声明方式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5960414" y="3137730"/>
            <a:ext cx="4584369" cy="923330"/>
          </a:xfrm>
          <a:prstGeom prst="rect">
            <a:avLst/>
          </a:prstGeom>
        </p:spPr>
        <p:txBody>
          <a:bodyPr wrap="square">
            <a:spAutoFit/>
          </a:bodyPr>
          <a:lstStyle/>
          <a:p>
            <a:r>
              <a:rPr lang="zh-CN" altLang="en-US" dirty="0">
                <a:solidFill>
                  <a:srgbClr val="00B0F0"/>
                </a:solidFill>
              </a:rPr>
              <a:t>重名规则如果在一个网页中出现多个同名函数（不区分参数）</a:t>
            </a:r>
            <a:r>
              <a:rPr lang="en-US" altLang="zh-CN" dirty="0">
                <a:solidFill>
                  <a:srgbClr val="00B0F0"/>
                </a:solidFill>
              </a:rPr>
              <a:t>,</a:t>
            </a:r>
            <a:r>
              <a:rPr lang="zh-CN" altLang="en-US" dirty="0">
                <a:solidFill>
                  <a:srgbClr val="00B0F0"/>
                </a:solidFill>
              </a:rPr>
              <a:t>则最后定义的函数将覆盖之前的函数</a:t>
            </a:r>
            <a:endParaRPr lang="zh-CN" altLang="en-US" dirty="0">
              <a:solidFill>
                <a:srgbClr val="00B0F0"/>
              </a:solidFill>
            </a:endParaRPr>
          </a:p>
        </p:txBody>
      </p:sp>
    </p:spTree>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parameter</a:t>
            </a:r>
            <a:r>
              <a:rPr lang="zh-CN" altLang="en-US" sz="2400" dirty="0">
                <a:solidFill>
                  <a:schemeClr val="tx1">
                    <a:lumMod val="75000"/>
                    <a:lumOff val="25000"/>
                  </a:schemeClr>
                </a:solidFill>
              </a:rPr>
              <a:t>：形式参数，在定义函数时，该参数并没有实际的数值，因此称为形式参数，形式参数为 </a:t>
            </a:r>
            <a:r>
              <a:rPr lang="en-US" altLang="zh-CN" sz="2400" dirty="0">
                <a:solidFill>
                  <a:schemeClr val="tx1">
                    <a:lumMod val="75000"/>
                    <a:lumOff val="25000"/>
                  </a:schemeClr>
                </a:solidFill>
              </a:rPr>
              <a:t>0-</a:t>
            </a:r>
            <a:r>
              <a:rPr lang="zh-CN" altLang="en-US" sz="2400" dirty="0">
                <a:solidFill>
                  <a:schemeClr val="tx1">
                    <a:lumMod val="75000"/>
                    <a:lumOff val="25000"/>
                  </a:schemeClr>
                </a:solidFill>
              </a:rPr>
              <a:t>多个，用逗号分开。函数体内可将形参作为变量使用。</a:t>
            </a:r>
            <a:endParaRPr lang="zh-CN" altLang="en-US" sz="2400" dirty="0">
              <a:solidFill>
                <a:schemeClr val="tx1">
                  <a:lumMod val="75000"/>
                  <a:lumOff val="25000"/>
                </a:schemeClr>
              </a:solidFill>
            </a:endParaRPr>
          </a:p>
          <a:p>
            <a:pPr marL="342900" indent="-342900">
              <a:spcBef>
                <a:spcPct val="20000"/>
              </a:spcBef>
            </a:pPr>
            <a:r>
              <a:rPr lang="zh-CN" altLang="en-US" sz="2400" dirty="0" smtClean="0">
                <a:solidFill>
                  <a:schemeClr val="tx1">
                    <a:lumMod val="75000"/>
                    <a:lumOff val="25000"/>
                  </a:schemeClr>
                </a:solidFill>
              </a:rPr>
              <a:t>函数</a:t>
            </a:r>
            <a:r>
              <a:rPr lang="zh-CN" altLang="en-US" sz="2400" dirty="0">
                <a:solidFill>
                  <a:schemeClr val="tx1">
                    <a:lumMod val="75000"/>
                    <a:lumOff val="25000"/>
                  </a:schemeClr>
                </a:solidFill>
              </a:rPr>
              <a:t>调用时参数说明</a:t>
            </a:r>
            <a:endParaRPr lang="zh-CN" altLang="en-US" sz="2400" dirty="0">
              <a:solidFill>
                <a:schemeClr val="tx1">
                  <a:lumMod val="75000"/>
                  <a:lumOff val="25000"/>
                </a:schemeClr>
              </a:solidFill>
            </a:endParaRPr>
          </a:p>
          <a:p>
            <a:pPr marL="800100" lvl="1" indent="-342900">
              <a:spcBef>
                <a:spcPct val="20000"/>
              </a:spcBef>
            </a:pPr>
            <a:r>
              <a:rPr lang="en-US" altLang="zh-CN" sz="2000" dirty="0" smtClean="0">
                <a:solidFill>
                  <a:schemeClr val="tx1">
                    <a:lumMod val="75000"/>
                    <a:lumOff val="25000"/>
                  </a:schemeClr>
                </a:solidFill>
              </a:rPr>
              <a:t>js</a:t>
            </a:r>
            <a:r>
              <a:rPr lang="zh-CN" altLang="en-US" sz="2000" dirty="0">
                <a:solidFill>
                  <a:schemeClr val="tx1">
                    <a:lumMod val="75000"/>
                    <a:lumOff val="25000"/>
                  </a:schemeClr>
                </a:solidFill>
              </a:rPr>
              <a:t>中调用函数时，实际传递的参数叫实参，实参的数量可以与形参的数量不同，缺省的实参在函数体内为</a:t>
            </a:r>
            <a:r>
              <a:rPr lang="en-US" altLang="zh-CN" sz="2000" dirty="0">
                <a:solidFill>
                  <a:schemeClr val="tx1">
                    <a:lumMod val="75000"/>
                    <a:lumOff val="25000"/>
                  </a:schemeClr>
                </a:solidFill>
              </a:rPr>
              <a:t>undefined</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marL="0" indent="0">
              <a:spcBef>
                <a:spcPct val="20000"/>
              </a:spcBef>
              <a:buNone/>
            </a:pPr>
            <a:endParaRPr lang="zh-CN" altLang="en-US" sz="2400" dirty="0">
              <a:solidFill>
                <a:schemeClr val="tx1">
                  <a:lumMod val="75000"/>
                  <a:lumOff val="25000"/>
                </a:schemeClr>
              </a:solidFill>
            </a:endParaRPr>
          </a:p>
          <a:p>
            <a:pPr marL="457200" lvl="1" indent="0">
              <a:spcBef>
                <a:spcPct val="20000"/>
              </a:spcBef>
              <a:buNone/>
            </a:pPr>
            <a:endParaRPr lang="zh-CN" altLang="en-US" sz="2000" dirty="0">
              <a:solidFill>
                <a:schemeClr val="tx1">
                  <a:lumMod val="75000"/>
                  <a:lumOff val="25000"/>
                </a:schemeClr>
              </a:solidFill>
            </a:endParaRPr>
          </a:p>
          <a:p>
            <a:pPr marL="0" indent="0">
              <a:spcBef>
                <a:spcPct val="20000"/>
              </a:spcBef>
              <a:buNone/>
            </a:pPr>
            <a:r>
              <a:rPr lang="zh-CN" altLang="en-US" sz="2400" dirty="0">
                <a:solidFill>
                  <a:schemeClr val="tx1">
                    <a:lumMod val="75000"/>
                    <a:lumOff val="25000"/>
                  </a:schemeClr>
                </a:solidFill>
              </a:rPr>
              <a:t>	</a:t>
            </a:r>
            <a:endParaRPr lang="zh-CN" altLang="en-US"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函数的声明方式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6" name="Picture 3"/>
          <p:cNvPicPr>
            <a:picLocks noChangeAspect="1" noChangeArrowheads="1"/>
          </p:cNvPicPr>
          <p:nvPr/>
        </p:nvPicPr>
        <p:blipFill>
          <a:blip r:embed="rId1"/>
          <a:srcRect/>
          <a:stretch>
            <a:fillRect/>
          </a:stretch>
        </p:blipFill>
        <p:spPr bwMode="auto">
          <a:xfrm>
            <a:off x="1102661" y="3910492"/>
            <a:ext cx="4010025" cy="112395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parameter</a:t>
            </a:r>
            <a:r>
              <a:rPr lang="zh-CN" altLang="en-US" sz="2400" dirty="0">
                <a:solidFill>
                  <a:schemeClr val="tx1">
                    <a:lumMod val="75000"/>
                    <a:lumOff val="25000"/>
                  </a:schemeClr>
                </a:solidFill>
              </a:rPr>
              <a:t>：形式参数，在定义函数时，该参数并没有实际的数值，因此称为形式参数，形式参数为 </a:t>
            </a:r>
            <a:r>
              <a:rPr lang="en-US" altLang="zh-CN" sz="2400" dirty="0">
                <a:solidFill>
                  <a:schemeClr val="tx1">
                    <a:lumMod val="75000"/>
                    <a:lumOff val="25000"/>
                  </a:schemeClr>
                </a:solidFill>
              </a:rPr>
              <a:t>0-</a:t>
            </a:r>
            <a:r>
              <a:rPr lang="zh-CN" altLang="en-US" sz="2400" dirty="0">
                <a:solidFill>
                  <a:schemeClr val="tx1">
                    <a:lumMod val="75000"/>
                    <a:lumOff val="25000"/>
                  </a:schemeClr>
                </a:solidFill>
              </a:rPr>
              <a:t>多个，用逗号分开。函数体内可将形参作为变量使用。</a:t>
            </a:r>
            <a:endParaRPr lang="zh-CN" altLang="en-US" sz="2400" dirty="0">
              <a:solidFill>
                <a:schemeClr val="tx1">
                  <a:lumMod val="75000"/>
                  <a:lumOff val="25000"/>
                </a:schemeClr>
              </a:solidFill>
            </a:endParaRPr>
          </a:p>
          <a:p>
            <a:pPr marL="342900" indent="-342900">
              <a:spcBef>
                <a:spcPct val="20000"/>
              </a:spcBef>
            </a:pPr>
            <a:r>
              <a:rPr lang="zh-CN" altLang="en-US" sz="2400" dirty="0" smtClean="0">
                <a:solidFill>
                  <a:schemeClr val="tx1">
                    <a:lumMod val="75000"/>
                    <a:lumOff val="25000"/>
                  </a:schemeClr>
                </a:solidFill>
              </a:rPr>
              <a:t>函数</a:t>
            </a:r>
            <a:r>
              <a:rPr lang="zh-CN" altLang="en-US" sz="2400" dirty="0">
                <a:solidFill>
                  <a:schemeClr val="tx1">
                    <a:lumMod val="75000"/>
                    <a:lumOff val="25000"/>
                  </a:schemeClr>
                </a:solidFill>
              </a:rPr>
              <a:t>调用时参数说明</a:t>
            </a:r>
            <a:endParaRPr lang="zh-CN" altLang="en-US" sz="2400" dirty="0">
              <a:solidFill>
                <a:schemeClr val="tx1">
                  <a:lumMod val="75000"/>
                  <a:lumOff val="25000"/>
                </a:schemeClr>
              </a:solidFill>
            </a:endParaRPr>
          </a:p>
          <a:p>
            <a:pPr marL="800100" lvl="1" indent="-342900">
              <a:spcBef>
                <a:spcPct val="20000"/>
              </a:spcBef>
            </a:pPr>
            <a:r>
              <a:rPr lang="en-US" altLang="zh-CN" sz="2000" dirty="0" smtClean="0">
                <a:solidFill>
                  <a:schemeClr val="tx1">
                    <a:lumMod val="75000"/>
                    <a:lumOff val="25000"/>
                  </a:schemeClr>
                </a:solidFill>
              </a:rPr>
              <a:t>js</a:t>
            </a:r>
            <a:r>
              <a:rPr lang="zh-CN" altLang="en-US" sz="2000" dirty="0">
                <a:solidFill>
                  <a:schemeClr val="tx1">
                    <a:lumMod val="75000"/>
                    <a:lumOff val="25000"/>
                  </a:schemeClr>
                </a:solidFill>
              </a:rPr>
              <a:t>中调用函数时，实际传递的参数叫实参，实参的数量可以与形参的数量不同，缺省的实参在函数体内为</a:t>
            </a:r>
            <a:r>
              <a:rPr lang="en-US" altLang="zh-CN" sz="2000" dirty="0">
                <a:solidFill>
                  <a:schemeClr val="tx1">
                    <a:lumMod val="75000"/>
                    <a:lumOff val="25000"/>
                  </a:schemeClr>
                </a:solidFill>
              </a:rPr>
              <a:t>undefined</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pPr marL="800100" lvl="1" indent="-342900">
              <a:spcBef>
                <a:spcPct val="20000"/>
              </a:spcBef>
            </a:pPr>
            <a:endParaRPr lang="en-US" altLang="zh-CN" sz="2000" dirty="0">
              <a:solidFill>
                <a:schemeClr val="tx1">
                  <a:lumMod val="75000"/>
                  <a:lumOff val="25000"/>
                </a:schemeClr>
              </a:solidFill>
            </a:endParaRPr>
          </a:p>
          <a:p>
            <a:pPr marL="800100" lvl="1" indent="-342900">
              <a:spcBef>
                <a:spcPct val="20000"/>
              </a:spcBef>
            </a:pPr>
            <a:endParaRPr lang="en-US" altLang="zh-CN" sz="2000" dirty="0" smtClean="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在函数体内可以使用</a:t>
            </a:r>
            <a:r>
              <a:rPr lang="en-US" altLang="zh-CN" sz="2000" dirty="0">
                <a:solidFill>
                  <a:schemeClr val="tx1">
                    <a:lumMod val="75000"/>
                    <a:lumOff val="25000"/>
                  </a:schemeClr>
                </a:solidFill>
              </a:rPr>
              <a:t>arguments[i]</a:t>
            </a:r>
            <a:r>
              <a:rPr lang="zh-CN" altLang="en-US" sz="2000" dirty="0">
                <a:solidFill>
                  <a:schemeClr val="tx1">
                    <a:lumMod val="75000"/>
                    <a:lumOff val="25000"/>
                  </a:schemeClr>
                </a:solidFill>
              </a:rPr>
              <a:t>来获取第</a:t>
            </a:r>
            <a:r>
              <a:rPr lang="en-US" altLang="zh-CN" sz="2000" dirty="0">
                <a:solidFill>
                  <a:schemeClr val="tx1">
                    <a:lumMod val="75000"/>
                    <a:lumOff val="25000"/>
                  </a:schemeClr>
                </a:solidFill>
              </a:rPr>
              <a:t>i</a:t>
            </a:r>
            <a:r>
              <a:rPr lang="zh-CN" altLang="en-US" sz="2000" dirty="0">
                <a:solidFill>
                  <a:schemeClr val="tx1">
                    <a:lumMod val="75000"/>
                    <a:lumOff val="25000"/>
                  </a:schemeClr>
                </a:solidFill>
              </a:rPr>
              <a:t>个位置的实际参数</a:t>
            </a:r>
            <a:r>
              <a:rPr lang="zh-CN" altLang="en-US" sz="2000" dirty="0" smtClean="0">
                <a:solidFill>
                  <a:schemeClr val="tx1">
                    <a:lumMod val="75000"/>
                    <a:lumOff val="25000"/>
                  </a:schemeClr>
                </a:solidFill>
              </a:rPr>
              <a:t>值。</a:t>
            </a:r>
            <a:endParaRPr lang="zh-CN" altLang="en-US" sz="2000" dirty="0">
              <a:solidFill>
                <a:schemeClr val="tx1">
                  <a:lumMod val="75000"/>
                  <a:lumOff val="25000"/>
                </a:schemeClr>
              </a:solidFill>
            </a:endParaRPr>
          </a:p>
          <a:p>
            <a:pPr marL="800100" lvl="1" indent="-342900">
              <a:spcBef>
                <a:spcPct val="20000"/>
              </a:spcBef>
            </a:pPr>
            <a:endParaRPr lang="zh-CN" altLang="en-US" sz="2000" dirty="0">
              <a:solidFill>
                <a:schemeClr val="tx1">
                  <a:lumMod val="75000"/>
                  <a:lumOff val="25000"/>
                </a:schemeClr>
              </a:solidFill>
            </a:endParaRPr>
          </a:p>
          <a:p>
            <a:pPr marL="0" indent="0">
              <a:spcBef>
                <a:spcPct val="20000"/>
              </a:spcBef>
              <a:buNone/>
            </a:pPr>
            <a:endParaRPr lang="zh-CN" altLang="en-US" sz="2400" dirty="0">
              <a:solidFill>
                <a:schemeClr val="tx1">
                  <a:lumMod val="75000"/>
                  <a:lumOff val="25000"/>
                </a:schemeClr>
              </a:solidFill>
            </a:endParaRPr>
          </a:p>
          <a:p>
            <a:pPr marL="457200" lvl="1" indent="0">
              <a:spcBef>
                <a:spcPct val="20000"/>
              </a:spcBef>
              <a:buNone/>
            </a:pPr>
            <a:endParaRPr lang="zh-CN" altLang="en-US" sz="2000" dirty="0">
              <a:solidFill>
                <a:schemeClr val="tx1">
                  <a:lumMod val="75000"/>
                  <a:lumOff val="25000"/>
                </a:schemeClr>
              </a:solidFill>
            </a:endParaRPr>
          </a:p>
          <a:p>
            <a:pPr marL="0" indent="0">
              <a:spcBef>
                <a:spcPct val="20000"/>
              </a:spcBef>
              <a:buNone/>
            </a:pPr>
            <a:r>
              <a:rPr lang="zh-CN" altLang="en-US" sz="2400" dirty="0">
                <a:solidFill>
                  <a:schemeClr val="tx1">
                    <a:lumMod val="75000"/>
                    <a:lumOff val="25000"/>
                  </a:schemeClr>
                </a:solidFill>
              </a:rPr>
              <a:t>	</a:t>
            </a:r>
            <a:endParaRPr lang="zh-CN" altLang="en-US"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函数的声明方式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6" name="Picture 3"/>
          <p:cNvPicPr>
            <a:picLocks noChangeAspect="1" noChangeArrowheads="1"/>
          </p:cNvPicPr>
          <p:nvPr/>
        </p:nvPicPr>
        <p:blipFill>
          <a:blip r:embed="rId1"/>
          <a:srcRect/>
          <a:stretch>
            <a:fillRect/>
          </a:stretch>
        </p:blipFill>
        <p:spPr bwMode="auto">
          <a:xfrm>
            <a:off x="1102661" y="3871580"/>
            <a:ext cx="4010025" cy="1123950"/>
          </a:xfrm>
          <a:prstGeom prst="rect">
            <a:avLst/>
          </a:prstGeom>
          <a:noFill/>
          <a:ln w="38100">
            <a:solidFill>
              <a:schemeClr val="accent6">
                <a:lumMod val="75000"/>
              </a:schemeClr>
            </a:solidFill>
            <a:miter lim="800000"/>
            <a:headEnd/>
            <a:tailEnd/>
          </a:ln>
          <a:effectLst/>
        </p:spPr>
      </p:pic>
      <p:pic>
        <p:nvPicPr>
          <p:cNvPr id="5" name="Picture 2"/>
          <p:cNvPicPr>
            <a:picLocks noChangeAspect="1" noChangeArrowheads="1"/>
          </p:cNvPicPr>
          <p:nvPr/>
        </p:nvPicPr>
        <p:blipFill>
          <a:blip r:embed="rId2"/>
          <a:srcRect/>
          <a:stretch>
            <a:fillRect/>
          </a:stretch>
        </p:blipFill>
        <p:spPr bwMode="auto">
          <a:xfrm>
            <a:off x="1102661" y="5487003"/>
            <a:ext cx="7170737" cy="895350"/>
          </a:xfrm>
          <a:prstGeom prst="rect">
            <a:avLst/>
          </a:prstGeom>
          <a:noFill/>
          <a:ln w="38100">
            <a:solidFill>
              <a:schemeClr val="accent6">
                <a:lumMod val="75000"/>
              </a:schemeClr>
            </a:solid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return : </a:t>
            </a:r>
            <a:r>
              <a:rPr lang="zh-CN" altLang="en-US" sz="2400" dirty="0">
                <a:solidFill>
                  <a:schemeClr val="tx1">
                    <a:lumMod val="75000"/>
                    <a:lumOff val="25000"/>
                  </a:schemeClr>
                </a:solidFill>
              </a:rPr>
              <a:t>返回，函数执行后返回给调用程序的值，一般为执行结果，例如如下程序计算出</a:t>
            </a:r>
            <a:r>
              <a:rPr lang="en-US" altLang="zh-CN" sz="2400" dirty="0">
                <a:solidFill>
                  <a:schemeClr val="tx1">
                    <a:lumMod val="75000"/>
                    <a:lumOff val="25000"/>
                  </a:schemeClr>
                </a:solidFill>
              </a:rPr>
              <a:t>1+2+</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N</a:t>
            </a:r>
            <a:r>
              <a:rPr lang="zh-CN" altLang="en-US" sz="2400" dirty="0">
                <a:solidFill>
                  <a:schemeClr val="tx1">
                    <a:lumMod val="75000"/>
                    <a:lumOff val="25000"/>
                  </a:schemeClr>
                </a:solidFill>
              </a:rPr>
              <a:t>的值。</a:t>
            </a:r>
            <a:endParaRPr lang="zh-CN" altLang="en-US" sz="2400" dirty="0">
              <a:solidFill>
                <a:schemeClr val="tx1">
                  <a:lumMod val="75000"/>
                  <a:lumOff val="25000"/>
                </a:schemeClr>
              </a:solidFill>
            </a:endParaRPr>
          </a:p>
          <a:p>
            <a:pPr marL="342900" indent="-342900">
              <a:spcBef>
                <a:spcPct val="20000"/>
              </a:spcBef>
            </a:pPr>
            <a:endParaRPr lang="en-US" altLang="zh-CN" sz="2400" dirty="0" smtClean="0">
              <a:solidFill>
                <a:schemeClr val="tx1">
                  <a:lumMod val="75000"/>
                  <a:lumOff val="25000"/>
                </a:schemeClr>
              </a:solidFill>
            </a:endParaRPr>
          </a:p>
          <a:p>
            <a:pPr marL="342900" indent="-342900">
              <a:spcBef>
                <a:spcPct val="20000"/>
              </a:spcBef>
            </a:pPr>
            <a:endParaRPr lang="en-US" altLang="zh-CN"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a:p>
            <a:pPr marL="342900" indent="-342900">
              <a:spcBef>
                <a:spcPct val="20000"/>
              </a:spcBef>
            </a:pPr>
            <a:r>
              <a:rPr lang="zh-CN" altLang="en-US" sz="2400" dirty="0">
                <a:solidFill>
                  <a:schemeClr val="tx1">
                    <a:lumMod val="75000"/>
                    <a:lumOff val="25000"/>
                  </a:schemeClr>
                </a:solidFill>
              </a:rPr>
              <a:t>特殊说明</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如果函数体内没有</a:t>
            </a:r>
            <a:r>
              <a:rPr lang="en-US" altLang="zh-CN" sz="2000" dirty="0">
                <a:solidFill>
                  <a:schemeClr val="tx1">
                    <a:lumMod val="75000"/>
                    <a:lumOff val="25000"/>
                  </a:schemeClr>
                </a:solidFill>
              </a:rPr>
              <a:t>return</a:t>
            </a:r>
            <a:r>
              <a:rPr lang="zh-CN" altLang="en-US" sz="2000" dirty="0">
                <a:solidFill>
                  <a:schemeClr val="tx1">
                    <a:lumMod val="75000"/>
                    <a:lumOff val="25000"/>
                  </a:schemeClr>
                </a:solidFill>
              </a:rPr>
              <a:t>，则</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引擎会在函数体最后一句程序语句后执行</a:t>
            </a:r>
            <a:r>
              <a:rPr lang="en-US" altLang="zh-CN" sz="2000" dirty="0">
                <a:solidFill>
                  <a:schemeClr val="tx1">
                    <a:lumMod val="75000"/>
                    <a:lumOff val="25000"/>
                  </a:schemeClr>
                </a:solidFill>
              </a:rPr>
              <a:t>return;</a:t>
            </a:r>
            <a:r>
              <a:rPr lang="zh-CN" altLang="en-US" sz="2000" dirty="0">
                <a:solidFill>
                  <a:schemeClr val="tx1">
                    <a:lumMod val="75000"/>
                    <a:lumOff val="25000"/>
                  </a:schemeClr>
                </a:solidFill>
              </a:rPr>
              <a:t>代表返回一个</a:t>
            </a:r>
            <a:r>
              <a:rPr lang="en-US" altLang="zh-CN" sz="2000" dirty="0">
                <a:solidFill>
                  <a:schemeClr val="tx1">
                    <a:lumMod val="75000"/>
                    <a:lumOff val="25000"/>
                  </a:schemeClr>
                </a:solidFill>
              </a:rPr>
              <a:t>undefined</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可以使用</a:t>
            </a:r>
            <a:r>
              <a:rPr lang="en-US" altLang="zh-CN" sz="2000" dirty="0">
                <a:solidFill>
                  <a:schemeClr val="tx1">
                    <a:lumMod val="75000"/>
                    <a:lumOff val="25000"/>
                  </a:schemeClr>
                </a:solidFill>
              </a:rPr>
              <a:t>return</a:t>
            </a:r>
            <a:r>
              <a:rPr lang="zh-CN" altLang="en-US" sz="2000" dirty="0">
                <a:solidFill>
                  <a:schemeClr val="tx1">
                    <a:lumMod val="75000"/>
                    <a:lumOff val="25000"/>
                  </a:schemeClr>
                </a:solidFill>
              </a:rPr>
              <a:t>跳出程序函数</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函数的声明方式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7" name="Picture 2"/>
          <p:cNvPicPr>
            <a:picLocks noChangeAspect="1" noChangeArrowheads="1"/>
          </p:cNvPicPr>
          <p:nvPr/>
        </p:nvPicPr>
        <p:blipFill>
          <a:blip r:embed="rId1"/>
          <a:srcRect/>
          <a:stretch>
            <a:fillRect/>
          </a:stretch>
        </p:blipFill>
        <p:spPr bwMode="auto">
          <a:xfrm>
            <a:off x="3030578" y="2290399"/>
            <a:ext cx="4467225" cy="2000250"/>
          </a:xfrm>
          <a:prstGeom prst="rect">
            <a:avLst/>
          </a:prstGeom>
          <a:noFill/>
          <a:ln w="38100">
            <a:solidFill>
              <a:schemeClr val="accent6">
                <a:lumMod val="75000"/>
              </a:schemeClr>
            </a:solid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定义函数的方式：</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普通函数方式：</a:t>
            </a:r>
            <a:endParaRPr lang="zh-CN" altLang="en-US" sz="2000" dirty="0">
              <a:solidFill>
                <a:schemeClr val="tx1">
                  <a:lumMod val="75000"/>
                  <a:lumOff val="25000"/>
                </a:schemeClr>
              </a:solidFill>
            </a:endParaRPr>
          </a:p>
          <a:p>
            <a:pPr marL="0" indent="0">
              <a:spcBef>
                <a:spcPct val="20000"/>
              </a:spcBef>
              <a:buNone/>
            </a:pPr>
            <a:r>
              <a:rPr lang="en-US" altLang="zh-CN" sz="2400" dirty="0" smtClean="0">
                <a:solidFill>
                  <a:schemeClr val="tx1">
                    <a:lumMod val="75000"/>
                    <a:lumOff val="25000"/>
                  </a:schemeClr>
                </a:solidFill>
              </a:rPr>
              <a:t>	</a:t>
            </a:r>
            <a:r>
              <a:rPr lang="en-US" altLang="zh-CN" sz="2400" dirty="0" smtClean="0">
                <a:solidFill>
                  <a:srgbClr val="FF0000"/>
                </a:solidFill>
              </a:rPr>
              <a:t>function </a:t>
            </a:r>
            <a:r>
              <a:rPr lang="en-US" altLang="zh-CN" sz="2400" dirty="0">
                <a:solidFill>
                  <a:srgbClr val="FF0000"/>
                </a:solidFill>
              </a:rPr>
              <a:t>functionName(paramter) {}</a:t>
            </a:r>
            <a:endParaRPr lang="en-US" altLang="zh-CN" sz="2400" dirty="0">
              <a:solidFill>
                <a:srgbClr val="FF0000"/>
              </a:solidFill>
            </a:endParaRPr>
          </a:p>
          <a:p>
            <a:pPr marL="800100" lvl="1" indent="-342900">
              <a:spcBef>
                <a:spcPct val="20000"/>
              </a:spcBef>
            </a:pPr>
            <a:r>
              <a:rPr lang="zh-CN" altLang="en-US" sz="2000" dirty="0">
                <a:solidFill>
                  <a:schemeClr val="tx1">
                    <a:lumMod val="75000"/>
                    <a:lumOff val="25000"/>
                  </a:schemeClr>
                </a:solidFill>
              </a:rPr>
              <a:t>匿名函数：</a:t>
            </a:r>
            <a:endParaRPr lang="zh-CN" altLang="en-US" sz="2000" dirty="0">
              <a:solidFill>
                <a:schemeClr val="tx1">
                  <a:lumMod val="75000"/>
                  <a:lumOff val="25000"/>
                </a:schemeClr>
              </a:solidFill>
            </a:endParaRPr>
          </a:p>
          <a:p>
            <a:pPr marL="0" indent="0">
              <a:spcBef>
                <a:spcPct val="20000"/>
              </a:spcBef>
              <a:buNone/>
            </a:pPr>
            <a:r>
              <a:rPr lang="en-US" altLang="zh-CN" sz="2400" dirty="0" smtClean="0">
                <a:solidFill>
                  <a:schemeClr val="tx1">
                    <a:lumMod val="75000"/>
                    <a:lumOff val="25000"/>
                  </a:schemeClr>
                </a:solidFill>
              </a:rPr>
              <a:t>	</a:t>
            </a:r>
            <a:r>
              <a:rPr lang="en-US" altLang="zh-CN" sz="2400" dirty="0" smtClean="0">
                <a:solidFill>
                  <a:srgbClr val="FF0000"/>
                </a:solidFill>
              </a:rPr>
              <a:t>window.onload </a:t>
            </a:r>
            <a:r>
              <a:rPr lang="en-US" altLang="zh-CN" sz="2400" dirty="0">
                <a:solidFill>
                  <a:srgbClr val="FF0000"/>
                </a:solidFill>
              </a:rPr>
              <a:t>= function (paramter){}</a:t>
            </a:r>
            <a:endParaRPr lang="en-US" altLang="zh-CN" sz="2400" dirty="0">
              <a:solidFill>
                <a:srgbClr val="FF0000"/>
              </a:solidFill>
            </a:endParaRPr>
          </a:p>
          <a:p>
            <a:pPr marL="800100" lvl="1" indent="-342900">
              <a:spcBef>
                <a:spcPct val="20000"/>
              </a:spcBef>
            </a:pPr>
            <a:r>
              <a:rPr lang="zh-CN" altLang="en-US" sz="2000" dirty="0">
                <a:solidFill>
                  <a:schemeClr val="tx1">
                    <a:lumMod val="75000"/>
                    <a:lumOff val="25000"/>
                  </a:schemeClr>
                </a:solidFill>
              </a:rPr>
              <a:t>函数表达式：</a:t>
            </a:r>
            <a:endParaRPr lang="zh-CN" altLang="en-US" sz="2000" dirty="0">
              <a:solidFill>
                <a:schemeClr val="tx1">
                  <a:lumMod val="75000"/>
                  <a:lumOff val="25000"/>
                </a:schemeClr>
              </a:solidFill>
            </a:endParaRPr>
          </a:p>
          <a:p>
            <a:pPr marL="0" indent="0">
              <a:spcBef>
                <a:spcPct val="20000"/>
              </a:spcBef>
              <a:buNone/>
            </a:pPr>
            <a:r>
              <a:rPr lang="en-US" altLang="zh-CN" sz="2400" dirty="0" smtClean="0">
                <a:solidFill>
                  <a:schemeClr val="tx1">
                    <a:lumMod val="75000"/>
                    <a:lumOff val="25000"/>
                  </a:schemeClr>
                </a:solidFill>
              </a:rPr>
              <a:t>	</a:t>
            </a:r>
            <a:r>
              <a:rPr lang="en-US" altLang="zh-CN" sz="2400" dirty="0" smtClean="0">
                <a:solidFill>
                  <a:srgbClr val="FF0000"/>
                </a:solidFill>
              </a:rPr>
              <a:t>var </a:t>
            </a:r>
            <a:r>
              <a:rPr lang="en-US" altLang="zh-CN" sz="2400" dirty="0">
                <a:solidFill>
                  <a:srgbClr val="FF0000"/>
                </a:solidFill>
              </a:rPr>
              <a:t>f = function(paramter) {}</a:t>
            </a:r>
            <a:endParaRPr lang="en-US" altLang="zh-CN" sz="2400" dirty="0">
              <a:solidFill>
                <a:srgbClr val="FF0000"/>
              </a:solidFill>
            </a:endParaRPr>
          </a:p>
          <a:p>
            <a:pPr marL="800100" lvl="1" indent="-342900">
              <a:spcBef>
                <a:spcPct val="20000"/>
              </a:spcBef>
            </a:pPr>
            <a:r>
              <a:rPr lang="en-US" altLang="zh-CN" sz="2000" dirty="0">
                <a:solidFill>
                  <a:schemeClr val="tx1">
                    <a:lumMod val="75000"/>
                    <a:lumOff val="25000"/>
                  </a:schemeClr>
                </a:solidFill>
              </a:rPr>
              <a:t>Function</a:t>
            </a:r>
            <a:r>
              <a:rPr lang="zh-CN" altLang="en-US" sz="2000" dirty="0">
                <a:solidFill>
                  <a:schemeClr val="tx1">
                    <a:lumMod val="75000"/>
                    <a:lumOff val="25000"/>
                  </a:schemeClr>
                </a:solidFill>
              </a:rPr>
              <a:t>对象：不建议使用，但可以帮助我们理解</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的核心</a:t>
            </a:r>
            <a:endParaRPr lang="zh-CN" altLang="en-US" sz="2000" dirty="0">
              <a:solidFill>
                <a:schemeClr val="tx1">
                  <a:lumMod val="75000"/>
                  <a:lumOff val="25000"/>
                </a:schemeClr>
              </a:solidFill>
            </a:endParaRPr>
          </a:p>
          <a:p>
            <a:pPr marL="0" indent="0">
              <a:spcBef>
                <a:spcPct val="20000"/>
              </a:spcBef>
              <a:buNone/>
            </a:pPr>
            <a:r>
              <a:rPr lang="en-US" altLang="zh-CN" sz="2400" dirty="0" smtClean="0">
                <a:solidFill>
                  <a:schemeClr val="tx1">
                    <a:lumMod val="75000"/>
                    <a:lumOff val="25000"/>
                  </a:schemeClr>
                </a:solidFill>
              </a:rPr>
              <a:t>	</a:t>
            </a:r>
            <a:r>
              <a:rPr lang="en-US" altLang="zh-CN" sz="2400" dirty="0" smtClean="0">
                <a:solidFill>
                  <a:srgbClr val="FF0000"/>
                </a:solidFill>
              </a:rPr>
              <a:t>var </a:t>
            </a:r>
            <a:r>
              <a:rPr lang="en-US" altLang="zh-CN" sz="2400" dirty="0">
                <a:solidFill>
                  <a:srgbClr val="FF0000"/>
                </a:solidFill>
              </a:rPr>
              <a:t>b = new Function('a','b','return a+b</a:t>
            </a:r>
            <a:r>
              <a:rPr lang="en-US" altLang="zh-CN" sz="2400" dirty="0" smtClean="0">
                <a:solidFill>
                  <a:srgbClr val="FF0000"/>
                </a:solidFill>
              </a:rPr>
              <a:t>');</a:t>
            </a:r>
            <a:endParaRPr lang="en-US" altLang="zh-CN" sz="2400" dirty="0">
              <a:solidFill>
                <a:srgbClr val="FF0000"/>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函数的声明方式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函数的本质</a:t>
            </a:r>
            <a:r>
              <a:rPr lang="zh-CN" altLang="en-US" sz="2400" dirty="0" smtClean="0">
                <a:solidFill>
                  <a:schemeClr val="tx1">
                    <a:lumMod val="75000"/>
                    <a:lumOff val="25000"/>
                  </a:schemeClr>
                </a:solidFill>
              </a:rPr>
              <a:t>：函数</a:t>
            </a:r>
            <a:r>
              <a:rPr lang="zh-CN" altLang="en-US" sz="2400" dirty="0">
                <a:solidFill>
                  <a:schemeClr val="tx1">
                    <a:lumMod val="75000"/>
                    <a:lumOff val="25000"/>
                  </a:schemeClr>
                </a:solidFill>
              </a:rPr>
              <a:t>是</a:t>
            </a:r>
            <a:r>
              <a:rPr lang="en-US" altLang="zh-CN" sz="2400" dirty="0">
                <a:solidFill>
                  <a:schemeClr val="tx1">
                    <a:lumMod val="75000"/>
                    <a:lumOff val="25000"/>
                  </a:schemeClr>
                </a:solidFill>
              </a:rPr>
              <a:t>Function</a:t>
            </a:r>
            <a:r>
              <a:rPr lang="zh-CN" altLang="en-US" sz="2400" dirty="0">
                <a:solidFill>
                  <a:schemeClr val="tx1">
                    <a:lumMod val="75000"/>
                    <a:lumOff val="25000"/>
                  </a:schemeClr>
                </a:solidFill>
              </a:rPr>
              <a:t>的一个实例对象，函数名是对象实例的变量名称，函数不存在重载</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marL="342900" indent="-342900">
              <a:spcBef>
                <a:spcPct val="20000"/>
              </a:spcBef>
            </a:pPr>
            <a:endParaRPr lang="en-US" altLang="zh-CN"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a:p>
            <a:pPr marL="342900" indent="-342900">
              <a:spcBef>
                <a:spcPct val="20000"/>
              </a:spcBef>
            </a:pPr>
            <a:r>
              <a:rPr lang="zh-CN" altLang="en-US" sz="2400" dirty="0" smtClean="0">
                <a:solidFill>
                  <a:schemeClr val="tx1">
                    <a:lumMod val="75000"/>
                    <a:lumOff val="25000"/>
                  </a:schemeClr>
                </a:solidFill>
              </a:rPr>
              <a:t>函数的预编译：浏览器在客户端加载时将会检索全局函数，并将其使用</a:t>
            </a:r>
            <a:r>
              <a:rPr lang="en-US" altLang="zh-CN" sz="2400" dirty="0" smtClean="0">
                <a:solidFill>
                  <a:schemeClr val="tx1">
                    <a:lumMod val="75000"/>
                    <a:lumOff val="25000"/>
                  </a:schemeClr>
                </a:solidFill>
              </a:rPr>
              <a:t>new Functon</a:t>
            </a:r>
            <a:r>
              <a:rPr lang="zh-CN" altLang="en-US" sz="2400" dirty="0" smtClean="0">
                <a:solidFill>
                  <a:schemeClr val="tx1">
                    <a:lumMod val="75000"/>
                    <a:lumOff val="25000"/>
                  </a:schemeClr>
                </a:solidFill>
              </a:rPr>
              <a:t>方式进行初始化，因此如下程序可以运行。</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【Function</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对象简介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791181" y="2277325"/>
            <a:ext cx="7010401" cy="1034129"/>
          </a:xfrm>
          <a:prstGeom prst="rect">
            <a:avLst/>
          </a:prstGeom>
          <a:noFill/>
          <a:ln w="38100">
            <a:solidFill>
              <a:schemeClr val="accent6">
                <a:lumMod val="75000"/>
              </a:schemeClr>
            </a:solidFill>
            <a:miter lim="800000"/>
          </a:ln>
          <a:effectLst/>
        </p:spPr>
        <p:txBody>
          <a:bodyPr wrap="square">
            <a:spAutoFit/>
          </a:bodyPr>
          <a:lstStyle/>
          <a:p>
            <a:pPr marL="342900" indent="-342900">
              <a:spcBef>
                <a:spcPct val="20000"/>
              </a:spcBef>
            </a:pPr>
            <a:r>
              <a:rPr lang="en-US" altLang="zh-CN" dirty="0">
                <a:solidFill>
                  <a:schemeClr val="tx1">
                    <a:lumMod val="75000"/>
                    <a:lumOff val="25000"/>
                  </a:schemeClr>
                </a:solidFill>
              </a:rPr>
              <a:t>var b = new Function('a','b','return a+b');</a:t>
            </a:r>
            <a:endParaRPr lang="en-US" altLang="zh-CN" dirty="0">
              <a:solidFill>
                <a:schemeClr val="tx1">
                  <a:lumMod val="75000"/>
                  <a:lumOff val="25000"/>
                </a:schemeClr>
              </a:solidFill>
            </a:endParaRPr>
          </a:p>
          <a:p>
            <a:pPr marL="342900" indent="-342900">
              <a:spcBef>
                <a:spcPct val="20000"/>
              </a:spcBef>
            </a:pPr>
            <a:r>
              <a:rPr lang="en-US" altLang="zh-CN" dirty="0" smtClean="0">
                <a:solidFill>
                  <a:schemeClr val="tx1">
                    <a:lumMod val="75000"/>
                    <a:lumOff val="25000"/>
                  </a:schemeClr>
                </a:solidFill>
              </a:rPr>
              <a:t>console.log(b </a:t>
            </a:r>
            <a:r>
              <a:rPr lang="en-US" altLang="zh-CN" dirty="0">
                <a:solidFill>
                  <a:schemeClr val="tx1">
                    <a:lumMod val="75000"/>
                    <a:lumOff val="25000"/>
                  </a:schemeClr>
                </a:solidFill>
              </a:rPr>
              <a:t>instanceof Function);//true </a:t>
            </a:r>
            <a:r>
              <a:rPr lang="zh-CN" altLang="en-US" dirty="0">
                <a:solidFill>
                  <a:schemeClr val="tx1">
                    <a:lumMod val="75000"/>
                    <a:lumOff val="25000"/>
                  </a:schemeClr>
                </a:solidFill>
              </a:rPr>
              <a:t>说明 </a:t>
            </a:r>
            <a:r>
              <a:rPr lang="en-US" altLang="zh-CN" dirty="0">
                <a:solidFill>
                  <a:schemeClr val="tx1">
                    <a:lumMod val="75000"/>
                    <a:lumOff val="25000"/>
                  </a:schemeClr>
                </a:solidFill>
              </a:rPr>
              <a:t>b</a:t>
            </a:r>
            <a:r>
              <a:rPr lang="zh-CN" altLang="en-US" dirty="0">
                <a:solidFill>
                  <a:schemeClr val="tx1">
                    <a:lumMod val="75000"/>
                    <a:lumOff val="25000"/>
                  </a:schemeClr>
                </a:solidFill>
              </a:rPr>
              <a:t>是</a:t>
            </a:r>
            <a:r>
              <a:rPr lang="en-US" altLang="zh-CN" dirty="0">
                <a:solidFill>
                  <a:schemeClr val="tx1">
                    <a:lumMod val="75000"/>
                    <a:lumOff val="25000"/>
                  </a:schemeClr>
                </a:solidFill>
              </a:rPr>
              <a:t>Function</a:t>
            </a:r>
            <a:r>
              <a:rPr lang="zh-CN" altLang="en-US" dirty="0">
                <a:solidFill>
                  <a:schemeClr val="tx1">
                    <a:lumMod val="75000"/>
                    <a:lumOff val="25000"/>
                  </a:schemeClr>
                </a:solidFill>
              </a:rPr>
              <a:t>的实例</a:t>
            </a:r>
            <a:endParaRPr lang="zh-CN" altLang="en-US" dirty="0">
              <a:solidFill>
                <a:schemeClr val="tx1">
                  <a:lumMod val="75000"/>
                  <a:lumOff val="25000"/>
                </a:schemeClr>
              </a:solidFill>
            </a:endParaRPr>
          </a:p>
          <a:p>
            <a:pPr marL="342900" indent="-342900">
              <a:spcBef>
                <a:spcPct val="20000"/>
              </a:spcBef>
            </a:pPr>
            <a:r>
              <a:rPr lang="en-US" altLang="zh-CN" dirty="0" smtClean="0">
                <a:solidFill>
                  <a:schemeClr val="tx1">
                    <a:lumMod val="75000"/>
                    <a:lumOff val="25000"/>
                  </a:schemeClr>
                </a:solidFill>
              </a:rPr>
              <a:t>console.log(b.constructor </a:t>
            </a:r>
            <a:r>
              <a:rPr lang="en-US" altLang="zh-CN" dirty="0">
                <a:solidFill>
                  <a:schemeClr val="tx1">
                    <a:lumMod val="75000"/>
                    <a:lumOff val="25000"/>
                  </a:schemeClr>
                </a:solidFill>
              </a:rPr>
              <a:t>=== Function);//true</a:t>
            </a:r>
            <a:endParaRPr lang="en-US" altLang="zh-CN" dirty="0">
              <a:solidFill>
                <a:schemeClr val="tx1">
                  <a:lumMod val="75000"/>
                  <a:lumOff val="25000"/>
                </a:schemeClr>
              </a:solidFill>
            </a:endParaRPr>
          </a:p>
        </p:txBody>
      </p:sp>
      <p:sp>
        <p:nvSpPr>
          <p:cNvPr id="6" name="矩形 5"/>
          <p:cNvSpPr/>
          <p:nvPr/>
        </p:nvSpPr>
        <p:spPr>
          <a:xfrm>
            <a:off x="791181" y="4926390"/>
            <a:ext cx="6096000" cy="701731"/>
          </a:xfrm>
          <a:prstGeom prst="rect">
            <a:avLst/>
          </a:prstGeom>
          <a:noFill/>
          <a:ln w="38100">
            <a:solidFill>
              <a:schemeClr val="accent6">
                <a:lumMod val="75000"/>
              </a:schemeClr>
            </a:solidFill>
            <a:miter lim="800000"/>
          </a:ln>
          <a:effectLst/>
        </p:spPr>
        <p:txBody>
          <a:bodyPr wrap="square">
            <a:spAutoFit/>
          </a:bodyPr>
          <a:lstStyle/>
          <a:p>
            <a:pPr marL="342900" indent="-342900">
              <a:spcBef>
                <a:spcPct val="20000"/>
              </a:spcBef>
            </a:pPr>
            <a:r>
              <a:rPr lang="zh-CN" altLang="en-US" dirty="0">
                <a:solidFill>
                  <a:schemeClr val="tx1">
                    <a:lumMod val="75000"/>
                    <a:lumOff val="25000"/>
                  </a:schemeClr>
                </a:solidFill>
              </a:rPr>
              <a:t>	</a:t>
            </a:r>
            <a:r>
              <a:rPr lang="en-US" altLang="zh-CN" dirty="0">
                <a:solidFill>
                  <a:schemeClr val="tx1">
                    <a:lumMod val="75000"/>
                    <a:lumOff val="25000"/>
                  </a:schemeClr>
                </a:solidFill>
              </a:rPr>
              <a:t>test();//</a:t>
            </a:r>
            <a:r>
              <a:rPr lang="zh-CN" altLang="en-US" dirty="0">
                <a:solidFill>
                  <a:schemeClr val="tx1">
                    <a:lumMod val="75000"/>
                    <a:lumOff val="25000"/>
                  </a:schemeClr>
                </a:solidFill>
              </a:rPr>
              <a:t>可以执行</a:t>
            </a:r>
            <a:endParaRPr lang="zh-CN" altLang="en-US" dirty="0">
              <a:solidFill>
                <a:schemeClr val="tx1">
                  <a:lumMod val="75000"/>
                  <a:lumOff val="25000"/>
                </a:schemeClr>
              </a:solidFill>
            </a:endParaRPr>
          </a:p>
          <a:p>
            <a:pPr marL="342900" indent="-342900">
              <a:spcBef>
                <a:spcPct val="20000"/>
              </a:spcBef>
            </a:pPr>
            <a:r>
              <a:rPr lang="zh-CN" altLang="en-US" dirty="0">
                <a:solidFill>
                  <a:schemeClr val="tx1">
                    <a:lumMod val="75000"/>
                    <a:lumOff val="25000"/>
                  </a:schemeClr>
                </a:solidFill>
              </a:rPr>
              <a:t>	</a:t>
            </a:r>
            <a:r>
              <a:rPr lang="en-US" altLang="zh-CN" dirty="0">
                <a:solidFill>
                  <a:schemeClr val="tx1">
                    <a:lumMod val="75000"/>
                    <a:lumOff val="25000"/>
                  </a:schemeClr>
                </a:solidFill>
              </a:rPr>
              <a:t>function test() {};</a:t>
            </a:r>
            <a:endParaRPr lang="en-US" altLang="zh-CN"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Javascript</a:t>
            </a:r>
            <a:r>
              <a:rPr lang="zh-CN" altLang="en-US" sz="2400" dirty="0">
                <a:solidFill>
                  <a:schemeClr val="tx1">
                    <a:lumMod val="75000"/>
                    <a:lumOff val="25000"/>
                  </a:schemeClr>
                </a:solidFill>
              </a:rPr>
              <a:t>的基本特点：</a:t>
            </a:r>
            <a:endParaRPr lang="zh-CN" altLang="en-US" sz="2400" dirty="0">
              <a:solidFill>
                <a:schemeClr val="tx1">
                  <a:lumMod val="75000"/>
                  <a:lumOff val="25000"/>
                </a:schemeClr>
              </a:solidFill>
            </a:endParaRPr>
          </a:p>
          <a:p>
            <a:pPr lvl="1"/>
            <a:r>
              <a:rPr lang="zh-CN" altLang="en-US" sz="2000" dirty="0">
                <a:solidFill>
                  <a:schemeClr val="tx1">
                    <a:lumMod val="75000"/>
                    <a:lumOff val="25000"/>
                  </a:schemeClr>
                </a:solidFill>
              </a:rPr>
              <a:t>脚本语言：</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是一种解释型的脚本语言</a:t>
            </a:r>
            <a:r>
              <a:rPr lang="en-US" altLang="zh-CN" sz="2000" dirty="0">
                <a:solidFill>
                  <a:schemeClr val="tx1">
                    <a:lumMod val="75000"/>
                    <a:lumOff val="25000"/>
                  </a:schemeClr>
                </a:solidFill>
              </a:rPr>
              <a:t>,C</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C++</a:t>
            </a:r>
            <a:r>
              <a:rPr lang="zh-CN" altLang="en-US" sz="2000" dirty="0">
                <a:solidFill>
                  <a:schemeClr val="tx1">
                    <a:lumMod val="75000"/>
                    <a:lumOff val="25000"/>
                  </a:schemeClr>
                </a:solidFill>
              </a:rPr>
              <a:t>等语言先编译后执行</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而</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可以直接执行。</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基于对象：</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是一种基于对象的脚本语言</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它不仅可以创建对象</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也能使用现有的对象。（后面章节介绍）</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简单</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语言中采用的是弱类型的变量类型</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对使用的数据类型未做出严格的要求</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是基于</a:t>
            </a:r>
            <a:r>
              <a:rPr lang="en-US" altLang="zh-CN" sz="2000" dirty="0">
                <a:solidFill>
                  <a:schemeClr val="tx1">
                    <a:lumMod val="75000"/>
                    <a:lumOff val="25000"/>
                  </a:schemeClr>
                </a:solidFill>
              </a:rPr>
              <a:t>Java</a:t>
            </a:r>
            <a:r>
              <a:rPr lang="zh-CN" altLang="en-US" sz="2000" dirty="0">
                <a:solidFill>
                  <a:schemeClr val="tx1">
                    <a:lumMod val="75000"/>
                    <a:lumOff val="25000"/>
                  </a:schemeClr>
                </a:solidFill>
              </a:rPr>
              <a:t>基本语句和控制的脚本语言</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其设计简单紧凑。</a:t>
            </a:r>
            <a:endParaRPr lang="zh-CN" altLang="en-US" sz="2000" dirty="0">
              <a:solidFill>
                <a:schemeClr val="tx1">
                  <a:lumMod val="75000"/>
                  <a:lumOff val="25000"/>
                </a:schemeClr>
              </a:solidFill>
            </a:endParaRPr>
          </a:p>
          <a:p>
            <a:pPr lvl="1"/>
            <a:r>
              <a:rPr lang="zh-CN" altLang="en-US" sz="2000" dirty="0">
                <a:solidFill>
                  <a:schemeClr val="tx1">
                    <a:lumMod val="75000"/>
                    <a:lumOff val="25000"/>
                  </a:schemeClr>
                </a:solidFill>
              </a:rPr>
              <a:t>跨平台：</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只依赖于浏览器而与操作系统无关，目前</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已被大多数的浏览器所支持</a:t>
            </a:r>
            <a:r>
              <a:rPr lang="zh-CN" altLang="en-US" sz="2000" dirty="0" smtClean="0">
                <a:solidFill>
                  <a:schemeClr val="tx1">
                    <a:lumMod val="75000"/>
                    <a:lumOff val="25000"/>
                  </a:schemeClr>
                </a:solidFill>
              </a:rPr>
              <a:t>。</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1【javascript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a:solidFill>
                  <a:schemeClr val="tx1">
                    <a:lumMod val="75000"/>
                    <a:lumOff val="25000"/>
                  </a:schemeClr>
                </a:solidFill>
              </a:rPr>
              <a:t>函数</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函数的作用是什么？</a:t>
            </a:r>
            <a:endParaRPr lang="en-US" altLang="zh-CN" dirty="0" smtClean="0"/>
          </a:p>
          <a:p>
            <a:r>
              <a:rPr lang="zh-CN" altLang="en-US" dirty="0" smtClean="0"/>
              <a:t>形式参数和实际参数有什么区别？</a:t>
            </a:r>
            <a:endParaRPr lang="en-US" altLang="zh-CN" dirty="0" smtClean="0"/>
          </a:p>
          <a:p>
            <a:r>
              <a:rPr lang="zh-CN" altLang="en-US" dirty="0" smtClean="0"/>
              <a:t>函数有哪些声明方式。</a:t>
            </a:r>
            <a:endParaRPr lang="en-US" altLang="zh-CN" dirty="0" smtClean="0"/>
          </a:p>
          <a:p>
            <a:r>
              <a:rPr lang="zh-CN" altLang="en-US" dirty="0" smtClean="0"/>
              <a:t>函数的本质是什么？</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函数</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a:t>函数：一段包含应用程序的程序块，此程序块可以被其他程序通过函数名调用，目的是提高代码公用性、可维护性。</a:t>
            </a:r>
            <a:endParaRPr lang="zh-CN" altLang="en-US" dirty="0"/>
          </a:p>
          <a:p>
            <a:r>
              <a:rPr lang="zh-CN" altLang="en-US" dirty="0"/>
              <a:t>函数的本质：函数是</a:t>
            </a:r>
            <a:r>
              <a:rPr lang="en-US" altLang="zh-CN" dirty="0"/>
              <a:t>Function</a:t>
            </a:r>
            <a:r>
              <a:rPr lang="zh-CN" altLang="en-US" dirty="0"/>
              <a:t>的一个实例对象，函数名是对象实例的变量名称，函数不存在重载。</a:t>
            </a:r>
            <a:endParaRPr lang="zh-CN" altLang="en-US" dirty="0"/>
          </a:p>
          <a:p>
            <a:r>
              <a:rPr lang="zh-CN" altLang="en-US" dirty="0"/>
              <a:t>函数的预编译：浏览器在客户端加载时将会检索全局函数，并将其使用</a:t>
            </a:r>
            <a:r>
              <a:rPr lang="en-US" altLang="zh-CN" dirty="0"/>
              <a:t>new Functon</a:t>
            </a:r>
            <a:r>
              <a:rPr lang="zh-CN" altLang="en-US" dirty="0"/>
              <a:t>方式进行初始化，因此如下程序可以运行。</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6</a:t>
            </a:r>
            <a:r>
              <a:rPr lang="zh-CN" altLang="en-US" dirty="0" smtClean="0"/>
              <a:t>节</a:t>
            </a:r>
            <a:r>
              <a:rPr lang="en-US" altLang="zh-CN" dirty="0" smtClean="0"/>
              <a:t>【</a:t>
            </a:r>
            <a:r>
              <a:rPr lang="en-US" altLang="zh-CN" dirty="0">
                <a:solidFill>
                  <a:schemeClr val="tx1">
                    <a:lumMod val="75000"/>
                    <a:lumOff val="25000"/>
                  </a:schemeClr>
                </a:solidFill>
              </a:rPr>
              <a:t> </a:t>
            </a:r>
            <a:r>
              <a:rPr lang="zh-CN" altLang="en-US" dirty="0" smtClean="0">
                <a:solidFill>
                  <a:schemeClr val="tx1">
                    <a:lumMod val="75000"/>
                    <a:lumOff val="25000"/>
                  </a:schemeClr>
                </a:solidFill>
              </a:rPr>
              <a:t>面向对象编程</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：构造函数</a:t>
            </a:r>
            <a:endParaRPr lang="en-US" altLang="zh-CN" dirty="0" smtClean="0"/>
          </a:p>
          <a:p>
            <a:r>
              <a:rPr lang="zh-CN" altLang="en-US" dirty="0" smtClean="0"/>
              <a:t>知识点</a:t>
            </a:r>
            <a:r>
              <a:rPr lang="en-US" altLang="zh-CN" dirty="0" smtClean="0"/>
              <a:t>2</a:t>
            </a:r>
            <a:r>
              <a:rPr lang="zh-CN" altLang="en-US" dirty="0" smtClean="0"/>
              <a:t>：原型链与原型对象</a:t>
            </a:r>
            <a:endParaRPr lang="en-US" altLang="zh-CN" dirty="0" smtClean="0"/>
          </a:p>
          <a:p>
            <a:r>
              <a:rPr lang="zh-CN" altLang="en-US" dirty="0"/>
              <a:t>知识</a:t>
            </a:r>
            <a:r>
              <a:rPr lang="zh-CN" altLang="en-US" dirty="0" smtClean="0"/>
              <a:t>点</a:t>
            </a:r>
            <a:r>
              <a:rPr lang="en-US" altLang="zh-CN" dirty="0" smtClean="0"/>
              <a:t>3</a:t>
            </a:r>
            <a:r>
              <a:rPr lang="zh-CN" altLang="en-US" dirty="0" smtClean="0"/>
              <a:t>：</a:t>
            </a:r>
            <a:r>
              <a:rPr lang="en-US" altLang="zh-CN" dirty="0" smtClean="0"/>
              <a:t>Object</a:t>
            </a:r>
            <a:r>
              <a:rPr lang="zh-CN" altLang="en-US" dirty="0" smtClean="0"/>
              <a:t>对象介绍</a:t>
            </a:r>
            <a:endParaRPr lang="en-US" altLang="zh-CN" dirty="0">
              <a:solidFill>
                <a:schemeClr val="tx1">
                  <a:lumMod val="75000"/>
                  <a:lumOff val="25000"/>
                </a:schemeClr>
              </a:solidFill>
            </a:endParaRPr>
          </a:p>
          <a:p>
            <a:r>
              <a:rPr lang="zh-CN" altLang="en-US" dirty="0"/>
              <a:t>知识</a:t>
            </a:r>
            <a:r>
              <a:rPr lang="zh-CN" altLang="en-US" dirty="0" smtClean="0"/>
              <a:t>点</a:t>
            </a:r>
            <a:r>
              <a:rPr lang="en-US" altLang="zh-CN" dirty="0" smtClean="0"/>
              <a:t>4</a:t>
            </a:r>
            <a:r>
              <a:rPr lang="zh-CN" altLang="en-US" dirty="0" smtClean="0"/>
              <a:t>：</a:t>
            </a:r>
            <a:r>
              <a:rPr lang="en-US" altLang="zh-CN" dirty="0" smtClean="0"/>
              <a:t>Function</a:t>
            </a:r>
            <a:r>
              <a:rPr lang="zh-CN" altLang="en-US" dirty="0" smtClean="0"/>
              <a:t>对象介绍</a:t>
            </a:r>
            <a:endParaRPr lang="en-US" altLang="zh-CN" dirty="0" smtClean="0">
              <a:solidFill>
                <a:schemeClr val="tx1">
                  <a:lumMod val="75000"/>
                  <a:lumOff val="25000"/>
                </a:schemeClr>
              </a:solidFill>
            </a:endParaRPr>
          </a:p>
          <a:p>
            <a:r>
              <a:rPr lang="zh-CN" altLang="en-US" dirty="0"/>
              <a:t>知识</a:t>
            </a:r>
            <a:r>
              <a:rPr lang="zh-CN" altLang="en-US" dirty="0" smtClean="0"/>
              <a:t>点</a:t>
            </a:r>
            <a:r>
              <a:rPr lang="en-US" altLang="zh-CN" dirty="0" smtClean="0"/>
              <a:t>5</a:t>
            </a:r>
            <a:r>
              <a:rPr lang="zh-CN" altLang="en-US" dirty="0" smtClean="0"/>
              <a:t>：对象的创建模式</a:t>
            </a:r>
            <a:endParaRPr lang="en-US" altLang="zh-CN" dirty="0" smtClean="0"/>
          </a:p>
          <a:p>
            <a:r>
              <a:rPr lang="zh-CN" altLang="en-US" dirty="0"/>
              <a:t>知识</a:t>
            </a:r>
            <a:r>
              <a:rPr lang="zh-CN" altLang="en-US" dirty="0" smtClean="0"/>
              <a:t>点</a:t>
            </a:r>
            <a:r>
              <a:rPr lang="en-US" altLang="zh-CN" dirty="0" smtClean="0"/>
              <a:t>6</a:t>
            </a:r>
            <a:r>
              <a:rPr lang="zh-CN" altLang="en-US" dirty="0"/>
              <a:t>：混合继承方式</a:t>
            </a:r>
            <a:endParaRPr lang="en-US" altLang="zh-CN" dirty="0"/>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理解</a:t>
            </a:r>
            <a:r>
              <a:rPr lang="en-US" altLang="zh-CN" sz="2400" dirty="0">
                <a:solidFill>
                  <a:schemeClr val="tx1">
                    <a:lumMod val="75000"/>
                    <a:lumOff val="25000"/>
                  </a:schemeClr>
                </a:solidFill>
              </a:rPr>
              <a:t>JS</a:t>
            </a:r>
            <a:r>
              <a:rPr lang="zh-CN" altLang="en-US" sz="2400" dirty="0">
                <a:solidFill>
                  <a:schemeClr val="tx1">
                    <a:lumMod val="75000"/>
                    <a:lumOff val="25000"/>
                  </a:schemeClr>
                </a:solidFill>
              </a:rPr>
              <a:t>对象实现的基础</a:t>
            </a:r>
            <a:r>
              <a:rPr lang="en-US" altLang="zh-CN" sz="2400" dirty="0">
                <a:solidFill>
                  <a:schemeClr val="tx1">
                    <a:lumMod val="75000"/>
                    <a:lumOff val="25000"/>
                  </a:schemeClr>
                </a:solidFill>
              </a:rPr>
              <a:t>:</a:t>
            </a:r>
            <a:endParaRPr lang="en-US" altLang="zh-CN"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构造函数：函数的另外一种执行方式，执行后创建对象，并创建原型对象。</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原型对象</a:t>
            </a:r>
            <a:r>
              <a:rPr lang="en-US" altLang="zh-CN" sz="2000" dirty="0">
                <a:solidFill>
                  <a:schemeClr val="tx1">
                    <a:lumMod val="75000"/>
                    <a:lumOff val="25000"/>
                  </a:schemeClr>
                </a:solidFill>
              </a:rPr>
              <a:t>(prototype)</a:t>
            </a:r>
            <a:r>
              <a:rPr lang="zh-CN" altLang="en-US" sz="2000" dirty="0">
                <a:solidFill>
                  <a:schemeClr val="tx1">
                    <a:lumMod val="75000"/>
                    <a:lumOff val="25000"/>
                  </a:schemeClr>
                </a:solidFill>
              </a:rPr>
              <a:t>：是函数对象（当且仅当函数对象）的一个内部属性，值是一个普通的对象，用户可以访问、操作该对象。</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原型链</a:t>
            </a:r>
            <a:r>
              <a:rPr lang="en-US" altLang="zh-CN" sz="2000" dirty="0">
                <a:solidFill>
                  <a:schemeClr val="tx1">
                    <a:lumMod val="75000"/>
                    <a:lumOff val="25000"/>
                  </a:schemeClr>
                </a:solidFill>
              </a:rPr>
              <a:t>(__proto__)</a:t>
            </a:r>
            <a:r>
              <a:rPr lang="zh-CN" altLang="en-US" sz="2000" dirty="0">
                <a:solidFill>
                  <a:schemeClr val="tx1">
                    <a:lumMod val="75000"/>
                    <a:lumOff val="25000"/>
                  </a:schemeClr>
                </a:solidFill>
              </a:rPr>
              <a:t>：每个对象都具备的不可访问的内部属性（指针）（</a:t>
            </a:r>
            <a:r>
              <a:rPr lang="en-US" altLang="zh-CN" sz="2000" dirty="0">
                <a:solidFill>
                  <a:schemeClr val="tx1">
                    <a:lumMod val="75000"/>
                    <a:lumOff val="25000"/>
                  </a:schemeClr>
                </a:solidFill>
              </a:rPr>
              <a:t>chrom</a:t>
            </a:r>
            <a:r>
              <a:rPr lang="zh-CN" altLang="en-US" sz="2000" dirty="0">
                <a:solidFill>
                  <a:schemeClr val="tx1">
                    <a:lumMod val="75000"/>
                    <a:lumOff val="25000"/>
                  </a:schemeClr>
                </a:solidFill>
              </a:rPr>
              <a:t>等浏览器可以访问，但无法操作）</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指针指向构造函数对应的原型对象。</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Function</a:t>
            </a:r>
            <a:r>
              <a:rPr lang="zh-CN" altLang="en-US" sz="2000" dirty="0">
                <a:solidFill>
                  <a:schemeClr val="tx1">
                    <a:lumMod val="75000"/>
                    <a:lumOff val="25000"/>
                  </a:schemeClr>
                </a:solidFill>
              </a:rPr>
              <a:t>函数：函数对象。</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Object</a:t>
            </a:r>
            <a:r>
              <a:rPr lang="zh-CN" altLang="en-US" sz="2000" dirty="0">
                <a:solidFill>
                  <a:schemeClr val="tx1">
                    <a:lumMod val="75000"/>
                    <a:lumOff val="25000"/>
                  </a:schemeClr>
                </a:solidFill>
              </a:rPr>
              <a:t>函数：所有创建对象的祖辈对象，也是由</a:t>
            </a:r>
            <a:r>
              <a:rPr lang="en-US" altLang="zh-CN" sz="2000" dirty="0">
                <a:solidFill>
                  <a:schemeClr val="tx1">
                    <a:lumMod val="75000"/>
                    <a:lumOff val="25000"/>
                  </a:schemeClr>
                </a:solidFill>
              </a:rPr>
              <a:t>Function</a:t>
            </a:r>
            <a:r>
              <a:rPr lang="zh-CN" altLang="en-US" sz="2000" dirty="0">
                <a:solidFill>
                  <a:schemeClr val="tx1">
                    <a:lumMod val="75000"/>
                    <a:lumOff val="25000"/>
                  </a:schemeClr>
                </a:solidFill>
              </a:rPr>
              <a:t>对象实现的。</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构造函数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构造函数：构造函数的声明方式与普通函数完全一致，但调用方式不同，返回的结果及内存结构也不同，执行构造函数将会返回一个该构造函数对应的对象。</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构造</a:t>
            </a:r>
            <a:r>
              <a:rPr lang="zh-CN" altLang="en-US" sz="2000" dirty="0" smtClean="0">
                <a:solidFill>
                  <a:schemeClr val="tx1">
                    <a:lumMod val="75000"/>
                    <a:lumOff val="25000"/>
                  </a:schemeClr>
                </a:solidFill>
              </a:rPr>
              <a:t>函数</a:t>
            </a:r>
            <a:r>
              <a:rPr lang="zh-CN" altLang="en-US" sz="2000" dirty="0">
                <a:solidFill>
                  <a:schemeClr val="tx1">
                    <a:lumMod val="75000"/>
                    <a:lumOff val="25000"/>
                  </a:schemeClr>
                </a:solidFill>
              </a:rPr>
              <a:t>的定义</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与普通函数定义完全一致，但使用构造函数一般替代类，因此要符合</a:t>
            </a:r>
            <a:r>
              <a:rPr lang="en-US" altLang="zh-CN" sz="2000" dirty="0">
                <a:solidFill>
                  <a:schemeClr val="tx1">
                    <a:lumMod val="75000"/>
                    <a:lumOff val="25000"/>
                  </a:schemeClr>
                </a:solidFill>
              </a:rPr>
              <a:t>java</a:t>
            </a:r>
            <a:r>
              <a:rPr lang="zh-CN" altLang="en-US" sz="2000" dirty="0">
                <a:solidFill>
                  <a:schemeClr val="tx1">
                    <a:lumMod val="75000"/>
                    <a:lumOff val="25000"/>
                  </a:schemeClr>
                </a:solidFill>
              </a:rPr>
              <a:t>的规范</a:t>
            </a:r>
            <a:r>
              <a:rPr lang="en-US" altLang="zh-CN" sz="2000" dirty="0">
                <a:solidFill>
                  <a:schemeClr val="tx1">
                    <a:lumMod val="75000"/>
                    <a:lumOff val="25000"/>
                  </a:schemeClr>
                </a:solidFill>
              </a:rPr>
              <a:t>)</a:t>
            </a:r>
            <a:endParaRPr lang="en-US" altLang="zh-CN"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构造函数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3204855" y="4008115"/>
            <a:ext cx="2833381" cy="369332"/>
          </a:xfrm>
          <a:prstGeom prst="rect">
            <a:avLst/>
          </a:prstGeom>
          <a:solidFill>
            <a:schemeClr val="accent6">
              <a:lumMod val="20000"/>
              <a:lumOff val="80000"/>
            </a:schemeClr>
          </a:solidFill>
          <a:ln w="38100">
            <a:solidFill>
              <a:schemeClr val="accent6">
                <a:lumMod val="75000"/>
              </a:schemeClr>
            </a:solidFill>
          </a:ln>
        </p:spPr>
        <p:txBody>
          <a:bodyPr>
            <a:spAutoFit/>
          </a:bodyPr>
          <a:lstStyle/>
          <a:p>
            <a:r>
              <a:rPr lang="en-US" altLang="zh-CN" dirty="0">
                <a:solidFill>
                  <a:schemeClr val="tx1">
                    <a:lumMod val="75000"/>
                    <a:lumOff val="25000"/>
                  </a:schemeClr>
                </a:solidFill>
              </a:rPr>
              <a:t>function Fun() {this};</a:t>
            </a:r>
            <a:endParaRPr lang="en-US" altLang="zh-CN" dirty="0">
              <a:solidFill>
                <a:schemeClr val="tx1">
                  <a:lumMod val="75000"/>
                  <a:lumOff val="25000"/>
                </a:schemeClr>
              </a:solidFill>
            </a:endParaRPr>
          </a:p>
        </p:txBody>
      </p:sp>
      <p:sp>
        <p:nvSpPr>
          <p:cNvPr id="6" name="矩形 5"/>
          <p:cNvSpPr/>
          <p:nvPr/>
        </p:nvSpPr>
        <p:spPr>
          <a:xfrm>
            <a:off x="2009477" y="4971315"/>
            <a:ext cx="6013506" cy="369332"/>
          </a:xfrm>
          <a:prstGeom prst="rect">
            <a:avLst/>
          </a:prstGeom>
        </p:spPr>
        <p:txBody>
          <a:bodyPr wrap="none">
            <a:spAutoFit/>
          </a:bodyPr>
          <a:lstStyle/>
          <a:p>
            <a:pPr>
              <a:buClr>
                <a:schemeClr val="tx1"/>
              </a:buClr>
              <a:buNone/>
            </a:pPr>
            <a:r>
              <a:rPr lang="en-US" altLang="zh-CN" dirty="0">
                <a:latin typeface="微软雅黑" panose="020B0503020204020204" pitchFamily="34" charset="-122"/>
                <a:ea typeface="微软雅黑" panose="020B0503020204020204" pitchFamily="34" charset="-122"/>
              </a:rPr>
              <a:t>Fun();//</a:t>
            </a:r>
            <a:r>
              <a:rPr lang="zh-CN" altLang="en-US" dirty="0">
                <a:latin typeface="微软雅黑" panose="020B0503020204020204" pitchFamily="34" charset="-122"/>
                <a:ea typeface="微软雅黑" panose="020B0503020204020204" pitchFamily="34" charset="-122"/>
              </a:rPr>
              <a:t>普通函数</a:t>
            </a:r>
            <a:r>
              <a:rPr lang="en-US" altLang="zh-CN" dirty="0">
                <a:latin typeface="微软雅黑" panose="020B0503020204020204" pitchFamily="34" charset="-122"/>
                <a:ea typeface="微软雅黑" panose="020B0503020204020204" pitchFamily="34" charset="-122"/>
              </a:rPr>
              <a:t>		var f = new Fun();//</a:t>
            </a:r>
            <a:r>
              <a:rPr lang="zh-CN" altLang="en-US" dirty="0">
                <a:latin typeface="微软雅黑" panose="020B0503020204020204" pitchFamily="34" charset="-122"/>
                <a:ea typeface="微软雅黑" panose="020B0503020204020204" pitchFamily="34" charset="-122"/>
              </a:rPr>
              <a:t>构造函数</a:t>
            </a:r>
            <a:endParaRPr lang="en-US" altLang="zh-CN"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flipV="1">
            <a:off x="2548648" y="4377447"/>
            <a:ext cx="1634246" cy="700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426086" y="4377447"/>
            <a:ext cx="1916349" cy="7007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smtClean="0">
                <a:solidFill>
                  <a:schemeClr val="tx1">
                    <a:lumMod val="75000"/>
                    <a:lumOff val="25000"/>
                  </a:schemeClr>
                </a:solidFill>
              </a:rPr>
              <a:t>构造函数初始化时的</a:t>
            </a:r>
            <a:r>
              <a:rPr lang="zh-CN" altLang="en-US" sz="2400" dirty="0">
                <a:solidFill>
                  <a:schemeClr val="tx1">
                    <a:lumMod val="75000"/>
                    <a:lumOff val="25000"/>
                  </a:schemeClr>
                </a:solidFill>
              </a:rPr>
              <a:t>执行过程</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创建了一个空对象</a:t>
            </a:r>
            <a:r>
              <a:rPr lang="en-US" altLang="zh-CN" sz="2000" dirty="0">
                <a:solidFill>
                  <a:schemeClr val="tx1">
                    <a:lumMod val="75000"/>
                    <a:lumOff val="25000"/>
                  </a:schemeClr>
                </a:solidFill>
              </a:rPr>
              <a:t>obj</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空对象的原型链（</a:t>
            </a:r>
            <a:r>
              <a:rPr lang="en-US" altLang="zh-CN" sz="2000" dirty="0">
                <a:solidFill>
                  <a:schemeClr val="tx1">
                    <a:lumMod val="75000"/>
                    <a:lumOff val="25000"/>
                  </a:schemeClr>
                </a:solidFill>
              </a:rPr>
              <a:t>__proto__</a:t>
            </a:r>
            <a:r>
              <a:rPr lang="zh-CN" altLang="en-US" sz="2000" dirty="0">
                <a:solidFill>
                  <a:schemeClr val="tx1">
                    <a:lumMod val="75000"/>
                    <a:lumOff val="25000"/>
                  </a:schemeClr>
                </a:solidFill>
              </a:rPr>
              <a:t>）指向</a:t>
            </a:r>
            <a:r>
              <a:rPr lang="zh-CN" altLang="en-US" sz="2000" dirty="0" smtClean="0">
                <a:solidFill>
                  <a:schemeClr val="tx1">
                    <a:lumMod val="75000"/>
                    <a:lumOff val="25000"/>
                  </a:schemeClr>
                </a:solidFill>
              </a:rPr>
              <a:t>了函数的原型对象</a:t>
            </a:r>
            <a:r>
              <a:rPr lang="en-US" altLang="zh-CN" sz="2000" dirty="0">
                <a:solidFill>
                  <a:schemeClr val="tx1">
                    <a:lumMod val="75000"/>
                    <a:lumOff val="25000"/>
                  </a:schemeClr>
                </a:solidFill>
              </a:rPr>
              <a:t>prototype</a:t>
            </a:r>
            <a:r>
              <a:rPr lang="zh-CN" altLang="en-US" sz="2000" dirty="0">
                <a:solidFill>
                  <a:schemeClr val="tx1">
                    <a:lumMod val="75000"/>
                    <a:lumOff val="25000"/>
                  </a:schemeClr>
                </a:solidFill>
              </a:rPr>
              <a:t>对象。</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修改函数对象的</a:t>
            </a:r>
            <a:r>
              <a:rPr lang="en-US" altLang="zh-CN" sz="2000" dirty="0">
                <a:solidFill>
                  <a:schemeClr val="tx1">
                    <a:lumMod val="75000"/>
                    <a:lumOff val="25000"/>
                  </a:schemeClr>
                </a:solidFill>
              </a:rPr>
              <a:t>this</a:t>
            </a:r>
            <a:r>
              <a:rPr lang="zh-CN" altLang="en-US" sz="2000" dirty="0">
                <a:solidFill>
                  <a:schemeClr val="tx1">
                    <a:lumMod val="75000"/>
                    <a:lumOff val="25000"/>
                  </a:schemeClr>
                </a:solidFill>
              </a:rPr>
              <a:t>指针为新创建的对象引用。</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执行函数体。</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构造函数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原型对象</a:t>
            </a:r>
            <a:r>
              <a:rPr lang="en-US" altLang="zh-CN" sz="2400" dirty="0">
                <a:solidFill>
                  <a:schemeClr val="tx1">
                    <a:lumMod val="75000"/>
                    <a:lumOff val="25000"/>
                  </a:schemeClr>
                </a:solidFill>
              </a:rPr>
              <a:t>(prototype)</a:t>
            </a:r>
            <a:r>
              <a:rPr lang="zh-CN" altLang="en-US" sz="2400" dirty="0">
                <a:solidFill>
                  <a:schemeClr val="tx1">
                    <a:lumMod val="75000"/>
                    <a:lumOff val="25000"/>
                  </a:schemeClr>
                </a:solidFill>
              </a:rPr>
              <a:t>：是函数对象（当且仅当函数对象）的一个内部属性，值是一个普通的对象，用户可以访问、操作该对象。</a:t>
            </a:r>
            <a:endParaRPr lang="zh-CN" altLang="en-US" sz="2400" dirty="0">
              <a:solidFill>
                <a:schemeClr val="tx1">
                  <a:lumMod val="75000"/>
                  <a:lumOff val="25000"/>
                </a:schemeClr>
              </a:solidFill>
            </a:endParaRPr>
          </a:p>
          <a:p>
            <a:pPr marL="342900" indent="-342900">
              <a:spcBef>
                <a:spcPct val="20000"/>
              </a:spcBef>
            </a:pPr>
            <a:r>
              <a:rPr lang="zh-CN" altLang="en-US" sz="2400" dirty="0">
                <a:solidFill>
                  <a:schemeClr val="tx1">
                    <a:lumMod val="75000"/>
                    <a:lumOff val="25000"/>
                  </a:schemeClr>
                </a:solidFill>
              </a:rPr>
              <a:t>原型链</a:t>
            </a:r>
            <a:r>
              <a:rPr lang="en-US" altLang="zh-CN" sz="2400" dirty="0">
                <a:solidFill>
                  <a:schemeClr val="tx1">
                    <a:lumMod val="75000"/>
                    <a:lumOff val="25000"/>
                  </a:schemeClr>
                </a:solidFill>
              </a:rPr>
              <a:t>(__proto__)</a:t>
            </a:r>
            <a:r>
              <a:rPr lang="zh-CN" altLang="en-US" sz="2400" dirty="0">
                <a:solidFill>
                  <a:schemeClr val="tx1">
                    <a:lumMod val="75000"/>
                    <a:lumOff val="25000"/>
                  </a:schemeClr>
                </a:solidFill>
              </a:rPr>
              <a:t>：每个对象都具备的不可访问的内部属性（指针）（</a:t>
            </a:r>
            <a:r>
              <a:rPr lang="en-US" altLang="zh-CN" sz="2400" dirty="0">
                <a:solidFill>
                  <a:schemeClr val="tx1">
                    <a:lumMod val="75000"/>
                    <a:lumOff val="25000"/>
                  </a:schemeClr>
                </a:solidFill>
              </a:rPr>
              <a:t>chrom</a:t>
            </a:r>
            <a:r>
              <a:rPr lang="zh-CN" altLang="en-US" sz="2400" dirty="0">
                <a:solidFill>
                  <a:schemeClr val="tx1">
                    <a:lumMod val="75000"/>
                    <a:lumOff val="25000"/>
                  </a:schemeClr>
                </a:solidFill>
              </a:rPr>
              <a:t>等浏览器可以访问，但无法操作）</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指针指向构造函数对应的原型对象。</a:t>
            </a:r>
            <a:endParaRPr lang="zh-CN" altLang="en-US" sz="2400" dirty="0">
              <a:solidFill>
                <a:schemeClr val="tx1">
                  <a:lumMod val="75000"/>
                  <a:lumOff val="25000"/>
                </a:schemeClr>
              </a:solidFill>
            </a:endParaRPr>
          </a:p>
          <a:p>
            <a:pPr marL="342900" indent="-342900">
              <a:spcBef>
                <a:spcPct val="20000"/>
              </a:spcBef>
            </a:pPr>
            <a:r>
              <a:rPr lang="zh-CN" altLang="en-US" sz="2400" dirty="0">
                <a:solidFill>
                  <a:schemeClr val="tx1">
                    <a:lumMod val="75000"/>
                    <a:lumOff val="25000"/>
                  </a:schemeClr>
                </a:solidFill>
              </a:rPr>
              <a:t>原型链的特点：</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原型链的终点是</a:t>
            </a:r>
            <a:r>
              <a:rPr lang="en-US" altLang="zh-CN" sz="2000" dirty="0">
                <a:solidFill>
                  <a:schemeClr val="tx1">
                    <a:lumMod val="75000"/>
                    <a:lumOff val="25000"/>
                  </a:schemeClr>
                </a:solidFill>
              </a:rPr>
              <a:t>Object</a:t>
            </a:r>
            <a:r>
              <a:rPr lang="zh-CN" altLang="en-US" sz="2000" dirty="0">
                <a:solidFill>
                  <a:schemeClr val="tx1">
                    <a:lumMod val="75000"/>
                    <a:lumOff val="25000"/>
                  </a:schemeClr>
                </a:solidFill>
              </a:rPr>
              <a:t>对象的</a:t>
            </a:r>
            <a:r>
              <a:rPr lang="en-US" altLang="zh-CN" sz="2000" dirty="0">
                <a:solidFill>
                  <a:schemeClr val="tx1">
                    <a:lumMod val="75000"/>
                    <a:lumOff val="25000"/>
                  </a:schemeClr>
                </a:solidFill>
              </a:rPr>
              <a:t>prototype</a:t>
            </a:r>
            <a:r>
              <a:rPr lang="zh-CN" altLang="en-US" sz="2000" dirty="0">
                <a:solidFill>
                  <a:schemeClr val="tx1">
                    <a:lumMod val="75000"/>
                    <a:lumOff val="25000"/>
                  </a:schemeClr>
                </a:solidFill>
              </a:rPr>
              <a:t>属性，该属性的</a:t>
            </a:r>
            <a:r>
              <a:rPr lang="en-US" altLang="zh-CN" sz="2000" dirty="0">
                <a:solidFill>
                  <a:schemeClr val="tx1">
                    <a:lumMod val="75000"/>
                    <a:lumOff val="25000"/>
                  </a:schemeClr>
                </a:solidFill>
              </a:rPr>
              <a:t>__proto__</a:t>
            </a:r>
            <a:r>
              <a:rPr lang="zh-CN" altLang="en-US" sz="2000" dirty="0">
                <a:solidFill>
                  <a:schemeClr val="tx1">
                    <a:lumMod val="75000"/>
                    <a:lumOff val="25000"/>
                  </a:schemeClr>
                </a:solidFill>
              </a:rPr>
              <a:t>为</a:t>
            </a:r>
            <a:r>
              <a:rPr lang="en-US" altLang="zh-CN" sz="2000" dirty="0">
                <a:solidFill>
                  <a:schemeClr val="tx1">
                    <a:lumMod val="75000"/>
                    <a:lumOff val="25000"/>
                  </a:schemeClr>
                </a:solidFill>
              </a:rPr>
              <a:t>null</a:t>
            </a:r>
            <a:r>
              <a:rPr lang="zh-CN" altLang="en-US" sz="2000" dirty="0">
                <a:solidFill>
                  <a:schemeClr val="tx1">
                    <a:lumMod val="75000"/>
                    <a:lumOff val="25000"/>
                  </a:schemeClr>
                </a:solidFill>
              </a:rPr>
              <a:t>，所有连接构成原型链。（稍后详解）</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对象可以调用原型链上的所有属性以及函数。</a:t>
            </a:r>
            <a:endParaRPr lang="zh-CN" altLang="en-US" sz="2000" dirty="0">
              <a:solidFill>
                <a:schemeClr val="tx1">
                  <a:lumMod val="75000"/>
                  <a:lumOff val="25000"/>
                </a:schemeClr>
              </a:solidFill>
            </a:endParaRPr>
          </a:p>
          <a:p>
            <a:pPr marL="342900" indent="-342900">
              <a:spcBef>
                <a:spcPct val="20000"/>
              </a:spcBef>
            </a:pP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原型链与原型对象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smtClean="0">
                <a:solidFill>
                  <a:schemeClr val="tx1">
                    <a:lumMod val="75000"/>
                    <a:lumOff val="25000"/>
                  </a:schemeClr>
                </a:solidFill>
              </a:rPr>
              <a:t>原型</a:t>
            </a:r>
            <a:r>
              <a:rPr lang="zh-CN" altLang="en-US" sz="2400" dirty="0">
                <a:solidFill>
                  <a:schemeClr val="tx1">
                    <a:lumMod val="75000"/>
                    <a:lumOff val="25000"/>
                  </a:schemeClr>
                </a:solidFill>
              </a:rPr>
              <a:t>链的作用：</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使用原型链可以模拟类的功能。</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使用原型链可以实现继承关系</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pPr marL="342900" indent="-342900">
              <a:spcBef>
                <a:spcPct val="20000"/>
              </a:spcBef>
            </a:pPr>
            <a:r>
              <a:rPr lang="zh-CN" altLang="en-US" sz="2400" dirty="0">
                <a:solidFill>
                  <a:schemeClr val="tx1">
                    <a:lumMod val="75000"/>
                    <a:lumOff val="25000"/>
                  </a:schemeClr>
                </a:solidFill>
              </a:rPr>
              <a:t>原型对象</a:t>
            </a:r>
            <a:r>
              <a:rPr lang="en-US" altLang="zh-CN" sz="2400" dirty="0">
                <a:solidFill>
                  <a:schemeClr val="tx1">
                    <a:lumMod val="75000"/>
                    <a:lumOff val="25000"/>
                  </a:schemeClr>
                </a:solidFill>
              </a:rPr>
              <a:t>(prototype)</a:t>
            </a:r>
            <a:r>
              <a:rPr lang="zh-CN" altLang="en-US" sz="2400" dirty="0">
                <a:solidFill>
                  <a:schemeClr val="tx1">
                    <a:lumMod val="75000"/>
                    <a:lumOff val="25000"/>
                  </a:schemeClr>
                </a:solidFill>
              </a:rPr>
              <a:t>的创建：</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在预编译或执行匿名函数时，由</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引擎调用</a:t>
            </a:r>
            <a:r>
              <a:rPr lang="en-US" altLang="zh-CN" sz="2000" dirty="0">
                <a:solidFill>
                  <a:schemeClr val="tx1">
                    <a:lumMod val="75000"/>
                    <a:lumOff val="25000"/>
                  </a:schemeClr>
                </a:solidFill>
              </a:rPr>
              <a:t>new Function()</a:t>
            </a:r>
            <a:r>
              <a:rPr lang="zh-CN" altLang="en-US" sz="2000" dirty="0">
                <a:solidFill>
                  <a:schemeClr val="tx1">
                    <a:lumMod val="75000"/>
                    <a:lumOff val="25000"/>
                  </a:schemeClr>
                </a:solidFill>
              </a:rPr>
              <a:t>创建函数对象，以及函数对象的</a:t>
            </a:r>
            <a:r>
              <a:rPr lang="en-US" altLang="zh-CN" sz="2000" dirty="0">
                <a:solidFill>
                  <a:schemeClr val="tx1">
                    <a:lumMod val="75000"/>
                    <a:lumOff val="25000"/>
                  </a:schemeClr>
                </a:solidFill>
              </a:rPr>
              <a:t>prototype</a:t>
            </a:r>
            <a:r>
              <a:rPr lang="zh-CN" altLang="en-US" sz="2000" dirty="0">
                <a:solidFill>
                  <a:schemeClr val="tx1">
                    <a:lumMod val="75000"/>
                    <a:lumOff val="25000"/>
                  </a:schemeClr>
                </a:solidFill>
              </a:rPr>
              <a:t>对象。只有函数对象才有</a:t>
            </a:r>
            <a:r>
              <a:rPr lang="en-US" altLang="zh-CN" sz="2000" dirty="0">
                <a:solidFill>
                  <a:schemeClr val="tx1">
                    <a:lumMod val="75000"/>
                    <a:lumOff val="25000"/>
                  </a:schemeClr>
                </a:solidFill>
              </a:rPr>
              <a:t>prototype</a:t>
            </a:r>
            <a:r>
              <a:rPr lang="zh-CN" altLang="en-US" sz="2000" dirty="0">
                <a:solidFill>
                  <a:schemeClr val="tx1">
                    <a:lumMod val="75000"/>
                    <a:lumOff val="25000"/>
                  </a:schemeClr>
                </a:solidFill>
              </a:rPr>
              <a:t>属性。</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函数对象的本质就是一个变量，函数名是变量名，值为函数对象。</a:t>
            </a:r>
            <a:endParaRPr lang="zh-CN" altLang="en-US" sz="2000" dirty="0">
              <a:solidFill>
                <a:schemeClr val="tx1">
                  <a:lumMod val="75000"/>
                  <a:lumOff val="25000"/>
                </a:schemeClr>
              </a:solidFill>
            </a:endParaRPr>
          </a:p>
          <a:p>
            <a:pPr marL="457200" lvl="1" indent="0">
              <a:spcBef>
                <a:spcPct val="20000"/>
              </a:spcBef>
              <a:buNone/>
            </a:pP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原型链与原型对象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原型链指针</a:t>
            </a:r>
            <a:r>
              <a:rPr lang="en-US" altLang="zh-CN" sz="2400" dirty="0">
                <a:solidFill>
                  <a:schemeClr val="tx1">
                    <a:lumMod val="75000"/>
                    <a:lumOff val="25000"/>
                  </a:schemeClr>
                </a:solidFill>
              </a:rPr>
              <a:t>(__proto__) </a:t>
            </a:r>
            <a:r>
              <a:rPr lang="zh-CN" altLang="en-US" sz="2400" dirty="0">
                <a:solidFill>
                  <a:schemeClr val="tx1">
                    <a:lumMod val="75000"/>
                    <a:lumOff val="25000"/>
                  </a:schemeClr>
                </a:solidFill>
              </a:rPr>
              <a:t>的特点：</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不可访问性：在</a:t>
            </a:r>
            <a:r>
              <a:rPr lang="en-US" altLang="zh-CN" sz="2000" dirty="0">
                <a:solidFill>
                  <a:schemeClr val="tx1">
                    <a:lumMod val="75000"/>
                    <a:lumOff val="25000"/>
                  </a:schemeClr>
                </a:solidFill>
              </a:rPr>
              <a:t>IE</a:t>
            </a:r>
            <a:r>
              <a:rPr lang="zh-CN" altLang="en-US" sz="2000" dirty="0">
                <a:solidFill>
                  <a:schemeClr val="tx1">
                    <a:lumMod val="75000"/>
                    <a:lumOff val="25000"/>
                  </a:schemeClr>
                </a:solidFill>
              </a:rPr>
              <a:t>等浏览器中</a:t>
            </a:r>
            <a:r>
              <a:rPr lang="en-US" altLang="zh-CN" sz="2000" dirty="0">
                <a:solidFill>
                  <a:schemeClr val="tx1">
                    <a:lumMod val="75000"/>
                    <a:lumOff val="25000"/>
                  </a:schemeClr>
                </a:solidFill>
              </a:rPr>
              <a:t>__proto__</a:t>
            </a:r>
            <a:r>
              <a:rPr lang="zh-CN" altLang="en-US" sz="2000" dirty="0">
                <a:solidFill>
                  <a:schemeClr val="tx1">
                    <a:lumMod val="75000"/>
                    <a:lumOff val="25000"/>
                  </a:schemeClr>
                </a:solidFill>
              </a:rPr>
              <a:t>属性不可访问。</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不可操作性：不能修改原型链指针的指向。</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多元性：所有的对象类型（包含</a:t>
            </a:r>
            <a:r>
              <a:rPr lang="en-US" altLang="zh-CN" sz="2000" dirty="0">
                <a:solidFill>
                  <a:schemeClr val="tx1">
                    <a:lumMod val="75000"/>
                    <a:lumOff val="25000"/>
                  </a:schemeClr>
                </a:solidFill>
              </a:rPr>
              <a:t>Function</a:t>
            </a:r>
            <a:r>
              <a:rPr lang="zh-CN" altLang="en-US" sz="2000" dirty="0">
                <a:solidFill>
                  <a:schemeClr val="tx1">
                    <a:lumMod val="75000"/>
                    <a:lumOff val="25000"/>
                  </a:schemeClr>
                </a:solidFill>
              </a:rPr>
              <a:t>）都包含原型链指针。</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连接性：对象的原型链指针默认指向构造函数的</a:t>
            </a:r>
            <a:r>
              <a:rPr lang="en-US" altLang="zh-CN" sz="2000" dirty="0">
                <a:solidFill>
                  <a:schemeClr val="tx1">
                    <a:lumMod val="75000"/>
                    <a:lumOff val="25000"/>
                  </a:schemeClr>
                </a:solidFill>
              </a:rPr>
              <a:t>prototype</a:t>
            </a:r>
            <a:r>
              <a:rPr lang="zh-CN" altLang="en-US" sz="2000" dirty="0">
                <a:solidFill>
                  <a:schemeClr val="tx1">
                    <a:lumMod val="75000"/>
                    <a:lumOff val="25000"/>
                  </a:schemeClr>
                </a:solidFill>
              </a:rPr>
              <a:t>对象，但</a:t>
            </a:r>
            <a:r>
              <a:rPr lang="en-US" altLang="zh-CN" sz="2000" dirty="0">
                <a:solidFill>
                  <a:schemeClr val="tx1">
                    <a:lumMod val="75000"/>
                    <a:lumOff val="25000"/>
                  </a:schemeClr>
                </a:solidFill>
              </a:rPr>
              <a:t>prototype</a:t>
            </a:r>
            <a:r>
              <a:rPr lang="zh-CN" altLang="en-US" sz="2000" dirty="0">
                <a:solidFill>
                  <a:schemeClr val="tx1">
                    <a:lumMod val="75000"/>
                    <a:lumOff val="25000"/>
                  </a:schemeClr>
                </a:solidFill>
              </a:rPr>
              <a:t>对象的</a:t>
            </a:r>
            <a:r>
              <a:rPr lang="en-US" altLang="zh-CN" sz="2000" dirty="0">
                <a:solidFill>
                  <a:schemeClr val="tx1">
                    <a:lumMod val="75000"/>
                    <a:lumOff val="25000"/>
                  </a:schemeClr>
                </a:solidFill>
              </a:rPr>
              <a:t>__proto__</a:t>
            </a:r>
            <a:r>
              <a:rPr lang="zh-CN" altLang="en-US" sz="2000" dirty="0">
                <a:solidFill>
                  <a:schemeClr val="tx1">
                    <a:lumMod val="75000"/>
                    <a:lumOff val="25000"/>
                  </a:schemeClr>
                </a:solidFill>
              </a:rPr>
              <a:t>也会作为原型链的一部分，直到连接到</a:t>
            </a:r>
            <a:r>
              <a:rPr lang="en-US" altLang="zh-CN" sz="2000" dirty="0">
                <a:solidFill>
                  <a:schemeClr val="tx1">
                    <a:lumMod val="75000"/>
                    <a:lumOff val="25000"/>
                  </a:schemeClr>
                </a:solidFill>
              </a:rPr>
              <a:t>Object</a:t>
            </a:r>
            <a:r>
              <a:rPr lang="zh-CN" altLang="en-US" sz="2000" dirty="0">
                <a:solidFill>
                  <a:schemeClr val="tx1">
                    <a:lumMod val="75000"/>
                    <a:lumOff val="25000"/>
                  </a:schemeClr>
                </a:solidFill>
              </a:rPr>
              <a:t>的</a:t>
            </a:r>
            <a:r>
              <a:rPr lang="en-US" altLang="zh-CN" sz="2000" dirty="0">
                <a:solidFill>
                  <a:schemeClr val="tx1">
                    <a:lumMod val="75000"/>
                    <a:lumOff val="25000"/>
                  </a:schemeClr>
                </a:solidFill>
              </a:rPr>
              <a:t>prototype</a:t>
            </a:r>
            <a:r>
              <a:rPr lang="zh-CN" altLang="en-US" sz="2000" dirty="0">
                <a:solidFill>
                  <a:schemeClr val="tx1">
                    <a:lumMod val="75000"/>
                    <a:lumOff val="25000"/>
                  </a:schemeClr>
                </a:solidFill>
              </a:rPr>
              <a:t>对象。</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通用性：在原型链上所有</a:t>
            </a:r>
            <a:r>
              <a:rPr lang="en-US" altLang="zh-CN" sz="2000" dirty="0">
                <a:solidFill>
                  <a:schemeClr val="tx1">
                    <a:lumMod val="75000"/>
                    <a:lumOff val="25000"/>
                  </a:schemeClr>
                </a:solidFill>
              </a:rPr>
              <a:t>prototype</a:t>
            </a:r>
            <a:r>
              <a:rPr lang="zh-CN" altLang="en-US" sz="1600" dirty="0">
                <a:solidFill>
                  <a:schemeClr val="tx1">
                    <a:lumMod val="75000"/>
                    <a:lumOff val="25000"/>
                  </a:schemeClr>
                </a:solidFill>
              </a:rPr>
              <a:t>对象中的属性和函数，对象都可以访问和调用。</a:t>
            </a:r>
            <a:endParaRPr lang="zh-CN" altLang="en-US" sz="16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原型链与原型对象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函数：对象函数，是由</a:t>
            </a:r>
            <a:r>
              <a:rPr lang="en-US" altLang="zh-CN" sz="2400" dirty="0">
                <a:solidFill>
                  <a:schemeClr val="tx1">
                    <a:lumMod val="75000"/>
                    <a:lumOff val="25000"/>
                  </a:schemeClr>
                </a:solidFill>
              </a:rPr>
              <a:t>Function</a:t>
            </a:r>
            <a:r>
              <a:rPr lang="zh-CN" altLang="en-US" sz="2400" dirty="0">
                <a:solidFill>
                  <a:schemeClr val="tx1">
                    <a:lumMod val="75000"/>
                    <a:lumOff val="25000"/>
                  </a:schemeClr>
                </a:solidFill>
              </a:rPr>
              <a:t>实现的，原型链的最终端，是所有对象类型的父类</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Object</a:t>
            </a:r>
            <a:r>
              <a:rPr lang="zh-CN" altLang="en-US" sz="2400" dirty="0">
                <a:solidFill>
                  <a:schemeClr val="tx1">
                    <a:lumMod val="75000"/>
                    <a:lumOff val="25000"/>
                  </a:schemeClr>
                </a:solidFill>
              </a:rPr>
              <a:t>函数本质：</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就是用</a:t>
            </a:r>
            <a:r>
              <a:rPr lang="en-US" altLang="zh-CN" sz="2400" dirty="0">
                <a:solidFill>
                  <a:schemeClr val="tx1">
                    <a:lumMod val="75000"/>
                    <a:lumOff val="25000"/>
                  </a:schemeClr>
                </a:solidFill>
              </a:rPr>
              <a:t>function</a:t>
            </a:r>
            <a:r>
              <a:rPr lang="zh-CN" altLang="en-US" sz="2400" dirty="0">
                <a:solidFill>
                  <a:schemeClr val="tx1">
                    <a:lumMod val="75000"/>
                    <a:lumOff val="25000"/>
                  </a:schemeClr>
                </a:solidFill>
              </a:rPr>
              <a:t>实现的特殊构造</a:t>
            </a:r>
            <a:r>
              <a:rPr lang="zh-CN" altLang="en-US" sz="2400" dirty="0" smtClean="0">
                <a:solidFill>
                  <a:schemeClr val="tx1">
                    <a:lumMod val="75000"/>
                    <a:lumOff val="25000"/>
                  </a:schemeClr>
                </a:solidFill>
              </a:rPr>
              <a:t>函数。</a:t>
            </a:r>
            <a:endParaRPr lang="zh-CN" altLang="en-US" sz="2400" dirty="0">
              <a:solidFill>
                <a:schemeClr val="tx1">
                  <a:lumMod val="75000"/>
                  <a:lumOff val="25000"/>
                </a:schemeClr>
              </a:solidFill>
            </a:endParaRPr>
          </a:p>
          <a:p>
            <a:pPr marL="342900" indent="-342900">
              <a:spcBef>
                <a:spcPct val="20000"/>
              </a:spcBef>
            </a:pPr>
            <a:r>
              <a:rPr lang="zh-CN" altLang="en-US" sz="2400" dirty="0">
                <a:solidFill>
                  <a:schemeClr val="tx1">
                    <a:lumMod val="75000"/>
                    <a:lumOff val="25000"/>
                  </a:schemeClr>
                </a:solidFill>
              </a:rPr>
              <a:t>创建对象的方式</a:t>
            </a:r>
            <a:r>
              <a:rPr lang="en-US" altLang="zh-CN" sz="2400" dirty="0">
                <a:solidFill>
                  <a:schemeClr val="tx1">
                    <a:lumMod val="75000"/>
                    <a:lumOff val="25000"/>
                  </a:schemeClr>
                </a:solidFill>
              </a:rPr>
              <a:t>:</a:t>
            </a:r>
            <a:endParaRPr lang="en-US" altLang="zh-CN" sz="2400" dirty="0">
              <a:solidFill>
                <a:schemeClr val="tx1">
                  <a:lumMod val="75000"/>
                  <a:lumOff val="25000"/>
                </a:schemeClr>
              </a:solidFill>
            </a:endParaRPr>
          </a:p>
          <a:p>
            <a:pPr marL="800100" lvl="1" indent="-342900">
              <a:spcBef>
                <a:spcPct val="20000"/>
              </a:spcBef>
            </a:pPr>
            <a:r>
              <a:rPr lang="zh-CN" altLang="en-US" sz="2000" dirty="0" smtClean="0">
                <a:solidFill>
                  <a:schemeClr val="tx1">
                    <a:lumMod val="75000"/>
                    <a:lumOff val="25000"/>
                  </a:schemeClr>
                </a:solidFill>
              </a:rPr>
              <a:t>字面方式</a:t>
            </a:r>
            <a:r>
              <a:rPr lang="en-US" altLang="zh-CN" sz="2000" dirty="0" smtClean="0">
                <a:solidFill>
                  <a:schemeClr val="tx1">
                    <a:lumMod val="75000"/>
                    <a:lumOff val="25000"/>
                  </a:schemeClr>
                </a:solidFill>
              </a:rPr>
              <a:t>							</a:t>
            </a:r>
            <a:r>
              <a:rPr lang="zh-CN" altLang="en-US" sz="2000" dirty="0" smtClean="0">
                <a:solidFill>
                  <a:schemeClr val="tx1">
                    <a:lumMod val="75000"/>
                    <a:lumOff val="25000"/>
                  </a:schemeClr>
                </a:solidFill>
              </a:rPr>
              <a:t>构造</a:t>
            </a:r>
            <a:r>
              <a:rPr lang="zh-CN" altLang="en-US" sz="2000" dirty="0">
                <a:solidFill>
                  <a:schemeClr val="tx1">
                    <a:lumMod val="75000"/>
                    <a:lumOff val="25000"/>
                  </a:schemeClr>
                </a:solidFill>
              </a:rPr>
              <a:t>函数方式</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【Object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1048128" y="3565188"/>
            <a:ext cx="2863412" cy="1357322"/>
          </a:xfrm>
          <a:prstGeom prst="rect">
            <a:avLst/>
          </a:prstGeom>
          <a:noFill/>
          <a:ln w="38100">
            <a:solidFill>
              <a:schemeClr val="accent6">
                <a:lumMod val="75000"/>
              </a:schemeClr>
            </a:solidFill>
            <a:miter lim="800000"/>
            <a:headEnd/>
            <a:tailEnd/>
          </a:ln>
          <a:effectLst/>
        </p:spPr>
      </p:pic>
      <p:sp>
        <p:nvSpPr>
          <p:cNvPr id="6" name="TextBox 5"/>
          <p:cNvSpPr txBox="1"/>
          <p:nvPr/>
        </p:nvSpPr>
        <p:spPr>
          <a:xfrm>
            <a:off x="3762144" y="5155660"/>
            <a:ext cx="3883795" cy="1077218"/>
          </a:xfrm>
          <a:prstGeom prst="rect">
            <a:avLst/>
          </a:prstGeom>
          <a:noFill/>
          <a:ln w="38100">
            <a:solidFill>
              <a:schemeClr val="accent6">
                <a:lumMod val="75000"/>
              </a:schemeClr>
            </a:solidFill>
          </a:ln>
        </p:spPr>
        <p:txBody>
          <a:bodyPr wrap="square" rtlCol="0">
            <a:spAutoFit/>
          </a:bodyPr>
          <a:lstStyle/>
          <a:p>
            <a:r>
              <a:rPr lang="zh-CN" altLang="en-US" sz="1600" dirty="0" smtClean="0">
                <a:solidFill>
                  <a:srgbClr val="00B0F0"/>
                </a:solidFill>
                <a:latin typeface="黑体" panose="02010609060101010101" charset="-122"/>
                <a:ea typeface="楷体_GB2312" pitchFamily="49" charset="-122"/>
              </a:rPr>
              <a:t>对象就是无序的名值对</a:t>
            </a:r>
            <a:endParaRPr lang="en-US" altLang="zh-CN" sz="1600" dirty="0" smtClean="0">
              <a:solidFill>
                <a:srgbClr val="00B0F0"/>
              </a:solidFill>
              <a:latin typeface="黑体" panose="02010609060101010101" charset="-122"/>
              <a:ea typeface="楷体_GB2312" pitchFamily="49" charset="-122"/>
            </a:endParaRPr>
          </a:p>
          <a:p>
            <a:r>
              <a:rPr lang="en-US" altLang="zh-CN" sz="1600" dirty="0" smtClean="0">
                <a:solidFill>
                  <a:srgbClr val="00B0F0"/>
                </a:solidFill>
                <a:latin typeface="黑体" panose="02010609060101010101" charset="-122"/>
                <a:ea typeface="楷体_GB2312" pitchFamily="49" charset="-122"/>
              </a:rPr>
              <a:t>key</a:t>
            </a:r>
            <a:r>
              <a:rPr lang="zh-CN" altLang="en-US" sz="1600" dirty="0" smtClean="0">
                <a:solidFill>
                  <a:srgbClr val="00B0F0"/>
                </a:solidFill>
                <a:latin typeface="黑体" panose="02010609060101010101" charset="-122"/>
                <a:ea typeface="楷体_GB2312" pitchFamily="49" charset="-122"/>
              </a:rPr>
              <a:t>：对象的变量名。</a:t>
            </a:r>
            <a:endParaRPr lang="en-US" altLang="zh-CN" sz="1600" dirty="0" smtClean="0">
              <a:solidFill>
                <a:srgbClr val="00B0F0"/>
              </a:solidFill>
              <a:latin typeface="黑体" panose="02010609060101010101" charset="-122"/>
              <a:ea typeface="楷体_GB2312" pitchFamily="49" charset="-122"/>
            </a:endParaRPr>
          </a:p>
          <a:p>
            <a:r>
              <a:rPr lang="en-US" altLang="zh-CN" sz="1600" dirty="0" smtClean="0">
                <a:solidFill>
                  <a:srgbClr val="00B0F0"/>
                </a:solidFill>
                <a:latin typeface="黑体" panose="02010609060101010101" charset="-122"/>
                <a:ea typeface="楷体_GB2312" pitchFamily="49" charset="-122"/>
              </a:rPr>
              <a:t>value:</a:t>
            </a:r>
            <a:r>
              <a:rPr lang="zh-CN" altLang="en-US" sz="1600" dirty="0" smtClean="0">
                <a:solidFill>
                  <a:srgbClr val="00B0F0"/>
                </a:solidFill>
                <a:latin typeface="黑体" panose="02010609060101010101" charset="-122"/>
                <a:ea typeface="楷体_GB2312" pitchFamily="49" charset="-122"/>
              </a:rPr>
              <a:t>变量实际值，可以为基本类型，对象类型（包含函数）。</a:t>
            </a:r>
            <a:endParaRPr lang="zh-CN" altLang="en-US" sz="1600" dirty="0" smtClean="0">
              <a:solidFill>
                <a:srgbClr val="00B0F0"/>
              </a:solidFill>
              <a:latin typeface="黑体" panose="02010609060101010101" charset="-122"/>
              <a:ea typeface="楷体_GB2312" pitchFamily="49" charset="-122"/>
            </a:endParaRPr>
          </a:p>
        </p:txBody>
      </p:sp>
      <p:pic>
        <p:nvPicPr>
          <p:cNvPr id="8" name="Picture 2"/>
          <p:cNvPicPr>
            <a:picLocks noChangeAspect="1" noChangeArrowheads="1"/>
          </p:cNvPicPr>
          <p:nvPr/>
        </p:nvPicPr>
        <p:blipFill>
          <a:blip r:embed="rId2"/>
          <a:srcRect/>
          <a:stretch>
            <a:fillRect/>
          </a:stretch>
        </p:blipFill>
        <p:spPr bwMode="auto">
          <a:xfrm>
            <a:off x="7287513" y="3565188"/>
            <a:ext cx="3165253" cy="857256"/>
          </a:xfrm>
          <a:prstGeom prst="rect">
            <a:avLst/>
          </a:prstGeom>
          <a:noFill/>
          <a:ln w="38100">
            <a:solidFill>
              <a:schemeClr val="accent6">
                <a:lumMod val="75000"/>
              </a:schemeClr>
            </a:solid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a:solidFill>
                  <a:schemeClr val="tx1">
                    <a:lumMod val="75000"/>
                    <a:lumOff val="25000"/>
                  </a:schemeClr>
                </a:solidFill>
              </a:rPr>
              <a:t>web</a:t>
            </a:r>
            <a:r>
              <a:rPr lang="zh-CN" altLang="en-US" sz="2400" dirty="0">
                <a:solidFill>
                  <a:schemeClr val="tx1">
                    <a:lumMod val="75000"/>
                    <a:lumOff val="25000"/>
                  </a:schemeClr>
                </a:solidFill>
              </a:rPr>
              <a:t>服务器软件：一般指网站服务器，第三方计算机的程序，可解析</a:t>
            </a: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请求，并调用服务器程序完成</a:t>
            </a: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响应。</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2【web</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开发执行流程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圆角矩形 4"/>
          <p:cNvSpPr/>
          <p:nvPr/>
        </p:nvSpPr>
        <p:spPr>
          <a:xfrm>
            <a:off x="4714876" y="2071678"/>
            <a:ext cx="5643602" cy="42862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215206" y="2643182"/>
            <a:ext cx="3000396" cy="1000132"/>
          </a:xfrm>
          <a:prstGeom prst="roundRect">
            <a:avLst/>
          </a:prstGeom>
          <a:solidFill>
            <a:schemeClr val="accent2">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网站静态资源：包含</a:t>
            </a:r>
            <a:r>
              <a:rPr lang="en-US" altLang="zh-CN" dirty="0" smtClean="0"/>
              <a:t>html</a:t>
            </a:r>
            <a:r>
              <a:rPr lang="zh-CN" altLang="en-US" dirty="0" smtClean="0"/>
              <a:t>、</a:t>
            </a:r>
            <a:r>
              <a:rPr lang="en-US" altLang="zh-CN" dirty="0" smtClean="0"/>
              <a:t>css</a:t>
            </a:r>
            <a:r>
              <a:rPr lang="zh-CN" altLang="en-US" dirty="0" smtClean="0"/>
              <a:t>、</a:t>
            </a:r>
            <a:r>
              <a:rPr lang="en-US" altLang="zh-CN" dirty="0" smtClean="0"/>
              <a:t>js</a:t>
            </a:r>
            <a:r>
              <a:rPr lang="zh-CN" altLang="en-US" dirty="0" smtClean="0"/>
              <a:t>、</a:t>
            </a:r>
            <a:r>
              <a:rPr lang="en-US" altLang="zh-CN" dirty="0" smtClean="0"/>
              <a:t>img</a:t>
            </a:r>
            <a:r>
              <a:rPr lang="zh-CN" altLang="en-US" dirty="0" smtClean="0"/>
              <a:t>等静态资源。</a:t>
            </a:r>
            <a:endParaRPr lang="zh-CN" altLang="en-US" dirty="0"/>
          </a:p>
        </p:txBody>
      </p:sp>
      <p:sp>
        <p:nvSpPr>
          <p:cNvPr id="7" name="圆角矩形 6"/>
          <p:cNvSpPr/>
          <p:nvPr/>
        </p:nvSpPr>
        <p:spPr>
          <a:xfrm>
            <a:off x="7215206" y="3780654"/>
            <a:ext cx="3000396" cy="642942"/>
          </a:xfrm>
          <a:prstGeom prst="roundRect">
            <a:avLst/>
          </a:prstGeom>
          <a:solidFill>
            <a:srgbClr val="4EDC87"/>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服务器响应程序</a:t>
            </a:r>
            <a:endParaRPr lang="zh-CN" altLang="en-US" dirty="0"/>
          </a:p>
        </p:txBody>
      </p:sp>
      <p:sp>
        <p:nvSpPr>
          <p:cNvPr id="8" name="圆角矩形 7"/>
          <p:cNvSpPr/>
          <p:nvPr/>
        </p:nvSpPr>
        <p:spPr>
          <a:xfrm>
            <a:off x="7215206" y="4643446"/>
            <a:ext cx="3000396" cy="571504"/>
          </a:xfrm>
          <a:prstGeom prst="roundRect">
            <a:avLst/>
          </a:prstGeom>
          <a:solidFill>
            <a:schemeClr val="accent3">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Asp</a:t>
            </a:r>
            <a:r>
              <a:rPr lang="zh-CN" altLang="en-US" dirty="0" smtClean="0"/>
              <a:t>、</a:t>
            </a:r>
            <a:r>
              <a:rPr lang="en-US" altLang="zh-CN" dirty="0" smtClean="0"/>
              <a:t>php</a:t>
            </a:r>
            <a:r>
              <a:rPr lang="zh-CN" altLang="en-US" dirty="0" smtClean="0"/>
              <a:t>、</a:t>
            </a:r>
            <a:r>
              <a:rPr lang="en-US" altLang="zh-CN" dirty="0" smtClean="0"/>
              <a:t>jsp</a:t>
            </a:r>
            <a:r>
              <a:rPr lang="zh-CN" altLang="en-US" dirty="0" smtClean="0"/>
              <a:t>等脚本</a:t>
            </a:r>
            <a:endParaRPr lang="en-US" altLang="zh-CN" dirty="0" smtClean="0"/>
          </a:p>
          <a:p>
            <a:pPr algn="ctr"/>
            <a:endParaRPr lang="zh-CN" altLang="en-US" dirty="0"/>
          </a:p>
        </p:txBody>
      </p:sp>
      <p:sp>
        <p:nvSpPr>
          <p:cNvPr id="9" name="圆角矩形 8"/>
          <p:cNvSpPr/>
          <p:nvPr/>
        </p:nvSpPr>
        <p:spPr>
          <a:xfrm>
            <a:off x="7215206" y="5357826"/>
            <a:ext cx="3000396" cy="571504"/>
          </a:xfrm>
          <a:prstGeom prst="roundRect">
            <a:avLst/>
          </a:prstGeom>
          <a:solidFill>
            <a:srgbClr val="00206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数据库驱动、</a:t>
            </a:r>
            <a:r>
              <a:rPr lang="en-US" altLang="zh-CN" dirty="0" smtClean="0"/>
              <a:t>office</a:t>
            </a:r>
            <a:r>
              <a:rPr lang="zh-CN" altLang="en-US" dirty="0" smtClean="0"/>
              <a:t>操作驱动等第三方类库</a:t>
            </a:r>
            <a:endParaRPr lang="zh-CN" altLang="en-US" dirty="0"/>
          </a:p>
        </p:txBody>
      </p:sp>
      <p:sp>
        <p:nvSpPr>
          <p:cNvPr id="10" name="圆角矩形 9"/>
          <p:cNvSpPr/>
          <p:nvPr/>
        </p:nvSpPr>
        <p:spPr>
          <a:xfrm>
            <a:off x="5000628" y="2571744"/>
            <a:ext cx="1571636"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lumMod val="95000"/>
                    <a:lumOff val="5000"/>
                  </a:schemeClr>
                </a:solidFill>
              </a:rPr>
              <a:t>核心程序</a:t>
            </a:r>
            <a:endParaRPr lang="en-US" altLang="zh-CN" sz="1600" b="1" dirty="0" smtClean="0">
              <a:solidFill>
                <a:schemeClr val="tx1">
                  <a:lumMod val="95000"/>
                  <a:lumOff val="5000"/>
                </a:schemeClr>
              </a:solidFill>
            </a:endParaRPr>
          </a:p>
        </p:txBody>
      </p:sp>
      <p:sp>
        <p:nvSpPr>
          <p:cNvPr id="11" name="圆角矩形 10"/>
          <p:cNvSpPr/>
          <p:nvPr/>
        </p:nvSpPr>
        <p:spPr>
          <a:xfrm>
            <a:off x="5000628" y="3714752"/>
            <a:ext cx="1500198"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b="1" dirty="0" smtClean="0">
                <a:solidFill>
                  <a:schemeClr val="tx1">
                    <a:lumMod val="95000"/>
                    <a:lumOff val="5000"/>
                  </a:schemeClr>
                </a:solidFill>
              </a:rPr>
              <a:t>多线程池</a:t>
            </a:r>
            <a:endParaRPr lang="en-US" altLang="zh-CN" sz="1600" b="1" dirty="0" smtClean="0">
              <a:solidFill>
                <a:schemeClr val="tx1">
                  <a:lumMod val="95000"/>
                  <a:lumOff val="5000"/>
                </a:schemeClr>
              </a:solidFill>
            </a:endParaRPr>
          </a:p>
        </p:txBody>
      </p:sp>
      <p:sp>
        <p:nvSpPr>
          <p:cNvPr id="12" name="圆角矩形 11"/>
          <p:cNvSpPr/>
          <p:nvPr/>
        </p:nvSpPr>
        <p:spPr>
          <a:xfrm>
            <a:off x="5000628" y="5072074"/>
            <a:ext cx="1571636"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lumMod val="95000"/>
                    <a:lumOff val="5000"/>
                  </a:schemeClr>
                </a:solidFill>
              </a:rPr>
              <a:t>内置</a:t>
            </a:r>
            <a:r>
              <a:rPr lang="en-US" altLang="zh-CN" sz="1600" b="1" dirty="0" smtClean="0">
                <a:solidFill>
                  <a:schemeClr val="tx1">
                    <a:lumMod val="95000"/>
                    <a:lumOff val="5000"/>
                  </a:schemeClr>
                </a:solidFill>
              </a:rPr>
              <a:t>api</a:t>
            </a:r>
            <a:endParaRPr lang="en-US" altLang="zh-CN" sz="1600" b="1" dirty="0" smtClean="0">
              <a:solidFill>
                <a:schemeClr val="tx1">
                  <a:lumMod val="95000"/>
                  <a:lumOff val="5000"/>
                </a:schemeClr>
              </a:solidFill>
            </a:endParaRPr>
          </a:p>
        </p:txBody>
      </p:sp>
      <p:sp>
        <p:nvSpPr>
          <p:cNvPr id="13" name="下箭头 12"/>
          <p:cNvSpPr/>
          <p:nvPr/>
        </p:nvSpPr>
        <p:spPr>
          <a:xfrm>
            <a:off x="5715008" y="3429000"/>
            <a:ext cx="214314" cy="214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6715140" y="4000504"/>
            <a:ext cx="35719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flipH="1">
            <a:off x="6715140" y="4429132"/>
            <a:ext cx="35719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86182" y="3273960"/>
            <a:ext cx="857256" cy="785818"/>
          </a:xfrm>
          <a:prstGeom prst="ellipse">
            <a:avLst/>
          </a:prstGeom>
          <a:noFill/>
          <a:ln>
            <a:solidFill>
              <a:srgbClr val="95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http</a:t>
            </a:r>
            <a:endParaRPr lang="zh-CN" altLang="en-US" dirty="0">
              <a:solidFill>
                <a:schemeClr val="tx1">
                  <a:lumMod val="95000"/>
                  <a:lumOff val="5000"/>
                </a:schemeClr>
              </a:solidFill>
            </a:endParaRPr>
          </a:p>
        </p:txBody>
      </p:sp>
      <p:sp>
        <p:nvSpPr>
          <p:cNvPr id="19" name="右箭头 18"/>
          <p:cNvSpPr/>
          <p:nvPr/>
        </p:nvSpPr>
        <p:spPr>
          <a:xfrm>
            <a:off x="3786182" y="4107661"/>
            <a:ext cx="928694" cy="214314"/>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5286380" y="4071942"/>
            <a:ext cx="928694" cy="28575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线程</a:t>
            </a:r>
            <a:r>
              <a:rPr lang="en-US" altLang="zh-CN" dirty="0" smtClean="0"/>
              <a:t>1</a:t>
            </a:r>
            <a:endParaRPr lang="zh-CN" altLang="en-US" dirty="0"/>
          </a:p>
        </p:txBody>
      </p:sp>
      <p:sp>
        <p:nvSpPr>
          <p:cNvPr id="23" name="圆角矩形 22"/>
          <p:cNvSpPr/>
          <p:nvPr/>
        </p:nvSpPr>
        <p:spPr>
          <a:xfrm>
            <a:off x="5286380" y="4429132"/>
            <a:ext cx="928694" cy="28575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线程</a:t>
            </a:r>
            <a:r>
              <a:rPr lang="en-US" altLang="zh-CN" dirty="0" smtClean="0"/>
              <a:t>2</a:t>
            </a:r>
            <a:endParaRPr lang="zh-CN" altLang="en-US" dirty="0"/>
          </a:p>
        </p:txBody>
      </p:sp>
      <p:sp>
        <p:nvSpPr>
          <p:cNvPr id="24" name="TextBox 23"/>
          <p:cNvSpPr txBox="1"/>
          <p:nvPr/>
        </p:nvSpPr>
        <p:spPr>
          <a:xfrm>
            <a:off x="6572264" y="2143116"/>
            <a:ext cx="1571636" cy="523220"/>
          </a:xfrm>
          <a:prstGeom prst="rect">
            <a:avLst/>
          </a:prstGeom>
          <a:noFill/>
        </p:spPr>
        <p:txBody>
          <a:bodyPr wrap="square" rtlCol="0">
            <a:spAutoFit/>
          </a:bodyPr>
          <a:lstStyle/>
          <a:p>
            <a:r>
              <a:rPr lang="en-US" altLang="zh-CN" sz="2800" dirty="0" smtClean="0">
                <a:solidFill>
                  <a:srgbClr val="FF0000"/>
                </a:solidFill>
              </a:rPr>
              <a:t>server</a:t>
            </a:r>
            <a:endParaRPr lang="zh-CN" altLang="en-US" sz="2800" dirty="0">
              <a:solidFill>
                <a:srgbClr val="FF0000"/>
              </a:solidFill>
            </a:endParaRPr>
          </a:p>
        </p:txBody>
      </p:sp>
      <p:sp>
        <p:nvSpPr>
          <p:cNvPr id="2" name="矩形 1"/>
          <p:cNvSpPr/>
          <p:nvPr/>
        </p:nvSpPr>
        <p:spPr>
          <a:xfrm>
            <a:off x="1867711" y="3429000"/>
            <a:ext cx="1848255" cy="150019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客户端</a:t>
            </a:r>
            <a:endParaRPr lang="zh-CN" alt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原型函数：在</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对象的</a:t>
            </a:r>
            <a:r>
              <a:rPr lang="en-US" altLang="zh-CN" sz="2400" dirty="0">
                <a:solidFill>
                  <a:schemeClr val="tx1">
                    <a:lumMod val="75000"/>
                    <a:lumOff val="25000"/>
                  </a:schemeClr>
                </a:solidFill>
              </a:rPr>
              <a:t>prototype</a:t>
            </a:r>
            <a:r>
              <a:rPr lang="zh-CN" altLang="en-US" sz="2400" dirty="0">
                <a:solidFill>
                  <a:schemeClr val="tx1">
                    <a:lumMod val="75000"/>
                    <a:lumOff val="25000"/>
                  </a:schemeClr>
                </a:solidFill>
              </a:rPr>
              <a:t>对象</a:t>
            </a:r>
            <a:r>
              <a:rPr lang="zh-CN" altLang="en-US" sz="2400" dirty="0" smtClean="0">
                <a:solidFill>
                  <a:schemeClr val="tx1">
                    <a:lumMod val="75000"/>
                    <a:lumOff val="25000"/>
                  </a:schemeClr>
                </a:solidFill>
              </a:rPr>
              <a:t>里封装的</a:t>
            </a:r>
            <a:r>
              <a:rPr lang="zh-CN" altLang="en-US" sz="2400" dirty="0">
                <a:solidFill>
                  <a:schemeClr val="tx1">
                    <a:lumMod val="75000"/>
                    <a:lumOff val="25000"/>
                  </a:schemeClr>
                </a:solidFill>
              </a:rPr>
              <a:t>函数，这些函数可以被任何对象调用</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Obj.hasOwnProperty(‘field’)</a:t>
            </a:r>
            <a:r>
              <a:rPr lang="zh-CN" altLang="en-US" sz="2000" dirty="0">
                <a:solidFill>
                  <a:schemeClr val="tx1">
                    <a:lumMod val="75000"/>
                    <a:lumOff val="25000"/>
                  </a:schemeClr>
                </a:solidFill>
              </a:rPr>
              <a:t>：判断某对象是否含有特定的自身属性。</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Obj2.isPrototypeOf</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obj1</a:t>
            </a:r>
            <a:r>
              <a:rPr lang="zh-CN" altLang="en-US" sz="2000" dirty="0">
                <a:solidFill>
                  <a:schemeClr val="tx1">
                    <a:lumMod val="75000"/>
                    <a:lumOff val="25000"/>
                  </a:schemeClr>
                </a:solidFill>
              </a:rPr>
              <a:t>）：判断一个对象是否存在于另一个对象的原型链上。</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obj.propertyIsEnumerable(‘field’)</a:t>
            </a:r>
            <a:r>
              <a:rPr lang="zh-CN" altLang="en-US" sz="2000" dirty="0">
                <a:solidFill>
                  <a:schemeClr val="tx1">
                    <a:lumMod val="75000"/>
                    <a:lumOff val="25000"/>
                  </a:schemeClr>
                </a:solidFill>
              </a:rPr>
              <a:t>：判断一个对象的某一个属性是否是枚举类型的。</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obj.toLocaleString()</a:t>
            </a:r>
            <a:r>
              <a:rPr lang="zh-CN" altLang="en-US" sz="2000" dirty="0">
                <a:solidFill>
                  <a:schemeClr val="tx1">
                    <a:lumMod val="75000"/>
                    <a:lumOff val="25000"/>
                  </a:schemeClr>
                </a:solidFill>
              </a:rPr>
              <a:t>：将一个对象转换为本地字符串。</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obj.toString()</a:t>
            </a:r>
            <a:r>
              <a:rPr lang="zh-CN" altLang="en-US" sz="2000" dirty="0">
                <a:solidFill>
                  <a:schemeClr val="tx1">
                    <a:lumMod val="75000"/>
                    <a:lumOff val="25000"/>
                  </a:schemeClr>
                </a:solidFill>
              </a:rPr>
              <a:t>：将一个对象转换为字符串。</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obj.valueOf()</a:t>
            </a:r>
            <a:r>
              <a:rPr lang="zh-CN" altLang="en-US" sz="2000" dirty="0">
                <a:solidFill>
                  <a:schemeClr val="tx1">
                    <a:lumMod val="75000"/>
                    <a:lumOff val="25000"/>
                  </a:schemeClr>
                </a:solidFill>
              </a:rPr>
              <a:t>：返回对象的值，一般由</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引擎、</a:t>
            </a:r>
            <a:r>
              <a:rPr lang="en-US" altLang="zh-CN" sz="2000" dirty="0">
                <a:solidFill>
                  <a:schemeClr val="tx1">
                    <a:lumMod val="75000"/>
                    <a:lumOff val="25000"/>
                  </a:schemeClr>
                </a:solidFill>
              </a:rPr>
              <a:t>Function</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Object</a:t>
            </a:r>
            <a:r>
              <a:rPr lang="zh-CN" altLang="en-US" sz="2000" dirty="0">
                <a:solidFill>
                  <a:schemeClr val="tx1">
                    <a:lumMod val="75000"/>
                    <a:lumOff val="25000"/>
                  </a:schemeClr>
                </a:solidFill>
              </a:rPr>
              <a:t>级别函数调用，请不要覆盖、调用。</a:t>
            </a:r>
            <a:endParaRPr lang="zh-CN" altLang="en-US" sz="2000" dirty="0">
              <a:solidFill>
                <a:schemeClr val="tx1">
                  <a:lumMod val="75000"/>
                  <a:lumOff val="25000"/>
                </a:schemeClr>
              </a:solidFill>
            </a:endParaRPr>
          </a:p>
          <a:p>
            <a:pPr marL="800100" lvl="1" indent="-342900">
              <a:spcBef>
                <a:spcPct val="20000"/>
              </a:spcBef>
            </a:pPr>
            <a:endParaRPr lang="zh-CN" altLang="en-US" sz="16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【Object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Function</a:t>
            </a:r>
            <a:r>
              <a:rPr lang="zh-CN" altLang="en-US" sz="2400" dirty="0">
                <a:solidFill>
                  <a:schemeClr val="tx1">
                    <a:lumMod val="75000"/>
                    <a:lumOff val="25000"/>
                  </a:schemeClr>
                </a:solidFill>
              </a:rPr>
              <a:t>函数：函数对象，任何一个函数的定义最终都是生成了一个</a:t>
            </a:r>
            <a:r>
              <a:rPr lang="en-US" altLang="zh-CN" sz="2400" dirty="0">
                <a:solidFill>
                  <a:schemeClr val="tx1">
                    <a:lumMod val="75000"/>
                    <a:lumOff val="25000"/>
                  </a:schemeClr>
                </a:solidFill>
              </a:rPr>
              <a:t>Function</a:t>
            </a:r>
            <a:r>
              <a:rPr lang="zh-CN" altLang="en-US" sz="2400" dirty="0">
                <a:solidFill>
                  <a:schemeClr val="tx1">
                    <a:lumMod val="75000"/>
                    <a:lumOff val="25000"/>
                  </a:schemeClr>
                </a:solidFill>
              </a:rPr>
              <a:t>对象，</a:t>
            </a:r>
            <a:r>
              <a:rPr lang="en-US" altLang="zh-CN" sz="2400" dirty="0">
                <a:solidFill>
                  <a:schemeClr val="tx1">
                    <a:lumMod val="75000"/>
                    <a:lumOff val="25000"/>
                  </a:schemeClr>
                </a:solidFill>
              </a:rPr>
              <a:t>Function</a:t>
            </a:r>
            <a:r>
              <a:rPr lang="zh-CN" altLang="en-US" sz="2400" dirty="0">
                <a:solidFill>
                  <a:schemeClr val="tx1">
                    <a:lumMod val="75000"/>
                    <a:lumOff val="25000"/>
                  </a:schemeClr>
                </a:solidFill>
              </a:rPr>
              <a:t>是自省的（自己调用自己创建自己的）。</a:t>
            </a:r>
            <a:endParaRPr lang="zh-CN" altLang="en-US"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a:p>
            <a:pPr marL="0" indent="0">
              <a:spcBef>
                <a:spcPct val="20000"/>
              </a:spcBef>
              <a:buNone/>
            </a:pPr>
            <a:endParaRPr lang="zh-CN" altLang="en-US"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a:p>
            <a:pPr marL="342900" indent="-342900">
              <a:spcBef>
                <a:spcPct val="20000"/>
              </a:spcBef>
            </a:pPr>
            <a:r>
              <a:rPr lang="zh-CN" altLang="en-US" dirty="0">
                <a:solidFill>
                  <a:schemeClr val="tx1">
                    <a:lumMod val="75000"/>
                    <a:lumOff val="25000"/>
                  </a:schemeClr>
                </a:solidFill>
              </a:rPr>
              <a:t>函数对象与函数体的区别</a:t>
            </a:r>
            <a:endParaRPr lang="zh-CN" altLang="en-US"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函数对象是无序属性的集合，不调用函数也会经过预编译，加载到内存中。</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函数体是程序块，在调用时，由函数对象执行</a:t>
            </a:r>
            <a:r>
              <a:rPr lang="en-US" altLang="zh-CN" sz="2000" dirty="0">
                <a:solidFill>
                  <a:schemeClr val="tx1">
                    <a:lumMod val="75000"/>
                    <a:lumOff val="25000"/>
                  </a:schemeClr>
                </a:solidFill>
              </a:rPr>
              <a:t>apply</a:t>
            </a:r>
            <a:r>
              <a:rPr lang="zh-CN" altLang="en-US" sz="2000" dirty="0">
                <a:solidFill>
                  <a:schemeClr val="tx1">
                    <a:lumMod val="75000"/>
                    <a:lumOff val="25000"/>
                  </a:schemeClr>
                </a:solidFill>
              </a:rPr>
              <a:t>方法进行执行，执行时才会加载到内存，执行后会弹栈。</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【Function</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928662" y="2214554"/>
            <a:ext cx="3071834" cy="1446550"/>
          </a:xfrm>
          <a:prstGeom prst="rect">
            <a:avLst/>
          </a:prstGeom>
          <a:ln w="38100">
            <a:solidFill>
              <a:schemeClr val="accent6">
                <a:lumMod val="75000"/>
              </a:schemeClr>
            </a:solidFill>
          </a:ln>
        </p:spPr>
        <p:txBody>
          <a:bodyPr wrap="square">
            <a:spAutoFit/>
          </a:bodyPr>
          <a:lstStyle/>
          <a:p>
            <a:pPr>
              <a:buClrTx/>
              <a:buNone/>
            </a:pPr>
            <a:r>
              <a:rPr lang="en-US" altLang="zh-CN" sz="2200" dirty="0" smtClean="0">
                <a:latin typeface="黑体" panose="02010609060101010101" charset="-122"/>
                <a:ea typeface="楷体_GB2312" pitchFamily="49" charset="-122"/>
              </a:rPr>
              <a:t>function Function() {	</a:t>
            </a:r>
            <a:endParaRPr lang="en-US" altLang="zh-CN" sz="2200" dirty="0" smtClean="0">
              <a:latin typeface="黑体" panose="02010609060101010101" charset="-122"/>
              <a:ea typeface="楷体_GB2312" pitchFamily="49" charset="-122"/>
            </a:endParaRPr>
          </a:p>
          <a:p>
            <a:pPr>
              <a:buClrTx/>
              <a:buNone/>
            </a:pPr>
            <a:r>
              <a:rPr lang="en-US" altLang="zh-CN" sz="2200" dirty="0" smtClean="0">
                <a:latin typeface="黑体" panose="02010609060101010101" charset="-122"/>
                <a:ea typeface="楷体_GB2312" pitchFamily="49" charset="-122"/>
              </a:rPr>
              <a:t>	return 1;</a:t>
            </a:r>
            <a:endParaRPr lang="en-US" altLang="zh-CN" sz="2200" dirty="0" smtClean="0">
              <a:latin typeface="黑体" panose="02010609060101010101" charset="-122"/>
              <a:ea typeface="楷体_GB2312" pitchFamily="49" charset="-122"/>
            </a:endParaRPr>
          </a:p>
          <a:p>
            <a:pPr>
              <a:buClrTx/>
              <a:buNone/>
            </a:pPr>
            <a:r>
              <a:rPr lang="en-US" altLang="zh-CN" sz="2200" dirty="0" smtClean="0">
                <a:latin typeface="黑体" panose="02010609060101010101" charset="-122"/>
                <a:ea typeface="楷体_GB2312" pitchFamily="49" charset="-122"/>
              </a:rPr>
              <a:t>}	</a:t>
            </a:r>
            <a:endParaRPr lang="en-US" altLang="zh-CN" sz="2200" dirty="0" smtClean="0">
              <a:latin typeface="黑体" panose="02010609060101010101" charset="-122"/>
              <a:ea typeface="楷体_GB2312" pitchFamily="49" charset="-122"/>
            </a:endParaRPr>
          </a:p>
        </p:txBody>
      </p:sp>
      <p:sp>
        <p:nvSpPr>
          <p:cNvPr id="6" name="矩形 5"/>
          <p:cNvSpPr/>
          <p:nvPr/>
        </p:nvSpPr>
        <p:spPr>
          <a:xfrm>
            <a:off x="4572000" y="2357430"/>
            <a:ext cx="3357586" cy="769441"/>
          </a:xfrm>
          <a:prstGeom prst="rect">
            <a:avLst/>
          </a:prstGeom>
          <a:ln w="38100">
            <a:solidFill>
              <a:schemeClr val="accent6">
                <a:lumMod val="75000"/>
              </a:schemeClr>
            </a:solidFill>
          </a:ln>
        </p:spPr>
        <p:txBody>
          <a:bodyPr wrap="square">
            <a:spAutoFit/>
          </a:bodyPr>
          <a:lstStyle/>
          <a:p>
            <a:r>
              <a:rPr lang="en-US" altLang="zh-CN" sz="2200" dirty="0">
                <a:latin typeface="黑体" panose="02010609060101010101" charset="-122"/>
                <a:ea typeface="楷体_GB2312" pitchFamily="49" charset="-122"/>
              </a:rPr>
              <a:t>var a = new Function(‘return 1’)</a:t>
            </a:r>
            <a:endParaRPr lang="en-US" altLang="zh-CN" sz="2200" dirty="0">
              <a:latin typeface="黑体" panose="02010609060101010101" charset="-122"/>
              <a:ea typeface="楷体_GB2312" pitchFamily="49" charset="-122"/>
            </a:endParaRPr>
          </a:p>
        </p:txBody>
      </p:sp>
      <p:sp>
        <p:nvSpPr>
          <p:cNvPr id="7" name="右箭头 6"/>
          <p:cNvSpPr/>
          <p:nvPr/>
        </p:nvSpPr>
        <p:spPr>
          <a:xfrm>
            <a:off x="3655985" y="2581730"/>
            <a:ext cx="85725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flipH="1">
            <a:off x="3679025" y="2937829"/>
            <a:ext cx="78581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函数的全局属性与函数说明</a:t>
            </a:r>
            <a:endParaRPr lang="zh-CN" altLang="en-US" sz="24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arguments:</a:t>
            </a:r>
            <a:r>
              <a:rPr lang="zh-CN" altLang="en-US" sz="2000" dirty="0">
                <a:solidFill>
                  <a:schemeClr val="tx1">
                    <a:lumMod val="75000"/>
                    <a:lumOff val="25000"/>
                  </a:schemeClr>
                </a:solidFill>
              </a:rPr>
              <a:t>参数数组，在函数调用后才会赋值，在函数体内也可以访问。 已经废弃</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length</a:t>
            </a:r>
            <a:r>
              <a:rPr lang="zh-CN" altLang="en-US" sz="2000" dirty="0">
                <a:solidFill>
                  <a:schemeClr val="tx1">
                    <a:lumMod val="75000"/>
                    <a:lumOff val="25000"/>
                  </a:schemeClr>
                </a:solidFill>
              </a:rPr>
              <a:t>：函数声明时的参数数量。</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apply(this,arguments):</a:t>
            </a:r>
            <a:r>
              <a:rPr lang="zh-CN" altLang="en-US" sz="2000" dirty="0">
                <a:solidFill>
                  <a:schemeClr val="tx1">
                    <a:lumMod val="75000"/>
                    <a:lumOff val="25000"/>
                  </a:schemeClr>
                </a:solidFill>
              </a:rPr>
              <a:t>执行函数体内容。</a:t>
            </a:r>
            <a:endParaRPr lang="zh-CN" altLang="en-US" sz="2000" dirty="0">
              <a:solidFill>
                <a:schemeClr val="tx1">
                  <a:lumMod val="75000"/>
                  <a:lumOff val="25000"/>
                </a:schemeClr>
              </a:solidFill>
            </a:endParaRPr>
          </a:p>
          <a:p>
            <a:pPr marL="457200" lvl="1" indent="0">
              <a:spcBef>
                <a:spcPct val="20000"/>
              </a:spcBef>
              <a:buNone/>
            </a:pPr>
            <a:r>
              <a:rPr lang="en-US" altLang="zh-CN" sz="2000" dirty="0" smtClean="0">
                <a:solidFill>
                  <a:schemeClr val="tx1">
                    <a:lumMod val="75000"/>
                    <a:lumOff val="25000"/>
                  </a:schemeClr>
                </a:solidFill>
              </a:rPr>
              <a:t>	--</a:t>
            </a:r>
            <a:r>
              <a:rPr lang="en-US" altLang="zh-CN" sz="2000" dirty="0">
                <a:solidFill>
                  <a:schemeClr val="tx1">
                    <a:lumMod val="75000"/>
                    <a:lumOff val="25000"/>
                  </a:schemeClr>
                </a:solidFill>
              </a:rPr>
              <a:t>this</a:t>
            </a:r>
            <a:r>
              <a:rPr lang="zh-CN" altLang="en-US" sz="2000" dirty="0">
                <a:solidFill>
                  <a:schemeClr val="tx1">
                    <a:lumMod val="75000"/>
                    <a:lumOff val="25000"/>
                  </a:schemeClr>
                </a:solidFill>
              </a:rPr>
              <a:t>：在函数体的中</a:t>
            </a:r>
            <a:r>
              <a:rPr lang="en-US" altLang="zh-CN" sz="2000" dirty="0">
                <a:solidFill>
                  <a:schemeClr val="tx1">
                    <a:lumMod val="75000"/>
                    <a:lumOff val="25000"/>
                  </a:schemeClr>
                </a:solidFill>
              </a:rPr>
              <a:t>this</a:t>
            </a:r>
            <a:r>
              <a:rPr lang="zh-CN" altLang="en-US" sz="2000" dirty="0">
                <a:solidFill>
                  <a:schemeClr val="tx1">
                    <a:lumMod val="75000"/>
                    <a:lumOff val="25000"/>
                  </a:schemeClr>
                </a:solidFill>
              </a:rPr>
              <a:t>指针。</a:t>
            </a:r>
            <a:endParaRPr lang="zh-CN" altLang="en-US" sz="2000" dirty="0">
              <a:solidFill>
                <a:schemeClr val="tx1">
                  <a:lumMod val="75000"/>
                  <a:lumOff val="25000"/>
                </a:schemeClr>
              </a:solidFill>
            </a:endParaRPr>
          </a:p>
          <a:p>
            <a:pPr marL="457200" lvl="1" indent="0">
              <a:spcBef>
                <a:spcPct val="20000"/>
              </a:spcBef>
              <a:buNone/>
            </a:pPr>
            <a:r>
              <a:rPr lang="en-US" altLang="zh-CN" sz="2000" dirty="0" smtClean="0">
                <a:solidFill>
                  <a:schemeClr val="tx1">
                    <a:lumMod val="75000"/>
                    <a:lumOff val="25000"/>
                  </a:schemeClr>
                </a:solidFill>
              </a:rPr>
              <a:t>	--</a:t>
            </a:r>
            <a:r>
              <a:rPr lang="en-US" altLang="zh-CN" sz="2000" dirty="0">
                <a:solidFill>
                  <a:schemeClr val="tx1">
                    <a:lumMod val="75000"/>
                    <a:lumOff val="25000"/>
                  </a:schemeClr>
                </a:solidFill>
              </a:rPr>
              <a:t>arguments</a:t>
            </a:r>
            <a:r>
              <a:rPr lang="zh-CN" altLang="en-US" sz="2000" dirty="0">
                <a:solidFill>
                  <a:schemeClr val="tx1">
                    <a:lumMod val="75000"/>
                    <a:lumOff val="25000"/>
                  </a:schemeClr>
                </a:solidFill>
              </a:rPr>
              <a:t>：传递给函数体的参数、数组。</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call(this,paramter1</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paramter2…):</a:t>
            </a:r>
            <a:r>
              <a:rPr lang="zh-CN" altLang="en-US" sz="2000" dirty="0">
                <a:solidFill>
                  <a:schemeClr val="tx1">
                    <a:lumMod val="75000"/>
                    <a:lumOff val="25000"/>
                  </a:schemeClr>
                </a:solidFill>
              </a:rPr>
              <a:t>执行函数体内容。</a:t>
            </a:r>
            <a:endParaRPr lang="zh-CN" altLang="en-US" sz="2000" dirty="0">
              <a:solidFill>
                <a:schemeClr val="tx1">
                  <a:lumMod val="75000"/>
                  <a:lumOff val="25000"/>
                </a:schemeClr>
              </a:solidFill>
            </a:endParaRPr>
          </a:p>
          <a:p>
            <a:pPr marL="457200" lvl="1" indent="0">
              <a:spcBef>
                <a:spcPct val="20000"/>
              </a:spcBef>
              <a:buNone/>
            </a:pPr>
            <a:r>
              <a:rPr lang="en-US" altLang="zh-CN" sz="2000" dirty="0" smtClean="0">
                <a:solidFill>
                  <a:schemeClr val="tx1">
                    <a:lumMod val="75000"/>
                    <a:lumOff val="25000"/>
                  </a:schemeClr>
                </a:solidFill>
              </a:rPr>
              <a:t>	--</a:t>
            </a:r>
            <a:r>
              <a:rPr lang="en-US" altLang="zh-CN" sz="2000" dirty="0">
                <a:solidFill>
                  <a:schemeClr val="tx1">
                    <a:lumMod val="75000"/>
                    <a:lumOff val="25000"/>
                  </a:schemeClr>
                </a:solidFill>
              </a:rPr>
              <a:t>this</a:t>
            </a:r>
            <a:r>
              <a:rPr lang="zh-CN" altLang="en-US" sz="2000" dirty="0">
                <a:solidFill>
                  <a:schemeClr val="tx1">
                    <a:lumMod val="75000"/>
                    <a:lumOff val="25000"/>
                  </a:schemeClr>
                </a:solidFill>
              </a:rPr>
              <a:t>：在函数体的中</a:t>
            </a:r>
            <a:r>
              <a:rPr lang="en-US" altLang="zh-CN" sz="2000" dirty="0">
                <a:solidFill>
                  <a:schemeClr val="tx1">
                    <a:lumMod val="75000"/>
                    <a:lumOff val="25000"/>
                  </a:schemeClr>
                </a:solidFill>
              </a:rPr>
              <a:t>this</a:t>
            </a:r>
            <a:r>
              <a:rPr lang="zh-CN" altLang="en-US" sz="2000" dirty="0">
                <a:solidFill>
                  <a:schemeClr val="tx1">
                    <a:lumMod val="75000"/>
                    <a:lumOff val="25000"/>
                  </a:schemeClr>
                </a:solidFill>
              </a:rPr>
              <a:t>指针。</a:t>
            </a:r>
            <a:endParaRPr lang="zh-CN" altLang="en-US" sz="2000" dirty="0">
              <a:solidFill>
                <a:schemeClr val="tx1">
                  <a:lumMod val="75000"/>
                  <a:lumOff val="25000"/>
                </a:schemeClr>
              </a:solidFill>
            </a:endParaRPr>
          </a:p>
          <a:p>
            <a:pPr marL="457200" lvl="1" indent="0">
              <a:spcBef>
                <a:spcPct val="20000"/>
              </a:spcBef>
              <a:buNone/>
            </a:pPr>
            <a:r>
              <a:rPr lang="en-US" altLang="zh-CN" sz="2000" dirty="0" smtClean="0">
                <a:solidFill>
                  <a:schemeClr val="tx1">
                    <a:lumMod val="75000"/>
                    <a:lumOff val="25000"/>
                  </a:schemeClr>
                </a:solidFill>
              </a:rPr>
              <a:t>	--</a:t>
            </a:r>
            <a:r>
              <a:rPr lang="en-US" altLang="zh-CN" sz="2000" dirty="0">
                <a:solidFill>
                  <a:schemeClr val="tx1">
                    <a:lumMod val="75000"/>
                    <a:lumOff val="25000"/>
                  </a:schemeClr>
                </a:solidFill>
              </a:rPr>
              <a:t>paramter</a:t>
            </a:r>
            <a:r>
              <a:rPr lang="zh-CN" altLang="en-US" sz="2000" dirty="0">
                <a:solidFill>
                  <a:schemeClr val="tx1">
                    <a:lumMod val="75000"/>
                    <a:lumOff val="25000"/>
                  </a:schemeClr>
                </a:solidFill>
              </a:rPr>
              <a:t>：传递给函数体的参数</a:t>
            </a:r>
            <a:r>
              <a:rPr lang="zh-CN" altLang="en-US" sz="2000" dirty="0" smtClean="0">
                <a:solidFill>
                  <a:schemeClr val="tx1">
                    <a:lumMod val="75000"/>
                    <a:lumOff val="25000"/>
                  </a:schemeClr>
                </a:solidFill>
              </a:rPr>
              <a:t>。</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【Function</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对象介绍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构造原型组合模式：使用构造函数和原型模式组合完成对象创建。构造函数完成基本属性的赋值，原型完成对象函数的绑定。</a:t>
            </a:r>
            <a:endParaRPr lang="en-US" altLang="zh-CN" sz="2400" dirty="0">
              <a:solidFill>
                <a:srgbClr val="FF0000"/>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对象的创建模式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965535" y="2623116"/>
            <a:ext cx="4994879" cy="2000264"/>
          </a:xfrm>
          <a:prstGeom prst="rect">
            <a:avLst/>
          </a:prstGeom>
          <a:noFill/>
          <a:ln w="38100">
            <a:solidFill>
              <a:schemeClr val="accent6">
                <a:lumMod val="75000"/>
              </a:schemeClr>
            </a:solid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继承：继承是面向对象重要的特征。继承是指子类对象拥有父类对象的属性与方法，同时子类对象可以扩展、覆盖父类对象的属性和方法。</a:t>
            </a:r>
            <a:endParaRPr lang="zh-CN" altLang="en-US"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寄生组合继承模式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Picture 2"/>
          <p:cNvPicPr>
            <a:picLocks noChangeAspect="1" noChangeArrowheads="1"/>
          </p:cNvPicPr>
          <p:nvPr/>
        </p:nvPicPr>
        <p:blipFill>
          <a:blip r:embed="rId1"/>
          <a:srcRect/>
          <a:stretch>
            <a:fillRect/>
          </a:stretch>
        </p:blipFill>
        <p:spPr bwMode="auto">
          <a:xfrm>
            <a:off x="1071538" y="2571744"/>
            <a:ext cx="5753100" cy="285750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混合继承方式：通过构造函数、原型链共同完成继承。使用最多的方案</a:t>
            </a:r>
            <a:endParaRPr lang="zh-CN" altLang="en-US"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a:p>
            <a:pPr marL="342900" indent="-342900">
              <a:spcBef>
                <a:spcPct val="20000"/>
              </a:spcBef>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混合继承方式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6" name="Picture 2"/>
          <p:cNvPicPr>
            <a:picLocks noChangeAspect="1" noChangeArrowheads="1"/>
          </p:cNvPicPr>
          <p:nvPr/>
        </p:nvPicPr>
        <p:blipFill>
          <a:blip r:embed="rId1"/>
          <a:srcRect/>
          <a:stretch>
            <a:fillRect/>
          </a:stretch>
        </p:blipFill>
        <p:spPr bwMode="auto">
          <a:xfrm>
            <a:off x="864524" y="1857669"/>
            <a:ext cx="4381500" cy="3276600"/>
          </a:xfrm>
          <a:prstGeom prst="rect">
            <a:avLst/>
          </a:prstGeom>
          <a:noFill/>
          <a:ln w="38100">
            <a:solidFill>
              <a:schemeClr val="accent6">
                <a:lumMod val="75000"/>
              </a:schemeClr>
            </a:solid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闭包（ </a:t>
            </a:r>
            <a:r>
              <a:rPr lang="en-US" altLang="zh-CN" sz="2400" dirty="0">
                <a:solidFill>
                  <a:schemeClr val="tx1">
                    <a:lumMod val="75000"/>
                    <a:lumOff val="25000"/>
                  </a:schemeClr>
                </a:solidFill>
              </a:rPr>
              <a:t>closure </a:t>
            </a:r>
            <a:r>
              <a:rPr lang="zh-CN" altLang="en-US" sz="2400" dirty="0">
                <a:solidFill>
                  <a:schemeClr val="tx1">
                    <a:lumMod val="75000"/>
                    <a:lumOff val="25000"/>
                  </a:schemeClr>
                </a:solidFill>
              </a:rPr>
              <a:t>）：闭包的目的是读取其他函数内部变量，由于正常函数执行后都会进行弹栈，从而不再保存临时变量，因此闭包会使函数的临时变量永久保存在内存中。</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通过内部函数才能访问函数的变量，因此所有闭包的实现方式都是通过函数内部创建内部函数的方式实现。</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闭包会导致函数执行过程中内存不会释放，要注意使用场景与频繁程度。</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之前的解决响应函数代码就是一种闭包形式</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闭包</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a:t>面向对象编程</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a:t>什么</a:t>
            </a:r>
            <a:r>
              <a:rPr lang="zh-CN" altLang="en-US" dirty="0" smtClean="0"/>
              <a:t>是原型对象？什么是原型链？两者有什么关系？</a:t>
            </a:r>
            <a:endParaRPr lang="en-US" altLang="zh-CN" dirty="0" smtClean="0"/>
          </a:p>
          <a:p>
            <a:r>
              <a:rPr lang="zh-CN" altLang="en-US" dirty="0" smtClean="0"/>
              <a:t>在执行构造函数后，程序执行流程是什么？</a:t>
            </a:r>
            <a:endParaRPr lang="en-US" altLang="zh-CN" dirty="0" smtClean="0"/>
          </a:p>
          <a:p>
            <a:r>
              <a:rPr lang="zh-CN" altLang="en-US" dirty="0"/>
              <a:t>什么</a:t>
            </a:r>
            <a:r>
              <a:rPr lang="zh-CN" altLang="en-US" dirty="0" smtClean="0"/>
              <a:t>是闭包，有哪些使用场景？</a:t>
            </a:r>
            <a:endParaRPr lang="en-US" altLang="zh-CN" dirty="0" smtClean="0"/>
          </a:p>
          <a:p>
            <a:r>
              <a:rPr lang="zh-CN" altLang="en-US" dirty="0"/>
              <a:t>什么</a:t>
            </a:r>
            <a:r>
              <a:rPr lang="zh-CN" altLang="en-US" dirty="0" smtClean="0"/>
              <a:t>是创建对象的构造</a:t>
            </a:r>
            <a:r>
              <a:rPr lang="zh-CN" altLang="en-US" dirty="0"/>
              <a:t>原型</a:t>
            </a:r>
            <a:r>
              <a:rPr lang="zh-CN" altLang="en-US" dirty="0" smtClean="0"/>
              <a:t>组合模式，实现方法是什么？</a:t>
            </a:r>
            <a:endParaRPr lang="en-US" altLang="zh-CN" dirty="0" smtClean="0"/>
          </a:p>
          <a:p>
            <a:r>
              <a:rPr lang="zh-CN" altLang="en-US" dirty="0"/>
              <a:t>什么是</a:t>
            </a:r>
            <a:r>
              <a:rPr lang="zh-CN" altLang="en-US" dirty="0" smtClean="0"/>
              <a:t>混合</a:t>
            </a:r>
            <a:r>
              <a:rPr lang="zh-CN" altLang="en-US" dirty="0"/>
              <a:t>继承</a:t>
            </a:r>
            <a:r>
              <a:rPr lang="zh-CN" altLang="en-US" dirty="0" smtClean="0"/>
              <a:t>方式</a:t>
            </a:r>
            <a:r>
              <a:rPr lang="zh-CN" altLang="en-US" dirty="0"/>
              <a:t>，实现方法是什么？</a:t>
            </a:r>
            <a:endParaRPr lang="en-US" altLang="zh-CN" dirty="0"/>
          </a:p>
          <a:p>
            <a:pPr marL="0" indent="0">
              <a:buNone/>
            </a:pP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面向对象编程</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70000" lnSpcReduction="20000"/>
          </a:bodyPr>
          <a:lstStyle/>
          <a:p>
            <a:r>
              <a:rPr lang="zh-CN" altLang="en-US" dirty="0"/>
              <a:t>构造函数：函数的另外一种执行方式，执行后创建对象，并创建原型对象。</a:t>
            </a:r>
            <a:endParaRPr lang="zh-CN" altLang="en-US" dirty="0"/>
          </a:p>
          <a:p>
            <a:r>
              <a:rPr lang="zh-CN" altLang="en-US" dirty="0"/>
              <a:t>原型对象</a:t>
            </a:r>
            <a:r>
              <a:rPr lang="en-US" altLang="zh-CN" dirty="0"/>
              <a:t>(prototype)</a:t>
            </a:r>
            <a:r>
              <a:rPr lang="zh-CN" altLang="en-US" dirty="0"/>
              <a:t>：是函数对象（当且仅当函数对象）的一个内部属性，值是一个普通的对象，用户可以访问、操作该对象。</a:t>
            </a:r>
            <a:endParaRPr lang="zh-CN" altLang="en-US" dirty="0"/>
          </a:p>
          <a:p>
            <a:r>
              <a:rPr lang="zh-CN" altLang="en-US" dirty="0"/>
              <a:t>原型链</a:t>
            </a:r>
            <a:r>
              <a:rPr lang="en-US" altLang="zh-CN" dirty="0"/>
              <a:t>(__proto__)</a:t>
            </a:r>
            <a:r>
              <a:rPr lang="zh-CN" altLang="en-US" dirty="0"/>
              <a:t>：每个对象都具备的不可访问的内部属性（指针）（</a:t>
            </a:r>
            <a:r>
              <a:rPr lang="en-US" altLang="zh-CN" dirty="0"/>
              <a:t>chrom</a:t>
            </a:r>
            <a:r>
              <a:rPr lang="zh-CN" altLang="en-US" dirty="0"/>
              <a:t>等浏览器可以访问，但无法操作）</a:t>
            </a:r>
            <a:r>
              <a:rPr lang="en-US" altLang="zh-CN" dirty="0"/>
              <a:t>,</a:t>
            </a:r>
            <a:r>
              <a:rPr lang="zh-CN" altLang="en-US" dirty="0"/>
              <a:t>指针指向构造函数对应的原型对象。</a:t>
            </a:r>
            <a:endParaRPr lang="zh-CN" altLang="en-US" dirty="0"/>
          </a:p>
          <a:p>
            <a:r>
              <a:rPr lang="en-US" altLang="zh-CN" dirty="0"/>
              <a:t>Function</a:t>
            </a:r>
            <a:r>
              <a:rPr lang="zh-CN" altLang="en-US" dirty="0"/>
              <a:t>函数：函数对象。</a:t>
            </a:r>
            <a:endParaRPr lang="zh-CN" altLang="en-US" dirty="0"/>
          </a:p>
          <a:p>
            <a:r>
              <a:rPr lang="en-US" altLang="zh-CN" dirty="0"/>
              <a:t>Object</a:t>
            </a:r>
            <a:r>
              <a:rPr lang="zh-CN" altLang="en-US" dirty="0"/>
              <a:t>函数：所有创建对象的祖辈对象，也是由</a:t>
            </a:r>
            <a:r>
              <a:rPr lang="en-US" altLang="zh-CN" dirty="0"/>
              <a:t>Function</a:t>
            </a:r>
            <a:r>
              <a:rPr lang="zh-CN" altLang="en-US" dirty="0"/>
              <a:t>对象实现的。</a:t>
            </a:r>
            <a:endParaRPr lang="zh-CN" altLang="en-US" dirty="0"/>
          </a:p>
          <a:p>
            <a:r>
              <a:rPr lang="zh-CN" altLang="en-US" dirty="0"/>
              <a:t>构造原型组合模式：使用构造函数和原型模式组合完成对象创建。构造函数完成基本属性的赋值，原型完成对象函数的绑定</a:t>
            </a:r>
            <a:endParaRPr lang="zh-CN" altLang="en-US" dirty="0"/>
          </a:p>
          <a:p>
            <a:r>
              <a:rPr lang="zh-CN" altLang="en-US" dirty="0"/>
              <a:t>混合继承方式：通过构造函数、原型链共同完成继承</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7</a:t>
            </a:r>
            <a:r>
              <a:rPr lang="zh-CN" altLang="en-US" dirty="0" smtClean="0"/>
              <a:t>节</a:t>
            </a:r>
            <a:r>
              <a:rPr lang="en-US" altLang="zh-CN" dirty="0" smtClean="0"/>
              <a:t>【</a:t>
            </a:r>
            <a:r>
              <a:rPr lang="en-US" altLang="zh-CN" dirty="0">
                <a:solidFill>
                  <a:schemeClr val="tx1">
                    <a:lumMod val="75000"/>
                    <a:lumOff val="25000"/>
                  </a:schemeClr>
                </a:solidFill>
              </a:rPr>
              <a:t> </a:t>
            </a:r>
            <a:r>
              <a:rPr lang="zh-CN" altLang="en-US" dirty="0" smtClean="0">
                <a:solidFill>
                  <a:schemeClr val="tx1">
                    <a:lumMod val="75000"/>
                    <a:lumOff val="25000"/>
                  </a:schemeClr>
                </a:solidFill>
              </a:rPr>
              <a:t>本地以及内置对象</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fontScale="92500" lnSpcReduction="10000"/>
          </a:bodyPr>
          <a:lstStyle/>
          <a:p>
            <a:r>
              <a:rPr lang="zh-CN" altLang="en-US" dirty="0" smtClean="0"/>
              <a:t>知识点</a:t>
            </a:r>
            <a:r>
              <a:rPr lang="en-US" altLang="zh-CN" dirty="0" smtClean="0"/>
              <a:t>1</a:t>
            </a:r>
            <a:r>
              <a:rPr lang="zh-CN" altLang="en-US" dirty="0" smtClean="0"/>
              <a:t>：对象类型概述</a:t>
            </a:r>
            <a:endParaRPr lang="en-US" altLang="zh-CN" dirty="0" smtClean="0"/>
          </a:p>
          <a:p>
            <a:r>
              <a:rPr lang="zh-CN" altLang="en-US" dirty="0" smtClean="0"/>
              <a:t>知识点</a:t>
            </a:r>
            <a:r>
              <a:rPr lang="en-US" altLang="zh-CN" dirty="0" smtClean="0"/>
              <a:t>2</a:t>
            </a:r>
            <a:r>
              <a:rPr lang="zh-CN" altLang="en-US" dirty="0" smtClean="0"/>
              <a:t>：</a:t>
            </a:r>
            <a:r>
              <a:rPr lang="en-US" altLang="zh-CN" dirty="0" smtClean="0"/>
              <a:t>Math</a:t>
            </a:r>
            <a:r>
              <a:rPr lang="zh-CN" altLang="en-US" dirty="0" smtClean="0"/>
              <a:t>对象</a:t>
            </a:r>
            <a:endParaRPr lang="en-US" altLang="zh-CN" dirty="0" smtClean="0"/>
          </a:p>
          <a:p>
            <a:r>
              <a:rPr lang="zh-CN" altLang="en-US" dirty="0" smtClean="0"/>
              <a:t>知识点</a:t>
            </a:r>
            <a:r>
              <a:rPr lang="en-US" altLang="zh-CN" dirty="0" smtClean="0"/>
              <a:t>3</a:t>
            </a:r>
            <a:r>
              <a:rPr lang="zh-CN" altLang="en-US" dirty="0" smtClean="0"/>
              <a:t>：基本类型的封装类型</a:t>
            </a:r>
            <a:endParaRPr lang="en-US" altLang="zh-CN" dirty="0" smtClean="0"/>
          </a:p>
          <a:p>
            <a:r>
              <a:rPr lang="zh-CN" altLang="en-US" dirty="0" smtClean="0"/>
              <a:t>知识点</a:t>
            </a:r>
            <a:r>
              <a:rPr lang="en-US" altLang="zh-CN" dirty="0" smtClean="0"/>
              <a:t>4</a:t>
            </a:r>
            <a:r>
              <a:rPr lang="zh-CN" altLang="en-US" dirty="0" smtClean="0"/>
              <a:t>：数组对象</a:t>
            </a:r>
            <a:r>
              <a:rPr lang="en-US" altLang="zh-CN" dirty="0" smtClean="0"/>
              <a:t>Array</a:t>
            </a:r>
            <a:endParaRPr lang="en-US" altLang="zh-CN" dirty="0" smtClean="0"/>
          </a:p>
          <a:p>
            <a:r>
              <a:rPr lang="zh-CN" altLang="en-US" dirty="0" smtClean="0"/>
              <a:t>知识点</a:t>
            </a:r>
            <a:r>
              <a:rPr lang="en-US" altLang="zh-CN" dirty="0" smtClean="0"/>
              <a:t>5</a:t>
            </a:r>
            <a:r>
              <a:rPr lang="zh-CN" altLang="en-US" dirty="0" smtClean="0"/>
              <a:t>：正则表达式</a:t>
            </a:r>
            <a:endParaRPr lang="en-US" altLang="zh-CN" dirty="0" smtClean="0"/>
          </a:p>
          <a:p>
            <a:r>
              <a:rPr lang="zh-CN" altLang="en-US" dirty="0"/>
              <a:t>知识</a:t>
            </a:r>
            <a:r>
              <a:rPr lang="zh-CN" altLang="en-US" dirty="0" smtClean="0"/>
              <a:t>点</a:t>
            </a:r>
            <a:r>
              <a:rPr lang="en-US" altLang="zh-CN" dirty="0" smtClean="0"/>
              <a:t>6</a:t>
            </a:r>
            <a:r>
              <a:rPr lang="zh-CN" altLang="en-US" dirty="0" smtClean="0"/>
              <a:t>：</a:t>
            </a:r>
            <a:r>
              <a:rPr lang="en-US" altLang="zh-CN" dirty="0" smtClean="0">
                <a:solidFill>
                  <a:srgbClr val="FF0000"/>
                </a:solidFill>
                <a:latin typeface="微软雅黑" panose="020B0503020204020204" pitchFamily="34" charset="-122"/>
                <a:ea typeface="微软雅黑" panose="020B0503020204020204" pitchFamily="34" charset="-122"/>
              </a:rPr>
              <a:t> </a:t>
            </a:r>
            <a:r>
              <a:rPr lang="en-US" altLang="zh-CN" dirty="0"/>
              <a:t>RegExp</a:t>
            </a:r>
            <a:r>
              <a:rPr lang="zh-CN" altLang="en-US" dirty="0" smtClean="0"/>
              <a:t>对象</a:t>
            </a:r>
            <a:endParaRPr lang="en-US" altLang="zh-CN" dirty="0" smtClean="0"/>
          </a:p>
          <a:p>
            <a:r>
              <a:rPr lang="zh-CN" altLang="en-US" dirty="0"/>
              <a:t>知识</a:t>
            </a:r>
            <a:r>
              <a:rPr lang="zh-CN" altLang="en-US" dirty="0" smtClean="0"/>
              <a:t>点</a:t>
            </a:r>
            <a:r>
              <a:rPr lang="en-US" altLang="zh-CN" dirty="0" smtClean="0"/>
              <a:t>7</a:t>
            </a:r>
            <a:r>
              <a:rPr lang="zh-CN" altLang="en-US" dirty="0" smtClean="0"/>
              <a:t>：</a:t>
            </a:r>
            <a:r>
              <a:rPr lang="en-US" altLang="zh-CN" dirty="0" smtClean="0">
                <a:solidFill>
                  <a:srgbClr val="FF0000"/>
                </a:solidFill>
                <a:latin typeface="微软雅黑" panose="020B0503020204020204" pitchFamily="34" charset="-122"/>
                <a:ea typeface="微软雅黑" panose="020B0503020204020204" pitchFamily="34" charset="-122"/>
              </a:rPr>
              <a:t> </a:t>
            </a:r>
            <a:r>
              <a:rPr lang="zh-CN" altLang="en-US" dirty="0"/>
              <a:t>日期对象</a:t>
            </a:r>
            <a:r>
              <a:rPr lang="en-US" altLang="zh-CN" dirty="0"/>
              <a:t>Date</a:t>
            </a:r>
            <a:endParaRPr lang="en-US" altLang="zh-CN" dirty="0"/>
          </a:p>
          <a:p>
            <a:endParaRPr lang="en-US" altLang="zh-CN" dirty="0"/>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zh-CN" altLang="en-US" sz="2400" dirty="0" smtClean="0">
                <a:solidFill>
                  <a:schemeClr val="tx1">
                    <a:lumMod val="75000"/>
                    <a:lumOff val="25000"/>
                  </a:schemeClr>
                </a:solidFill>
              </a:rPr>
              <a:t>浏览器端</a:t>
            </a:r>
            <a:r>
              <a:rPr lang="en-US" altLang="zh-CN" sz="2400" dirty="0" smtClean="0">
                <a:solidFill>
                  <a:schemeClr val="tx1">
                    <a:lumMod val="75000"/>
                    <a:lumOff val="25000"/>
                  </a:schemeClr>
                </a:solidFill>
              </a:rPr>
              <a:t>js</a:t>
            </a:r>
            <a:r>
              <a:rPr lang="zh-CN" altLang="en-US" sz="2400" dirty="0" smtClean="0">
                <a:solidFill>
                  <a:schemeClr val="tx1">
                    <a:lumMod val="75000"/>
                    <a:lumOff val="25000"/>
                  </a:schemeClr>
                </a:solidFill>
              </a:rPr>
              <a:t>执行基础组成：</a:t>
            </a:r>
            <a:endParaRPr lang="en-US" altLang="zh-CN" sz="2400" dirty="0" smtClean="0">
              <a:solidFill>
                <a:schemeClr val="tx1">
                  <a:lumMod val="75000"/>
                  <a:lumOff val="25000"/>
                </a:schemeClr>
              </a:solidFill>
            </a:endParaRPr>
          </a:p>
          <a:p>
            <a:pPr lvl="1"/>
            <a:r>
              <a:rPr lang="en-US" altLang="zh-CN" sz="2000" dirty="0" smtClean="0">
                <a:solidFill>
                  <a:schemeClr val="tx1">
                    <a:lumMod val="75000"/>
                    <a:lumOff val="25000"/>
                  </a:schemeClr>
                </a:solidFill>
              </a:rPr>
              <a:t>Js</a:t>
            </a:r>
            <a:r>
              <a:rPr lang="zh-CN" altLang="en-US" sz="2000" dirty="0" smtClean="0">
                <a:solidFill>
                  <a:schemeClr val="tx1">
                    <a:lumMod val="75000"/>
                    <a:lumOff val="25000"/>
                  </a:schemeClr>
                </a:solidFill>
              </a:rPr>
              <a:t>核心语法：包含</a:t>
            </a:r>
            <a:r>
              <a:rPr lang="en-US" altLang="zh-CN" sz="2000" dirty="0" smtClean="0">
                <a:solidFill>
                  <a:schemeClr val="tx1">
                    <a:lumMod val="75000"/>
                    <a:lumOff val="25000"/>
                  </a:schemeClr>
                </a:solidFill>
              </a:rPr>
              <a:t>js</a:t>
            </a:r>
            <a:r>
              <a:rPr lang="zh-CN" altLang="en-US" sz="2000" dirty="0" smtClean="0">
                <a:solidFill>
                  <a:schemeClr val="tx1">
                    <a:lumMod val="75000"/>
                    <a:lumOff val="25000"/>
                  </a:schemeClr>
                </a:solidFill>
              </a:rPr>
              <a:t>的数据类型、函数封装、内置对象与本地对象。</a:t>
            </a:r>
            <a:endParaRPr lang="en-US" altLang="zh-CN" sz="2000" dirty="0" smtClean="0">
              <a:solidFill>
                <a:schemeClr val="tx1">
                  <a:lumMod val="75000"/>
                  <a:lumOff val="25000"/>
                </a:schemeClr>
              </a:solidFill>
            </a:endParaRPr>
          </a:p>
          <a:p>
            <a:pPr lvl="1"/>
            <a:r>
              <a:rPr lang="zh-CN" altLang="en-US" sz="2000" dirty="0">
                <a:solidFill>
                  <a:schemeClr val="tx1">
                    <a:lumMod val="75000"/>
                    <a:lumOff val="25000"/>
                  </a:schemeClr>
                </a:solidFill>
              </a:rPr>
              <a:t>事件：事件是使用者对浏览器当前显示界面的操作，例如点击、鼠标移动、敲击键盘都是事件</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DOM</a:t>
            </a:r>
            <a:r>
              <a:rPr lang="zh-CN" altLang="en-US" sz="2000" dirty="0">
                <a:solidFill>
                  <a:schemeClr val="tx1">
                    <a:lumMod val="75000"/>
                    <a:lumOff val="25000"/>
                  </a:schemeClr>
                </a:solidFill>
              </a:rPr>
              <a:t>：文档对象模型（</a:t>
            </a:r>
            <a:r>
              <a:rPr lang="en-US" altLang="zh-CN" sz="2000" dirty="0">
                <a:solidFill>
                  <a:schemeClr val="tx1">
                    <a:lumMod val="75000"/>
                    <a:lumOff val="25000"/>
                  </a:schemeClr>
                </a:solidFill>
              </a:rPr>
              <a:t>Document Object Model</a:t>
            </a:r>
            <a:r>
              <a:rPr lang="zh-CN" altLang="en-US" sz="2000" dirty="0">
                <a:solidFill>
                  <a:schemeClr val="tx1">
                    <a:lumMod val="75000"/>
                    <a:lumOff val="25000"/>
                  </a:schemeClr>
                </a:solidFill>
              </a:rPr>
              <a:t>，简称</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），现在可以简单的理解为浏览器供应商提供的操作页面元素的方式。</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并不能直接操作页面元素（例如拖拽等功能），但可以调用</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完成。</a:t>
            </a:r>
            <a:endParaRPr lang="zh-CN" altLang="en-US" sz="2000" dirty="0">
              <a:solidFill>
                <a:schemeClr val="tx1">
                  <a:lumMod val="75000"/>
                  <a:lumOff val="25000"/>
                </a:schemeClr>
              </a:solidFill>
            </a:endParaRPr>
          </a:p>
          <a:p>
            <a:pPr lvl="1"/>
            <a:r>
              <a:rPr lang="en-US" altLang="zh-CN" sz="2000" dirty="0">
                <a:solidFill>
                  <a:schemeClr val="tx1">
                    <a:lumMod val="75000"/>
                    <a:lumOff val="25000"/>
                  </a:schemeClr>
                </a:solidFill>
              </a:rPr>
              <a:t>BOM</a:t>
            </a:r>
            <a:r>
              <a:rPr lang="zh-CN" altLang="en-US" sz="2000" dirty="0">
                <a:solidFill>
                  <a:schemeClr val="tx1">
                    <a:lumMod val="75000"/>
                    <a:lumOff val="25000"/>
                  </a:schemeClr>
                </a:solidFill>
              </a:rPr>
              <a:t>： </a:t>
            </a:r>
            <a:r>
              <a:rPr lang="en-US" altLang="zh-CN" sz="2000" dirty="0">
                <a:solidFill>
                  <a:schemeClr val="tx1">
                    <a:lumMod val="75000"/>
                    <a:lumOff val="25000"/>
                  </a:schemeClr>
                </a:solidFill>
              </a:rPr>
              <a:t>BOM(Browser Object Mode) </a:t>
            </a:r>
            <a:r>
              <a:rPr lang="zh-CN" altLang="en-US" sz="2000" dirty="0">
                <a:solidFill>
                  <a:schemeClr val="tx1">
                    <a:lumMod val="75000"/>
                    <a:lumOff val="25000"/>
                  </a:schemeClr>
                </a:solidFill>
              </a:rPr>
              <a:t>是指浏览器对象模型，是浏览器供应商提供的操作页面窗口的方式（例如打开新窗口、全屏显示等）。</a:t>
            </a:r>
            <a:endParaRPr lang="zh-CN" altLang="en-US" sz="2000" dirty="0">
              <a:solidFill>
                <a:schemeClr val="tx1">
                  <a:lumMod val="75000"/>
                  <a:lumOff val="25000"/>
                </a:schemeClr>
              </a:solidFill>
            </a:endParaRPr>
          </a:p>
          <a:p>
            <a:pPr lvl="1"/>
            <a:endParaRPr lang="en-US" altLang="zh-CN" sz="20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2【web</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开发执行流程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0" indent="0">
              <a:spcBef>
                <a:spcPct val="20000"/>
              </a:spcBef>
              <a:buNone/>
            </a:pPr>
            <a:r>
              <a:rPr lang="en-US" altLang="zh-CN" sz="2400" dirty="0" smtClean="0">
                <a:solidFill>
                  <a:schemeClr val="tx1">
                    <a:lumMod val="75000"/>
                    <a:lumOff val="25000"/>
                  </a:schemeClr>
                </a:solidFill>
              </a:rPr>
              <a:t> </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对象类型概述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内容占位符 2"/>
          <p:cNvSpPr txBox="1"/>
          <p:nvPr/>
        </p:nvSpPr>
        <p:spPr>
          <a:xfrm>
            <a:off x="1720825" y="1105663"/>
            <a:ext cx="8229600" cy="4929222"/>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lumMod val="75000"/>
                </a:schemeClr>
              </a:buClr>
              <a:buFont typeface="Arial" panose="020B0604020202020204" pitchFamily="34" charset="0"/>
              <a:buNone/>
            </a:pPr>
            <a:endParaRPr lang="en-US" altLang="zh-CN" sz="1800" dirty="0" smtClean="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Ø"/>
            </a:pPr>
            <a:endParaRPr lang="en-US" altLang="zh-CN" sz="18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8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800" dirty="0" smtClean="0">
              <a:solidFill>
                <a:srgbClr val="FF000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800" dirty="0" smtClean="0">
              <a:solidFill>
                <a:srgbClr val="FF000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800" dirty="0" smtClean="0">
              <a:solidFill>
                <a:srgbClr val="FF000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800" dirty="0" smtClean="0">
              <a:solidFill>
                <a:srgbClr val="FF000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800" dirty="0" smtClean="0">
              <a:solidFill>
                <a:srgbClr val="FF000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800" dirty="0" smtClean="0">
              <a:solidFill>
                <a:srgbClr val="FF000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800" dirty="0" smtClean="0">
              <a:solidFill>
                <a:srgbClr val="FF0000"/>
              </a:solidFill>
              <a:latin typeface="微软雅黑" panose="020B0503020204020204" pitchFamily="34" charset="-122"/>
              <a:ea typeface="微软雅黑" panose="020B0503020204020204" pitchFamily="34" charset="-122"/>
            </a:endParaRPr>
          </a:p>
          <a:p>
            <a:pPr>
              <a:buFont typeface="Arial" panose="020B0604020202020204" pitchFamily="34" charset="0"/>
              <a:buNone/>
            </a:pPr>
            <a:endParaRPr lang="en-US" altLang="zh-CN" sz="1800" dirty="0" smtClean="0">
              <a:solidFill>
                <a:srgbClr val="FF0000"/>
              </a:solidFill>
              <a:latin typeface="微软雅黑" panose="020B0503020204020204" pitchFamily="34" charset="-122"/>
              <a:ea typeface="微软雅黑" panose="020B0503020204020204" pitchFamily="34" charset="-122"/>
            </a:endParaRPr>
          </a:p>
        </p:txBody>
      </p:sp>
      <p:grpSp>
        <p:nvGrpSpPr>
          <p:cNvPr id="6" name="Group 19"/>
          <p:cNvGrpSpPr/>
          <p:nvPr/>
        </p:nvGrpSpPr>
        <p:grpSpPr bwMode="auto">
          <a:xfrm>
            <a:off x="2092245" y="1177101"/>
            <a:ext cx="7272338" cy="5240338"/>
            <a:chOff x="794" y="890"/>
            <a:chExt cx="4581" cy="3301"/>
          </a:xfrm>
        </p:grpSpPr>
        <p:sp>
          <p:nvSpPr>
            <p:cNvPr id="7" name="Rectangle 4"/>
            <p:cNvSpPr>
              <a:spLocks noChangeArrowheads="1"/>
            </p:cNvSpPr>
            <p:nvPr/>
          </p:nvSpPr>
          <p:spPr bwMode="auto">
            <a:xfrm>
              <a:off x="839" y="2795"/>
              <a:ext cx="2214" cy="432"/>
            </a:xfrm>
            <a:prstGeom prst="rect">
              <a:avLst/>
            </a:prstGeom>
            <a:gradFill rotWithShape="1">
              <a:gsLst>
                <a:gs pos="0">
                  <a:srgbClr val="FFC5FB"/>
                </a:gs>
                <a:gs pos="100000">
                  <a:schemeClr val="bg1"/>
                </a:gs>
              </a:gsLst>
              <a:lin ang="5400000" scaled="1"/>
            </a:gradFill>
            <a:ln w="12700" algn="ctr">
              <a:solidFill>
                <a:schemeClr val="tx1"/>
              </a:solidFill>
              <a:miter lim="800000"/>
            </a:ln>
            <a:effectLst/>
          </p:spPr>
          <p:txBody>
            <a:bodyPr anchor="ctr">
              <a:spAutoFit/>
            </a:bodyPr>
            <a:lstStyle/>
            <a:p>
              <a:endParaRPr lang="zh-CN" altLang="en-US"/>
            </a:p>
          </p:txBody>
        </p:sp>
        <p:sp>
          <p:nvSpPr>
            <p:cNvPr id="8" name="Rectangle 5"/>
            <p:cNvSpPr>
              <a:spLocks noChangeArrowheads="1"/>
            </p:cNvSpPr>
            <p:nvPr/>
          </p:nvSpPr>
          <p:spPr bwMode="auto">
            <a:xfrm>
              <a:off x="794" y="3652"/>
              <a:ext cx="2230" cy="384"/>
            </a:xfrm>
            <a:prstGeom prst="rect">
              <a:avLst/>
            </a:prstGeom>
            <a:gradFill rotWithShape="1">
              <a:gsLst>
                <a:gs pos="0">
                  <a:srgbClr val="FFC5FB"/>
                </a:gs>
                <a:gs pos="100000">
                  <a:schemeClr val="bg1"/>
                </a:gs>
              </a:gsLst>
              <a:lin ang="5400000" scaled="1"/>
            </a:gradFill>
            <a:ln w="12700" algn="ctr">
              <a:solidFill>
                <a:schemeClr val="tx1"/>
              </a:solidFill>
              <a:miter lim="800000"/>
            </a:ln>
            <a:effectLst/>
          </p:spPr>
          <p:txBody>
            <a:bodyPr anchor="ctr">
              <a:spAutoFit/>
            </a:bodyPr>
            <a:lstStyle/>
            <a:p>
              <a:endParaRPr lang="zh-CN" altLang="en-US"/>
            </a:p>
          </p:txBody>
        </p:sp>
        <p:sp>
          <p:nvSpPr>
            <p:cNvPr id="9" name="Rectangle 6"/>
            <p:cNvSpPr>
              <a:spLocks noChangeArrowheads="1"/>
            </p:cNvSpPr>
            <p:nvPr/>
          </p:nvSpPr>
          <p:spPr bwMode="auto">
            <a:xfrm>
              <a:off x="794" y="1957"/>
              <a:ext cx="2223" cy="384"/>
            </a:xfrm>
            <a:prstGeom prst="rect">
              <a:avLst/>
            </a:prstGeom>
            <a:gradFill rotWithShape="1">
              <a:gsLst>
                <a:gs pos="0">
                  <a:srgbClr val="FFC5FB"/>
                </a:gs>
                <a:gs pos="100000">
                  <a:schemeClr val="bg1"/>
                </a:gs>
              </a:gsLst>
              <a:lin ang="5400000" scaled="1"/>
            </a:gradFill>
            <a:ln w="12700" algn="ctr">
              <a:solidFill>
                <a:schemeClr val="tx1"/>
              </a:solidFill>
              <a:miter lim="800000"/>
            </a:ln>
            <a:effectLst/>
          </p:spPr>
          <p:txBody>
            <a:bodyPr anchor="ctr">
              <a:spAutoFit/>
            </a:bodyPr>
            <a:lstStyle/>
            <a:p>
              <a:endParaRPr lang="zh-CN" altLang="en-US"/>
            </a:p>
          </p:txBody>
        </p:sp>
        <p:sp>
          <p:nvSpPr>
            <p:cNvPr id="10" name="Line 7"/>
            <p:cNvSpPr>
              <a:spLocks noChangeShapeType="1"/>
            </p:cNvSpPr>
            <p:nvPr/>
          </p:nvSpPr>
          <p:spPr bwMode="auto">
            <a:xfrm>
              <a:off x="1837" y="2371"/>
              <a:ext cx="0" cy="424"/>
            </a:xfrm>
            <a:prstGeom prst="line">
              <a:avLst/>
            </a:prstGeom>
            <a:noFill/>
            <a:ln w="38100">
              <a:solidFill>
                <a:srgbClr val="FF0000"/>
              </a:solidFill>
              <a:round/>
              <a:tailEnd type="triangle" w="med" len="med"/>
            </a:ln>
            <a:effectLst/>
          </p:spPr>
          <p:txBody>
            <a:bodyPr anchor="ctr">
              <a:spAutoFit/>
            </a:bodyPr>
            <a:lstStyle/>
            <a:p>
              <a:endParaRPr lang="zh-CN" altLang="en-US"/>
            </a:p>
          </p:txBody>
        </p:sp>
        <p:sp>
          <p:nvSpPr>
            <p:cNvPr id="11" name="Line 8"/>
            <p:cNvSpPr>
              <a:spLocks noChangeShapeType="1"/>
            </p:cNvSpPr>
            <p:nvPr/>
          </p:nvSpPr>
          <p:spPr bwMode="auto">
            <a:xfrm>
              <a:off x="1837" y="3254"/>
              <a:ext cx="0" cy="403"/>
            </a:xfrm>
            <a:prstGeom prst="line">
              <a:avLst/>
            </a:prstGeom>
            <a:noFill/>
            <a:ln w="38100">
              <a:solidFill>
                <a:srgbClr val="FF0000"/>
              </a:solidFill>
              <a:round/>
              <a:tailEnd type="triangle" w="med" len="med"/>
            </a:ln>
            <a:effectLst/>
          </p:spPr>
          <p:txBody>
            <a:bodyPr anchor="ctr">
              <a:spAutoFit/>
            </a:bodyPr>
            <a:lstStyle/>
            <a:p>
              <a:endParaRPr lang="zh-CN" altLang="en-US"/>
            </a:p>
          </p:txBody>
        </p:sp>
        <p:sp>
          <p:nvSpPr>
            <p:cNvPr id="12" name="Rectangle 9"/>
            <p:cNvSpPr>
              <a:spLocks noChangeArrowheads="1"/>
            </p:cNvSpPr>
            <p:nvPr/>
          </p:nvSpPr>
          <p:spPr bwMode="auto">
            <a:xfrm>
              <a:off x="1293" y="2886"/>
              <a:ext cx="1128" cy="327"/>
            </a:xfrm>
            <a:prstGeom prst="rect">
              <a:avLst/>
            </a:prstGeom>
            <a:noFill/>
            <a:ln w="28575" algn="ctr">
              <a:noFill/>
              <a:miter lim="800000"/>
            </a:ln>
            <a:effectLst/>
          </p:spPr>
          <p:txBody>
            <a:bodyPr wrap="none" anchor="ctr">
              <a:spAutoFit/>
            </a:bodyPr>
            <a:lstStyle/>
            <a:p>
              <a:pPr algn="just">
                <a:buFont typeface="Wingdings" panose="05000000000000000000" pitchFamily="2" charset="2"/>
                <a:buNone/>
                <a:tabLst>
                  <a:tab pos="228600" algn="l"/>
                </a:tabLst>
              </a:pPr>
              <a:r>
                <a:rPr lang="zh-CN" altLang="en-US" sz="2800" b="1">
                  <a:latin typeface="黑体" panose="02010609060101010101" charset="-122"/>
                  <a:ea typeface="黑体" panose="02010609060101010101" charset="-122"/>
                </a:rPr>
                <a:t>宿主对象</a:t>
              </a:r>
              <a:r>
                <a:rPr lang="zh-CN" altLang="en-US" sz="2800">
                  <a:latin typeface="黑体" panose="02010609060101010101" charset="-122"/>
                  <a:ea typeface="黑体" panose="02010609060101010101" charset="-122"/>
                </a:rPr>
                <a:t> </a:t>
              </a:r>
              <a:endParaRPr lang="en-US" sz="2800" dirty="0">
                <a:latin typeface="黑体" panose="02010609060101010101" charset="-122"/>
                <a:ea typeface="黑体" panose="02010609060101010101" charset="-122"/>
              </a:endParaRPr>
            </a:p>
          </p:txBody>
        </p:sp>
        <p:sp>
          <p:nvSpPr>
            <p:cNvPr id="13" name="Rectangle 10"/>
            <p:cNvSpPr>
              <a:spLocks noChangeArrowheads="1"/>
            </p:cNvSpPr>
            <p:nvPr/>
          </p:nvSpPr>
          <p:spPr bwMode="auto">
            <a:xfrm>
              <a:off x="1339" y="1957"/>
              <a:ext cx="1129" cy="327"/>
            </a:xfrm>
            <a:prstGeom prst="rect">
              <a:avLst/>
            </a:prstGeom>
            <a:noFill/>
            <a:ln w="28575" algn="ctr">
              <a:noFill/>
              <a:miter lim="800000"/>
            </a:ln>
            <a:effectLst/>
          </p:spPr>
          <p:txBody>
            <a:bodyPr wrap="none" anchor="ctr">
              <a:spAutoFit/>
            </a:bodyPr>
            <a:lstStyle/>
            <a:p>
              <a:pPr algn="just">
                <a:buFont typeface="Wingdings" panose="05000000000000000000" pitchFamily="2" charset="2"/>
                <a:buNone/>
                <a:tabLst>
                  <a:tab pos="228600" algn="l"/>
                </a:tabLst>
              </a:pPr>
              <a:r>
                <a:rPr lang="zh-CN" altLang="en-US" sz="2800" b="1" dirty="0">
                  <a:latin typeface="黑体" panose="02010609060101010101" charset="-122"/>
                  <a:ea typeface="黑体" panose="02010609060101010101" charset="-122"/>
                </a:rPr>
                <a:t>内置对象 </a:t>
              </a:r>
              <a:endParaRPr lang="en-US" sz="2800" b="1" dirty="0">
                <a:latin typeface="黑体" panose="02010609060101010101" charset="-122"/>
                <a:ea typeface="黑体" panose="02010609060101010101" charset="-122"/>
              </a:endParaRPr>
            </a:p>
          </p:txBody>
        </p:sp>
        <p:sp>
          <p:nvSpPr>
            <p:cNvPr id="14" name="Rectangle 11"/>
            <p:cNvSpPr>
              <a:spLocks noChangeArrowheads="1"/>
            </p:cNvSpPr>
            <p:nvPr/>
          </p:nvSpPr>
          <p:spPr bwMode="auto">
            <a:xfrm>
              <a:off x="1248" y="3642"/>
              <a:ext cx="1303" cy="327"/>
            </a:xfrm>
            <a:prstGeom prst="rect">
              <a:avLst/>
            </a:prstGeom>
            <a:noFill/>
            <a:ln w="28575" algn="ctr">
              <a:noFill/>
              <a:miter lim="800000"/>
            </a:ln>
            <a:effectLst/>
          </p:spPr>
          <p:txBody>
            <a:bodyPr wrap="none" anchor="ctr">
              <a:spAutoFit/>
            </a:bodyPr>
            <a:lstStyle/>
            <a:p>
              <a:pPr algn="just">
                <a:buFont typeface="Wingdings" panose="05000000000000000000" pitchFamily="2" charset="2"/>
                <a:buNone/>
                <a:tabLst>
                  <a:tab pos="228600" algn="l"/>
                </a:tabLst>
              </a:pPr>
              <a:r>
                <a:rPr lang="zh-CN" altLang="en-US" sz="2800" b="1">
                  <a:ea typeface="黑体" panose="02010609060101010101" charset="-122"/>
                </a:rPr>
                <a:t>自定义对象 </a:t>
              </a:r>
              <a:endParaRPr lang="zh-CN" altLang="en-US" sz="2800" b="1">
                <a:ea typeface="黑体" panose="02010609060101010101" charset="-122"/>
              </a:endParaRPr>
            </a:p>
          </p:txBody>
        </p:sp>
        <p:sp>
          <p:nvSpPr>
            <p:cNvPr id="15" name="Rectangle 12"/>
            <p:cNvSpPr>
              <a:spLocks noChangeArrowheads="1"/>
            </p:cNvSpPr>
            <p:nvPr/>
          </p:nvSpPr>
          <p:spPr bwMode="auto">
            <a:xfrm>
              <a:off x="3424" y="2750"/>
              <a:ext cx="1905" cy="681"/>
            </a:xfrm>
            <a:prstGeom prst="rect">
              <a:avLst/>
            </a:prstGeom>
            <a:solidFill>
              <a:schemeClr val="accent5">
                <a:lumMod val="60000"/>
                <a:lumOff val="40000"/>
              </a:schemeClr>
            </a:solidFill>
            <a:ln w="9525">
              <a:solidFill>
                <a:schemeClr val="tx1"/>
              </a:solidFill>
              <a:miter lim="800000"/>
            </a:ln>
            <a:effectLst/>
          </p:spPr>
          <p:txBody>
            <a:bodyPr wrap="none" anchor="ctr"/>
            <a:lstStyle/>
            <a:p>
              <a:pPr algn="l">
                <a:buSzPct val="50000"/>
                <a:buFont typeface="Wingdings" panose="05000000000000000000" pitchFamily="2" charset="2"/>
                <a:buChar char="l"/>
              </a:pPr>
              <a:r>
                <a:rPr lang="en-US" altLang="zh-CN" sz="2000" dirty="0">
                  <a:ea typeface="黑体" panose="02010609060101010101" charset="-122"/>
                </a:rPr>
                <a:t>BOM</a:t>
              </a:r>
              <a:r>
                <a:rPr lang="zh-CN" altLang="en-US" sz="2000">
                  <a:ea typeface="黑体" panose="02010609060101010101" charset="-122"/>
                </a:rPr>
                <a:t>浏览器对象模型</a:t>
              </a:r>
              <a:endParaRPr lang="zh-CN" altLang="en-US" sz="2000">
                <a:ea typeface="黑体" panose="02010609060101010101" charset="-122"/>
              </a:endParaRPr>
            </a:p>
            <a:p>
              <a:pPr algn="l">
                <a:buSzPct val="50000"/>
                <a:buFont typeface="Wingdings" panose="05000000000000000000" pitchFamily="2" charset="2"/>
                <a:buChar char="l"/>
              </a:pPr>
              <a:r>
                <a:rPr lang="en-US" altLang="zh-CN" sz="2000" dirty="0">
                  <a:ea typeface="黑体" panose="02010609060101010101" charset="-122"/>
                </a:rPr>
                <a:t>DOM</a:t>
              </a:r>
              <a:r>
                <a:rPr lang="zh-CN" altLang="en-US" sz="2000">
                  <a:ea typeface="黑体" panose="02010609060101010101" charset="-122"/>
                </a:rPr>
                <a:t>文档对象模型</a:t>
              </a:r>
              <a:endParaRPr lang="zh-CN" altLang="en-US" sz="2000">
                <a:ea typeface="黑体" panose="02010609060101010101" charset="-122"/>
              </a:endParaRPr>
            </a:p>
          </p:txBody>
        </p:sp>
        <p:sp>
          <p:nvSpPr>
            <p:cNvPr id="16" name="Rectangle 13"/>
            <p:cNvSpPr>
              <a:spLocks noChangeArrowheads="1"/>
            </p:cNvSpPr>
            <p:nvPr/>
          </p:nvSpPr>
          <p:spPr bwMode="auto">
            <a:xfrm>
              <a:off x="3379" y="890"/>
              <a:ext cx="1905" cy="726"/>
            </a:xfrm>
            <a:prstGeom prst="rect">
              <a:avLst/>
            </a:prstGeom>
            <a:solidFill>
              <a:schemeClr val="accent5">
                <a:lumMod val="60000"/>
                <a:lumOff val="40000"/>
              </a:schemeClr>
            </a:solidFill>
            <a:ln w="9525" algn="ctr">
              <a:solidFill>
                <a:schemeClr val="tx1"/>
              </a:solidFill>
              <a:miter lim="800000"/>
            </a:ln>
            <a:effectLst/>
          </p:spPr>
          <p:txBody>
            <a:bodyPr wrap="none" anchor="ctr"/>
            <a:lstStyle/>
            <a:p>
              <a:pPr algn="l">
                <a:buSzPct val="50000"/>
                <a:buFont typeface="Wingdings" panose="05000000000000000000" pitchFamily="2" charset="2"/>
                <a:buChar char="l"/>
              </a:pPr>
              <a:r>
                <a:rPr lang="en-US" altLang="zh-CN" sz="2000" dirty="0">
                  <a:ea typeface="黑体" panose="02010609060101010101" charset="-122"/>
                </a:rPr>
                <a:t>String</a:t>
              </a:r>
              <a:r>
                <a:rPr lang="zh-CN" altLang="en-US" sz="2000" dirty="0">
                  <a:ea typeface="黑体" panose="02010609060101010101" charset="-122"/>
                </a:rPr>
                <a:t>字符串对象</a:t>
              </a:r>
              <a:endParaRPr lang="zh-CN" altLang="en-US" sz="2000" dirty="0">
                <a:ea typeface="黑体" panose="02010609060101010101" charset="-122"/>
              </a:endParaRPr>
            </a:p>
            <a:p>
              <a:pPr algn="l">
                <a:buSzPct val="50000"/>
                <a:buFont typeface="Wingdings" panose="05000000000000000000" pitchFamily="2" charset="2"/>
                <a:buChar char="l"/>
              </a:pPr>
              <a:r>
                <a:rPr lang="en-US" altLang="zh-CN" sz="2000" dirty="0">
                  <a:ea typeface="黑体" panose="02010609060101010101" charset="-122"/>
                </a:rPr>
                <a:t>Date</a:t>
              </a:r>
              <a:r>
                <a:rPr lang="zh-CN" altLang="en-US" sz="2000" dirty="0">
                  <a:ea typeface="黑体" panose="02010609060101010101" charset="-122"/>
                </a:rPr>
                <a:t>日期对象</a:t>
              </a:r>
              <a:endParaRPr lang="zh-CN" altLang="en-US" sz="2000" dirty="0">
                <a:ea typeface="黑体" panose="02010609060101010101" charset="-122"/>
              </a:endParaRPr>
            </a:p>
            <a:p>
              <a:pPr algn="l">
                <a:buSzPct val="50000"/>
                <a:buFont typeface="Wingdings" panose="05000000000000000000" pitchFamily="2" charset="2"/>
                <a:buChar char="l"/>
              </a:pPr>
              <a:r>
                <a:rPr lang="en-US" altLang="zh-CN" sz="2000" dirty="0">
                  <a:ea typeface="黑体" panose="02010609060101010101" charset="-122"/>
                </a:rPr>
                <a:t>Boolean</a:t>
              </a:r>
              <a:r>
                <a:rPr lang="zh-CN" altLang="en-US" sz="2000" dirty="0">
                  <a:ea typeface="黑体" panose="02010609060101010101" charset="-122"/>
                </a:rPr>
                <a:t>对象等</a:t>
              </a:r>
              <a:endParaRPr lang="zh-CN" altLang="en-US" sz="2000" dirty="0">
                <a:ea typeface="黑体" panose="02010609060101010101" charset="-122"/>
              </a:endParaRPr>
            </a:p>
          </p:txBody>
        </p:sp>
        <p:sp>
          <p:nvSpPr>
            <p:cNvPr id="17" name="Rectangle 14"/>
            <p:cNvSpPr>
              <a:spLocks noChangeArrowheads="1"/>
            </p:cNvSpPr>
            <p:nvPr/>
          </p:nvSpPr>
          <p:spPr bwMode="auto">
            <a:xfrm>
              <a:off x="3424" y="3566"/>
              <a:ext cx="1951" cy="625"/>
            </a:xfrm>
            <a:prstGeom prst="rect">
              <a:avLst/>
            </a:prstGeom>
            <a:solidFill>
              <a:schemeClr val="accent5">
                <a:lumMod val="60000"/>
                <a:lumOff val="40000"/>
              </a:schemeClr>
            </a:solidFill>
            <a:ln w="9525" algn="ctr">
              <a:solidFill>
                <a:schemeClr val="tx1"/>
              </a:solidFill>
              <a:miter lim="800000"/>
            </a:ln>
            <a:effectLst/>
          </p:spPr>
          <p:txBody>
            <a:bodyPr wrap="none" anchor="ctr"/>
            <a:lstStyle/>
            <a:p>
              <a:pPr algn="l">
                <a:buSzPct val="50000"/>
                <a:buFont typeface="Wingdings" panose="05000000000000000000" pitchFamily="2" charset="2"/>
                <a:buChar char="l"/>
              </a:pPr>
              <a:r>
                <a:rPr lang="zh-CN" altLang="zh-CN" sz="2000">
                  <a:ea typeface="黑体" panose="02010609060101010101" charset="-122"/>
                </a:rPr>
                <a:t>包括定义对象的</a:t>
              </a:r>
              <a:endParaRPr lang="zh-CN" altLang="en-US" sz="2000">
                <a:ea typeface="黑体" panose="02010609060101010101" charset="-122"/>
              </a:endParaRPr>
            </a:p>
            <a:p>
              <a:pPr algn="l">
                <a:buSzPct val="50000"/>
                <a:buFont typeface="Wingdings" panose="05000000000000000000" pitchFamily="2" charset="2"/>
                <a:buNone/>
              </a:pPr>
              <a:r>
                <a:rPr lang="zh-CN" altLang="zh-CN" sz="2000">
                  <a:ea typeface="黑体" panose="02010609060101010101" charset="-122"/>
                </a:rPr>
                <a:t>属性和方法</a:t>
              </a:r>
              <a:endParaRPr lang="zh-CN" altLang="en-US" sz="2000">
                <a:ea typeface="黑体" panose="02010609060101010101" charset="-122"/>
              </a:endParaRPr>
            </a:p>
          </p:txBody>
        </p:sp>
        <p:sp>
          <p:nvSpPr>
            <p:cNvPr id="18" name="Rectangle 15"/>
            <p:cNvSpPr>
              <a:spLocks noChangeArrowheads="1"/>
            </p:cNvSpPr>
            <p:nvPr/>
          </p:nvSpPr>
          <p:spPr bwMode="auto">
            <a:xfrm>
              <a:off x="802" y="1071"/>
              <a:ext cx="2214" cy="432"/>
            </a:xfrm>
            <a:prstGeom prst="rect">
              <a:avLst/>
            </a:prstGeom>
            <a:gradFill rotWithShape="1">
              <a:gsLst>
                <a:gs pos="0">
                  <a:srgbClr val="FFC5FB"/>
                </a:gs>
                <a:gs pos="100000">
                  <a:schemeClr val="bg1"/>
                </a:gs>
              </a:gsLst>
              <a:lin ang="5400000" scaled="1"/>
            </a:gradFill>
            <a:ln w="12700" algn="ctr">
              <a:solidFill>
                <a:schemeClr val="tx1"/>
              </a:solidFill>
              <a:miter lim="800000"/>
            </a:ln>
            <a:effectLst/>
          </p:spPr>
          <p:txBody>
            <a:bodyPr anchor="ctr">
              <a:spAutoFit/>
            </a:bodyPr>
            <a:lstStyle/>
            <a:p>
              <a:endParaRPr lang="zh-CN" altLang="en-US"/>
            </a:p>
          </p:txBody>
        </p:sp>
        <p:sp>
          <p:nvSpPr>
            <p:cNvPr id="19" name="Line 16"/>
            <p:cNvSpPr>
              <a:spLocks noChangeShapeType="1"/>
            </p:cNvSpPr>
            <p:nvPr/>
          </p:nvSpPr>
          <p:spPr bwMode="auto">
            <a:xfrm>
              <a:off x="1845" y="1525"/>
              <a:ext cx="0" cy="424"/>
            </a:xfrm>
            <a:prstGeom prst="line">
              <a:avLst/>
            </a:prstGeom>
            <a:noFill/>
            <a:ln w="38100">
              <a:solidFill>
                <a:srgbClr val="FF0000"/>
              </a:solidFill>
              <a:round/>
              <a:tailEnd type="triangle" w="med" len="med"/>
            </a:ln>
            <a:effectLst/>
          </p:spPr>
          <p:txBody>
            <a:bodyPr anchor="ctr">
              <a:spAutoFit/>
            </a:bodyPr>
            <a:lstStyle/>
            <a:p>
              <a:endParaRPr lang="zh-CN" altLang="en-US"/>
            </a:p>
          </p:txBody>
        </p:sp>
        <p:sp>
          <p:nvSpPr>
            <p:cNvPr id="20" name="Rectangle 17"/>
            <p:cNvSpPr>
              <a:spLocks noChangeArrowheads="1"/>
            </p:cNvSpPr>
            <p:nvPr/>
          </p:nvSpPr>
          <p:spPr bwMode="auto">
            <a:xfrm>
              <a:off x="1307" y="1117"/>
              <a:ext cx="1128" cy="327"/>
            </a:xfrm>
            <a:prstGeom prst="rect">
              <a:avLst/>
            </a:prstGeom>
            <a:noFill/>
            <a:ln w="28575" algn="ctr">
              <a:noFill/>
              <a:miter lim="800000"/>
            </a:ln>
            <a:effectLst/>
          </p:spPr>
          <p:txBody>
            <a:bodyPr wrap="none" anchor="ctr">
              <a:spAutoFit/>
            </a:bodyPr>
            <a:lstStyle/>
            <a:p>
              <a:pPr algn="just">
                <a:buFont typeface="Wingdings" panose="05000000000000000000" pitchFamily="2" charset="2"/>
                <a:buNone/>
                <a:tabLst>
                  <a:tab pos="228600" algn="l"/>
                </a:tabLst>
              </a:pPr>
              <a:r>
                <a:rPr lang="zh-CN" altLang="en-US" sz="2800" b="1" dirty="0">
                  <a:latin typeface="黑体" panose="02010609060101010101" charset="-122"/>
                  <a:ea typeface="黑体" panose="02010609060101010101" charset="-122"/>
                </a:rPr>
                <a:t>本地对象</a:t>
              </a:r>
              <a:r>
                <a:rPr lang="zh-CN" altLang="en-US" sz="2800" dirty="0">
                  <a:latin typeface="黑体" panose="02010609060101010101" charset="-122"/>
                  <a:ea typeface="黑体" panose="02010609060101010101" charset="-122"/>
                </a:rPr>
                <a:t> </a:t>
              </a:r>
              <a:endParaRPr lang="en-US" sz="2800" dirty="0">
                <a:latin typeface="黑体" panose="02010609060101010101" charset="-122"/>
                <a:ea typeface="黑体" panose="02010609060101010101" charset="-122"/>
              </a:endParaRPr>
            </a:p>
          </p:txBody>
        </p:sp>
        <p:sp>
          <p:nvSpPr>
            <p:cNvPr id="21" name="Rectangle 18"/>
            <p:cNvSpPr>
              <a:spLocks noChangeArrowheads="1"/>
            </p:cNvSpPr>
            <p:nvPr/>
          </p:nvSpPr>
          <p:spPr bwMode="auto">
            <a:xfrm>
              <a:off x="3424" y="1842"/>
              <a:ext cx="1815" cy="625"/>
            </a:xfrm>
            <a:prstGeom prst="rect">
              <a:avLst/>
            </a:prstGeom>
            <a:solidFill>
              <a:schemeClr val="accent5">
                <a:lumMod val="60000"/>
                <a:lumOff val="40000"/>
              </a:schemeClr>
            </a:solidFill>
            <a:ln w="9525" algn="ctr">
              <a:solidFill>
                <a:schemeClr val="tx1"/>
              </a:solidFill>
              <a:miter lim="800000"/>
            </a:ln>
            <a:effectLst/>
          </p:spPr>
          <p:txBody>
            <a:bodyPr wrap="none" anchor="ctr"/>
            <a:lstStyle/>
            <a:p>
              <a:pPr algn="l">
                <a:buSzPct val="50000"/>
                <a:buFont typeface="Wingdings" panose="05000000000000000000" pitchFamily="2" charset="2"/>
                <a:buChar char="l"/>
              </a:pPr>
              <a:r>
                <a:rPr lang="en-US" altLang="zh-CN" sz="2000" dirty="0">
                  <a:ea typeface="黑体" panose="02010609060101010101" charset="-122"/>
                </a:rPr>
                <a:t> Global</a:t>
              </a:r>
              <a:endParaRPr lang="en-US" altLang="zh-CN" sz="2000" dirty="0">
                <a:ea typeface="黑体" panose="02010609060101010101" charset="-122"/>
              </a:endParaRPr>
            </a:p>
            <a:p>
              <a:pPr algn="l">
                <a:buSzPct val="50000"/>
                <a:buFont typeface="Wingdings" panose="05000000000000000000" pitchFamily="2" charset="2"/>
                <a:buChar char="l"/>
              </a:pPr>
              <a:r>
                <a:rPr lang="en-US" altLang="zh-CN" sz="2000" dirty="0">
                  <a:ea typeface="黑体" panose="02010609060101010101" charset="-122"/>
                </a:rPr>
                <a:t> Math</a:t>
              </a:r>
              <a:endParaRPr lang="en-US" altLang="zh-CN" sz="2000" dirty="0">
                <a:ea typeface="黑体" panose="02010609060101010101" charset="-122"/>
              </a:endParaRPr>
            </a:p>
          </p:txBody>
        </p:sp>
      </p:grpSp>
      <p:sp>
        <p:nvSpPr>
          <p:cNvPr id="22" name="矩形 21"/>
          <p:cNvSpPr/>
          <p:nvPr/>
        </p:nvSpPr>
        <p:spPr>
          <a:xfrm>
            <a:off x="1949369" y="1177101"/>
            <a:ext cx="4000528" cy="25717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1306427" y="1319977"/>
            <a:ext cx="500066" cy="1477328"/>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Js</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内置对象</a:t>
            </a:r>
            <a:endParaRPr lang="zh-CN" altLang="en-US" dirty="0">
              <a:latin typeface="微软雅黑" panose="020B0503020204020204" pitchFamily="34" charset="-122"/>
              <a:ea typeface="微软雅黑" panose="020B0503020204020204" pitchFamily="34" charset="-122"/>
            </a:endParaRPr>
          </a:p>
        </p:txBody>
      </p:sp>
      <p:sp>
        <p:nvSpPr>
          <p:cNvPr id="24" name="右箭头 23"/>
          <p:cNvSpPr/>
          <p:nvPr/>
        </p:nvSpPr>
        <p:spPr>
          <a:xfrm>
            <a:off x="1663617" y="2177233"/>
            <a:ext cx="50006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宿主对象了解（之后再</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BOM</a:t>
            </a:r>
            <a:r>
              <a:rPr lang="zh-CN" altLang="en-US" sz="2400" dirty="0">
                <a:solidFill>
                  <a:schemeClr val="tx1">
                    <a:lumMod val="75000"/>
                    <a:lumOff val="25000"/>
                  </a:schemeClr>
                </a:solidFill>
              </a:rPr>
              <a:t>章节详解）：</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宿主：寄居在主人家。</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需要插入或运行在浏览器内，因此可以称</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宿主在浏览器提供的环境内，浏览器是</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的宿主环境。</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宿主对象：由 </a:t>
            </a:r>
            <a:r>
              <a:rPr lang="en-US" altLang="zh-CN" sz="2000" dirty="0">
                <a:solidFill>
                  <a:schemeClr val="tx1">
                    <a:lumMod val="75000"/>
                    <a:lumOff val="25000"/>
                  </a:schemeClr>
                </a:solidFill>
              </a:rPr>
              <a:t>ECMAScript </a:t>
            </a:r>
            <a:r>
              <a:rPr lang="zh-CN" altLang="en-US" sz="2000" dirty="0">
                <a:solidFill>
                  <a:schemeClr val="tx1">
                    <a:lumMod val="75000"/>
                    <a:lumOff val="25000"/>
                  </a:schemeClr>
                </a:solidFill>
              </a:rPr>
              <a:t>实现的宿主环境提供的对象。通俗的讲就是浏览器依据</a:t>
            </a:r>
            <a:r>
              <a:rPr lang="en-US" altLang="zh-CN" sz="2000" dirty="0">
                <a:solidFill>
                  <a:schemeClr val="tx1">
                    <a:lumMod val="75000"/>
                    <a:lumOff val="25000"/>
                  </a:schemeClr>
                </a:solidFill>
              </a:rPr>
              <a:t>w3c</a:t>
            </a:r>
            <a:r>
              <a:rPr lang="zh-CN" altLang="en-US" sz="2000" dirty="0">
                <a:solidFill>
                  <a:schemeClr val="tx1">
                    <a:lumMod val="75000"/>
                    <a:lumOff val="25000"/>
                  </a:schemeClr>
                </a:solidFill>
              </a:rPr>
              <a:t>制定的规范（</a:t>
            </a: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htmlDOM</a:t>
            </a:r>
            <a:r>
              <a:rPr lang="zh-CN" altLang="en-US" sz="2000" dirty="0">
                <a:solidFill>
                  <a:schemeClr val="tx1">
                    <a:lumMod val="75000"/>
                    <a:lumOff val="25000"/>
                  </a:schemeClr>
                </a:solidFill>
              </a:rPr>
              <a:t>）开发出来的对外接口，而这些接口是</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对象（当然也要符合</a:t>
            </a:r>
            <a:r>
              <a:rPr lang="en-US" altLang="zh-CN" sz="2000" dirty="0">
                <a:solidFill>
                  <a:schemeClr val="tx1">
                    <a:lumMod val="75000"/>
                    <a:lumOff val="25000"/>
                  </a:schemeClr>
                </a:solidFill>
              </a:rPr>
              <a:t>ECMAscript</a:t>
            </a:r>
            <a:r>
              <a:rPr lang="zh-CN" altLang="en-US" sz="2000" dirty="0">
                <a:solidFill>
                  <a:schemeClr val="tx1">
                    <a:lumMod val="75000"/>
                    <a:lumOff val="25000"/>
                  </a:schemeClr>
                </a:solidFill>
              </a:rPr>
              <a:t>标准）。</a:t>
            </a:r>
            <a:endParaRPr lang="zh-CN" altLang="en-US" sz="2000" dirty="0">
              <a:solidFill>
                <a:schemeClr val="tx1">
                  <a:lumMod val="75000"/>
                  <a:lumOff val="25000"/>
                </a:schemeClr>
              </a:solidFill>
            </a:endParaRPr>
          </a:p>
          <a:p>
            <a:pPr marL="342900" indent="-342900">
              <a:spcBef>
                <a:spcPct val="20000"/>
              </a:spcBef>
            </a:pPr>
            <a:r>
              <a:rPr lang="zh-CN" altLang="en-US" sz="2400" dirty="0">
                <a:solidFill>
                  <a:schemeClr val="tx1">
                    <a:lumMod val="75000"/>
                    <a:lumOff val="25000"/>
                  </a:schemeClr>
                </a:solidFill>
              </a:rPr>
              <a:t>宿主对象分类（简单理解）：</a:t>
            </a:r>
            <a:endParaRPr lang="zh-CN" altLang="en-US" sz="24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DOM</a:t>
            </a:r>
            <a:r>
              <a:rPr lang="zh-CN" altLang="en-US" sz="2000" dirty="0">
                <a:solidFill>
                  <a:schemeClr val="tx1">
                    <a:lumMod val="75000"/>
                    <a:lumOff val="25000"/>
                  </a:schemeClr>
                </a:solidFill>
              </a:rPr>
              <a:t>：用于操作网页内元素的接口。</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BOM</a:t>
            </a:r>
            <a:r>
              <a:rPr lang="zh-CN" altLang="en-US" sz="2000" dirty="0">
                <a:solidFill>
                  <a:schemeClr val="tx1">
                    <a:lumMod val="75000"/>
                    <a:lumOff val="25000"/>
                  </a:schemeClr>
                </a:solidFill>
              </a:rPr>
              <a:t>：用于操作浏览器窗口的接口。</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对象类型概述</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rPr>
              <a:t>】</a:t>
            </a:r>
            <a:endPar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Js</a:t>
            </a:r>
            <a:r>
              <a:rPr lang="zh-CN" altLang="en-US" sz="2400" dirty="0">
                <a:solidFill>
                  <a:schemeClr val="tx1">
                    <a:lumMod val="75000"/>
                    <a:lumOff val="25000"/>
                  </a:schemeClr>
                </a:solidFill>
              </a:rPr>
              <a:t>内置对象：“独立于宿主环境的 </a:t>
            </a:r>
            <a:r>
              <a:rPr lang="en-US" altLang="zh-CN" sz="2400" dirty="0">
                <a:solidFill>
                  <a:schemeClr val="tx1">
                    <a:lumMod val="75000"/>
                    <a:lumOff val="25000"/>
                  </a:schemeClr>
                </a:solidFill>
              </a:rPr>
              <a:t>ECMAScript </a:t>
            </a:r>
            <a:r>
              <a:rPr lang="zh-CN" altLang="en-US" sz="2400" dirty="0">
                <a:solidFill>
                  <a:schemeClr val="tx1">
                    <a:lumMod val="75000"/>
                    <a:lumOff val="25000"/>
                  </a:schemeClr>
                </a:solidFill>
              </a:rPr>
              <a:t>对象”。</a:t>
            </a:r>
            <a:endParaRPr lang="zh-CN" altLang="en-US" sz="24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内置对象就是浏览器开发商依据标准（</a:t>
            </a:r>
            <a:r>
              <a:rPr lang="en-US" altLang="zh-CN" sz="2000" dirty="0">
                <a:solidFill>
                  <a:schemeClr val="tx1">
                    <a:lumMod val="75000"/>
                    <a:lumOff val="25000"/>
                  </a:schemeClr>
                </a:solidFill>
              </a:rPr>
              <a:t>ECMA-262</a:t>
            </a:r>
            <a:r>
              <a:rPr lang="zh-CN" altLang="en-US" sz="2000" dirty="0">
                <a:solidFill>
                  <a:schemeClr val="tx1">
                    <a:lumMod val="75000"/>
                    <a:lumOff val="25000"/>
                  </a:schemeClr>
                </a:solidFill>
              </a:rPr>
              <a:t>）使用原生</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开发的对象（</a:t>
            </a:r>
            <a:r>
              <a:rPr lang="en-US" altLang="zh-CN" sz="2000" dirty="0">
                <a:solidFill>
                  <a:schemeClr val="tx1">
                    <a:lumMod val="75000"/>
                    <a:lumOff val="25000"/>
                  </a:schemeClr>
                </a:solidFill>
              </a:rPr>
              <a:t>function</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内置对象与浏览器、网页上的元素无关。</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内置对象包含</a:t>
            </a:r>
            <a:r>
              <a:rPr lang="en-US" altLang="zh-CN" sz="2000" dirty="0">
                <a:solidFill>
                  <a:schemeClr val="tx1">
                    <a:lumMod val="75000"/>
                    <a:lumOff val="25000"/>
                  </a:schemeClr>
                </a:solidFill>
              </a:rPr>
              <a:t>Object</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Function</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Array</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String</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Boolean</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Number</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Date</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RexExp</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内置对象在网页加载前就已经可以使用。</a:t>
            </a:r>
            <a:endParaRPr lang="zh-CN" altLang="en-US" sz="2000" dirty="0">
              <a:solidFill>
                <a:schemeClr val="tx1">
                  <a:lumMod val="75000"/>
                  <a:lumOff val="25000"/>
                </a:schemeClr>
              </a:solidFill>
            </a:endParaRPr>
          </a:p>
          <a:p>
            <a:pPr marL="342900" indent="-342900">
              <a:spcBef>
                <a:spcPct val="20000"/>
              </a:spcBef>
            </a:pPr>
            <a:r>
              <a:rPr lang="en-US" altLang="zh-CN" sz="2400" dirty="0">
                <a:solidFill>
                  <a:schemeClr val="tx1">
                    <a:lumMod val="75000"/>
                    <a:lumOff val="25000"/>
                  </a:schemeClr>
                </a:solidFill>
              </a:rPr>
              <a:t>Js</a:t>
            </a:r>
            <a:r>
              <a:rPr lang="zh-CN" altLang="en-US" sz="2400" dirty="0">
                <a:solidFill>
                  <a:schemeClr val="tx1">
                    <a:lumMod val="75000"/>
                    <a:lumOff val="25000"/>
                  </a:schemeClr>
                </a:solidFill>
              </a:rPr>
              <a:t>内置对象分类：</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本地对象：</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开发的引用类型，如</a:t>
            </a:r>
            <a:r>
              <a:rPr lang="en-US" altLang="zh-CN" sz="2000" dirty="0">
                <a:solidFill>
                  <a:schemeClr val="tx1">
                    <a:lumMod val="75000"/>
                    <a:lumOff val="25000"/>
                  </a:schemeClr>
                </a:solidFill>
              </a:rPr>
              <a:t>String</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Function</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Boolean</a:t>
            </a:r>
            <a:r>
              <a:rPr lang="zh-CN" altLang="en-US" sz="2000" dirty="0">
                <a:solidFill>
                  <a:schemeClr val="tx1">
                    <a:lumMod val="75000"/>
                    <a:lumOff val="25000"/>
                  </a:schemeClr>
                </a:solidFill>
              </a:rPr>
              <a:t>等等，这些引用类型都是</a:t>
            </a:r>
            <a:r>
              <a:rPr lang="en-US" altLang="zh-CN" sz="2000" dirty="0">
                <a:solidFill>
                  <a:schemeClr val="tx1">
                    <a:lumMod val="75000"/>
                    <a:lumOff val="25000"/>
                  </a:schemeClr>
                </a:solidFill>
              </a:rPr>
              <a:t>function</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内置对象：已经被实例化的对象，如</a:t>
            </a:r>
            <a:r>
              <a:rPr lang="en-US" altLang="zh-CN" sz="2000" dirty="0">
                <a:solidFill>
                  <a:schemeClr val="tx1">
                    <a:lumMod val="75000"/>
                    <a:lumOff val="25000"/>
                  </a:schemeClr>
                </a:solidFill>
              </a:rPr>
              <a:t>Math</a:t>
            </a:r>
            <a:r>
              <a:rPr lang="zh-CN" altLang="en-US" sz="2000" dirty="0">
                <a:solidFill>
                  <a:schemeClr val="tx1">
                    <a:lumMod val="75000"/>
                    <a:lumOff val="25000"/>
                  </a:schemeClr>
                </a:solidFill>
              </a:rPr>
              <a:t>，内置对象都是</a:t>
            </a:r>
            <a:r>
              <a:rPr lang="en-US" altLang="zh-CN" sz="2000" dirty="0">
                <a:solidFill>
                  <a:schemeClr val="tx1">
                    <a:lumMod val="75000"/>
                    <a:lumOff val="25000"/>
                  </a:schemeClr>
                </a:solidFill>
              </a:rPr>
              <a:t>Object</a:t>
            </a:r>
            <a:r>
              <a:rPr lang="zh-CN" altLang="en-US" sz="2000" dirty="0">
                <a:solidFill>
                  <a:schemeClr val="tx1">
                    <a:lumMod val="75000"/>
                    <a:lumOff val="25000"/>
                  </a:schemeClr>
                </a:solidFill>
              </a:rPr>
              <a:t>。</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对象类型概述</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rPr>
              <a:t>】</a:t>
            </a:r>
            <a:endPar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Math</a:t>
            </a:r>
            <a:r>
              <a:rPr lang="zh-CN" altLang="en-US" sz="2400" dirty="0">
                <a:solidFill>
                  <a:schemeClr val="tx1">
                    <a:lumMod val="75000"/>
                    <a:lumOff val="25000"/>
                  </a:schemeClr>
                </a:solidFill>
              </a:rPr>
              <a:t>对象：该对象用来执行常见的数学运算。</a:t>
            </a:r>
            <a:r>
              <a:rPr lang="en-US" altLang="zh-CN" sz="2400" dirty="0">
                <a:solidFill>
                  <a:schemeClr val="tx1">
                    <a:lumMod val="75000"/>
                    <a:lumOff val="25000"/>
                  </a:schemeClr>
                </a:solidFill>
              </a:rPr>
              <a:t>Math</a:t>
            </a:r>
            <a:r>
              <a:rPr lang="zh-CN" altLang="en-US" sz="2400" dirty="0">
                <a:solidFill>
                  <a:schemeClr val="tx1">
                    <a:lumMod val="75000"/>
                    <a:lumOff val="25000"/>
                  </a:schemeClr>
                </a:solidFill>
              </a:rPr>
              <a:t>对象在网页加载时已经由</a:t>
            </a:r>
            <a:r>
              <a:rPr lang="en-US" altLang="zh-CN" sz="2400" dirty="0">
                <a:solidFill>
                  <a:schemeClr val="tx1">
                    <a:lumMod val="75000"/>
                    <a:lumOff val="25000"/>
                  </a:schemeClr>
                </a:solidFill>
              </a:rPr>
              <a:t>js</a:t>
            </a:r>
            <a:r>
              <a:rPr lang="zh-CN" altLang="en-US" sz="2400" dirty="0">
                <a:solidFill>
                  <a:schemeClr val="tx1">
                    <a:lumMod val="75000"/>
                    <a:lumOff val="25000"/>
                  </a:schemeClr>
                </a:solidFill>
              </a:rPr>
              <a:t>引擎创建</a:t>
            </a:r>
            <a:r>
              <a:rPr lang="en-US" altLang="zh-CN" sz="2400" dirty="0">
                <a:solidFill>
                  <a:schemeClr val="tx1">
                    <a:lumMod val="75000"/>
                    <a:lumOff val="25000"/>
                  </a:schemeClr>
                </a:solidFill>
              </a:rPr>
              <a:t>Math</a:t>
            </a:r>
            <a:r>
              <a:rPr lang="zh-CN" altLang="en-US" sz="2400" dirty="0">
                <a:solidFill>
                  <a:schemeClr val="tx1">
                    <a:lumMod val="75000"/>
                    <a:lumOff val="25000"/>
                  </a:schemeClr>
                </a:solidFill>
              </a:rPr>
              <a:t>的实例对象。</a:t>
            </a:r>
            <a:endParaRPr lang="zh-CN" altLang="en-US" sz="2400" dirty="0">
              <a:solidFill>
                <a:schemeClr val="tx1">
                  <a:lumMod val="75000"/>
                  <a:lumOff val="25000"/>
                </a:schemeClr>
              </a:solidFill>
            </a:endParaRPr>
          </a:p>
          <a:p>
            <a:pPr marL="342900" indent="-342900">
              <a:spcBef>
                <a:spcPct val="20000"/>
              </a:spcBef>
            </a:pPr>
            <a:r>
              <a:rPr lang="zh-CN" altLang="en-US" sz="2400" dirty="0">
                <a:solidFill>
                  <a:schemeClr val="tx1">
                    <a:lumMod val="75000"/>
                    <a:lumOff val="25000"/>
                  </a:schemeClr>
                </a:solidFill>
              </a:rPr>
              <a:t>获取</a:t>
            </a:r>
            <a:r>
              <a:rPr lang="en-US" altLang="zh-CN" sz="2400" dirty="0">
                <a:solidFill>
                  <a:schemeClr val="tx1">
                    <a:lumMod val="75000"/>
                    <a:lumOff val="25000"/>
                  </a:schemeClr>
                </a:solidFill>
              </a:rPr>
              <a:t>Math</a:t>
            </a:r>
            <a:r>
              <a:rPr lang="zh-CN" altLang="en-US" sz="2400" dirty="0">
                <a:solidFill>
                  <a:schemeClr val="tx1">
                    <a:lumMod val="75000"/>
                    <a:lumOff val="25000"/>
                  </a:schemeClr>
                </a:solidFill>
              </a:rPr>
              <a:t>对象的方式</a:t>
            </a:r>
            <a:endParaRPr lang="zh-CN" altLang="en-US" sz="2400" dirty="0">
              <a:solidFill>
                <a:schemeClr val="tx1">
                  <a:lumMod val="75000"/>
                  <a:lumOff val="25000"/>
                </a:schemeClr>
              </a:solidFill>
            </a:endParaRPr>
          </a:p>
          <a:p>
            <a:pPr marL="0" indent="0">
              <a:spcBef>
                <a:spcPct val="20000"/>
              </a:spcBef>
              <a:buNone/>
            </a:pPr>
            <a:endParaRPr lang="zh-CN" altLang="en-US" sz="2400" dirty="0">
              <a:solidFill>
                <a:schemeClr val="tx1">
                  <a:lumMod val="75000"/>
                  <a:lumOff val="25000"/>
                </a:schemeClr>
              </a:solidFill>
            </a:endParaRPr>
          </a:p>
          <a:p>
            <a:pPr marL="342900" indent="-342900">
              <a:spcBef>
                <a:spcPct val="20000"/>
              </a:spcBef>
            </a:pPr>
            <a:r>
              <a:rPr lang="en-US" altLang="zh-CN" sz="2400" dirty="0">
                <a:solidFill>
                  <a:schemeClr val="tx1">
                    <a:lumMod val="75000"/>
                    <a:lumOff val="25000"/>
                  </a:schemeClr>
                </a:solidFill>
              </a:rPr>
              <a:t>Math</a:t>
            </a:r>
            <a:r>
              <a:rPr lang="zh-CN" altLang="en-US" sz="2400" dirty="0">
                <a:solidFill>
                  <a:schemeClr val="tx1">
                    <a:lumMod val="75000"/>
                    <a:lumOff val="25000"/>
                  </a:schemeClr>
                </a:solidFill>
              </a:rPr>
              <a:t>对象内置接口</a:t>
            </a:r>
            <a:endParaRPr lang="zh-CN" altLang="en-US" sz="24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Math</a:t>
            </a:r>
            <a:r>
              <a:rPr lang="zh-CN" altLang="en-US" sz="2000" dirty="0">
                <a:solidFill>
                  <a:schemeClr val="tx1">
                    <a:lumMod val="75000"/>
                    <a:lumOff val="25000"/>
                  </a:schemeClr>
                </a:solidFill>
              </a:rPr>
              <a:t>的全局方法，例如</a:t>
            </a:r>
            <a:r>
              <a:rPr lang="en-US" altLang="zh-CN" sz="2000" dirty="0">
                <a:solidFill>
                  <a:schemeClr val="tx1">
                    <a:lumMod val="75000"/>
                    <a:lumOff val="25000"/>
                  </a:schemeClr>
                </a:solidFill>
              </a:rPr>
              <a:t>Math.random();</a:t>
            </a:r>
            <a:endParaRPr lang="en-US" altLang="zh-CN"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Math</a:t>
            </a:r>
            <a:r>
              <a:rPr lang="zh-CN" altLang="en-US" sz="2000" dirty="0">
                <a:solidFill>
                  <a:schemeClr val="tx1">
                    <a:lumMod val="75000"/>
                    <a:lumOff val="25000"/>
                  </a:schemeClr>
                </a:solidFill>
              </a:rPr>
              <a:t>的常量</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例如</a:t>
            </a:r>
            <a:r>
              <a:rPr lang="en-US" altLang="zh-CN" sz="2000" dirty="0">
                <a:solidFill>
                  <a:schemeClr val="tx1">
                    <a:lumMod val="75000"/>
                    <a:lumOff val="25000"/>
                  </a:schemeClr>
                </a:solidFill>
              </a:rPr>
              <a:t>Math.Pi;</a:t>
            </a:r>
            <a:endParaRPr lang="en-US" altLang="zh-CN"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【Math</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819795" y="3059668"/>
            <a:ext cx="3392852" cy="369332"/>
          </a:xfrm>
          <a:prstGeom prst="rect">
            <a:avLst/>
          </a:prstGeom>
          <a:solidFill>
            <a:schemeClr val="accent6">
              <a:lumMod val="20000"/>
              <a:lumOff val="80000"/>
            </a:schemeClr>
          </a:solidFill>
          <a:ln w="38100">
            <a:solidFill>
              <a:schemeClr val="accent6">
                <a:lumMod val="75000"/>
              </a:schemeClr>
            </a:solidFill>
          </a:ln>
        </p:spPr>
        <p:txBody>
          <a:bodyPr>
            <a:spAutoFit/>
          </a:bodyPr>
          <a:lstStyle/>
          <a:p>
            <a:r>
              <a:rPr lang="en-US" altLang="zh-CN" dirty="0">
                <a:solidFill>
                  <a:schemeClr val="tx1">
                    <a:lumMod val="75000"/>
                    <a:lumOff val="25000"/>
                  </a:schemeClr>
                </a:solidFill>
              </a:rPr>
              <a:t>window.Math;//window</a:t>
            </a:r>
            <a:r>
              <a:rPr lang="zh-CN" altLang="en-US" dirty="0">
                <a:solidFill>
                  <a:schemeClr val="tx1">
                    <a:lumMod val="75000"/>
                    <a:lumOff val="25000"/>
                  </a:schemeClr>
                </a:solidFill>
              </a:rPr>
              <a:t>可以省略</a:t>
            </a:r>
            <a:endParaRPr lang="zh-CN" altLang="en-US" dirty="0">
              <a:solidFill>
                <a:schemeClr val="tx1">
                  <a:lumMod val="75000"/>
                  <a:lumOff val="25000"/>
                </a:schemeClr>
              </a:solidFill>
            </a:endParaRPr>
          </a:p>
        </p:txBody>
      </p:sp>
      <p:graphicFrame>
        <p:nvGraphicFramePr>
          <p:cNvPr id="5" name="表格 4"/>
          <p:cNvGraphicFramePr>
            <a:graphicFrameLocks noGrp="1"/>
          </p:cNvGraphicFramePr>
          <p:nvPr/>
        </p:nvGraphicFramePr>
        <p:xfrm>
          <a:off x="5808014" y="2647472"/>
          <a:ext cx="5725484" cy="2595880"/>
        </p:xfrm>
        <a:graphic>
          <a:graphicData uri="http://schemas.openxmlformats.org/drawingml/2006/table">
            <a:tbl>
              <a:tblPr firstRow="1" bandRow="1">
                <a:tableStyleId>{5C22544A-7EE6-4342-B048-85BDC9FD1C3A}</a:tableStyleId>
              </a:tblPr>
              <a:tblGrid>
                <a:gridCol w="2015186"/>
                <a:gridCol w="3710298"/>
              </a:tblGrid>
              <a:tr h="370840">
                <a:tc>
                  <a:txBody>
                    <a:bodyPr/>
                    <a:lstStyle/>
                    <a:p>
                      <a:r>
                        <a:rPr lang="zh-CN" altLang="en-US" dirty="0" smtClean="0"/>
                        <a:t>函数</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ceil(x)</a:t>
                      </a:r>
                      <a:endParaRPr lang="zh-CN" altLang="en-US" dirty="0"/>
                    </a:p>
                  </a:txBody>
                  <a:tcPr/>
                </a:tc>
                <a:tc>
                  <a:txBody>
                    <a:bodyPr/>
                    <a:lstStyle/>
                    <a:p>
                      <a:r>
                        <a:rPr lang="zh-CN" altLang="en-US" dirty="0" smtClean="0"/>
                        <a:t>返回大于或等于</a:t>
                      </a:r>
                      <a:r>
                        <a:rPr lang="en-US" altLang="zh-CN" dirty="0" smtClean="0"/>
                        <a:t>x</a:t>
                      </a:r>
                      <a:r>
                        <a:rPr lang="zh-CN" altLang="en-US" dirty="0" smtClean="0"/>
                        <a:t>的最小正整数</a:t>
                      </a:r>
                      <a:endParaRPr lang="zh-CN" altLang="en-US" dirty="0"/>
                    </a:p>
                  </a:txBody>
                  <a:tcPr/>
                </a:tc>
              </a:tr>
              <a:tr h="370840">
                <a:tc>
                  <a:txBody>
                    <a:bodyPr/>
                    <a:lstStyle/>
                    <a:p>
                      <a:r>
                        <a:rPr lang="en-US" altLang="zh-CN" dirty="0" smtClean="0"/>
                        <a:t>floor(x)</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返回小于或等于</a:t>
                      </a:r>
                      <a:r>
                        <a:rPr lang="en-US" altLang="zh-CN" dirty="0" smtClean="0"/>
                        <a:t>x</a:t>
                      </a:r>
                      <a:r>
                        <a:rPr lang="zh-CN" altLang="en-US" dirty="0" smtClean="0"/>
                        <a:t>的最小正整数</a:t>
                      </a:r>
                      <a:endParaRPr lang="zh-CN" altLang="en-US" dirty="0" smtClean="0"/>
                    </a:p>
                  </a:txBody>
                  <a:tcPr/>
                </a:tc>
              </a:tr>
              <a:tr h="370840">
                <a:tc>
                  <a:txBody>
                    <a:bodyPr/>
                    <a:lstStyle/>
                    <a:p>
                      <a:r>
                        <a:rPr lang="en-US" altLang="zh-CN" dirty="0" smtClean="0"/>
                        <a:t>max(x,y)</a:t>
                      </a:r>
                      <a:endParaRPr lang="zh-CN" altLang="en-US" dirty="0"/>
                    </a:p>
                  </a:txBody>
                  <a:tcPr/>
                </a:tc>
                <a:tc>
                  <a:txBody>
                    <a:bodyPr/>
                    <a:lstStyle/>
                    <a:p>
                      <a:r>
                        <a:rPr lang="zh-CN" altLang="en-US" dirty="0" smtClean="0"/>
                        <a:t>返回最大值</a:t>
                      </a:r>
                      <a:endParaRPr lang="zh-CN" altLang="en-US" dirty="0"/>
                    </a:p>
                  </a:txBody>
                  <a:tcPr/>
                </a:tc>
              </a:tr>
              <a:tr h="370840">
                <a:tc>
                  <a:txBody>
                    <a:bodyPr/>
                    <a:lstStyle/>
                    <a:p>
                      <a:r>
                        <a:rPr lang="en-US" altLang="zh-CN" dirty="0" smtClean="0"/>
                        <a:t>min(x,y)</a:t>
                      </a:r>
                      <a:endParaRPr lang="zh-CN" altLang="en-US" dirty="0"/>
                    </a:p>
                  </a:txBody>
                  <a:tcPr/>
                </a:tc>
                <a:tc>
                  <a:txBody>
                    <a:bodyPr/>
                    <a:lstStyle/>
                    <a:p>
                      <a:r>
                        <a:rPr lang="zh-CN" altLang="en-US" dirty="0" smtClean="0"/>
                        <a:t>返回最小值</a:t>
                      </a:r>
                      <a:endParaRPr lang="zh-CN" altLang="en-US" dirty="0"/>
                    </a:p>
                  </a:txBody>
                  <a:tcPr/>
                </a:tc>
              </a:tr>
              <a:tr h="370840">
                <a:tc>
                  <a:txBody>
                    <a:bodyPr/>
                    <a:lstStyle/>
                    <a:p>
                      <a:r>
                        <a:rPr lang="en-US" altLang="zh-CN" dirty="0" smtClean="0"/>
                        <a:t>random()</a:t>
                      </a:r>
                      <a:endParaRPr lang="zh-CN" altLang="en-US" dirty="0"/>
                    </a:p>
                  </a:txBody>
                  <a:tcPr/>
                </a:tc>
                <a:tc>
                  <a:txBody>
                    <a:bodyPr/>
                    <a:lstStyle/>
                    <a:p>
                      <a:r>
                        <a:rPr lang="zh-CN" altLang="en-US" dirty="0" smtClean="0"/>
                        <a:t>返回</a:t>
                      </a:r>
                      <a:r>
                        <a:rPr lang="en-US" altLang="zh-CN" dirty="0" smtClean="0"/>
                        <a:t>0-1</a:t>
                      </a:r>
                      <a:r>
                        <a:rPr lang="zh-CN" altLang="en-US" dirty="0" smtClean="0"/>
                        <a:t>之间的随机数</a:t>
                      </a:r>
                      <a:endParaRPr lang="zh-CN" altLang="en-US" dirty="0"/>
                    </a:p>
                  </a:txBody>
                  <a:tcPr/>
                </a:tc>
              </a:tr>
              <a:tr h="370840">
                <a:tc>
                  <a:txBody>
                    <a:bodyPr/>
                    <a:lstStyle/>
                    <a:p>
                      <a:r>
                        <a:rPr lang="en-US" altLang="zh-CN" dirty="0" smtClean="0"/>
                        <a:t>sin/cos()</a:t>
                      </a:r>
                      <a:endParaRPr lang="zh-CN" altLang="en-US" dirty="0"/>
                    </a:p>
                  </a:txBody>
                  <a:tcPr/>
                </a:tc>
                <a:tc>
                  <a:txBody>
                    <a:bodyPr/>
                    <a:lstStyle/>
                    <a:p>
                      <a:r>
                        <a:rPr lang="zh-CN" altLang="en-US" dirty="0" smtClean="0"/>
                        <a:t>其他数学计算公式</a:t>
                      </a:r>
                      <a:endParaRPr lang="zh-CN" alt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基本类型封装类型：</a:t>
            </a:r>
            <a:r>
              <a:rPr lang="en-US" altLang="zh-CN" sz="2400" dirty="0">
                <a:solidFill>
                  <a:schemeClr val="tx1">
                    <a:lumMod val="75000"/>
                    <a:lumOff val="25000"/>
                  </a:schemeClr>
                </a:solidFill>
              </a:rPr>
              <a:t>js</a:t>
            </a:r>
            <a:r>
              <a:rPr lang="zh-CN" altLang="en-US" sz="2400" dirty="0">
                <a:solidFill>
                  <a:schemeClr val="tx1">
                    <a:lumMod val="75000"/>
                    <a:lumOff val="25000"/>
                  </a:schemeClr>
                </a:solidFill>
              </a:rPr>
              <a:t>的内置对象，提供了对字符、数字、布尔三个基本类型的封装。封装类型中的属性和函数可以协助完成对基本类型数据的操作，例如截取字符串等。</a:t>
            </a:r>
            <a:endParaRPr lang="zh-CN" altLang="en-US" sz="24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String</a:t>
            </a:r>
            <a:r>
              <a:rPr lang="zh-CN" altLang="en-US" sz="2000" dirty="0">
                <a:solidFill>
                  <a:schemeClr val="tx1">
                    <a:lumMod val="75000"/>
                    <a:lumOff val="25000"/>
                  </a:schemeClr>
                </a:solidFill>
              </a:rPr>
              <a:t>：字符类型的封装类型。</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Number</a:t>
            </a:r>
            <a:r>
              <a:rPr lang="zh-CN" altLang="en-US" sz="2000" dirty="0">
                <a:solidFill>
                  <a:schemeClr val="tx1">
                    <a:lumMod val="75000"/>
                    <a:lumOff val="25000"/>
                  </a:schemeClr>
                </a:solidFill>
              </a:rPr>
              <a:t>：数值类型的封装类型。</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Boolean</a:t>
            </a:r>
            <a:r>
              <a:rPr lang="zh-CN" altLang="en-US" sz="2000" dirty="0">
                <a:solidFill>
                  <a:schemeClr val="tx1">
                    <a:lumMod val="75000"/>
                    <a:lumOff val="25000"/>
                  </a:schemeClr>
                </a:solidFill>
              </a:rPr>
              <a:t>：布尔类型的封装类型。</a:t>
            </a:r>
            <a:endParaRPr lang="zh-CN" altLang="en-US" sz="2000" dirty="0">
              <a:solidFill>
                <a:schemeClr val="tx1">
                  <a:lumMod val="75000"/>
                  <a:lumOff val="25000"/>
                </a:schemeClr>
              </a:solidFill>
            </a:endParaRPr>
          </a:p>
          <a:p>
            <a:pPr marL="342900" indent="-342900">
              <a:spcBef>
                <a:spcPct val="20000"/>
              </a:spcBef>
            </a:pPr>
            <a:r>
              <a:rPr lang="zh-CN" altLang="en-US" sz="2400" dirty="0">
                <a:solidFill>
                  <a:schemeClr val="tx1">
                    <a:lumMod val="75000"/>
                    <a:lumOff val="25000"/>
                  </a:schemeClr>
                </a:solidFill>
              </a:rPr>
              <a:t>初始化方式：</a:t>
            </a:r>
            <a:endParaRPr lang="zh-CN" altLang="en-US" sz="2400" dirty="0">
              <a:solidFill>
                <a:schemeClr val="tx1">
                  <a:lumMod val="75000"/>
                  <a:lumOff val="25000"/>
                </a:schemeClr>
              </a:solidFill>
            </a:endParaRPr>
          </a:p>
          <a:p>
            <a:pPr marL="0" indent="0">
              <a:spcBef>
                <a:spcPct val="20000"/>
              </a:spcBef>
              <a:buNone/>
            </a:pPr>
            <a:endParaRPr lang="en-US" altLang="zh-CN"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200" dirty="0"/>
              <a:t>基本类型的封装</a:t>
            </a:r>
            <a:r>
              <a:rPr lang="zh-CN" altLang="en-US" sz="3200" dirty="0" smtClean="0"/>
              <a:t>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959430" y="5141228"/>
            <a:ext cx="2529923" cy="369332"/>
          </a:xfrm>
          <a:prstGeom prst="rect">
            <a:avLst/>
          </a:prstGeom>
          <a:solidFill>
            <a:schemeClr val="accent6">
              <a:lumMod val="20000"/>
              <a:lumOff val="80000"/>
            </a:schemeClr>
          </a:solidFill>
          <a:ln w="38100">
            <a:solidFill>
              <a:schemeClr val="accent6">
                <a:lumMod val="75000"/>
              </a:schemeClr>
            </a:solidFill>
          </a:ln>
        </p:spPr>
        <p:txBody>
          <a:bodyPr wrap="none">
            <a:spAutoFit/>
          </a:bodyPr>
          <a:lstStyle/>
          <a:p>
            <a:pPr marL="342900" indent="-342900">
              <a:spcBef>
                <a:spcPct val="20000"/>
              </a:spcBef>
            </a:pPr>
            <a:r>
              <a:rPr lang="en-US" altLang="zh-CN" dirty="0">
                <a:solidFill>
                  <a:schemeClr val="tx1">
                    <a:lumMod val="75000"/>
                    <a:lumOff val="25000"/>
                  </a:schemeClr>
                </a:solidFill>
              </a:rPr>
              <a:t>var str = new String(‘aa’);</a:t>
            </a:r>
            <a:endParaRPr lang="en-US" altLang="zh-CN"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类型常用</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接口</a:t>
            </a:r>
            <a:endParaRPr lang="en-US" altLang="zh-CN"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200" dirty="0"/>
              <a:t>基本类型的封装</a:t>
            </a:r>
            <a:r>
              <a:rPr lang="zh-CN" altLang="en-US" sz="3200" dirty="0" smtClean="0"/>
              <a:t>类型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Group 52"/>
          <p:cNvGraphicFramePr/>
          <p:nvPr/>
        </p:nvGraphicFramePr>
        <p:xfrm>
          <a:off x="827088" y="1773238"/>
          <a:ext cx="8239091" cy="4864608"/>
        </p:xfrm>
        <a:graphic>
          <a:graphicData uri="http://schemas.openxmlformats.org/drawingml/2006/table">
            <a:tbl>
              <a:tblPr/>
              <a:tblGrid>
                <a:gridCol w="3236149"/>
                <a:gridCol w="5002942"/>
              </a:tblGrid>
              <a:tr h="319088">
                <a:tc>
                  <a:txBody>
                    <a:bodyPr/>
                    <a:lstStyle/>
                    <a:p>
                      <a:pPr marL="342900" marR="0" lvl="0" indent="-342900" algn="ctr"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属性</a:t>
                      </a:r>
                      <a:r>
                        <a:rPr kumimoji="0" lang="en-US" altLang="zh-CN"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方法</a:t>
                      </a:r>
                      <a:endParaRPr kumimoji="0" lang="zh-CN" altLang="en-US"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342900" marR="0" lvl="0" indent="-342900" algn="ctr"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说   明</a:t>
                      </a:r>
                      <a:endParaRPr kumimoji="0" lang="zh-CN" altLang="en-US"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800000"/>
                    </a:solidFill>
                  </a:tcPr>
                </a:tc>
              </a:tr>
              <a:tr h="327025">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length</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字符串的长度</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5913">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charAt(n)</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返回在指定位置的字符</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30200">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charCodeAt(n)</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返回指定位置字符的</a:t>
                      </a: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unicode</a:t>
                      </a:r>
                      <a:r>
                        <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编码</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25438">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concat()</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连接字符串</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27025">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slice(start,end)</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返回字符串的一部分</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28613">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substring(start,end)</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提取字符串中两个指定的索引号之间的字符。</a:t>
                      </a:r>
                      <a:r>
                        <a:rPr kumimoji="0" lang="zh-CN" altLang="en-US" sz="1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a:t>
                      </a:r>
                      <a:endParaRPr kumimoji="0" lang="zh-CN" altLang="en-US" sz="1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28613">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substr(start,length)</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从起始索引号提取字符串中指定数目的字符。非</a:t>
                      </a:r>
                      <a:endParaRPr kumimoji="0" lang="zh-CN" altLang="en-US" sz="14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25438">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indexOf()</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从前面开始向后检索字符串</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25438">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lastIndexOf()</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从后向前检索字符串</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25438">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trim()</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删除字符串前后空格</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25438">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toLowerCase()</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把字符串转为小写</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25438">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toUpperCase()</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把字符串转为大写</a:t>
                      </a:r>
                      <a:endParaRPr kumimoji="0" lang="zh-CN" altLang="en-US" sz="14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25438">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split()</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EF"/>
                    </a:solidFill>
                  </a:tcPr>
                </a:tc>
                <a:tc>
                  <a:txBody>
                    <a:bodyPr/>
                    <a:lstStyle/>
                    <a:p>
                      <a:pPr marL="342900" marR="0" lvl="0" indent="-342900" algn="l" defTabSz="914400" rtl="0" eaLnBrk="1" fontAlgn="base" latinLnBrk="0" hangingPunct="1">
                        <a:lnSpc>
                          <a:spcPct val="120000"/>
                        </a:lnSpc>
                        <a:spcBef>
                          <a:spcPct val="0"/>
                        </a:spcBef>
                        <a:spcAft>
                          <a:spcPct val="0"/>
                        </a:spcAft>
                        <a:buClr>
                          <a:schemeClr val="accent1"/>
                        </a:buClr>
                        <a:buSzTx/>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把字符串分割为字符串数组</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Tree>
  </p:cSld>
  <p:clrMapOvr>
    <a:masterClrMapping/>
  </p:clrMapOvr>
  <p:transition spd="slow">
    <p:push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en-US" altLang="zh-CN" sz="2400" dirty="0">
                <a:solidFill>
                  <a:schemeClr val="tx1">
                    <a:lumMod val="75000"/>
                    <a:lumOff val="25000"/>
                  </a:schemeClr>
                </a:solidFill>
              </a:rPr>
              <a:t>Js</a:t>
            </a:r>
            <a:r>
              <a:rPr lang="zh-CN" altLang="en-US" sz="2400" dirty="0">
                <a:solidFill>
                  <a:schemeClr val="tx1">
                    <a:lumMod val="75000"/>
                    <a:lumOff val="25000"/>
                  </a:schemeClr>
                </a:solidFill>
              </a:rPr>
              <a:t>数组与其他语言（例如</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）的数组的相同点：</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功能相同，都是存储介质。</a:t>
            </a:r>
            <a:endParaRPr lang="zh-CN" altLang="en-US" sz="2000" dirty="0">
              <a:solidFill>
                <a:schemeClr val="tx1">
                  <a:lumMod val="75000"/>
                  <a:lumOff val="25000"/>
                </a:schemeClr>
              </a:solidFill>
            </a:endParaRPr>
          </a:p>
          <a:p>
            <a:pPr marL="800100" lvl="1" indent="-342900">
              <a:spcBef>
                <a:spcPct val="20000"/>
              </a:spcBef>
            </a:pPr>
            <a:r>
              <a:rPr lang="zh-CN" altLang="en-US" sz="1600" dirty="0">
                <a:solidFill>
                  <a:schemeClr val="tx1">
                    <a:lumMod val="75000"/>
                    <a:lumOff val="25000"/>
                  </a:schemeClr>
                </a:solidFill>
              </a:rPr>
              <a:t>操作相同，都是需要循环遍历数组的内容，同时都提供了修改数组数据的方式</a:t>
            </a:r>
            <a:r>
              <a:rPr lang="zh-CN" altLang="en-US" sz="16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marL="342900" indent="-342900">
              <a:spcBef>
                <a:spcPct val="20000"/>
              </a:spcBef>
            </a:pPr>
            <a:r>
              <a:rPr lang="en-US" altLang="zh-CN" sz="2400" dirty="0" smtClean="0">
                <a:solidFill>
                  <a:schemeClr val="tx1">
                    <a:lumMod val="75000"/>
                    <a:lumOff val="25000"/>
                  </a:schemeClr>
                </a:solidFill>
              </a:rPr>
              <a:t>Js</a:t>
            </a:r>
            <a:r>
              <a:rPr lang="zh-CN" altLang="en-US" sz="2400" dirty="0">
                <a:solidFill>
                  <a:schemeClr val="tx1">
                    <a:lumMod val="75000"/>
                    <a:lumOff val="25000"/>
                  </a:schemeClr>
                </a:solidFill>
              </a:rPr>
              <a:t>数组与其他语言（例如</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）的数组的区别：	</a:t>
            </a:r>
            <a:endParaRPr lang="zh-CN" altLang="en-US" sz="24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数组对象是由</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编写的本地对象，而其他语言中的数组都是独立的数据类型。</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数组的长度可变化。</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数组存储的数据可以为不同数据类型。</a:t>
            </a:r>
            <a:endParaRPr lang="zh-CN" altLang="en-US" sz="2000" dirty="0">
              <a:solidFill>
                <a:schemeClr val="tx1">
                  <a:lumMod val="75000"/>
                  <a:lumOff val="25000"/>
                </a:schemeClr>
              </a:solidFill>
            </a:endParaRPr>
          </a:p>
          <a:p>
            <a:pPr marL="800100" lvl="1" indent="-342900">
              <a:spcBef>
                <a:spcPct val="20000"/>
              </a:spcBef>
            </a:pP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数组由于是对象，因此可以为数组对象设定属性</a:t>
            </a:r>
            <a:r>
              <a:rPr lang="zh-CN" altLang="en-US" sz="2000" dirty="0" smtClean="0">
                <a:solidFill>
                  <a:schemeClr val="tx1">
                    <a:lumMod val="75000"/>
                    <a:lumOff val="25000"/>
                  </a:schemeClr>
                </a:solidFill>
              </a:rPr>
              <a:t>。</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数组对象</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Array</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smtClean="0">
                <a:solidFill>
                  <a:schemeClr val="tx1">
                    <a:lumMod val="75000"/>
                    <a:lumOff val="25000"/>
                  </a:schemeClr>
                </a:solidFill>
              </a:rPr>
              <a:t>数组的初始化</a:t>
            </a:r>
            <a:endParaRPr lang="en-US" altLang="zh-CN" sz="2400" dirty="0" smtClean="0">
              <a:solidFill>
                <a:schemeClr val="tx1">
                  <a:lumMod val="75000"/>
                  <a:lumOff val="25000"/>
                </a:schemeClr>
              </a:solidFill>
            </a:endParaRPr>
          </a:p>
          <a:p>
            <a:pPr marL="800100" lvl="1" indent="-342900">
              <a:spcBef>
                <a:spcPct val="20000"/>
              </a:spcBef>
            </a:pPr>
            <a:r>
              <a:rPr lang="zh-CN" altLang="en-US" sz="2000" dirty="0" smtClean="0">
                <a:solidFill>
                  <a:schemeClr val="tx1">
                    <a:lumMod val="75000"/>
                    <a:lumOff val="25000"/>
                  </a:schemeClr>
                </a:solidFill>
              </a:rPr>
              <a:t>数组初始化后可以设定长度，若没有赋值，则数组中的元素为</a:t>
            </a:r>
            <a:r>
              <a:rPr lang="en-US" altLang="zh-CN" sz="2000" dirty="0" smtClean="0">
                <a:solidFill>
                  <a:schemeClr val="tx1">
                    <a:lumMod val="75000"/>
                    <a:lumOff val="25000"/>
                  </a:schemeClr>
                </a:solidFill>
              </a:rPr>
              <a:t>undefined</a:t>
            </a:r>
            <a:endParaRPr lang="en-US" altLang="zh-CN" sz="2000" dirty="0" smtClean="0">
              <a:solidFill>
                <a:schemeClr val="tx1">
                  <a:lumMod val="75000"/>
                  <a:lumOff val="25000"/>
                </a:schemeClr>
              </a:solidFill>
            </a:endParaRPr>
          </a:p>
          <a:p>
            <a:pPr marL="800100" lvl="1" indent="-342900">
              <a:spcBef>
                <a:spcPct val="20000"/>
              </a:spcBef>
            </a:pPr>
            <a:r>
              <a:rPr lang="zh-CN" altLang="en-US" sz="2000" dirty="0" smtClean="0">
                <a:solidFill>
                  <a:schemeClr val="tx1">
                    <a:lumMod val="75000"/>
                    <a:lumOff val="25000"/>
                  </a:schemeClr>
                </a:solidFill>
              </a:rPr>
              <a:t>如果访问数组的索引号大于数组长度，则出现程序异常。</a:t>
            </a:r>
            <a:endParaRPr lang="en-US" altLang="zh-CN" sz="2000" dirty="0" smtClean="0">
              <a:solidFill>
                <a:schemeClr val="tx1">
                  <a:lumMod val="75000"/>
                  <a:lumOff val="25000"/>
                </a:schemeClr>
              </a:solidFill>
            </a:endParaRPr>
          </a:p>
          <a:p>
            <a:pPr marL="800100" lvl="1" indent="-342900">
              <a:spcBef>
                <a:spcPct val="20000"/>
              </a:spcBef>
            </a:pPr>
            <a:r>
              <a:rPr lang="zh-CN" altLang="en-US" sz="2000" dirty="0" smtClean="0">
                <a:solidFill>
                  <a:schemeClr val="tx1">
                    <a:lumMod val="75000"/>
                    <a:lumOff val="25000"/>
                  </a:schemeClr>
                </a:solidFill>
              </a:rPr>
              <a:t>通过数组的</a:t>
            </a:r>
            <a:r>
              <a:rPr lang="en-US" altLang="zh-CN" sz="2000" dirty="0" smtClean="0">
                <a:solidFill>
                  <a:schemeClr val="tx1">
                    <a:lumMod val="75000"/>
                    <a:lumOff val="25000"/>
                  </a:schemeClr>
                </a:solidFill>
              </a:rPr>
              <a:t>length</a:t>
            </a:r>
            <a:r>
              <a:rPr lang="zh-CN" altLang="en-US" sz="2000" dirty="0" smtClean="0">
                <a:solidFill>
                  <a:schemeClr val="tx1">
                    <a:lumMod val="75000"/>
                    <a:lumOff val="25000"/>
                  </a:schemeClr>
                </a:solidFill>
              </a:rPr>
              <a:t>属性可以访问数组的实际长度。</a:t>
            </a:r>
            <a:endParaRPr lang="en-US" altLang="zh-CN" sz="2000" dirty="0" smtClean="0">
              <a:solidFill>
                <a:schemeClr val="tx1">
                  <a:lumMod val="75000"/>
                  <a:lumOff val="25000"/>
                </a:schemeClr>
              </a:solidFill>
            </a:endParaRPr>
          </a:p>
          <a:p>
            <a:pPr marL="800100" lvl="1" indent="-342900">
              <a:spcBef>
                <a:spcPct val="20000"/>
              </a:spcBef>
            </a:pPr>
            <a:r>
              <a:rPr lang="zh-CN" altLang="en-US" sz="2000" dirty="0" smtClean="0">
                <a:solidFill>
                  <a:schemeClr val="tx1">
                    <a:lumMod val="75000"/>
                    <a:lumOff val="25000"/>
                  </a:schemeClr>
                </a:solidFill>
              </a:rPr>
              <a:t>数组的内容可以为任意数据类型。</a:t>
            </a:r>
            <a:endParaRPr lang="en-US" altLang="zh-CN" sz="2000" dirty="0" smtClean="0">
              <a:solidFill>
                <a:schemeClr val="tx1">
                  <a:lumMod val="75000"/>
                  <a:lumOff val="25000"/>
                </a:schemeClr>
              </a:solidFill>
            </a:endParaRPr>
          </a:p>
          <a:p>
            <a:pPr marL="342900" indent="-342900">
              <a:spcBef>
                <a:spcPct val="20000"/>
              </a:spcBef>
            </a:pPr>
            <a:endParaRPr lang="en-US" altLang="zh-CN" sz="2400" dirty="0">
              <a:solidFill>
                <a:schemeClr val="tx1">
                  <a:lumMod val="75000"/>
                  <a:lumOff val="25000"/>
                </a:schemeClr>
              </a:solidFill>
            </a:endParaRPr>
          </a:p>
          <a:p>
            <a:pPr marL="342900" indent="-342900">
              <a:spcBef>
                <a:spcPct val="20000"/>
              </a:spcBef>
            </a:pPr>
            <a:endParaRPr lang="en-US" altLang="zh-CN" sz="2400" dirty="0" smtClean="0">
              <a:solidFill>
                <a:schemeClr val="tx1">
                  <a:lumMod val="75000"/>
                  <a:lumOff val="25000"/>
                </a:schemeClr>
              </a:solidFill>
            </a:endParaRPr>
          </a:p>
          <a:p>
            <a:pPr marL="342900" indent="-342900">
              <a:spcBef>
                <a:spcPct val="20000"/>
              </a:spcBef>
            </a:pPr>
            <a:endParaRPr lang="en-US" altLang="zh-CN" sz="2400" dirty="0">
              <a:solidFill>
                <a:schemeClr val="tx1">
                  <a:lumMod val="75000"/>
                  <a:lumOff val="25000"/>
                </a:schemeClr>
              </a:solidFill>
            </a:endParaRPr>
          </a:p>
          <a:p>
            <a:pPr marL="342900" indent="-342900">
              <a:spcBef>
                <a:spcPct val="20000"/>
              </a:spcBef>
            </a:pPr>
            <a:endParaRPr lang="en-US" altLang="zh-CN" sz="2400" dirty="0" smtClean="0">
              <a:solidFill>
                <a:schemeClr val="tx1">
                  <a:lumMod val="75000"/>
                  <a:lumOff val="25000"/>
                </a:schemeClr>
              </a:solidFill>
            </a:endParaRPr>
          </a:p>
          <a:p>
            <a:pPr marL="342900" indent="-342900">
              <a:spcBef>
                <a:spcPct val="20000"/>
              </a:spcBef>
            </a:pP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数组对象</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Array</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1358633" y="3920884"/>
            <a:ext cx="3780816" cy="2031325"/>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pPr marL="342900" indent="-342900">
              <a:spcBef>
                <a:spcPct val="20000"/>
              </a:spcBef>
            </a:pPr>
            <a:r>
              <a:rPr lang="en-US" altLang="zh-CN" dirty="0">
                <a:solidFill>
                  <a:schemeClr val="tx1">
                    <a:lumMod val="75000"/>
                    <a:lumOff val="25000"/>
                  </a:schemeClr>
                </a:solidFill>
              </a:rPr>
              <a:t>//</a:t>
            </a:r>
            <a:r>
              <a:rPr lang="zh-CN" altLang="en-US" dirty="0">
                <a:solidFill>
                  <a:schemeClr val="tx1">
                    <a:lumMod val="75000"/>
                    <a:lumOff val="25000"/>
                  </a:schemeClr>
                </a:solidFill>
              </a:rPr>
              <a:t>初始化数组，长度为</a:t>
            </a:r>
            <a:r>
              <a:rPr lang="en-US" altLang="zh-CN" dirty="0">
                <a:solidFill>
                  <a:schemeClr val="tx1">
                    <a:lumMod val="75000"/>
                    <a:lumOff val="25000"/>
                  </a:schemeClr>
                </a:solidFill>
              </a:rPr>
              <a:t>0</a:t>
            </a:r>
            <a:endParaRPr lang="en-US" altLang="zh-CN" dirty="0">
              <a:solidFill>
                <a:schemeClr val="tx1">
                  <a:lumMod val="75000"/>
                  <a:lumOff val="25000"/>
                </a:schemeClr>
              </a:solidFill>
            </a:endParaRPr>
          </a:p>
          <a:p>
            <a:pPr marL="342900" indent="-342900">
              <a:spcBef>
                <a:spcPct val="20000"/>
              </a:spcBef>
            </a:pPr>
            <a:r>
              <a:rPr lang="en-US" altLang="zh-CN" dirty="0">
                <a:solidFill>
                  <a:schemeClr val="tx1">
                    <a:lumMod val="75000"/>
                    <a:lumOff val="25000"/>
                  </a:schemeClr>
                </a:solidFill>
              </a:rPr>
              <a:t>var array = new Array();</a:t>
            </a:r>
            <a:endParaRPr lang="en-US" altLang="zh-CN" dirty="0">
              <a:solidFill>
                <a:schemeClr val="tx1">
                  <a:lumMod val="75000"/>
                  <a:lumOff val="25000"/>
                </a:schemeClr>
              </a:solidFill>
            </a:endParaRPr>
          </a:p>
          <a:p>
            <a:pPr marL="342900" indent="-342900">
              <a:spcBef>
                <a:spcPct val="20000"/>
              </a:spcBef>
            </a:pPr>
            <a:r>
              <a:rPr lang="en-US" altLang="zh-CN" dirty="0">
                <a:solidFill>
                  <a:schemeClr val="tx1">
                    <a:lumMod val="75000"/>
                    <a:lumOff val="25000"/>
                  </a:schemeClr>
                </a:solidFill>
              </a:rPr>
              <a:t>//</a:t>
            </a:r>
            <a:r>
              <a:rPr lang="zh-CN" altLang="en-US" dirty="0">
                <a:solidFill>
                  <a:schemeClr val="tx1">
                    <a:lumMod val="75000"/>
                    <a:lumOff val="25000"/>
                  </a:schemeClr>
                </a:solidFill>
              </a:rPr>
              <a:t>初始化数组，设定长度</a:t>
            </a:r>
            <a:endParaRPr lang="zh-CN" altLang="en-US" dirty="0">
              <a:solidFill>
                <a:schemeClr val="tx1">
                  <a:lumMod val="75000"/>
                  <a:lumOff val="25000"/>
                </a:schemeClr>
              </a:solidFill>
            </a:endParaRPr>
          </a:p>
          <a:p>
            <a:pPr marL="342900" indent="-342900">
              <a:spcBef>
                <a:spcPct val="20000"/>
              </a:spcBef>
            </a:pPr>
            <a:r>
              <a:rPr lang="en-US" altLang="zh-CN" dirty="0">
                <a:solidFill>
                  <a:schemeClr val="tx1">
                    <a:lumMod val="75000"/>
                    <a:lumOff val="25000"/>
                  </a:schemeClr>
                </a:solidFill>
              </a:rPr>
              <a:t>var array1 = new Array(10);</a:t>
            </a:r>
            <a:endParaRPr lang="en-US" altLang="zh-CN" dirty="0">
              <a:solidFill>
                <a:schemeClr val="tx1">
                  <a:lumMod val="75000"/>
                  <a:lumOff val="25000"/>
                </a:schemeClr>
              </a:solidFill>
            </a:endParaRPr>
          </a:p>
          <a:p>
            <a:pPr marL="342900" indent="-342900">
              <a:spcBef>
                <a:spcPct val="20000"/>
              </a:spcBef>
            </a:pPr>
            <a:r>
              <a:rPr lang="en-US" altLang="zh-CN" dirty="0">
                <a:solidFill>
                  <a:schemeClr val="tx1">
                    <a:lumMod val="75000"/>
                    <a:lumOff val="25000"/>
                  </a:schemeClr>
                </a:solidFill>
              </a:rPr>
              <a:t>//</a:t>
            </a:r>
            <a:r>
              <a:rPr lang="zh-CN" altLang="en-US" dirty="0">
                <a:solidFill>
                  <a:schemeClr val="tx1">
                    <a:lumMod val="75000"/>
                    <a:lumOff val="25000"/>
                  </a:schemeClr>
                </a:solidFill>
              </a:rPr>
              <a:t>初始化数组，设定内容</a:t>
            </a:r>
            <a:endParaRPr lang="zh-CN" altLang="en-US" dirty="0">
              <a:solidFill>
                <a:schemeClr val="tx1">
                  <a:lumMod val="75000"/>
                  <a:lumOff val="25000"/>
                </a:schemeClr>
              </a:solidFill>
            </a:endParaRPr>
          </a:p>
          <a:p>
            <a:pPr marL="342900" indent="-342900">
              <a:spcBef>
                <a:spcPct val="20000"/>
              </a:spcBef>
            </a:pPr>
            <a:r>
              <a:rPr lang="en-US" altLang="zh-CN" dirty="0">
                <a:solidFill>
                  <a:schemeClr val="tx1">
                    <a:lumMod val="75000"/>
                    <a:lumOff val="25000"/>
                  </a:schemeClr>
                </a:solidFill>
              </a:rPr>
              <a:t>var array2 = [1,2,'</a:t>
            </a:r>
            <a:r>
              <a:rPr lang="zh-CN" altLang="en-US" dirty="0">
                <a:solidFill>
                  <a:schemeClr val="tx1">
                    <a:lumMod val="75000"/>
                    <a:lumOff val="25000"/>
                  </a:schemeClr>
                </a:solidFill>
              </a:rPr>
              <a:t>字符</a:t>
            </a:r>
            <a:r>
              <a:rPr lang="en-US" altLang="zh-CN" dirty="0">
                <a:solidFill>
                  <a:schemeClr val="tx1">
                    <a:lumMod val="75000"/>
                    <a:lumOff val="25000"/>
                  </a:schemeClr>
                </a:solidFill>
              </a:rPr>
              <a:t>'];</a:t>
            </a:r>
            <a:endParaRPr lang="zh-CN" altLang="en-US" dirty="0">
              <a:solidFill>
                <a:schemeClr val="tx1">
                  <a:lumMod val="75000"/>
                  <a:lumOff val="25000"/>
                </a:schemeClr>
              </a:solidFill>
            </a:endParaRPr>
          </a:p>
        </p:txBody>
      </p:sp>
      <p:sp>
        <p:nvSpPr>
          <p:cNvPr id="5" name="矩形 4"/>
          <p:cNvSpPr/>
          <p:nvPr/>
        </p:nvSpPr>
        <p:spPr>
          <a:xfrm>
            <a:off x="5139449" y="3920884"/>
            <a:ext cx="3780816" cy="1366528"/>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pPr marL="342900" indent="-342900">
              <a:spcBef>
                <a:spcPct val="20000"/>
              </a:spcBef>
            </a:pP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数组长度</a:t>
            </a:r>
            <a:endParaRPr lang="en-US" altLang="zh-CN" dirty="0" smtClean="0">
              <a:solidFill>
                <a:schemeClr val="tx1">
                  <a:lumMod val="75000"/>
                  <a:lumOff val="25000"/>
                </a:schemeClr>
              </a:solidFill>
            </a:endParaRPr>
          </a:p>
          <a:p>
            <a:pPr marL="342900" indent="-342900">
              <a:spcBef>
                <a:spcPct val="20000"/>
              </a:spcBef>
            </a:pPr>
            <a:r>
              <a:rPr lang="en-US" altLang="zh-CN" dirty="0" smtClean="0">
                <a:solidFill>
                  <a:schemeClr val="tx1">
                    <a:lumMod val="75000"/>
                    <a:lumOff val="25000"/>
                  </a:schemeClr>
                </a:solidFill>
              </a:rPr>
              <a:t>array.length</a:t>
            </a:r>
            <a:endParaRPr lang="en-US" altLang="zh-CN" dirty="0" smtClean="0">
              <a:solidFill>
                <a:schemeClr val="tx1">
                  <a:lumMod val="75000"/>
                  <a:lumOff val="25000"/>
                </a:schemeClr>
              </a:solidFill>
            </a:endParaRPr>
          </a:p>
          <a:p>
            <a:pPr marL="342900" indent="-342900">
              <a:spcBef>
                <a:spcPct val="20000"/>
              </a:spcBef>
            </a:pP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检索数组内容</a:t>
            </a:r>
            <a:endParaRPr lang="en-US" altLang="zh-CN" dirty="0" smtClean="0">
              <a:solidFill>
                <a:schemeClr val="tx1">
                  <a:lumMod val="75000"/>
                  <a:lumOff val="25000"/>
                </a:schemeClr>
              </a:solidFill>
            </a:endParaRPr>
          </a:p>
          <a:p>
            <a:pPr marL="342900" indent="-342900">
              <a:spcBef>
                <a:spcPct val="20000"/>
              </a:spcBef>
            </a:pPr>
            <a:r>
              <a:rPr lang="en-US" altLang="zh-CN" dirty="0">
                <a:solidFill>
                  <a:schemeClr val="tx1">
                    <a:lumMod val="75000"/>
                    <a:lumOff val="25000"/>
                  </a:schemeClr>
                </a:solidFill>
              </a:rPr>
              <a:t>a</a:t>
            </a:r>
            <a:r>
              <a:rPr lang="en-US" altLang="zh-CN" dirty="0" smtClean="0">
                <a:solidFill>
                  <a:schemeClr val="tx1">
                    <a:lumMod val="75000"/>
                    <a:lumOff val="25000"/>
                  </a:schemeClr>
                </a:solidFill>
              </a:rPr>
              <a:t>rray[index]</a:t>
            </a:r>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正则表达式</a:t>
            </a:r>
            <a:r>
              <a:rPr lang="zh-CN" altLang="en-US" sz="2400" dirty="0" smtClean="0">
                <a:solidFill>
                  <a:schemeClr val="tx1">
                    <a:lumMod val="75000"/>
                    <a:lumOff val="25000"/>
                  </a:schemeClr>
                </a:solidFill>
              </a:rPr>
              <a:t>：正则表达式</a:t>
            </a:r>
            <a:r>
              <a:rPr lang="zh-CN" altLang="en-US" sz="2400" dirty="0">
                <a:solidFill>
                  <a:schemeClr val="tx1">
                    <a:lumMod val="75000"/>
                    <a:lumOff val="25000"/>
                  </a:schemeClr>
                </a:solidFill>
              </a:rPr>
              <a:t>使用一种有规则的字符串来检验目标字符串是否匹配。</a:t>
            </a:r>
            <a:endParaRPr lang="zh-CN" altLang="en-US" sz="24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用于检查目标字符串串是否包含某个小字符串、或将匹配的子串做替换或提取子字符串的位置。</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正则表达式也是一串特殊的字符，转换为某种算法，根据这个算法来匹配文本。</a:t>
            </a:r>
            <a:endParaRPr lang="zh-CN" altLang="en-US" sz="2000" dirty="0">
              <a:solidFill>
                <a:schemeClr val="tx1">
                  <a:lumMod val="75000"/>
                  <a:lumOff val="25000"/>
                </a:schemeClr>
              </a:solidFill>
            </a:endParaRPr>
          </a:p>
          <a:p>
            <a:pPr marL="800100" lvl="1" indent="-342900">
              <a:spcBef>
                <a:spcPct val="20000"/>
              </a:spcBef>
            </a:pPr>
            <a:r>
              <a:rPr lang="zh-CN" altLang="en-US" sz="2000" dirty="0">
                <a:solidFill>
                  <a:schemeClr val="tx1">
                    <a:lumMod val="75000"/>
                    <a:lumOff val="25000"/>
                  </a:schemeClr>
                </a:solidFill>
              </a:rPr>
              <a:t>正则表达式与</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无关，但可以在</a:t>
            </a:r>
            <a:r>
              <a:rPr lang="en-US" altLang="zh-CN" sz="2000" dirty="0">
                <a:solidFill>
                  <a:schemeClr val="tx1">
                    <a:lumMod val="75000"/>
                    <a:lumOff val="25000"/>
                  </a:schemeClr>
                </a:solidFill>
              </a:rPr>
              <a:t>js</a:t>
            </a:r>
            <a:r>
              <a:rPr lang="zh-CN" altLang="en-US" sz="2000" dirty="0">
                <a:solidFill>
                  <a:schemeClr val="tx1">
                    <a:lumMod val="75000"/>
                    <a:lumOff val="25000"/>
                  </a:schemeClr>
                </a:solidFill>
              </a:rPr>
              <a:t>中调用。</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正则表达式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1121923" y="4035066"/>
            <a:ext cx="6096000" cy="1366528"/>
          </a:xfrm>
          <a:prstGeom prst="rect">
            <a:avLst/>
          </a:prstGeom>
          <a:solidFill>
            <a:schemeClr val="accent6">
              <a:lumMod val="20000"/>
              <a:lumOff val="80000"/>
            </a:schemeClr>
          </a:solidFill>
          <a:ln w="38100">
            <a:solidFill>
              <a:schemeClr val="accent6">
                <a:lumMod val="75000"/>
              </a:schemeClr>
            </a:solidFill>
          </a:ln>
        </p:spPr>
        <p:txBody>
          <a:bodyPr wrap="square">
            <a:spAutoFit/>
          </a:bodyPr>
          <a:lstStyle/>
          <a:p>
            <a:pPr marL="342900" indent="-342900">
              <a:spcBef>
                <a:spcPct val="20000"/>
              </a:spcBef>
            </a:pPr>
            <a:r>
              <a:rPr lang="zh-CN" altLang="en-US" dirty="0">
                <a:solidFill>
                  <a:schemeClr val="tx1">
                    <a:lumMod val="75000"/>
                    <a:lumOff val="25000"/>
                  </a:schemeClr>
                </a:solidFill>
              </a:rPr>
              <a:t> </a:t>
            </a:r>
            <a:r>
              <a:rPr lang="en-US" altLang="zh-CN" dirty="0">
                <a:solidFill>
                  <a:schemeClr val="tx1">
                    <a:lumMod val="75000"/>
                    <a:lumOff val="25000"/>
                  </a:schemeClr>
                </a:solidFill>
              </a:rPr>
              <a:t>1 </a:t>
            </a:r>
            <a:r>
              <a:rPr lang="zh-CN" altLang="en-US" dirty="0">
                <a:solidFill>
                  <a:schemeClr val="tx1">
                    <a:lumMod val="75000"/>
                    <a:lumOff val="25000"/>
                  </a:schemeClr>
                </a:solidFill>
              </a:rPr>
              <a:t>数字：</a:t>
            </a:r>
            <a:r>
              <a:rPr lang="en-US" altLang="zh-CN" dirty="0">
                <a:solidFill>
                  <a:schemeClr val="tx1">
                    <a:lumMod val="75000"/>
                    <a:lumOff val="25000"/>
                  </a:schemeClr>
                </a:solidFill>
              </a:rPr>
              <a:t>^[0-9]*$</a:t>
            </a:r>
            <a:endParaRPr lang="en-US" altLang="zh-CN" dirty="0">
              <a:solidFill>
                <a:schemeClr val="tx1">
                  <a:lumMod val="75000"/>
                  <a:lumOff val="25000"/>
                </a:schemeClr>
              </a:solidFill>
            </a:endParaRPr>
          </a:p>
          <a:p>
            <a:pPr marL="342900" indent="-342900">
              <a:spcBef>
                <a:spcPct val="20000"/>
              </a:spcBef>
            </a:pPr>
            <a:r>
              <a:rPr lang="en-US" altLang="zh-CN" dirty="0">
                <a:solidFill>
                  <a:schemeClr val="tx1">
                    <a:lumMod val="75000"/>
                    <a:lumOff val="25000"/>
                  </a:schemeClr>
                </a:solidFill>
              </a:rPr>
              <a:t> 2 n</a:t>
            </a:r>
            <a:r>
              <a:rPr lang="zh-CN" altLang="en-US" dirty="0">
                <a:solidFill>
                  <a:schemeClr val="tx1">
                    <a:lumMod val="75000"/>
                    <a:lumOff val="25000"/>
                  </a:schemeClr>
                </a:solidFill>
              </a:rPr>
              <a:t>位的数字：</a:t>
            </a:r>
            <a:r>
              <a:rPr lang="en-US" altLang="zh-CN" dirty="0">
                <a:solidFill>
                  <a:schemeClr val="tx1">
                    <a:lumMod val="75000"/>
                    <a:lumOff val="25000"/>
                  </a:schemeClr>
                </a:solidFill>
              </a:rPr>
              <a:t>^\d{n}$</a:t>
            </a:r>
            <a:endParaRPr lang="en-US" altLang="zh-CN" dirty="0">
              <a:solidFill>
                <a:schemeClr val="tx1">
                  <a:lumMod val="75000"/>
                  <a:lumOff val="25000"/>
                </a:schemeClr>
              </a:solidFill>
            </a:endParaRPr>
          </a:p>
          <a:p>
            <a:pPr marL="342900" indent="-342900">
              <a:spcBef>
                <a:spcPct val="20000"/>
              </a:spcBef>
            </a:pPr>
            <a:r>
              <a:rPr lang="zh-CN" altLang="en-US" dirty="0">
                <a:solidFill>
                  <a:schemeClr val="tx1">
                    <a:lumMod val="75000"/>
                    <a:lumOff val="25000"/>
                  </a:schemeClr>
                </a:solidFill>
              </a:rPr>
              <a:t> </a:t>
            </a:r>
            <a:r>
              <a:rPr lang="en-US" altLang="zh-CN" dirty="0">
                <a:solidFill>
                  <a:schemeClr val="tx1">
                    <a:lumMod val="75000"/>
                    <a:lumOff val="25000"/>
                  </a:schemeClr>
                </a:solidFill>
              </a:rPr>
              <a:t>3 </a:t>
            </a:r>
            <a:r>
              <a:rPr lang="zh-CN" altLang="en-US" dirty="0">
                <a:solidFill>
                  <a:schemeClr val="tx1">
                    <a:lumMod val="75000"/>
                    <a:lumOff val="25000"/>
                  </a:schemeClr>
                </a:solidFill>
              </a:rPr>
              <a:t>至少</a:t>
            </a:r>
            <a:r>
              <a:rPr lang="en-US" altLang="zh-CN" dirty="0">
                <a:solidFill>
                  <a:schemeClr val="tx1">
                    <a:lumMod val="75000"/>
                    <a:lumOff val="25000"/>
                  </a:schemeClr>
                </a:solidFill>
              </a:rPr>
              <a:t>n</a:t>
            </a:r>
            <a:r>
              <a:rPr lang="zh-CN" altLang="en-US" dirty="0">
                <a:solidFill>
                  <a:schemeClr val="tx1">
                    <a:lumMod val="75000"/>
                    <a:lumOff val="25000"/>
                  </a:schemeClr>
                </a:solidFill>
              </a:rPr>
              <a:t>位的数字：</a:t>
            </a:r>
            <a:r>
              <a:rPr lang="en-US" altLang="zh-CN" dirty="0">
                <a:solidFill>
                  <a:schemeClr val="tx1">
                    <a:lumMod val="75000"/>
                    <a:lumOff val="25000"/>
                  </a:schemeClr>
                </a:solidFill>
              </a:rPr>
              <a:t>^\d{n,}$</a:t>
            </a:r>
            <a:endParaRPr lang="en-US" altLang="zh-CN" dirty="0">
              <a:solidFill>
                <a:schemeClr val="tx1">
                  <a:lumMod val="75000"/>
                  <a:lumOff val="25000"/>
                </a:schemeClr>
              </a:solidFill>
            </a:endParaRPr>
          </a:p>
          <a:p>
            <a:pPr marL="342900" indent="-342900">
              <a:spcBef>
                <a:spcPct val="20000"/>
              </a:spcBef>
            </a:pPr>
            <a:r>
              <a:rPr lang="en-US" altLang="zh-CN" dirty="0">
                <a:solidFill>
                  <a:schemeClr val="tx1">
                    <a:lumMod val="75000"/>
                    <a:lumOff val="25000"/>
                  </a:schemeClr>
                </a:solidFill>
              </a:rPr>
              <a:t> 4 m-n</a:t>
            </a:r>
            <a:r>
              <a:rPr lang="zh-CN" altLang="en-US" dirty="0">
                <a:solidFill>
                  <a:schemeClr val="tx1">
                    <a:lumMod val="75000"/>
                    <a:lumOff val="25000"/>
                  </a:schemeClr>
                </a:solidFill>
              </a:rPr>
              <a:t>位的数字：</a:t>
            </a:r>
            <a:r>
              <a:rPr lang="en-US" altLang="zh-CN" dirty="0">
                <a:solidFill>
                  <a:schemeClr val="tx1">
                    <a:lumMod val="75000"/>
                    <a:lumOff val="25000"/>
                  </a:schemeClr>
                </a:solidFill>
              </a:rPr>
              <a:t>^\d{m,n}$</a:t>
            </a:r>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pPr marL="342900" indent="-342900">
              <a:spcBef>
                <a:spcPct val="20000"/>
              </a:spcBef>
            </a:pPr>
            <a:r>
              <a:rPr lang="zh-CN" altLang="en-US" sz="2400" dirty="0">
                <a:solidFill>
                  <a:schemeClr val="tx1">
                    <a:lumMod val="75000"/>
                    <a:lumOff val="25000"/>
                  </a:schemeClr>
                </a:solidFill>
              </a:rPr>
              <a:t>正则表达式在</a:t>
            </a:r>
            <a:r>
              <a:rPr lang="en-US" altLang="zh-CN" sz="2400" dirty="0">
                <a:solidFill>
                  <a:schemeClr val="tx1">
                    <a:lumMod val="75000"/>
                    <a:lumOff val="25000"/>
                  </a:schemeClr>
                </a:solidFill>
              </a:rPr>
              <a:t>web</a:t>
            </a:r>
            <a:r>
              <a:rPr lang="zh-CN" altLang="en-US" sz="2400" dirty="0">
                <a:solidFill>
                  <a:schemeClr val="tx1">
                    <a:lumMod val="75000"/>
                    <a:lumOff val="25000"/>
                  </a:schemeClr>
                </a:solidFill>
              </a:rPr>
              <a:t>前端方向的使用场景：</a:t>
            </a:r>
            <a:endParaRPr lang="zh-CN" altLang="en-US" sz="2400" dirty="0">
              <a:solidFill>
                <a:schemeClr val="tx1">
                  <a:lumMod val="75000"/>
                  <a:lumOff val="25000"/>
                </a:schemeClr>
              </a:solidFill>
            </a:endParaRPr>
          </a:p>
          <a:p>
            <a:pPr marL="800100" lvl="1" indent="-342900">
              <a:spcBef>
                <a:spcPct val="20000"/>
              </a:spcBef>
            </a:pPr>
            <a:r>
              <a:rPr lang="zh-CN" altLang="en-US" sz="2000" dirty="0" smtClean="0">
                <a:solidFill>
                  <a:schemeClr val="tx1">
                    <a:lumMod val="75000"/>
                    <a:lumOff val="25000"/>
                  </a:schemeClr>
                </a:solidFill>
              </a:rPr>
              <a:t>数据</a:t>
            </a:r>
            <a:r>
              <a:rPr lang="zh-CN" altLang="en-US" sz="2000" dirty="0">
                <a:solidFill>
                  <a:schemeClr val="tx1">
                    <a:lumMod val="75000"/>
                    <a:lumOff val="25000"/>
                  </a:schemeClr>
                </a:solidFill>
              </a:rPr>
              <a:t>验证：测试表单数据输入是否合法。</a:t>
            </a:r>
            <a:endParaRPr lang="zh-CN" altLang="en-US" sz="2000" dirty="0">
              <a:solidFill>
                <a:schemeClr val="tx1">
                  <a:lumMod val="75000"/>
                  <a:lumOff val="25000"/>
                </a:schemeClr>
              </a:solidFill>
            </a:endParaRPr>
          </a:p>
          <a:p>
            <a:pPr marL="0" indent="0">
              <a:spcBef>
                <a:spcPct val="20000"/>
              </a:spcBef>
              <a:buNone/>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验证</a:t>
            </a:r>
            <a:r>
              <a:rPr lang="en-US" altLang="zh-CN" sz="2000" dirty="0">
                <a:solidFill>
                  <a:schemeClr val="tx1">
                    <a:lumMod val="75000"/>
                    <a:lumOff val="25000"/>
                  </a:schemeClr>
                </a:solidFill>
              </a:rPr>
              <a:t>Email</a:t>
            </a:r>
            <a:r>
              <a:rPr lang="zh-CN" altLang="en-US" sz="2000" dirty="0">
                <a:solidFill>
                  <a:schemeClr val="tx1">
                    <a:lumMod val="75000"/>
                    <a:lumOff val="25000"/>
                  </a:schemeClr>
                </a:solidFill>
              </a:rPr>
              <a:t>地址合法性</a:t>
            </a:r>
            <a:endParaRPr lang="zh-CN" altLang="en-US" sz="2000" dirty="0">
              <a:solidFill>
                <a:schemeClr val="tx1">
                  <a:lumMod val="75000"/>
                  <a:lumOff val="25000"/>
                </a:schemeClr>
              </a:solidFill>
            </a:endParaRPr>
          </a:p>
          <a:p>
            <a:pPr marL="0" indent="0">
              <a:spcBef>
                <a:spcPct val="20000"/>
              </a:spcBef>
              <a:buNone/>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验证网址、电话号码、出生年月等输入信息的正确性。</a:t>
            </a:r>
            <a:endParaRPr lang="zh-CN" altLang="en-US" sz="2000" dirty="0">
              <a:solidFill>
                <a:schemeClr val="tx1">
                  <a:lumMod val="75000"/>
                  <a:lumOff val="25000"/>
                </a:schemeClr>
              </a:solidFill>
            </a:endParaRPr>
          </a:p>
          <a:p>
            <a:pPr marL="0" indent="0">
              <a:spcBef>
                <a:spcPct val="20000"/>
              </a:spcBef>
              <a:buNone/>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验证用户名、密码的注册信息安全性。</a:t>
            </a:r>
            <a:endParaRPr lang="zh-CN" altLang="en-US" sz="2000" dirty="0">
              <a:solidFill>
                <a:schemeClr val="tx1">
                  <a:lumMod val="75000"/>
                  <a:lumOff val="25000"/>
                </a:schemeClr>
              </a:solidFill>
            </a:endParaRPr>
          </a:p>
          <a:p>
            <a:pPr marL="800100" lvl="1" indent="-342900">
              <a:spcBef>
                <a:spcPct val="20000"/>
              </a:spcBef>
            </a:pPr>
            <a:r>
              <a:rPr lang="zh-CN" altLang="en-US" sz="2000" dirty="0" smtClean="0">
                <a:solidFill>
                  <a:schemeClr val="tx1">
                    <a:lumMod val="75000"/>
                    <a:lumOff val="25000"/>
                  </a:schemeClr>
                </a:solidFill>
              </a:rPr>
              <a:t>替换</a:t>
            </a:r>
            <a:r>
              <a:rPr lang="zh-CN" altLang="en-US" sz="2000" dirty="0">
                <a:solidFill>
                  <a:schemeClr val="tx1">
                    <a:lumMod val="75000"/>
                    <a:lumOff val="25000"/>
                  </a:schemeClr>
                </a:solidFill>
              </a:rPr>
              <a:t>文本：使用正则表达式来识别字符串中的特定字符，并且删除或替换特定字符，</a:t>
            </a:r>
            <a:endParaRPr lang="zh-CN" altLang="en-US" sz="2000" dirty="0">
              <a:solidFill>
                <a:schemeClr val="tx1">
                  <a:lumMod val="75000"/>
                  <a:lumOff val="25000"/>
                </a:schemeClr>
              </a:solidFill>
            </a:endParaRPr>
          </a:p>
          <a:p>
            <a:pPr marL="0" indent="0">
              <a:spcBef>
                <a:spcPct val="20000"/>
              </a:spcBef>
              <a:buNone/>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删除目标字符串中的空格、</a:t>
            </a:r>
            <a:r>
              <a:rPr lang="en-US" altLang="zh-CN" sz="2000" dirty="0">
                <a:solidFill>
                  <a:schemeClr val="tx1">
                    <a:lumMod val="75000"/>
                    <a:lumOff val="25000"/>
                  </a:schemeClr>
                </a:solidFill>
              </a:rPr>
              <a:t>tab</a:t>
            </a:r>
            <a:r>
              <a:rPr lang="zh-CN" altLang="en-US" sz="2000" dirty="0">
                <a:solidFill>
                  <a:schemeClr val="tx1">
                    <a:lumMod val="75000"/>
                    <a:lumOff val="25000"/>
                  </a:schemeClr>
                </a:solidFill>
              </a:rPr>
              <a:t>等。</a:t>
            </a:r>
            <a:endParaRPr lang="zh-CN" altLang="en-US" sz="2000" dirty="0">
              <a:solidFill>
                <a:schemeClr val="tx1">
                  <a:lumMod val="75000"/>
                  <a:lumOff val="25000"/>
                </a:schemeClr>
              </a:solidFill>
            </a:endParaRPr>
          </a:p>
          <a:p>
            <a:pPr marL="0" indent="0">
              <a:spcBef>
                <a:spcPct val="20000"/>
              </a:spcBef>
              <a:buNone/>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对特殊字符进行字符转换。</a:t>
            </a:r>
            <a:endParaRPr lang="zh-CN" altLang="en-US" sz="2000" dirty="0">
              <a:solidFill>
                <a:schemeClr val="tx1">
                  <a:lumMod val="75000"/>
                  <a:lumOff val="25000"/>
                </a:schemeClr>
              </a:solidFill>
            </a:endParaRPr>
          </a:p>
          <a:p>
            <a:pPr marL="800100" lvl="1" indent="-342900">
              <a:spcBef>
                <a:spcPct val="20000"/>
              </a:spcBef>
            </a:pPr>
            <a:r>
              <a:rPr lang="zh-CN" altLang="en-US" sz="2000" dirty="0" smtClean="0">
                <a:solidFill>
                  <a:schemeClr val="tx1">
                    <a:lumMod val="75000"/>
                    <a:lumOff val="25000"/>
                  </a:schemeClr>
                </a:solidFill>
              </a:rPr>
              <a:t>提取</a:t>
            </a:r>
            <a:r>
              <a:rPr lang="zh-CN" altLang="en-US" sz="2000" dirty="0">
                <a:solidFill>
                  <a:schemeClr val="tx1">
                    <a:lumMod val="75000"/>
                    <a:lumOff val="25000"/>
                  </a:schemeClr>
                </a:solidFill>
              </a:rPr>
              <a:t>子字符串：使用正则表达式在目标字符串中提取子字符串，</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网址中获取域名</a:t>
            </a:r>
            <a:r>
              <a:rPr lang="zh-CN" altLang="en-US" sz="2000" dirty="0" smtClean="0">
                <a:solidFill>
                  <a:schemeClr val="tx1">
                    <a:lumMod val="75000"/>
                    <a:lumOff val="25000"/>
                  </a:schemeClr>
                </a:solidFill>
              </a:rPr>
              <a:t>。</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正则表达式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tags/tag1.xml><?xml version="1.0" encoding="utf-8"?>
<p:tagLst xmlns:p="http://schemas.openxmlformats.org/presentationml/2006/main">
  <p:tag name="commondata" val="eyJoZGlkIjoiZmQyOTMxODBhZTU3MDk0NDMzYjlmM2NiOTdmMjkxNz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35293</Words>
  <Application>WPS 演示</Application>
  <PresentationFormat>自定义</PresentationFormat>
  <Paragraphs>2454</Paragraphs>
  <Slides>199</Slides>
  <Notes>91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199</vt:i4>
      </vt:variant>
    </vt:vector>
  </HeadingPairs>
  <TitlesOfParts>
    <vt:vector size="212" baseType="lpstr">
      <vt:lpstr>Arial</vt:lpstr>
      <vt:lpstr>宋体</vt:lpstr>
      <vt:lpstr>Wingdings</vt:lpstr>
      <vt:lpstr>微软雅黑</vt:lpstr>
      <vt:lpstr>微软雅黑 Light</vt:lpstr>
      <vt:lpstr>Arial Unicode MS</vt:lpstr>
      <vt:lpstr>Calibri</vt:lpstr>
      <vt:lpstr>黑体</vt:lpstr>
      <vt:lpstr>楷体_GB2312</vt:lpstr>
      <vt:lpstr>新宋体</vt:lpstr>
      <vt:lpstr>Times New Roman</vt:lpstr>
      <vt:lpstr>等线</vt:lpstr>
      <vt:lpstr>Office 主题</vt:lpstr>
      <vt:lpstr>javascript教程</vt:lpstr>
      <vt:lpstr>本章内容：共7小节，28个知识点</vt:lpstr>
      <vt:lpstr>本章目标</vt:lpstr>
      <vt:lpstr>第1节【 javascript简介】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 javascript简介】</vt:lpstr>
      <vt:lpstr>本节总结【 javascript简介】</vt:lpstr>
      <vt:lpstr>第2节【变量与数据类型】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本节总结提问【变量与数据类型】</vt:lpstr>
      <vt:lpstr>本节总结【变量与数据类型】</vt:lpstr>
      <vt:lpstr>第3节【 运算符】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本节总结提问【运算符】</vt:lpstr>
      <vt:lpstr>本节总结【运算符】</vt:lpstr>
      <vt:lpstr>第4节【流程控制语句】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本节总结提问【流程控制语句】</vt:lpstr>
      <vt:lpstr>本节总结【流程控制语句】</vt:lpstr>
      <vt:lpstr>第5节【 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本节总结提问【函数】</vt:lpstr>
      <vt:lpstr>本节总结【函数】</vt:lpstr>
      <vt:lpstr>第6节【 面向对象编程】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本节总结提问【面向对象编程】</vt:lpstr>
      <vt:lpstr>本节总结【面向对象编程】</vt:lpstr>
      <vt:lpstr>第7节【 本地以及内置对象】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本节总结提问【本地以及内置对象】</vt:lpstr>
      <vt:lpstr>本节总结【本地以及内置对象】</vt:lpstr>
      <vt:lpstr>第8节【 DOM编程】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本节总结提问【DOM编程】</vt:lpstr>
      <vt:lpstr>本节总结【DOM编程】</vt:lpstr>
      <vt:lpstr>第9节【事件机制】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本节总结提问【事件机制】</vt:lpstr>
      <vt:lpstr>本节总结【事件机制】</vt:lpstr>
      <vt:lpstr>第10节【 BOM对象】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本节总结提问【BOM对象】</vt:lpstr>
      <vt:lpstr>本节总结【BOM对象】</vt:lpstr>
      <vt:lpstr>第11节【 ajax访问】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 ajax访问】</vt:lpstr>
      <vt:lpstr>本节总结【 ajax访问】</vt:lpstr>
      <vt:lpstr>本章总结</vt:lpstr>
      <vt:lpstr>本章作业</vt:lpstr>
      <vt:lpstr>本章作业</vt:lpstr>
      <vt:lpstr>本章作业</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woody</cp:lastModifiedBy>
  <cp:revision>1195</cp:revision>
  <dcterms:created xsi:type="dcterms:W3CDTF">2014-03-19T14:07:00Z</dcterms:created>
  <dcterms:modified xsi:type="dcterms:W3CDTF">2024-03-12T09:15:59Z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382A2B5DEC1447B2B3DBE91E19D4DAB6_12</vt:lpwstr>
  </property>
</Properties>
</file>