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jpg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oughtworks.com/insights/blog/using-page-objects-overcome-protractors-shortcomings" TargetMode="External"/><Relationship Id="rId3" Type="http://schemas.openxmlformats.org/officeDocument/2006/relationships/hyperlink" Target="https://github.com/angular/protractor/blob/master/docs/locators.md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hyperlink" Target="www.bower.io/search" TargetMode="Externa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tutsplus.com/tutorials/build-your-own-yeoman-generator--cms-20040" TargetMode="External"/><Relationship Id="rId3" Type="http://schemas.openxmlformats.org/officeDocument/2006/relationships/hyperlink" Target="https://github.com/yeoman/generator-angular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earofmoo.com/2013/01/full-spectrum-testing-with-angularjs-and-karma.html" TargetMode="External"/><Relationship Id="rId3" Type="http://schemas.openxmlformats.org/officeDocument/2006/relationships/hyperlink" Target="http://www.smashingmagazine.com/2014/10/07/introduction-to-unit-testing-in-angularjs/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5" y="3661712"/>
            <a:ext cx="18288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798125" y="16805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Angular Enterprise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308350" y="3093350"/>
            <a:ext cx="8226599" cy="70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Magnus Gudmundsson CyberDaDa, 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Christoffer Noring, Softhouse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00" y="3661725"/>
            <a:ext cx="1306050" cy="1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Protractor, E2E testing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400"/>
              <a:t>What it is</a:t>
            </a:r>
          </a:p>
          <a:p>
            <a:pPr rtl="0">
              <a:spcBef>
                <a:spcPts val="0"/>
              </a:spcBef>
              <a:buNone/>
            </a:pPr>
            <a:r>
              <a:rPr b="1" lang="sv" sz="1400"/>
              <a:t>Installation: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npm install -g protractor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webdriver-manager update // install needed binaries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lang="sv" sz="1400"/>
              <a:t>Perform tests: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sv" sz="1400"/>
              <a:t>webdriver-manager start    // start selenium server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sv" sz="1400"/>
              <a:t>python -m http.server 3000 // start the app somewhere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protractor conf.js  // run the tests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Protractor conf.js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rgbClr val="333333"/>
                </a:solidFill>
              </a:rPr>
              <a:t>Protractor supports the two latest major versions of </a:t>
            </a:r>
            <a:r>
              <a:rPr b="1" lang="sv" sz="1200">
                <a:solidFill>
                  <a:srgbClr val="333333"/>
                </a:solidFill>
              </a:rPr>
              <a:t>Chrome</a:t>
            </a:r>
            <a:r>
              <a:rPr lang="sv" sz="1200">
                <a:solidFill>
                  <a:srgbClr val="333333"/>
                </a:solidFill>
              </a:rPr>
              <a:t>, </a:t>
            </a:r>
            <a:r>
              <a:rPr b="1" lang="sv" sz="1200">
                <a:solidFill>
                  <a:srgbClr val="333333"/>
                </a:solidFill>
              </a:rPr>
              <a:t>Firefox</a:t>
            </a:r>
            <a:r>
              <a:rPr lang="sv" sz="1200">
                <a:solidFill>
                  <a:srgbClr val="333333"/>
                </a:solidFill>
              </a:rPr>
              <a:t>, </a:t>
            </a:r>
            <a:r>
              <a:rPr b="1" lang="sv" sz="1200"/>
              <a:t>Safari</a:t>
            </a:r>
            <a:r>
              <a:rPr lang="sv" sz="1200"/>
              <a:t>, and</a:t>
            </a:r>
            <a:r>
              <a:rPr lang="sv" sz="1200">
                <a:solidFill>
                  <a:srgbClr val="FF0000"/>
                </a:solidFill>
              </a:rPr>
              <a:t> </a:t>
            </a:r>
            <a:r>
              <a:rPr b="1" lang="sv" sz="1200">
                <a:solidFill>
                  <a:srgbClr val="FF0000"/>
                </a:solidFill>
              </a:rPr>
              <a:t>IE, needs extra install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capabilities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'browserName'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b="1"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firefox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b="1"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Test two or more browsers concurrently: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multiCapabilities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[{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'browserName'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b="1"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firefox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}, {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'browserName'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b="1"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chrome</a:t>
            </a:r>
            <a:r>
              <a:rPr lang="sv" sz="1000">
                <a:solidFill>
                  <a:srgbClr val="18369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}]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b="1"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Interacting with 2 different browsers: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// scenarios where you eant to test chat like capabilties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i="1"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Inside a spec file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browser2 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browser.forkNewDriverInstance();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element2 </a:t>
            </a:r>
            <a:r>
              <a:rPr lang="sv" sz="1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browser2.element;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element2(by.model(“sendChatButton”)).click();</a:t>
            </a:r>
            <a:b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Protractor - selectors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819150"/>
            <a:ext cx="8229600" cy="40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sv" sz="1400"/>
              <a:t>find controls: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element()  returns ElementFinder, is </a:t>
            </a:r>
            <a:r>
              <a:rPr i="1" lang="sv" sz="1400"/>
              <a:t>lazy</a:t>
            </a:r>
            <a:r>
              <a:rPr lang="sv" sz="1400"/>
              <a:t>, only returns when action is called example </a:t>
            </a:r>
            <a:r>
              <a:rPr b="1" lang="sv" sz="1400"/>
              <a:t>sendKeys()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element(by.model(‘test’));    // $scope.test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element(by.id(‘saveButton’))  // &lt;button id=”saveButton”&gt;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element(by.binding(‘person.email’)) or </a:t>
            </a:r>
            <a:r>
              <a:rPr lang="sv" sz="1400">
                <a:solidFill>
                  <a:schemeClr val="dk1"/>
                </a:solidFill>
              </a:rPr>
              <a:t>element(by.binding(‘email’))</a:t>
            </a:r>
            <a:r>
              <a:rPr lang="sv" sz="1400"/>
              <a:t>  // &lt;span ng-bind=”person.email”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element(by.css(‘cssClass’)) or $(‘cssClass’)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sv" sz="1400">
                <a:solidFill>
                  <a:schemeClr val="dk1"/>
                </a:solidFill>
              </a:rPr>
              <a:t>list elements: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>
                <a:solidFill>
                  <a:schemeClr val="dk1"/>
                </a:solidFill>
              </a:rPr>
              <a:t>element.all(by.css(‘css’)) or element.all(by.repeater(‘todo in todos’))</a:t>
            </a:r>
          </a:p>
          <a:p>
            <a:pPr rtl="0">
              <a:spcBef>
                <a:spcPts val="0"/>
              </a:spcBef>
              <a:buNone/>
            </a:pPr>
            <a:r>
              <a:rPr i="1" lang="sv" sz="1400">
                <a:solidFill>
                  <a:schemeClr val="dk1"/>
                </a:solidFill>
              </a:rPr>
              <a:t>helper methods:</a:t>
            </a:r>
            <a:r>
              <a:rPr lang="sv" sz="1400">
                <a:solidFill>
                  <a:schemeClr val="dk1"/>
                </a:solidFill>
              </a:rPr>
              <a:t> </a:t>
            </a:r>
            <a:r>
              <a:rPr b="1" lang="sv" sz="1400">
                <a:solidFill>
                  <a:schemeClr val="dk1"/>
                </a:solidFill>
              </a:rPr>
              <a:t>first(), last(), count()</a:t>
            </a:r>
            <a:r>
              <a:rPr lang="sv" sz="1400">
                <a:solidFill>
                  <a:schemeClr val="dk1"/>
                </a:solidFill>
              </a:rPr>
              <a:t> 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sv" sz="1400"/>
              <a:t>action methods: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click, getText, clear  - returns a promise, so if you wanna do something after it is done then, example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element(by.id(‘test’)).getText().then(val){ console.log(val);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Protractor demo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First test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Page Objects, make it nicer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Protractor - further reading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400"/>
              <a:t>Locators in detail , </a:t>
            </a:r>
            <a:r>
              <a:rPr lang="sv" sz="1400" u="sng">
                <a:solidFill>
                  <a:schemeClr val="hlink"/>
                </a:solidFill>
                <a:hlinkClick r:id="rId3"/>
              </a:rPr>
              <a:t>https://github.com/angular/protractor/blob/master/docs/locators.md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Page objects, </a:t>
            </a:r>
            <a:r>
              <a:rPr lang="sv" sz="1400" u="sng">
                <a:solidFill>
                  <a:schemeClr val="hlink"/>
                </a:solidFill>
                <a:hlinkClick r:id="rId4"/>
              </a:rPr>
              <a:t>http://www.thoughtworks.com/insights/blog/using-page-objects-overcome-protractors-shortcomings</a:t>
            </a:r>
          </a:p>
          <a:p>
            <a:pPr>
              <a:spcBef>
                <a:spcPts val="0"/>
              </a:spcBef>
              <a:buNone/>
            </a:pPr>
            <a:r>
              <a:rPr lang="sv" sz="1400"/>
              <a:t>Protractor API,  </a:t>
            </a:r>
            <a:r>
              <a:rPr lang="sv" sz="1400" u="sng">
                <a:solidFill>
                  <a:srgbClr val="0000FF"/>
                </a:solidFill>
              </a:rPr>
              <a:t>http://angular.github.io/protractor/#/api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Templates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1730399" cy="303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sv" sz="1200"/>
              <a:t>first app :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js/controllers.js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js/services.js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js/app.js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js/models.js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js/directives.js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js/specs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index.html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partials/user.html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partials/products.html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partials/login.html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316050" y="936075"/>
            <a:ext cx="2511900" cy="410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 sz="1200"/>
              <a:t>second app :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js/controllers/userController.js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   productsController.js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   loginController.js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js/services/userService.js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productsService.js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loginService.js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userService.js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js/app.js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js/models/userModel.js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productsModel.js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index.html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partials/user.html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            products.html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            login.html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6390250" y="656850"/>
            <a:ext cx="2511900" cy="41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 sz="1200"/>
              <a:t>Enterprise app :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js/user/userController.js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userService.js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	 userModel.js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user.html</a:t>
            </a:r>
          </a:p>
          <a:p>
            <a:pPr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user-directive.js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js/products/productsController.js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                  productsService.js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	       productsModel.js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                  products.html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products-directive.js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js/common/login/loginService.js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        login.html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                  menu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                          menuService.js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js/app.js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index.html</a:t>
            </a:r>
          </a:p>
        </p:txBody>
      </p:sp>
      <p:sp>
        <p:nvSpPr>
          <p:cNvPr id="140" name="Shape 140"/>
          <p:cNvSpPr/>
          <p:nvPr/>
        </p:nvSpPr>
        <p:spPr>
          <a:xfrm>
            <a:off x="283775" y="4082475"/>
            <a:ext cx="2004899" cy="9221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merge conflict waiting to happen</a:t>
            </a:r>
          </a:p>
        </p:txBody>
      </p:sp>
      <p:cxnSp>
        <p:nvCxnSpPr>
          <p:cNvPr id="141" name="Shape 141"/>
          <p:cNvCxnSpPr/>
          <p:nvPr/>
        </p:nvCxnSpPr>
        <p:spPr>
          <a:xfrm flipH="1" rot="10800000">
            <a:off x="2400300" y="1709725"/>
            <a:ext cx="780300" cy="366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2412125" y="2241850"/>
            <a:ext cx="827700" cy="307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2423950" y="2324625"/>
            <a:ext cx="815699" cy="11813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2412125" y="2442875"/>
            <a:ext cx="827399" cy="1960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1786775" y="1633525"/>
            <a:ext cx="8867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changes</a:t>
            </a:r>
          </a:p>
        </p:txBody>
      </p:sp>
      <p:sp>
        <p:nvSpPr>
          <p:cNvPr id="146" name="Shape 146"/>
          <p:cNvSpPr/>
          <p:nvPr/>
        </p:nvSpPr>
        <p:spPr>
          <a:xfrm>
            <a:off x="7750075" y="251475"/>
            <a:ext cx="1470000" cy="7145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per feature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98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Taskrunners:</a:t>
            </a:r>
          </a:p>
          <a:p>
            <a:pPr rtl="0">
              <a:spcBef>
                <a:spcPts val="0"/>
              </a:spcBef>
              <a:buNone/>
            </a:pPr>
            <a:r>
              <a:rPr lang="sv"/>
              <a:t>Gulp</a:t>
            </a:r>
          </a:p>
          <a:p>
            <a:pPr rtl="0">
              <a:spcBef>
                <a:spcPts val="0"/>
              </a:spcBef>
              <a:buNone/>
            </a:pPr>
            <a:r>
              <a:rPr lang="sv"/>
              <a:t>Grunt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Broccoli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5398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The world according to Gulp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Gulping the globs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1360 plugins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Gulpstreams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75" y="1124087"/>
            <a:ext cx="2857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Gulpwatching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148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gulp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task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sv" sz="2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'watch'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gulp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watch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sv" sz="2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'templates/*.tmpl.html'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sv" sz="2400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'build'</a:t>
            </a: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]);</a:t>
            </a:r>
            <a:br>
              <a:rPr lang="sv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v" sz="2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Take a big Gulp...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Testing Angular - Tools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805475" y="1318850"/>
            <a:ext cx="3943499" cy="31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0" name="Shape 40"/>
          <p:cNvSpPr txBox="1"/>
          <p:nvPr/>
        </p:nvSpPr>
        <p:spPr>
          <a:xfrm>
            <a:off x="891950" y="957725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41" name="Shape 41"/>
          <p:cNvSpPr/>
          <p:nvPr/>
        </p:nvSpPr>
        <p:spPr>
          <a:xfrm>
            <a:off x="2377975" y="1318850"/>
            <a:ext cx="1112399" cy="7449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Karma</a:t>
            </a:r>
          </a:p>
        </p:txBody>
      </p:sp>
      <p:sp>
        <p:nvSpPr>
          <p:cNvPr id="42" name="Shape 42"/>
          <p:cNvSpPr/>
          <p:nvPr/>
        </p:nvSpPr>
        <p:spPr>
          <a:xfrm>
            <a:off x="1714625" y="2718800"/>
            <a:ext cx="1285800" cy="8574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Jasmine</a:t>
            </a:r>
          </a:p>
        </p:txBody>
      </p:sp>
      <p:sp>
        <p:nvSpPr>
          <p:cNvPr id="43" name="Shape 43"/>
          <p:cNvSpPr/>
          <p:nvPr/>
        </p:nvSpPr>
        <p:spPr>
          <a:xfrm>
            <a:off x="3816225" y="2615200"/>
            <a:ext cx="1285800" cy="8574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Mocha</a:t>
            </a:r>
          </a:p>
        </p:txBody>
      </p:sp>
      <p:sp>
        <p:nvSpPr>
          <p:cNvPr id="44" name="Shape 44"/>
          <p:cNvSpPr/>
          <p:nvPr/>
        </p:nvSpPr>
        <p:spPr>
          <a:xfrm>
            <a:off x="4070700" y="1188725"/>
            <a:ext cx="1285800" cy="8574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Istanbul</a:t>
            </a:r>
          </a:p>
        </p:txBody>
      </p:sp>
      <p:sp>
        <p:nvSpPr>
          <p:cNvPr id="45" name="Shape 45"/>
          <p:cNvSpPr/>
          <p:nvPr/>
        </p:nvSpPr>
        <p:spPr>
          <a:xfrm>
            <a:off x="5397375" y="2532875"/>
            <a:ext cx="1285800" cy="8574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Chai</a:t>
            </a:r>
          </a:p>
        </p:txBody>
      </p:sp>
      <p:sp>
        <p:nvSpPr>
          <p:cNvPr id="46" name="Shape 46"/>
          <p:cNvSpPr/>
          <p:nvPr/>
        </p:nvSpPr>
        <p:spPr>
          <a:xfrm>
            <a:off x="5030000" y="3576200"/>
            <a:ext cx="1285800" cy="8574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Sinon</a:t>
            </a:r>
          </a:p>
        </p:txBody>
      </p:sp>
      <p:cxnSp>
        <p:nvCxnSpPr>
          <p:cNvPr id="47" name="Shape 47"/>
          <p:cNvCxnSpPr>
            <a:stCxn id="43" idx="6"/>
            <a:endCxn id="45" idx="2"/>
          </p:cNvCxnSpPr>
          <p:nvPr/>
        </p:nvCxnSpPr>
        <p:spPr>
          <a:xfrm flipH="1" rot="10800000">
            <a:off x="5102025" y="2961700"/>
            <a:ext cx="295200" cy="82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>
            <a:stCxn id="45" idx="4"/>
            <a:endCxn id="46" idx="0"/>
          </p:cNvCxnSpPr>
          <p:nvPr/>
        </p:nvCxnSpPr>
        <p:spPr>
          <a:xfrm flipH="1">
            <a:off x="5672775" y="3390275"/>
            <a:ext cx="367500" cy="186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" name="Shape 49"/>
          <p:cNvCxnSpPr>
            <a:stCxn id="46" idx="1"/>
            <a:endCxn id="43" idx="5"/>
          </p:cNvCxnSpPr>
          <p:nvPr/>
        </p:nvCxnSpPr>
        <p:spPr>
          <a:xfrm rot="10800000">
            <a:off x="4913801" y="3347163"/>
            <a:ext cx="304500" cy="354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" name="Shape 50"/>
          <p:cNvCxnSpPr>
            <a:stCxn id="41" idx="6"/>
            <a:endCxn id="44" idx="2"/>
          </p:cNvCxnSpPr>
          <p:nvPr/>
        </p:nvCxnSpPr>
        <p:spPr>
          <a:xfrm flipH="1" rot="10800000">
            <a:off x="3490374" y="1617500"/>
            <a:ext cx="580200" cy="73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" name="Shape 51"/>
          <p:cNvCxnSpPr>
            <a:stCxn id="41" idx="5"/>
          </p:cNvCxnSpPr>
          <p:nvPr/>
        </p:nvCxnSpPr>
        <p:spPr>
          <a:xfrm>
            <a:off x="3327467" y="1954661"/>
            <a:ext cx="887400" cy="678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" name="Shape 52"/>
          <p:cNvCxnSpPr>
            <a:stCxn id="41" idx="3"/>
            <a:endCxn id="42" idx="0"/>
          </p:cNvCxnSpPr>
          <p:nvPr/>
        </p:nvCxnSpPr>
        <p:spPr>
          <a:xfrm flipH="1">
            <a:off x="2357582" y="1954661"/>
            <a:ext cx="183300" cy="764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Bower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Before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locate file / files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download file or refer to CDN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upgrade as well as remove was a </a:t>
            </a:r>
            <a:r>
              <a:rPr b="1" lang="sv" sz="1800"/>
              <a:t>pain</a:t>
            </a:r>
            <a:r>
              <a:rPr lang="sv" sz="1800"/>
              <a:t> too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After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bower install &lt;package name&gt;, bower uninstall, bower update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Package manager for the frontend / web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npm install -g bower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example packages angular, jquery, lodash etc..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Bower commands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771825" y="1170775"/>
            <a:ext cx="3626099" cy="379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sv" sz="1200"/>
              <a:t>list installed packages 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/>
              <a:t>bower list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sv" sz="1200"/>
              <a:t>search for package ( title ) 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/>
              <a:t>bower search &lt;part of package name&gt;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sv" sz="1200"/>
              <a:t>web page search ( title + description ) 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u="sng">
                <a:solidFill>
                  <a:schemeClr val="hlink"/>
                </a:solidFill>
                <a:hlinkClick r:id="rId3"/>
              </a:rPr>
              <a:t>www.bower.io/search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sv" sz="1200">
                <a:solidFill>
                  <a:srgbClr val="333333"/>
                </a:solidFill>
              </a:rPr>
              <a:t>update all packages: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>
                <a:solidFill>
                  <a:srgbClr val="333333"/>
                </a:solidFill>
              </a:rPr>
              <a:t>bower update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sv" sz="1200">
                <a:solidFill>
                  <a:srgbClr val="333333"/>
                </a:solidFill>
              </a:rPr>
              <a:t>update 1 package: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>
                <a:solidFill>
                  <a:srgbClr val="333333"/>
                </a:solidFill>
              </a:rPr>
              <a:t>bower install &lt;package name&gt;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74725" y="1063375"/>
            <a:ext cx="4150199" cy="39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chemeClr val="dk1"/>
                </a:solidFill>
              </a:rPr>
              <a:t>install :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bower install &lt;package name&gt;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chemeClr val="dk1"/>
                </a:solidFill>
              </a:rPr>
              <a:t>install with version :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bower install &lt;package&gt;</a:t>
            </a:r>
            <a:r>
              <a:rPr b="1" lang="sv" sz="1200">
                <a:solidFill>
                  <a:schemeClr val="dk1"/>
                </a:solidFill>
              </a:rPr>
              <a:t>#</a:t>
            </a:r>
            <a:r>
              <a:rPr lang="sv" sz="1200">
                <a:solidFill>
                  <a:schemeClr val="dk1"/>
                </a:solidFill>
              </a:rPr>
              <a:t>&lt;versionNumber&gt;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chemeClr val="dk1"/>
                </a:solidFill>
              </a:rPr>
              <a:t>list all versions: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bower info &lt;package name&gt;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chemeClr val="dk1"/>
                </a:solidFill>
              </a:rPr>
              <a:t>uninstall: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dk1"/>
                </a:solidFill>
              </a:rPr>
              <a:t>bower uninstall &lt;package name&gt;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691125" y="1148775"/>
            <a:ext cx="25539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rgbClr val="333333"/>
                </a:solidFill>
              </a:rPr>
              <a:t>list everything in cache: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rgbClr val="333333"/>
                </a:solidFill>
              </a:rPr>
              <a:t>bower cache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>
                <a:solidFill>
                  <a:srgbClr val="333333"/>
                </a:solidFill>
              </a:rPr>
              <a:t>clean cache: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rgbClr val="333333"/>
                </a:solidFill>
              </a:rPr>
              <a:t>bower cache clean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Bower package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installed under bower_components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800"/>
              <a:t>bower.json</a:t>
            </a:r>
            <a:r>
              <a:rPr lang="sv" sz="1800"/>
              <a:t>, similar to package.json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800">
                <a:solidFill>
                  <a:srgbClr val="FF0000"/>
                </a:solidFill>
              </a:rPr>
              <a:t>bower init</a:t>
            </a:r>
            <a:r>
              <a:rPr lang="sv" sz="1800"/>
              <a:t>, create bower.json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800"/>
              <a:t>.bowerrc</a:t>
            </a:r>
            <a:r>
              <a:rPr lang="sv" sz="1800"/>
              <a:t>, overriders install directory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sv" sz="1800"/>
              <a:t>Example { “directory” : “js/lib” 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Bower demo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Install and update packages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Cached vs not cached</a:t>
            </a:r>
          </a:p>
          <a:p>
            <a:pPr rtl="0">
              <a:spcBef>
                <a:spcPts val="0"/>
              </a:spcBef>
              <a:buNone/>
            </a:pPr>
            <a:r>
              <a:rPr lang="sv" sz="1800"/>
              <a:t>-   Override install path</a:t>
            </a:r>
          </a:p>
          <a:p>
            <a:pPr rtl="0">
              <a:spcBef>
                <a:spcPts val="0"/>
              </a:spcBef>
              <a:buNone/>
            </a:pPr>
            <a:r>
              <a:rPr lang="sv" sz="1800"/>
              <a:t>-   Create your own package with dependency</a:t>
            </a:r>
          </a:p>
          <a:p>
            <a:pPr>
              <a:spcBef>
                <a:spcPts val="0"/>
              </a:spcBef>
              <a:buNone/>
            </a:pPr>
            <a:r>
              <a:rPr lang="sv" sz="1800"/>
              <a:t>-   Install from local directory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Bower further reading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800"/>
              <a:t>bower homepage ,</a:t>
            </a:r>
            <a:r>
              <a:rPr b="1" lang="sv" sz="1800"/>
              <a:t>http://bower.io/</a:t>
            </a:r>
          </a:p>
          <a:p>
            <a:pPr rtl="0">
              <a:spcBef>
                <a:spcPts val="0"/>
              </a:spcBef>
              <a:buNone/>
            </a:pPr>
            <a:r>
              <a:rPr lang="sv" sz="1800"/>
              <a:t>jspm - new kid on the block, </a:t>
            </a:r>
            <a:r>
              <a:rPr b="1" lang="sv" sz="1800"/>
              <a:t>jspm.io</a:t>
            </a:r>
          </a:p>
          <a:p>
            <a:pPr rtl="0">
              <a:spcBef>
                <a:spcPts val="0"/>
              </a:spcBef>
              <a:buNone/>
            </a:pPr>
            <a:r>
              <a:rPr i="1" lang="sv" sz="1800"/>
              <a:t>Load any module format (ES6, AMD, CommonJS and globals) directly from any endpoint such as npm and github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Communication (Breakdown)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$rootscope </a:t>
            </a:r>
          </a:p>
          <a:p>
            <a:pPr rtl="0">
              <a:spcBef>
                <a:spcPts val="0"/>
              </a:spcBef>
              <a:buNone/>
            </a:pPr>
            <a:r>
              <a:rPr lang="sv"/>
              <a:t>“Channels”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Other?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Yeoman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sv" sz="1400"/>
              <a:t>is a</a:t>
            </a:r>
            <a:r>
              <a:rPr lang="sv" sz="1400"/>
              <a:t> scaffolding tool, to help you create a starter template for your project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sv" sz="1400"/>
              <a:t>has</a:t>
            </a:r>
            <a:r>
              <a:rPr lang="sv" sz="1400"/>
              <a:t> generators, which speeds up development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sv" sz="1400"/>
              <a:t>Example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sv" sz="1400"/>
              <a:t>Angular generator scaffolds a project which includes </a:t>
            </a:r>
            <a:r>
              <a:rPr b="1" lang="sv" sz="1400"/>
              <a:t>directories</a:t>
            </a:r>
            <a:r>
              <a:rPr lang="sv" sz="1400"/>
              <a:t>, </a:t>
            </a:r>
            <a:r>
              <a:rPr b="1" lang="sv" sz="1400"/>
              <a:t>files</a:t>
            </a:r>
            <a:r>
              <a:rPr lang="sv" sz="1400"/>
              <a:t> and </a:t>
            </a:r>
            <a:r>
              <a:rPr b="1" lang="sv" sz="1400"/>
              <a:t>configuration</a:t>
            </a:r>
            <a:r>
              <a:rPr lang="sv" sz="1400"/>
              <a:t> , you get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400" u="sng"/>
              <a:t>Angular</a:t>
            </a:r>
            <a:r>
              <a:rPr lang="sv" sz="1400"/>
              <a:t> project skeleton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400" u="sng"/>
              <a:t>Tests</a:t>
            </a:r>
            <a:r>
              <a:rPr lang="sv" sz="1400"/>
              <a:t> for different components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400" u="sng"/>
              <a:t>Grunt</a:t>
            </a:r>
            <a:r>
              <a:rPr lang="sv" sz="1400"/>
              <a:t> configuration and setup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400" u="sng"/>
              <a:t>Bower</a:t>
            </a:r>
            <a:r>
              <a:rPr lang="sv" sz="1400"/>
              <a:t> configuration and setup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sv" sz="1400" u="sng"/>
              <a:t>Generators</a:t>
            </a:r>
            <a:r>
              <a:rPr lang="sv" sz="1400"/>
              <a:t> for working with the angular projects for things such as </a:t>
            </a:r>
            <a:r>
              <a:rPr b="1" lang="sv" sz="1400"/>
              <a:t>controllers</a:t>
            </a:r>
            <a:r>
              <a:rPr lang="sv" sz="1400"/>
              <a:t>, </a:t>
            </a:r>
            <a:r>
              <a:rPr b="1" lang="sv" sz="1400"/>
              <a:t>factories / services</a:t>
            </a:r>
            <a:r>
              <a:rPr lang="sv" sz="1400"/>
              <a:t>, </a:t>
            </a:r>
            <a:r>
              <a:rPr b="1" lang="sv" sz="1400"/>
              <a:t>modules</a:t>
            </a:r>
            <a:r>
              <a:rPr lang="sv" sz="1400"/>
              <a:t>, </a:t>
            </a:r>
            <a:r>
              <a:rPr b="1" lang="sv" sz="1400"/>
              <a:t>routes</a:t>
            </a:r>
            <a:r>
              <a:rPr lang="sv" sz="1400"/>
              <a:t> , makes you faster 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Yeoman - get started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5726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400"/>
              <a:t>Prerequisities: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npm install -g </a:t>
            </a:r>
            <a:r>
              <a:rPr b="1" lang="sv" sz="1400"/>
              <a:t>grunt </a:t>
            </a:r>
            <a:r>
              <a:rPr b="1" lang="sv" sz="1400">
                <a:solidFill>
                  <a:srgbClr val="4A86E8"/>
                </a:solidFill>
              </a:rPr>
              <a:t>bower</a:t>
            </a:r>
            <a:r>
              <a:rPr b="1" lang="sv" sz="1400"/>
              <a:t> </a:t>
            </a:r>
            <a:r>
              <a:rPr b="1" lang="sv" sz="1800">
                <a:solidFill>
                  <a:srgbClr val="FF0000"/>
                </a:solidFill>
              </a:rPr>
              <a:t>yo</a:t>
            </a:r>
            <a:r>
              <a:rPr b="1" lang="sv" sz="1400"/>
              <a:t> </a:t>
            </a:r>
            <a:r>
              <a:rPr b="1" lang="sv" sz="1400">
                <a:solidFill>
                  <a:srgbClr val="F1C232"/>
                </a:solidFill>
              </a:rPr>
              <a:t>generator-karma</a:t>
            </a:r>
            <a:r>
              <a:rPr b="1" lang="sv" sz="1400"/>
              <a:t> </a:t>
            </a:r>
            <a:r>
              <a:rPr b="1" lang="sv" sz="1400">
                <a:solidFill>
                  <a:srgbClr val="E06666"/>
                </a:solidFill>
              </a:rPr>
              <a:t>generator-angular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yo angular [app-name]  // scaffolding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rtl="0">
              <a:spcBef>
                <a:spcPts val="0"/>
              </a:spcBef>
              <a:buNone/>
            </a:pPr>
            <a:r>
              <a:rPr b="1" lang="sv" sz="1400"/>
              <a:t>Other generators under angular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angular:controller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angular:directive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angular:filter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 sz="1400"/>
              <a:t>angular:route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angular:service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222" name="Shape 222"/>
          <p:cNvSpPr txBox="1"/>
          <p:nvPr/>
        </p:nvSpPr>
        <p:spPr>
          <a:xfrm>
            <a:off x="2125750" y="3167850"/>
            <a:ext cx="3499799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angular:provider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angular:factory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angular:value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angular:constant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angular:decorator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angular:view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479625" y="1222625"/>
            <a:ext cx="1903799" cy="12297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>
                <a:solidFill>
                  <a:schemeClr val="dk1"/>
                </a:solidFill>
              </a:rPr>
              <a:t>run with 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>
                <a:solidFill>
                  <a:schemeClr val="dk1"/>
                </a:solidFill>
              </a:rPr>
              <a:t>grunt </a:t>
            </a:r>
            <a:r>
              <a:rPr lang="sv">
                <a:solidFill>
                  <a:schemeClr val="dk1"/>
                </a:solidFill>
              </a:rPr>
              <a:t>or</a:t>
            </a:r>
            <a:r>
              <a:rPr b="1" lang="sv">
                <a:solidFill>
                  <a:schemeClr val="dk1"/>
                </a:solidFill>
              </a:rPr>
              <a:t> grunt serve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5403625" y="2892175"/>
            <a:ext cx="3740399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Tests don’t work but add this:</a:t>
            </a:r>
          </a:p>
          <a:p>
            <a:pPr rtl="0">
              <a:spcBef>
                <a:spcPts val="0"/>
              </a:spcBef>
              <a:buNone/>
            </a:pPr>
            <a:r>
              <a:rPr lang="sv"/>
              <a:t>npm install grunt-karma --save-dev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npm install karma-phantomjs-launcher --save-dev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Yeoman demo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Download angular generator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Scaffolding yo app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Show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yo angular:route ,adding routes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yo angular:controller, service, factory, filter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800"/>
              <a:t>starting grunt tasks like grunt serve, test, build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Yeoman further reading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400"/>
              <a:t>Yeoman homepage, http://yeoman.io/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Find the generator that suits your needs for example 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sv" sz="1400">
                <a:solidFill>
                  <a:schemeClr val="dk1"/>
                </a:solidFill>
              </a:rPr>
              <a:t>angular project generator, </a:t>
            </a:r>
            <a:r>
              <a:rPr lang="sv" sz="1400" u="sng">
                <a:solidFill>
                  <a:schemeClr val="hlink"/>
                </a:solidFill>
                <a:hlinkClick r:id="rId3"/>
              </a:rPr>
              <a:t>https://github.com/yeoman/generator-angular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sv" sz="1400">
                <a:solidFill>
                  <a:schemeClr val="dk1"/>
                </a:solidFill>
              </a:rPr>
              <a:t>angular enterprise generator, </a:t>
            </a:r>
            <a:r>
              <a:rPr lang="sv" sz="1400" u="sng">
                <a:solidFill>
                  <a:srgbClr val="0000FF"/>
                </a:solidFill>
              </a:rPr>
              <a:t>https://github.com/cgross/generator-cg-angular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400"/>
              <a:t>Or build your own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400"/>
              <a:t>Create your own generator </a:t>
            </a:r>
            <a:r>
              <a:rPr lang="sv" sz="1400" u="sng">
                <a:solidFill>
                  <a:schemeClr val="hlink"/>
                </a:solidFill>
                <a:hlinkClick r:id="rId4"/>
              </a:rPr>
              <a:t>http://code.tutsplus.com/tutorials/build-your-own-yeoman-generator--cms-20040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Karma config + run tests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400"/>
              <a:t>What it is</a:t>
            </a:r>
          </a:p>
          <a:p>
            <a:pPr rtl="0">
              <a:spcBef>
                <a:spcPts val="0"/>
              </a:spcBef>
              <a:buNone/>
            </a:pPr>
            <a:r>
              <a:rPr b="1" lang="sv" sz="1400"/>
              <a:t>How to set it up:</a:t>
            </a:r>
          </a:p>
          <a:p>
            <a:pPr rtl="0">
              <a:spcBef>
                <a:spcPts val="0"/>
              </a:spcBef>
              <a:buNone/>
            </a:pPr>
            <a:r>
              <a:rPr lang="sv" sz="1400"/>
              <a:t>npm install karma --save-dev  // install locally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 sz="1400"/>
              <a:t>Install plugins: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npm install karma-jasmine karma-chrome-launcher --save-dev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 sz="1400"/>
              <a:t>Install command line interface, cli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npm install -g karma-cli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sv" sz="1400"/>
              <a:t>Install Istanbul (karma-coverage):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 sz="1400"/>
              <a:t>npm install karma-coverage --save-dev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400"/>
              <a:t>Create a karma.conf.js, point out where tests are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sv" sz="1400"/>
              <a:t>Run the tests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Questions?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Feel free to contact / connect with us on either linked in or twitter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Jasmine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59725"/>
            <a:ext cx="3920099" cy="306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200"/>
              <a:t>describe(‘login page’,function(){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	beforeEach(module('myNameSpace.services'));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	</a:t>
            </a:r>
            <a:r>
              <a:rPr b="1" lang="sv" sz="1200"/>
              <a:t>beforeEach(inject(function($injector)</a:t>
            </a:r>
            <a:r>
              <a:rPr lang="sv" sz="1200"/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	    userSrv = $injector.get(‘usrSrv’);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     }));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sv" sz="1200"/>
              <a:t>	it(‘should login user’,function(){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		userSrv.login(user,pass);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		expect(userSrv.getLoggedIn()).toBe(true);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sv" sz="1200"/>
              <a:t>})</a:t>
            </a:r>
          </a:p>
          <a:p>
            <a:pPr rtl="0">
              <a:spcBef>
                <a:spcPts val="0"/>
              </a:spcBef>
              <a:buNone/>
            </a:pPr>
            <a:r>
              <a:rPr lang="sv" sz="1200"/>
              <a:t>})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5" name="Shape 65"/>
          <p:cNvSpPr txBox="1"/>
          <p:nvPr/>
        </p:nvSpPr>
        <p:spPr>
          <a:xfrm>
            <a:off x="4805475" y="1318850"/>
            <a:ext cx="3943499" cy="31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beforeEach(module('myNameSpace.controllers'));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sv" sz="1200"/>
              <a:t>beforeEach(inject(function(</a:t>
            </a:r>
            <a:r>
              <a:rPr b="1" lang="sv" sz="1200">
                <a:solidFill>
                  <a:srgbClr val="4A86E8"/>
                </a:solidFill>
              </a:rPr>
              <a:t>$controller</a:t>
            </a:r>
            <a:r>
              <a:rPr b="1" lang="sv" sz="1200"/>
              <a:t>, </a:t>
            </a:r>
            <a:r>
              <a:rPr b="1" lang="sv" sz="1200">
                <a:solidFill>
                  <a:srgbClr val="FF0000"/>
                </a:solidFill>
              </a:rPr>
              <a:t>$rootScope</a:t>
            </a:r>
            <a:r>
              <a:rPr b="1" lang="sv" sz="1200"/>
              <a:t>, _$location_, </a:t>
            </a:r>
            <a:r>
              <a:rPr b="1" lang="sv" sz="1200">
                <a:solidFill>
                  <a:srgbClr val="6AA84F"/>
                </a:solidFill>
              </a:rPr>
              <a:t>_restService_</a:t>
            </a:r>
            <a:r>
              <a:rPr b="1" lang="sv" sz="1200"/>
              <a:t>)</a:t>
            </a:r>
            <a:r>
              <a:rPr lang="sv" sz="1200"/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scope = $rootScope.$new();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$location = _$location_;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restService = _restService_;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$controller('ListLibrariesCtrl',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          {$scope: scope, $location: $location, restService: restService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}));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// actual testing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6" name="Shape 66"/>
          <p:cNvSpPr txBox="1"/>
          <p:nvPr/>
        </p:nvSpPr>
        <p:spPr>
          <a:xfrm>
            <a:off x="422525" y="957725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sv"/>
              <a:t>service test: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873400" y="884775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/>
              <a:t>controller test: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Karma Jasmine - http + directive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4526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beforeEach(inject(function($httpBackend, _loginSrv_){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	loginSrv = _loginSrv_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	$httpBackend.expect('POST', 'https://api.mydomain.com/login')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     .respond(200, "[{ success : 'true', id : 123 }]");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it('should succeed',function(){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loginSrv.login('test@test.com', 'password')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.then(function(data)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  expect(data.success).toBeTruthy();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</a:t>
            </a:r>
            <a:r>
              <a:rPr b="1" lang="sv" sz="1200"/>
              <a:t>$httpBackend.flush();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})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4" name="Shape 74"/>
          <p:cNvSpPr txBox="1"/>
          <p:nvPr/>
        </p:nvSpPr>
        <p:spPr>
          <a:xfrm>
            <a:off x="422525" y="957725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/>
              <a:t>http test: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07625" y="1371600"/>
            <a:ext cx="44964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describe("Testing Directives",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var $compile, $rootScope;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beforeEach(module('App'));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beforeEach(inject(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['$compile','$rootScope', function($c, $r)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$compile = $c;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  $rootScope = $r;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}]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it("should display the welcome text properly",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var element = </a:t>
            </a:r>
            <a:r>
              <a:rPr b="1" lang="sv" sz="1200"/>
              <a:t>$compile('&lt;div data-app-welcome&gt;User&lt;/div&gt;')($rootScope)</a:t>
            </a:r>
            <a:r>
              <a:rPr lang="sv" sz="1200"/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  expect(element.html()).to.match(/Welcome/i);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/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6" name="Shape 76"/>
          <p:cNvSpPr txBox="1"/>
          <p:nvPr/>
        </p:nvSpPr>
        <p:spPr>
          <a:xfrm>
            <a:off x="4673950" y="1047750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/>
              <a:t>directive test: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Karma Jasmine mocking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9525" y="1564000"/>
            <a:ext cx="32505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200">
                <a:solidFill>
                  <a:schemeClr val="dk1"/>
                </a:solidFill>
              </a:rPr>
              <a:t>beforeEach(inject(function($provide){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sv" sz="1200"/>
              <a:t>var mockedSrv = 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		return 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sv" sz="1200"/>
              <a:t>    a : function(){  }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sv" sz="1200"/>
              <a:t>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sv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rtl="0">
              <a:spcBef>
                <a:spcPts val="0"/>
              </a:spcBef>
              <a:buNone/>
            </a:pPr>
            <a:r>
              <a:rPr lang="sv" sz="1200"/>
              <a:t>$provide.service('utilSrv',mockedSrv);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200"/>
              <a:t>}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44400" y="1333000"/>
            <a:ext cx="1830900" cy="23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/>
              <a:t>mocking: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Karma - Jasmine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Angular Testing - Reading	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400" u="sng">
                <a:solidFill>
                  <a:schemeClr val="hlink"/>
                </a:solidFill>
                <a:hlinkClick r:id="rId3"/>
              </a:rPr>
              <a:t>http://www.smashingmagazine.com/2014/10/07/introduction-to-unit-testing-in-angularjs/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sv" sz="1400" u="sng">
                <a:solidFill>
                  <a:schemeClr val="hlink"/>
                </a:solidFill>
                <a:hlinkClick r:id="rId4"/>
              </a:rPr>
              <a:t>http://www.yearofmoo.com/2013/01/full-spectrum-testing-with-angularjs-and-karma.html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Plato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npm install -g plato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sv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