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320" r:id="rId3"/>
    <p:sldId id="289" r:id="rId4"/>
    <p:sldId id="279" r:id="rId5"/>
    <p:sldId id="290" r:id="rId6"/>
    <p:sldId id="258" r:id="rId7"/>
    <p:sldId id="321" r:id="rId8"/>
    <p:sldId id="327" r:id="rId9"/>
    <p:sldId id="322" r:id="rId10"/>
    <p:sldId id="325" r:id="rId11"/>
    <p:sldId id="326" r:id="rId12"/>
    <p:sldId id="323" r:id="rId13"/>
    <p:sldId id="324" r:id="rId14"/>
    <p:sldId id="273" r:id="rId15"/>
    <p:sldId id="294" r:id="rId16"/>
    <p:sldId id="331" r:id="rId17"/>
    <p:sldId id="328" r:id="rId18"/>
    <p:sldId id="329" r:id="rId19"/>
    <p:sldId id="330" r:id="rId20"/>
    <p:sldId id="306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5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8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777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234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60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01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156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766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04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8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4256A6-725B-4FE3-B9D4-1EE328885598}" type="datetimeFigureOut">
              <a:rPr lang="sv-SE" smtClean="0"/>
              <a:t>2014-05-14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C2EF44-FA8D-4E9F-896C-9BDAAB29CFDE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gghead.io/" TargetMode="External"/><Relationship Id="rId5" Type="http://schemas.openxmlformats.org/officeDocument/2006/relationships/hyperlink" Target="https://github.com/softchris/angulartemplate" TargetMode="External"/><Relationship Id="rId4" Type="http://schemas.openxmlformats.org/officeDocument/2006/relationships/hyperlink" Target="https://github.com/angular/angular-se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AngularJs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Noring </a:t>
            </a:r>
            <a:endParaRPr lang="sv-SE" dirty="0"/>
          </a:p>
        </p:txBody>
      </p:sp>
      <p:pic>
        <p:nvPicPr>
          <p:cNvPr id="4" name="Picture 2" descr="http://media.bigapps.se/2013/02/Stor-Logga-Soft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7" y="309356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andrewboni.com/images/2013-08-25/angularj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2" y="146619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52160" y="3364992"/>
            <a:ext cx="192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/>
              <a:t>WORKSHOP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0261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7986"/>
            <a:ext cx="10058400" cy="1450757"/>
          </a:xfrm>
        </p:spPr>
        <p:txBody>
          <a:bodyPr/>
          <a:lstStyle/>
          <a:p>
            <a:r>
              <a:rPr lang="sv-SE" dirty="0" smtClean="0"/>
              <a:t>Services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4512"/>
            <a:ext cx="5509466" cy="2991548"/>
          </a:xfrm>
        </p:spPr>
        <p:txBody>
          <a:bodyPr>
            <a:normAutofit/>
          </a:bodyPr>
          <a:lstStyle/>
          <a:p>
            <a:r>
              <a:rPr lang="sv-SE" dirty="0" smtClean="0"/>
              <a:t>3 </a:t>
            </a:r>
            <a:r>
              <a:rPr lang="sv-SE" dirty="0" err="1" smtClean="0"/>
              <a:t>types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services</a:t>
            </a:r>
          </a:p>
          <a:p>
            <a:r>
              <a:rPr lang="sv-SE" dirty="0"/>
              <a:t>- </a:t>
            </a:r>
            <a:r>
              <a:rPr lang="sv-SE" dirty="0" err="1" smtClean="0">
                <a:solidFill>
                  <a:srgbClr val="00B0F0"/>
                </a:solidFill>
              </a:rPr>
              <a:t>factory</a:t>
            </a:r>
            <a:r>
              <a:rPr lang="sv-SE" dirty="0" smtClean="0"/>
              <a:t>(</a:t>
            </a:r>
            <a:r>
              <a:rPr lang="sv-SE" dirty="0" err="1" smtClean="0"/>
              <a:t>name</a:t>
            </a:r>
            <a:r>
              <a:rPr lang="sv-SE" dirty="0" smtClean="0"/>
              <a:t>, </a:t>
            </a:r>
            <a:r>
              <a:rPr lang="sv-SE" dirty="0" err="1" smtClean="0"/>
              <a:t>Function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Returns</a:t>
            </a:r>
            <a:r>
              <a:rPr lang="sv-SE" dirty="0" smtClean="0"/>
              <a:t> an </a:t>
            </a:r>
            <a:r>
              <a:rPr lang="sv-SE" dirty="0" err="1" smtClean="0"/>
              <a:t>instance</a:t>
            </a:r>
            <a:endParaRPr lang="sv-SE" dirty="0"/>
          </a:p>
          <a:p>
            <a:r>
              <a:rPr lang="sv-SE" dirty="0" smtClean="0"/>
              <a:t>- </a:t>
            </a:r>
            <a:r>
              <a:rPr lang="sv-SE" dirty="0" smtClean="0">
                <a:solidFill>
                  <a:srgbClr val="00B0F0"/>
                </a:solidFill>
              </a:rPr>
              <a:t>service</a:t>
            </a:r>
            <a:r>
              <a:rPr lang="sv-SE" dirty="0" smtClean="0"/>
              <a:t>(</a:t>
            </a:r>
            <a:r>
              <a:rPr lang="sv-SE" dirty="0" err="1" smtClean="0"/>
              <a:t>name</a:t>
            </a:r>
            <a:r>
              <a:rPr lang="sv-SE" dirty="0" smtClean="0"/>
              <a:t>, </a:t>
            </a:r>
            <a:r>
              <a:rPr lang="sv-SE" dirty="0" err="1" smtClean="0"/>
              <a:t>constructor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Returns</a:t>
            </a:r>
            <a:r>
              <a:rPr lang="sv-SE" dirty="0" smtClean="0"/>
              <a:t> the </a:t>
            </a:r>
            <a:r>
              <a:rPr lang="sv-SE" dirty="0" err="1" smtClean="0"/>
              <a:t>value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function</a:t>
            </a:r>
            <a:endParaRPr lang="sv-SE" dirty="0" smtClean="0"/>
          </a:p>
          <a:p>
            <a:r>
              <a:rPr lang="sv-SE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sv-SE" i="1" dirty="0" err="1" smtClean="0">
                <a:solidFill>
                  <a:srgbClr val="00B0F0"/>
                </a:solidFill>
              </a:rPr>
              <a:t>providers</a:t>
            </a:r>
            <a:r>
              <a:rPr lang="sv-SE" i="1" dirty="0" smtClean="0">
                <a:solidFill>
                  <a:srgbClr val="00B0F0"/>
                </a:solidFill>
              </a:rPr>
              <a:t> </a:t>
            </a:r>
          </a:p>
          <a:p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6740904" y="1869003"/>
            <a:ext cx="4324865" cy="2492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declaration</a:t>
            </a:r>
            <a:endParaRPr lang="sv-SE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1200" dirty="0" err="1" smtClean="0"/>
              <a:t>someModule.factory</a:t>
            </a:r>
            <a:r>
              <a:rPr lang="sv-SE" sz="1200" dirty="0" smtClean="0"/>
              <a:t>(’</a:t>
            </a:r>
            <a:r>
              <a:rPr lang="sv-SE" sz="1200" dirty="0" err="1" smtClean="0"/>
              <a:t>User</a:t>
            </a:r>
            <a:r>
              <a:rPr lang="sv-SE" sz="1200" dirty="0" smtClean="0"/>
              <a:t>’,</a:t>
            </a:r>
            <a:r>
              <a:rPr lang="sv-SE" sz="1200" dirty="0" err="1" smtClean="0"/>
              <a:t>function</a:t>
            </a:r>
            <a:r>
              <a:rPr lang="sv-SE" sz="1200" dirty="0" smtClean="0"/>
              <a:t>(..</a:t>
            </a:r>
            <a:r>
              <a:rPr lang="sv-SE" sz="1200" dirty="0" err="1" smtClean="0"/>
              <a:t>dependencies</a:t>
            </a:r>
            <a:r>
              <a:rPr lang="sv-SE" sz="1200" dirty="0" smtClean="0"/>
              <a:t>){</a:t>
            </a:r>
          </a:p>
          <a:p>
            <a:r>
              <a:rPr lang="sv-SE" sz="1200" dirty="0"/>
              <a:t> </a:t>
            </a:r>
            <a:r>
              <a:rPr lang="sv-SE" sz="1200" dirty="0" smtClean="0"/>
              <a:t>  </a:t>
            </a:r>
            <a:r>
              <a:rPr lang="sv-SE" sz="1200" dirty="0" err="1" smtClean="0"/>
              <a:t>function</a:t>
            </a:r>
            <a:r>
              <a:rPr lang="sv-SE" sz="1200" dirty="0" smtClean="0"/>
              <a:t> </a:t>
            </a:r>
            <a:r>
              <a:rPr lang="sv-SE" sz="1200" dirty="0" err="1" smtClean="0"/>
              <a:t>User</a:t>
            </a:r>
            <a:r>
              <a:rPr lang="sv-SE" sz="1200" dirty="0" smtClean="0"/>
              <a:t>(</a:t>
            </a:r>
            <a:r>
              <a:rPr lang="sv-SE" sz="1200" dirty="0" err="1"/>
              <a:t>userDTO</a:t>
            </a:r>
            <a:r>
              <a:rPr lang="sv-SE" sz="1200" dirty="0" smtClean="0"/>
              <a:t>){ </a:t>
            </a:r>
            <a:endParaRPr lang="sv-SE" sz="1200" dirty="0"/>
          </a:p>
          <a:p>
            <a:r>
              <a:rPr lang="sv-SE" sz="1200" dirty="0"/>
              <a:t>  </a:t>
            </a:r>
            <a:r>
              <a:rPr lang="sv-SE" sz="1200" dirty="0" smtClean="0"/>
              <a:t>      </a:t>
            </a:r>
            <a:r>
              <a:rPr lang="sv-SE" sz="1200" dirty="0" err="1" smtClean="0"/>
              <a:t>this</a:t>
            </a:r>
            <a:r>
              <a:rPr lang="sv-SE" sz="1200" dirty="0" smtClean="0"/>
              <a:t> </a:t>
            </a:r>
            <a:r>
              <a:rPr lang="sv-SE" sz="1200" dirty="0" err="1" smtClean="0"/>
              <a:t>name</a:t>
            </a:r>
            <a:r>
              <a:rPr lang="sv-SE" sz="1200" dirty="0" smtClean="0"/>
              <a:t> = userDTO.name;    </a:t>
            </a:r>
            <a:endParaRPr lang="sv-SE" sz="1200" dirty="0"/>
          </a:p>
          <a:p>
            <a:r>
              <a:rPr lang="sv-SE" sz="1200" dirty="0" smtClean="0"/>
              <a:t>   }</a:t>
            </a:r>
          </a:p>
          <a:p>
            <a:r>
              <a:rPr lang="sv-SE" sz="1200" dirty="0"/>
              <a:t> </a:t>
            </a:r>
            <a:r>
              <a:rPr lang="sv-SE" sz="1200" dirty="0" smtClean="0"/>
              <a:t>  </a:t>
            </a:r>
            <a:r>
              <a:rPr lang="sv-SE" sz="1200" dirty="0" err="1" smtClean="0"/>
              <a:t>User.prototype.hi</a:t>
            </a:r>
            <a:r>
              <a:rPr lang="sv-SE" sz="1200" dirty="0" smtClean="0"/>
              <a:t> = </a:t>
            </a:r>
            <a:r>
              <a:rPr lang="sv-SE" sz="1200" dirty="0" err="1"/>
              <a:t>function</a:t>
            </a:r>
            <a:r>
              <a:rPr lang="sv-SE" sz="1200" dirty="0"/>
              <a:t>(){ </a:t>
            </a:r>
            <a:r>
              <a:rPr lang="sv-SE" sz="1200" dirty="0" err="1"/>
              <a:t>return</a:t>
            </a:r>
            <a:r>
              <a:rPr lang="sv-SE" sz="1200" dirty="0"/>
              <a:t> ”hi” + this.name; }</a:t>
            </a:r>
            <a:r>
              <a:rPr lang="sv-SE" sz="1200" dirty="0" smtClean="0"/>
              <a:t> </a:t>
            </a:r>
          </a:p>
          <a:p>
            <a:endParaRPr lang="sv-SE" sz="1200" dirty="0" smtClean="0"/>
          </a:p>
          <a:p>
            <a:r>
              <a:rPr lang="sv-SE" sz="1200" dirty="0" smtClean="0"/>
              <a:t>   </a:t>
            </a:r>
            <a:r>
              <a:rPr lang="sv-SE" sz="1200" dirty="0" err="1" smtClean="0"/>
              <a:t>return</a:t>
            </a:r>
            <a:r>
              <a:rPr lang="sv-SE" sz="1200" dirty="0" smtClean="0"/>
              <a:t> </a:t>
            </a:r>
            <a:r>
              <a:rPr lang="sv-SE" sz="1200" dirty="0" err="1" smtClean="0"/>
              <a:t>User</a:t>
            </a:r>
            <a:r>
              <a:rPr lang="sv-SE" sz="1200" dirty="0" smtClean="0"/>
              <a:t>;</a:t>
            </a:r>
          </a:p>
          <a:p>
            <a:r>
              <a:rPr lang="sv-SE" sz="1200" dirty="0" smtClean="0"/>
              <a:t>);</a:t>
            </a:r>
          </a:p>
          <a:p>
            <a:endParaRPr lang="sv-SE" sz="1200" dirty="0"/>
          </a:p>
          <a:p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usage</a:t>
            </a:r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 – for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receiving</a:t>
            </a:r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response</a:t>
            </a:r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 from $http</a:t>
            </a:r>
            <a:endParaRPr lang="sv-SE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1200" dirty="0"/>
              <a:t>var </a:t>
            </a:r>
            <a:r>
              <a:rPr lang="sv-SE" sz="1200" dirty="0" err="1"/>
              <a:t>usr</a:t>
            </a:r>
            <a:r>
              <a:rPr lang="sv-SE" sz="1200" dirty="0"/>
              <a:t> = new </a:t>
            </a:r>
            <a:r>
              <a:rPr lang="sv-SE" sz="1200" dirty="0" err="1"/>
              <a:t>User</a:t>
            </a:r>
            <a:r>
              <a:rPr lang="sv-SE" sz="1200" dirty="0"/>
              <a:t>({ </a:t>
            </a:r>
            <a:r>
              <a:rPr lang="sv-SE" sz="1200" dirty="0" err="1"/>
              <a:t>name</a:t>
            </a:r>
            <a:r>
              <a:rPr lang="sv-SE" sz="1200" dirty="0"/>
              <a:t> : ’</a:t>
            </a:r>
            <a:r>
              <a:rPr lang="sv-SE" sz="1200" dirty="0" err="1"/>
              <a:t>pelle</a:t>
            </a:r>
            <a:r>
              <a:rPr lang="sv-SE" sz="1200" dirty="0"/>
              <a:t>’});</a:t>
            </a:r>
          </a:p>
          <a:p>
            <a:r>
              <a:rPr lang="sv-SE" sz="1200" dirty="0" err="1"/>
              <a:t>usr.hi</a:t>
            </a:r>
            <a:r>
              <a:rPr lang="sv-SE" sz="1200" dirty="0"/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992" y="4985449"/>
            <a:ext cx="6096000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declaration</a:t>
            </a:r>
            <a:endParaRPr lang="sv-SE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1200" dirty="0" err="1" smtClean="0"/>
              <a:t>someModule.service</a:t>
            </a:r>
            <a:r>
              <a:rPr lang="sv-SE" sz="1200" dirty="0" smtClean="0"/>
              <a:t>(’</a:t>
            </a:r>
            <a:r>
              <a:rPr lang="sv-SE" sz="1200" dirty="0" err="1" smtClean="0"/>
              <a:t>CalvSrv</a:t>
            </a:r>
            <a:r>
              <a:rPr lang="sv-SE" sz="1200" dirty="0" smtClean="0"/>
              <a:t>’,</a:t>
            </a:r>
            <a:r>
              <a:rPr lang="sv-SE" sz="1200" dirty="0" err="1"/>
              <a:t>function</a:t>
            </a:r>
            <a:r>
              <a:rPr lang="sv-SE" sz="1200" dirty="0"/>
              <a:t>(){ </a:t>
            </a:r>
            <a:endParaRPr lang="sv-SE" sz="1200" dirty="0" smtClean="0"/>
          </a:p>
          <a:p>
            <a:r>
              <a:rPr lang="sv-SE" sz="1200" dirty="0"/>
              <a:t> </a:t>
            </a:r>
            <a:r>
              <a:rPr lang="sv-SE" sz="1200" dirty="0" smtClean="0"/>
              <a:t>  this.name </a:t>
            </a:r>
            <a:r>
              <a:rPr lang="sv-SE" sz="1200" dirty="0"/>
              <a:t>= ”</a:t>
            </a:r>
            <a:r>
              <a:rPr lang="sv-SE" sz="1200" dirty="0" err="1"/>
              <a:t>pelle</a:t>
            </a:r>
            <a:r>
              <a:rPr lang="sv-SE" sz="1200" dirty="0"/>
              <a:t>”; </a:t>
            </a:r>
            <a:r>
              <a:rPr lang="sv-SE" sz="1200" dirty="0" err="1"/>
              <a:t>this.add</a:t>
            </a:r>
            <a:r>
              <a:rPr lang="sv-SE" sz="1200" dirty="0"/>
              <a:t> = </a:t>
            </a:r>
            <a:r>
              <a:rPr lang="sv-SE" sz="1200" dirty="0" err="1"/>
              <a:t>function</a:t>
            </a:r>
            <a:r>
              <a:rPr lang="sv-SE" sz="1200" dirty="0"/>
              <a:t>(</a:t>
            </a:r>
            <a:r>
              <a:rPr lang="sv-SE" sz="1200" dirty="0" err="1"/>
              <a:t>lhs,rhs</a:t>
            </a:r>
            <a:r>
              <a:rPr lang="sv-SE" sz="1200" dirty="0"/>
              <a:t>){ </a:t>
            </a:r>
            <a:r>
              <a:rPr lang="sv-SE" sz="1200" dirty="0" err="1"/>
              <a:t>return</a:t>
            </a:r>
            <a:r>
              <a:rPr lang="sv-SE" sz="1200" dirty="0"/>
              <a:t> </a:t>
            </a:r>
            <a:r>
              <a:rPr lang="sv-SE" sz="1200" dirty="0" err="1"/>
              <a:t>lhs.rhs</a:t>
            </a:r>
            <a:r>
              <a:rPr lang="sv-SE" sz="1200" dirty="0"/>
              <a:t>; }   </a:t>
            </a:r>
            <a:endParaRPr lang="sv-SE" sz="1200" dirty="0" smtClean="0"/>
          </a:p>
          <a:p>
            <a:r>
              <a:rPr lang="sv-SE" sz="1200" dirty="0" smtClean="0"/>
              <a:t>});</a:t>
            </a:r>
          </a:p>
          <a:p>
            <a:endParaRPr lang="sv-SE" sz="1200" dirty="0"/>
          </a:p>
          <a:p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usage</a:t>
            </a:r>
            <a:endParaRPr lang="sv-SE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1200" dirty="0" err="1" smtClean="0"/>
              <a:t>someModule.controller</a:t>
            </a:r>
            <a:r>
              <a:rPr lang="sv-SE" sz="1200" dirty="0"/>
              <a:t>(’</a:t>
            </a:r>
            <a:r>
              <a:rPr lang="sv-SE" sz="1200" dirty="0" err="1"/>
              <a:t>UserCtrl</a:t>
            </a:r>
            <a:r>
              <a:rPr lang="sv-SE" sz="1200" dirty="0"/>
              <a:t>’,</a:t>
            </a:r>
            <a:r>
              <a:rPr lang="sv-SE" sz="1200" dirty="0" err="1"/>
              <a:t>function</a:t>
            </a:r>
            <a:r>
              <a:rPr lang="sv-SE" sz="1200" dirty="0"/>
              <a:t>($</a:t>
            </a:r>
            <a:r>
              <a:rPr lang="sv-SE" sz="1200" dirty="0" err="1"/>
              <a:t>scope,CalcSrv</a:t>
            </a:r>
            <a:r>
              <a:rPr lang="sv-SE" sz="1200" dirty="0"/>
              <a:t>){ </a:t>
            </a:r>
          </a:p>
          <a:p>
            <a:r>
              <a:rPr lang="sv-SE" sz="1200" dirty="0"/>
              <a:t>console.log(</a:t>
            </a:r>
            <a:r>
              <a:rPr lang="sv-SE" sz="1200" dirty="0" err="1"/>
              <a:t>CalcSrv.add</a:t>
            </a:r>
            <a:r>
              <a:rPr lang="sv-SE" sz="1200" dirty="0"/>
              <a:t>(1,2));</a:t>
            </a:r>
          </a:p>
          <a:p>
            <a:r>
              <a:rPr lang="sv-SE" sz="1200" dirty="0"/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06746" y="1440853"/>
            <a:ext cx="3182158" cy="33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factory</a:t>
            </a:r>
            <a:r>
              <a:rPr lang="sv-SE" dirty="0" smtClean="0"/>
              <a:t> for </a:t>
            </a:r>
            <a:r>
              <a:rPr lang="sv-SE" dirty="0" err="1" smtClean="0"/>
              <a:t>creating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>
          <a:xfrm>
            <a:off x="152992" y="4596485"/>
            <a:ext cx="2177141" cy="33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service </a:t>
            </a:r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8" name="Rounded Rectangle 7"/>
          <p:cNvSpPr/>
          <p:nvPr/>
        </p:nvSpPr>
        <p:spPr>
          <a:xfrm>
            <a:off x="9672810" y="1540470"/>
            <a:ext cx="2177141" cy="513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Good</a:t>
            </a:r>
            <a:r>
              <a:rPr lang="sv-SE" sz="1200" dirty="0" smtClean="0"/>
              <a:t> for </a:t>
            </a:r>
            <a:r>
              <a:rPr lang="sv-SE" sz="1200" dirty="0" err="1" smtClean="0"/>
              <a:t>creating</a:t>
            </a:r>
            <a:r>
              <a:rPr lang="sv-SE" sz="1200" dirty="0" smtClean="0"/>
              <a:t> </a:t>
            </a:r>
            <a:r>
              <a:rPr lang="sv-SE" sz="1200" dirty="0" err="1" smtClean="0"/>
              <a:t>objects</a:t>
            </a:r>
            <a:endParaRPr lang="sv-SE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513718" y="4657687"/>
            <a:ext cx="2177141" cy="5103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Good</a:t>
            </a:r>
            <a:r>
              <a:rPr lang="sv-SE" sz="1200" dirty="0" smtClean="0"/>
              <a:t> for </a:t>
            </a:r>
            <a:r>
              <a:rPr lang="sv-SE" sz="1200" dirty="0" err="1" smtClean="0"/>
              <a:t>utility</a:t>
            </a:r>
            <a:r>
              <a:rPr lang="sv-SE" sz="1200" dirty="0" smtClean="0"/>
              <a:t> </a:t>
            </a:r>
            <a:r>
              <a:rPr lang="sv-SE" sz="1200" dirty="0" err="1" smtClean="0"/>
              <a:t>functions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>
            <a:off x="6537316" y="4555522"/>
            <a:ext cx="2177141" cy="33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factory</a:t>
            </a:r>
            <a:r>
              <a:rPr lang="sv-SE" dirty="0" smtClean="0"/>
              <a:t> as a service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6726195" y="4960051"/>
            <a:ext cx="475323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declaration</a:t>
            </a:r>
            <a:endParaRPr lang="sv-SE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1200" dirty="0" err="1" smtClean="0"/>
              <a:t>someModule.factory</a:t>
            </a:r>
            <a:r>
              <a:rPr lang="sv-SE" sz="1200" dirty="0" smtClean="0"/>
              <a:t>(’</a:t>
            </a:r>
            <a:r>
              <a:rPr lang="sv-SE" sz="1200" dirty="0" err="1" smtClean="0"/>
              <a:t>UsrSrv</a:t>
            </a:r>
            <a:r>
              <a:rPr lang="sv-SE" sz="1200" dirty="0" smtClean="0"/>
              <a:t>’,</a:t>
            </a:r>
            <a:r>
              <a:rPr lang="sv-SE" sz="1200" dirty="0" err="1" smtClean="0"/>
              <a:t>function</a:t>
            </a:r>
            <a:r>
              <a:rPr lang="sv-SE" sz="1200" dirty="0" smtClean="0"/>
              <a:t>(..</a:t>
            </a:r>
            <a:r>
              <a:rPr lang="sv-SE" sz="1200" dirty="0" err="1" smtClean="0"/>
              <a:t>dependencies</a:t>
            </a:r>
            <a:r>
              <a:rPr lang="sv-SE" sz="1200" dirty="0" smtClean="0"/>
              <a:t>){</a:t>
            </a:r>
          </a:p>
          <a:p>
            <a:r>
              <a:rPr lang="sv-SE" sz="1200" dirty="0"/>
              <a:t> </a:t>
            </a:r>
            <a:r>
              <a:rPr lang="sv-SE" sz="1200" dirty="0" smtClean="0"/>
              <a:t>     </a:t>
            </a:r>
            <a:r>
              <a:rPr lang="sv-SE" sz="1200" dirty="0" err="1" smtClean="0"/>
              <a:t>return</a:t>
            </a:r>
            <a:r>
              <a:rPr lang="sv-SE" sz="1200" dirty="0" smtClean="0"/>
              <a:t> {hi : </a:t>
            </a:r>
            <a:r>
              <a:rPr lang="sv-SE" sz="1200" dirty="0" err="1" smtClean="0"/>
              <a:t>function</a:t>
            </a:r>
            <a:r>
              <a:rPr lang="sv-SE" sz="1200" dirty="0" smtClean="0"/>
              <a:t>(</a:t>
            </a:r>
            <a:r>
              <a:rPr lang="sv-SE" sz="1200" dirty="0" err="1" smtClean="0"/>
              <a:t>name</a:t>
            </a:r>
            <a:r>
              <a:rPr lang="sv-SE" sz="1200" dirty="0" smtClean="0"/>
              <a:t>){  </a:t>
            </a:r>
            <a:r>
              <a:rPr lang="sv-SE" sz="1200" dirty="0" err="1" smtClean="0"/>
              <a:t>return</a:t>
            </a:r>
            <a:r>
              <a:rPr lang="sv-SE" sz="1200" dirty="0" smtClean="0"/>
              <a:t> ”hi” + </a:t>
            </a:r>
            <a:r>
              <a:rPr lang="sv-SE" sz="1200" dirty="0" err="1" smtClean="0"/>
              <a:t>name</a:t>
            </a:r>
            <a:r>
              <a:rPr lang="sv-SE" sz="1200" dirty="0" smtClean="0"/>
              <a:t> };</a:t>
            </a:r>
          </a:p>
          <a:p>
            <a:r>
              <a:rPr lang="sv-SE" sz="1200" dirty="0" smtClean="0"/>
              <a:t>);</a:t>
            </a:r>
          </a:p>
          <a:p>
            <a:endParaRPr lang="sv-SE" sz="1200" dirty="0"/>
          </a:p>
          <a:p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usage</a:t>
            </a:r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 – same </a:t>
            </a:r>
            <a:r>
              <a:rPr lang="sv-SE" sz="1200" dirty="0" err="1" smtClean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sv-SE" sz="1200" dirty="0" smtClean="0">
                <a:solidFill>
                  <a:schemeClr val="bg1">
                    <a:lumMod val="50000"/>
                  </a:schemeClr>
                </a:solidFill>
              </a:rPr>
              <a:t> as service</a:t>
            </a:r>
            <a:endParaRPr lang="sv-SE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1200" dirty="0"/>
              <a:t>controller(’</a:t>
            </a:r>
            <a:r>
              <a:rPr lang="sv-SE" sz="1200" dirty="0" err="1"/>
              <a:t>UserCtrl</a:t>
            </a:r>
            <a:r>
              <a:rPr lang="sv-SE" sz="1200" dirty="0"/>
              <a:t>’,</a:t>
            </a:r>
            <a:r>
              <a:rPr lang="sv-SE" sz="1200" dirty="0" err="1"/>
              <a:t>function</a:t>
            </a:r>
            <a:r>
              <a:rPr lang="sv-SE" sz="1200" dirty="0"/>
              <a:t>($</a:t>
            </a:r>
            <a:r>
              <a:rPr lang="sv-SE" sz="1200" dirty="0" err="1" smtClean="0"/>
              <a:t>scope,UserSrv</a:t>
            </a:r>
            <a:r>
              <a:rPr lang="sv-SE" sz="1200" dirty="0"/>
              <a:t>){ </a:t>
            </a:r>
          </a:p>
          <a:p>
            <a:r>
              <a:rPr lang="sv-SE" sz="1200" dirty="0" smtClean="0"/>
              <a:t>console.log(</a:t>
            </a:r>
            <a:r>
              <a:rPr lang="sv-SE" sz="1200" dirty="0" err="1" smtClean="0"/>
              <a:t>UserSrv.hi</a:t>
            </a:r>
            <a:r>
              <a:rPr lang="sv-SE" sz="1200" dirty="0" smtClean="0"/>
              <a:t>(”</a:t>
            </a:r>
            <a:r>
              <a:rPr lang="sv-SE" sz="1200" dirty="0" err="1" smtClean="0"/>
              <a:t>pelle</a:t>
            </a:r>
            <a:r>
              <a:rPr lang="sv-SE" sz="1200" dirty="0" smtClean="0"/>
              <a:t>”));</a:t>
            </a:r>
            <a:endParaRPr lang="sv-SE" sz="1200" dirty="0"/>
          </a:p>
          <a:p>
            <a:r>
              <a:rPr lang="sv-SE" sz="1200" dirty="0"/>
              <a:t>}</a:t>
            </a:r>
            <a:endParaRPr lang="sv-SE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9472343" y="4555522"/>
            <a:ext cx="2177141" cy="493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 smtClean="0"/>
              <a:t>Can</a:t>
            </a:r>
            <a:r>
              <a:rPr lang="sv-SE" sz="1200" dirty="0" smtClean="0"/>
              <a:t> </a:t>
            </a:r>
            <a:r>
              <a:rPr lang="sv-SE" sz="1200" dirty="0" err="1" smtClean="0"/>
              <a:t>also</a:t>
            </a:r>
            <a:r>
              <a:rPr lang="sv-SE" sz="1200" dirty="0" smtClean="0"/>
              <a:t> be </a:t>
            </a:r>
            <a:r>
              <a:rPr lang="sv-SE" sz="1200" dirty="0" err="1" smtClean="0"/>
              <a:t>used</a:t>
            </a:r>
            <a:r>
              <a:rPr lang="sv-SE" sz="1200" dirty="0" smtClean="0"/>
              <a:t> as a service</a:t>
            </a:r>
            <a:endParaRPr lang="sv-SE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69449" y="2413686"/>
            <a:ext cx="1779543" cy="2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77179" y="2726768"/>
            <a:ext cx="2157718" cy="1821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02509" y="3550508"/>
            <a:ext cx="594771" cy="936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6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352" y="207555"/>
            <a:ext cx="10058400" cy="1450757"/>
          </a:xfrm>
        </p:spPr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app</a:t>
            </a:r>
            <a:r>
              <a:rPr lang="sv-SE" dirty="0" smtClean="0"/>
              <a:t> – normal </a:t>
            </a:r>
            <a:r>
              <a:rPr lang="sv-SE" dirty="0" err="1" smtClean="0"/>
              <a:t>flow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710953" y="1826376"/>
            <a:ext cx="2465293" cy="861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sv-SE" sz="3200" dirty="0" err="1"/>
              <a:t>View</a:t>
            </a:r>
            <a:r>
              <a:rPr lang="sv-SE" sz="3200" dirty="0"/>
              <a:t> </a:t>
            </a:r>
          </a:p>
          <a:p>
            <a:r>
              <a:rPr lang="sv-SE" dirty="0" smtClean="0"/>
              <a:t>{{</a:t>
            </a:r>
            <a:r>
              <a:rPr lang="sv-SE" dirty="0" err="1" smtClean="0"/>
              <a:t>products</a:t>
            </a:r>
            <a:r>
              <a:rPr lang="sv-SE" dirty="0" smtClean="0"/>
              <a:t>[0].</a:t>
            </a:r>
            <a:r>
              <a:rPr lang="sv-SE" dirty="0" err="1" smtClean="0"/>
              <a:t>Name</a:t>
            </a:r>
            <a:r>
              <a:rPr lang="sv-SE" dirty="0" smtClean="0"/>
              <a:t>}}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908612" y="2763544"/>
            <a:ext cx="4069976" cy="2800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sv-SE" sz="3200" dirty="0"/>
              <a:t>Controller 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function</a:t>
            </a:r>
            <a:r>
              <a:rPr lang="sv-SE" dirty="0" smtClean="0"/>
              <a:t>(’</a:t>
            </a:r>
            <a:r>
              <a:rPr lang="sv-SE" dirty="0" err="1" smtClean="0"/>
              <a:t>productCtrl</a:t>
            </a:r>
            <a:r>
              <a:rPr lang="sv-SE" dirty="0" smtClean="0"/>
              <a:t>’,</a:t>
            </a:r>
            <a:r>
              <a:rPr lang="sv-SE" dirty="0" err="1" smtClean="0"/>
              <a:t>function</a:t>
            </a:r>
            <a:r>
              <a:rPr lang="sv-SE" dirty="0" smtClean="0"/>
              <a:t>($</a:t>
            </a:r>
            <a:r>
              <a:rPr lang="sv-SE" dirty="0" err="1" smtClean="0"/>
              <a:t>scope</a:t>
            </a:r>
            <a:r>
              <a:rPr lang="sv-SE" dirty="0" smtClean="0"/>
              <a:t>, </a:t>
            </a:r>
            <a:r>
              <a:rPr lang="sv-SE" dirty="0" err="1" smtClean="0"/>
              <a:t>productSrv</a:t>
            </a:r>
            <a:r>
              <a:rPr lang="sv-SE" dirty="0" smtClean="0"/>
              <a:t>){</a:t>
            </a:r>
            <a:endParaRPr lang="sv-SE" dirty="0" smtClean="0"/>
          </a:p>
          <a:p>
            <a:r>
              <a:rPr lang="sv-SE" dirty="0" smtClean="0"/>
              <a:t>   $</a:t>
            </a:r>
            <a:r>
              <a:rPr lang="sv-SE" dirty="0" err="1"/>
              <a:t>scope.products</a:t>
            </a:r>
            <a:r>
              <a:rPr lang="sv-SE" dirty="0"/>
              <a:t> = [];</a:t>
            </a:r>
          </a:p>
          <a:p>
            <a:r>
              <a:rPr lang="sv-SE" dirty="0" smtClean="0"/>
              <a:t> </a:t>
            </a:r>
            <a:r>
              <a:rPr lang="sv-SE" dirty="0" err="1" smtClean="0"/>
              <a:t>productSrv.getAll</a:t>
            </a:r>
            <a:r>
              <a:rPr lang="sv-SE" dirty="0" smtClean="0"/>
              <a:t>().</a:t>
            </a:r>
            <a:r>
              <a:rPr lang="sv-SE" dirty="0" err="1" smtClean="0"/>
              <a:t>then</a:t>
            </a:r>
            <a:r>
              <a:rPr lang="sv-SE" dirty="0" smtClean="0"/>
              <a:t>(</a:t>
            </a:r>
            <a:r>
              <a:rPr lang="sv-SE" dirty="0" err="1" smtClean="0"/>
              <a:t>function</a:t>
            </a:r>
            <a:r>
              <a:rPr lang="sv-SE" dirty="0" smtClean="0"/>
              <a:t>(</a:t>
            </a:r>
            <a:r>
              <a:rPr lang="sv-SE" dirty="0" err="1" smtClean="0"/>
              <a:t>result</a:t>
            </a:r>
            <a:r>
              <a:rPr lang="sv-SE" dirty="0"/>
              <a:t>){</a:t>
            </a:r>
          </a:p>
          <a:p>
            <a:r>
              <a:rPr lang="sv-SE" dirty="0" smtClean="0"/>
              <a:t>       $</a:t>
            </a:r>
            <a:r>
              <a:rPr lang="sv-SE" dirty="0" err="1"/>
              <a:t>scope.products</a:t>
            </a:r>
            <a:r>
              <a:rPr lang="sv-SE" dirty="0"/>
              <a:t> = </a:t>
            </a:r>
            <a:r>
              <a:rPr lang="sv-SE" dirty="0" err="1"/>
              <a:t>result.data</a:t>
            </a:r>
            <a:endParaRPr lang="sv-SE" dirty="0"/>
          </a:p>
          <a:p>
            <a:r>
              <a:rPr lang="sv-SE" dirty="0"/>
              <a:t>});</a:t>
            </a:r>
          </a:p>
          <a:p>
            <a:endParaRPr lang="sv-SE" dirty="0" smtClean="0"/>
          </a:p>
          <a:p>
            <a:r>
              <a:rPr lang="sv-SE" dirty="0" smtClean="0"/>
              <a:t>});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2906261" y="5044150"/>
            <a:ext cx="6096000" cy="1415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sv-SE" sz="3200" dirty="0"/>
              <a:t>Service</a:t>
            </a:r>
            <a:r>
              <a:rPr lang="sv-SE" dirty="0"/>
              <a:t> </a:t>
            </a:r>
            <a:endParaRPr lang="sv-SE" dirty="0" smtClean="0"/>
          </a:p>
          <a:p>
            <a:r>
              <a:rPr lang="sv-SE" dirty="0" err="1" smtClean="0"/>
              <a:t>services.factory</a:t>
            </a:r>
            <a:r>
              <a:rPr lang="sv-SE" dirty="0" smtClean="0"/>
              <a:t>(’</a:t>
            </a:r>
            <a:r>
              <a:rPr lang="sv-SE" dirty="0" err="1" smtClean="0"/>
              <a:t>productSrv</a:t>
            </a:r>
            <a:r>
              <a:rPr lang="sv-SE" dirty="0" smtClean="0"/>
              <a:t>’,</a:t>
            </a:r>
            <a:r>
              <a:rPr lang="sv-SE" dirty="0" err="1" smtClean="0"/>
              <a:t>function</a:t>
            </a:r>
            <a:r>
              <a:rPr lang="sv-SE" dirty="0" smtClean="0"/>
              <a:t>(){</a:t>
            </a:r>
          </a:p>
          <a:p>
            <a:r>
              <a:rPr lang="sv-SE" dirty="0"/>
              <a:t> </a:t>
            </a:r>
            <a:r>
              <a:rPr lang="sv-SE" dirty="0" smtClean="0"/>
              <a:t>  </a:t>
            </a:r>
            <a:r>
              <a:rPr lang="sv-SE" dirty="0" err="1" smtClean="0"/>
              <a:t>getAll</a:t>
            </a:r>
            <a:r>
              <a:rPr lang="sv-SE" dirty="0" smtClean="0"/>
              <a:t> </a:t>
            </a:r>
            <a:r>
              <a:rPr lang="sv-SE" dirty="0"/>
              <a:t>: </a:t>
            </a:r>
            <a:r>
              <a:rPr lang="sv-SE" dirty="0" err="1" smtClean="0"/>
              <a:t>function</a:t>
            </a:r>
            <a:r>
              <a:rPr lang="sv-SE" dirty="0"/>
              <a:t>() { </a:t>
            </a:r>
            <a:r>
              <a:rPr lang="sv-SE" dirty="0" err="1"/>
              <a:t>return</a:t>
            </a:r>
            <a:r>
              <a:rPr lang="sv-SE" dirty="0"/>
              <a:t> $</a:t>
            </a:r>
            <a:r>
              <a:rPr lang="sv-SE" dirty="0" err="1"/>
              <a:t>http.get</a:t>
            </a:r>
            <a:r>
              <a:rPr lang="sv-SE" dirty="0"/>
              <a:t>(’</a:t>
            </a:r>
            <a:r>
              <a:rPr lang="sv-SE" dirty="0" err="1"/>
              <a:t>api</a:t>
            </a:r>
            <a:r>
              <a:rPr lang="sv-SE" dirty="0"/>
              <a:t>/</a:t>
            </a:r>
            <a:r>
              <a:rPr lang="sv-SE" dirty="0" err="1"/>
              <a:t>products</a:t>
            </a:r>
            <a:r>
              <a:rPr lang="sv-SE" dirty="0"/>
              <a:t>’); }</a:t>
            </a:r>
          </a:p>
          <a:p>
            <a:r>
              <a:rPr lang="sv-SE" dirty="0" smtClean="0"/>
              <a:t>}); 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>
          <a:xfrm>
            <a:off x="729120" y="1847630"/>
            <a:ext cx="2177141" cy="6357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1) Route is hit ex ”/</a:t>
            </a:r>
            <a:r>
              <a:rPr lang="sv-SE" dirty="0" err="1" smtClean="0"/>
              <a:t>products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>
            <a:off x="1053352" y="2734636"/>
            <a:ext cx="2177141" cy="901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r>
              <a:rPr lang="sv-SE" dirty="0" smtClean="0"/>
              <a:t>) Controller asks </a:t>
            </a:r>
            <a:r>
              <a:rPr lang="sv-SE" dirty="0" err="1" smtClean="0"/>
              <a:t>productSrv</a:t>
            </a:r>
            <a:r>
              <a:rPr lang="sv-SE" dirty="0" smtClean="0"/>
              <a:t> for </a:t>
            </a:r>
            <a:r>
              <a:rPr lang="sv-SE" dirty="0" err="1" smtClean="0"/>
              <a:t>products</a:t>
            </a:r>
            <a:endParaRPr lang="sv-SE" dirty="0"/>
          </a:p>
        </p:txBody>
      </p:sp>
      <p:sp>
        <p:nvSpPr>
          <p:cNvPr id="13" name="Rounded Rectangle 12"/>
          <p:cNvSpPr/>
          <p:nvPr/>
        </p:nvSpPr>
        <p:spPr>
          <a:xfrm>
            <a:off x="9680380" y="5113439"/>
            <a:ext cx="2177141" cy="901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3) </a:t>
            </a:r>
            <a:r>
              <a:rPr lang="sv-SE" dirty="0" err="1" smtClean="0"/>
              <a:t>productSrv</a:t>
            </a:r>
            <a:r>
              <a:rPr lang="sv-SE" dirty="0" smtClean="0"/>
              <a:t> talks to </a:t>
            </a:r>
            <a:r>
              <a:rPr lang="sv-SE" dirty="0" err="1" smtClean="0"/>
              <a:t>backend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1053351" y="3938918"/>
            <a:ext cx="2177141" cy="9017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  <a:r>
              <a:rPr lang="sv-SE" dirty="0" smtClean="0"/>
              <a:t>) </a:t>
            </a:r>
            <a:r>
              <a:rPr lang="sv-SE" dirty="0" err="1" smtClean="0"/>
              <a:t>productSrv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-callback </a:t>
            </a:r>
            <a:r>
              <a:rPr lang="sv-SE" dirty="0" err="1" smtClean="0"/>
              <a:t>decorates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>
            <a:off x="8667233" y="1819005"/>
            <a:ext cx="2177141" cy="7838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5</a:t>
            </a:r>
            <a:r>
              <a:rPr lang="sv-SE" dirty="0" smtClean="0"/>
              <a:t>) </a:t>
            </a:r>
            <a:r>
              <a:rPr lang="sv-SE" dirty="0" err="1" smtClean="0"/>
              <a:t>View</a:t>
            </a:r>
            <a:r>
              <a:rPr lang="sv-SE" dirty="0" smtClean="0"/>
              <a:t> is </a:t>
            </a:r>
            <a:r>
              <a:rPr lang="sv-SE" dirty="0" err="1" smtClean="0"/>
              <a:t>rendered</a:t>
            </a:r>
            <a:endParaRPr lang="sv-S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14149" y="3636380"/>
            <a:ext cx="568142" cy="527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9092045" y="5564311"/>
            <a:ext cx="588335" cy="187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61998" y="4414859"/>
            <a:ext cx="520293" cy="115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</p:cNvCxnSpPr>
          <p:nvPr/>
        </p:nvCxnSpPr>
        <p:spPr>
          <a:xfrm flipH="1">
            <a:off x="7315200" y="2210928"/>
            <a:ext cx="1352033" cy="4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1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Backend</a:t>
            </a:r>
            <a:r>
              <a:rPr lang="sv-SE" dirty="0" smtClean="0"/>
              <a:t> </a:t>
            </a:r>
            <a:r>
              <a:rPr lang="sv-SE" sz="2400" dirty="0" smtClean="0"/>
              <a:t>wraps </a:t>
            </a:r>
            <a:r>
              <a:rPr lang="sv-SE" sz="2400" dirty="0" err="1" smtClean="0"/>
              <a:t>XMLHttpRequest</a:t>
            </a:r>
            <a:endParaRPr lang="sv-SE" sz="2400" dirty="0"/>
          </a:p>
        </p:txBody>
      </p:sp>
      <p:sp>
        <p:nvSpPr>
          <p:cNvPr id="4" name="Rectangle 3"/>
          <p:cNvSpPr/>
          <p:nvPr/>
        </p:nvSpPr>
        <p:spPr>
          <a:xfrm>
            <a:off x="1097280" y="1831138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GET,PUT,DELETE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getPromise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//POST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postPromise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http.post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data,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promise.success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data,status,header,config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console.log(data);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promise.then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result.data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promise.error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19306" y="2024172"/>
            <a:ext cx="996135" cy="8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825543" y="1831138"/>
            <a:ext cx="3734881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Same </a:t>
            </a:r>
            <a:r>
              <a:rPr lang="sv-SE" dirty="0" err="1" smtClean="0"/>
              <a:t>signature</a:t>
            </a:r>
            <a:r>
              <a:rPr lang="sv-SE" dirty="0" smtClean="0"/>
              <a:t> for GET, DELETE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97212" y="2775257"/>
            <a:ext cx="996135" cy="8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103449" y="2582223"/>
            <a:ext cx="3734881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PUT,POST </a:t>
            </a:r>
            <a:r>
              <a:rPr lang="sv-SE" dirty="0" err="1" smtClean="0"/>
              <a:t>takes</a:t>
            </a:r>
            <a:r>
              <a:rPr lang="sv-SE" dirty="0" smtClean="0"/>
              <a:t> ”data” </a:t>
            </a:r>
            <a:r>
              <a:rPr lang="sv-SE" dirty="0" err="1" smtClean="0"/>
              <a:t>param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09204" y="4277151"/>
            <a:ext cx="996135" cy="8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15441" y="4084117"/>
            <a:ext cx="3734881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”</a:t>
            </a:r>
            <a:r>
              <a:rPr lang="sv-SE" dirty="0" err="1" smtClean="0"/>
              <a:t>then</a:t>
            </a:r>
            <a:r>
              <a:rPr lang="sv-SE" dirty="0" smtClean="0"/>
              <a:t>”, ”</a:t>
            </a:r>
            <a:r>
              <a:rPr lang="sv-SE" dirty="0" err="1" smtClean="0"/>
              <a:t>success</a:t>
            </a:r>
            <a:r>
              <a:rPr lang="sv-SE" dirty="0" smtClean="0"/>
              <a:t>”, </a:t>
            </a:r>
            <a:r>
              <a:rPr lang="sv-SE" dirty="0" err="1" smtClean="0"/>
              <a:t>similar</a:t>
            </a:r>
            <a:r>
              <a:rPr lang="sv-SE" dirty="0" smtClean="0"/>
              <a:t> callbacks</a:t>
            </a:r>
            <a:endParaRPr lang="sv-S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409204" y="3526067"/>
            <a:ext cx="996135" cy="558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126480" y="5039157"/>
            <a:ext cx="3734881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endParaRPr lang="sv-SE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72000" y="5039157"/>
            <a:ext cx="1081601" cy="114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397" y="90515"/>
            <a:ext cx="10058400" cy="1450757"/>
          </a:xfrm>
        </p:spPr>
        <p:txBody>
          <a:bodyPr/>
          <a:lstStyle/>
          <a:p>
            <a:r>
              <a:rPr lang="sv-SE" dirty="0" err="1" smtClean="0"/>
              <a:t>Backend</a:t>
            </a:r>
            <a:r>
              <a:rPr lang="sv-SE" dirty="0" smtClean="0"/>
              <a:t> – </a:t>
            </a:r>
            <a:r>
              <a:rPr lang="sv-SE" sz="3200" dirty="0" smtClean="0"/>
              <a:t>Cache + </a:t>
            </a:r>
            <a:r>
              <a:rPr lang="sv-SE" sz="3200" dirty="0" err="1" smtClean="0"/>
              <a:t>Authentication</a:t>
            </a:r>
            <a:endParaRPr lang="sv-SE" sz="3200" dirty="0"/>
          </a:p>
        </p:txBody>
      </p:sp>
      <p:sp>
        <p:nvSpPr>
          <p:cNvPr id="4" name="Rectangle 3"/>
          <p:cNvSpPr/>
          <p:nvPr/>
        </p:nvSpPr>
        <p:spPr>
          <a:xfrm>
            <a:off x="1097279" y="1967837"/>
            <a:ext cx="97446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CACHING, AUTHTOKEN, token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example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getProducts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/Products"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,{ cache: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headers: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'AUTHTOKEN'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'1212sdsadads2323'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12229" y="2819401"/>
            <a:ext cx="489857" cy="816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550429" y="3627281"/>
            <a:ext cx="3734881" cy="683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trip</a:t>
            </a:r>
            <a:r>
              <a:rPr lang="sv-SE" dirty="0" smtClean="0"/>
              <a:t> goes to </a:t>
            </a:r>
            <a:r>
              <a:rPr lang="sv-SE" dirty="0" err="1" smtClean="0"/>
              <a:t>backend</a:t>
            </a:r>
            <a:endParaRPr lang="sv-SE" dirty="0" smtClean="0"/>
          </a:p>
          <a:p>
            <a:pPr algn="ctr"/>
            <a:r>
              <a:rPr lang="sv-SE" dirty="0" smtClean="0"/>
              <a:t>Second </a:t>
            </a:r>
            <a:r>
              <a:rPr lang="sv-SE" dirty="0" err="1" smtClean="0"/>
              <a:t>trip</a:t>
            </a:r>
            <a:r>
              <a:rPr lang="sv-SE" dirty="0" smtClean="0"/>
              <a:t> is </a:t>
            </a:r>
            <a:r>
              <a:rPr lang="sv-SE" dirty="0" err="1" smtClean="0"/>
              <a:t>loaded</a:t>
            </a:r>
            <a:r>
              <a:rPr lang="sv-SE" dirty="0" smtClean="0"/>
              <a:t> from cache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285310" y="2819401"/>
            <a:ext cx="1544492" cy="904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578144" y="3715103"/>
            <a:ext cx="3734881" cy="683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Specify</a:t>
            </a:r>
            <a:r>
              <a:rPr lang="sv-SE" dirty="0" smtClean="0"/>
              <a:t> a token in </a:t>
            </a:r>
            <a:r>
              <a:rPr lang="sv-SE" dirty="0" err="1" smtClean="0"/>
              <a:t>api</a:t>
            </a:r>
            <a:r>
              <a:rPr lang="sv-SE" dirty="0" smtClean="0"/>
              <a:t> call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57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Organizing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- templates</a:t>
            </a:r>
            <a:endParaRPr lang="sv-SE" dirty="0"/>
          </a:p>
        </p:txBody>
      </p:sp>
      <p:pic>
        <p:nvPicPr>
          <p:cNvPr id="4" name="Picture 2" descr="http://media.bigapps.se/2013/02/Stor-Logga-Soft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7" y="309356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34" y="1839950"/>
            <a:ext cx="2486025" cy="497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213" y="1839950"/>
            <a:ext cx="1695450" cy="446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93" y="1839950"/>
            <a:ext cx="2438400" cy="3143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8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Useful</a:t>
            </a:r>
            <a:r>
              <a:rPr lang="sv-SE" dirty="0" smtClean="0"/>
              <a:t> </a:t>
            </a:r>
            <a:r>
              <a:rPr lang="sv-SE" dirty="0" err="1" smtClean="0"/>
              <a:t>directives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91" y="1835102"/>
            <a:ext cx="4825056" cy="4023360"/>
          </a:xfrm>
        </p:spPr>
        <p:txBody>
          <a:bodyPr>
            <a:normAutofit/>
          </a:bodyPr>
          <a:lstStyle/>
          <a:p>
            <a:endParaRPr lang="sv-SE" dirty="0" smtClean="0"/>
          </a:p>
          <a:p>
            <a:r>
              <a:rPr lang="sv-SE" dirty="0" err="1" smtClean="0"/>
              <a:t>creates</a:t>
            </a:r>
            <a:r>
              <a:rPr lang="sv-SE" dirty="0" smtClean="0"/>
              <a:t> the </a:t>
            </a:r>
            <a:r>
              <a:rPr lang="sv-SE" dirty="0" err="1" smtClean="0"/>
              <a:t>app</a:t>
            </a:r>
            <a:endParaRPr lang="sv-SE" dirty="0" smtClean="0"/>
          </a:p>
          <a:p>
            <a:r>
              <a:rPr lang="sv-SE" dirty="0" smtClean="0"/>
              <a:t> </a:t>
            </a:r>
          </a:p>
          <a:p>
            <a:r>
              <a:rPr lang="sv-SE" dirty="0" err="1" smtClean="0"/>
              <a:t>creates</a:t>
            </a:r>
            <a:r>
              <a:rPr lang="sv-SE" dirty="0" smtClean="0"/>
              <a:t> a 2-way </a:t>
            </a:r>
            <a:r>
              <a:rPr lang="sv-SE" dirty="0" err="1" smtClean="0"/>
              <a:t>binding</a:t>
            </a:r>
            <a:endParaRPr lang="sv-SE" dirty="0" smtClean="0"/>
          </a:p>
          <a:p>
            <a:endParaRPr lang="sv-SE" dirty="0" smtClean="0"/>
          </a:p>
          <a:p>
            <a:endParaRPr lang="sv-SE" b="1" dirty="0" smtClean="0"/>
          </a:p>
          <a:p>
            <a:r>
              <a:rPr lang="sv-SE" dirty="0" err="1" smtClean="0"/>
              <a:t>points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a controller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scope</a:t>
            </a:r>
            <a:endParaRPr lang="sv-SE" dirty="0" smtClean="0"/>
          </a:p>
          <a:p>
            <a:r>
              <a:rPr lang="sv-SE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591" y="1737360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 smtClean="0"/>
              <a:t> </a:t>
            </a:r>
          </a:p>
          <a:p>
            <a:endParaRPr lang="sv-SE" sz="2000" dirty="0" smtClean="0"/>
          </a:p>
          <a:p>
            <a:r>
              <a:rPr lang="sv-SE" sz="2000" dirty="0" err="1" smtClean="0"/>
              <a:t>repeats</a:t>
            </a:r>
            <a:r>
              <a:rPr lang="sv-SE" sz="2000" dirty="0" smtClean="0"/>
              <a:t> </a:t>
            </a:r>
            <a:r>
              <a:rPr lang="sv-SE" sz="2000" dirty="0"/>
              <a:t>data</a:t>
            </a:r>
          </a:p>
          <a:p>
            <a:endParaRPr lang="sv-SE" sz="2000" b="1" dirty="0" smtClean="0"/>
          </a:p>
          <a:p>
            <a:endParaRPr lang="sv-SE" sz="2000" b="1" dirty="0"/>
          </a:p>
          <a:p>
            <a:r>
              <a:rPr lang="sv-SE" sz="2000" dirty="0" smtClean="0"/>
              <a:t> </a:t>
            </a:r>
          </a:p>
          <a:p>
            <a:endParaRPr lang="sv-SE" sz="2000" dirty="0" smtClean="0"/>
          </a:p>
          <a:p>
            <a:r>
              <a:rPr lang="sv-SE" sz="2000" dirty="0" err="1" smtClean="0"/>
              <a:t>renders</a:t>
            </a:r>
            <a:r>
              <a:rPr lang="sv-SE" sz="2000" dirty="0" smtClean="0"/>
              <a:t> </a:t>
            </a:r>
            <a:r>
              <a:rPr lang="sv-SE" sz="2000" dirty="0"/>
              <a:t>a </a:t>
            </a:r>
            <a:r>
              <a:rPr lang="sv-SE" sz="2000" dirty="0" err="1"/>
              <a:t>css</a:t>
            </a:r>
            <a:r>
              <a:rPr lang="sv-SE" sz="2000" dirty="0"/>
              <a:t> </a:t>
            </a:r>
            <a:r>
              <a:rPr lang="sv-SE" sz="2000" dirty="0" err="1"/>
              <a:t>class</a:t>
            </a:r>
            <a:r>
              <a:rPr lang="sv-SE" sz="2000" dirty="0"/>
              <a:t> given a </a:t>
            </a:r>
            <a:r>
              <a:rPr lang="sv-SE" sz="2000" dirty="0" err="1"/>
              <a:t>boolean</a:t>
            </a:r>
            <a:r>
              <a:rPr lang="sv-SE" sz="2000" dirty="0"/>
              <a:t> expression ex </a:t>
            </a:r>
          </a:p>
          <a:p>
            <a:endParaRPr lang="sv-SE" sz="2000" b="1" dirty="0"/>
          </a:p>
          <a:p>
            <a:endParaRPr lang="sv-SE" sz="2000" dirty="0" smtClean="0"/>
          </a:p>
          <a:p>
            <a:r>
              <a:rPr lang="sv-SE" sz="2000" dirty="0" smtClean="0"/>
              <a:t> </a:t>
            </a:r>
          </a:p>
          <a:p>
            <a:r>
              <a:rPr lang="sv-SE" sz="2000" dirty="0" err="1" smtClean="0"/>
              <a:t>determines</a:t>
            </a:r>
            <a:r>
              <a:rPr lang="sv-SE" sz="2000" dirty="0" smtClean="0"/>
              <a:t> </a:t>
            </a:r>
            <a:r>
              <a:rPr lang="sv-SE" sz="2000" dirty="0" err="1"/>
              <a:t>whether</a:t>
            </a:r>
            <a:r>
              <a:rPr lang="sv-SE" sz="2000" dirty="0"/>
              <a:t> an element </a:t>
            </a:r>
            <a:r>
              <a:rPr lang="sv-SE" sz="2000" dirty="0" err="1"/>
              <a:t>should</a:t>
            </a:r>
            <a:r>
              <a:rPr lang="sv-SE" sz="2000" dirty="0"/>
              <a:t> be </a:t>
            </a:r>
            <a:r>
              <a:rPr lang="sv-SE" sz="2000" dirty="0" err="1"/>
              <a:t>visible</a:t>
            </a:r>
            <a:r>
              <a:rPr lang="sv-SE" sz="2000" dirty="0"/>
              <a:t> </a:t>
            </a:r>
          </a:p>
          <a:p>
            <a:endParaRPr lang="sv-SE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0640" y="1872341"/>
            <a:ext cx="988828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n</a:t>
            </a:r>
            <a:r>
              <a:rPr lang="sv-SE" dirty="0" err="1" smtClean="0"/>
              <a:t>g-app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520640" y="2828079"/>
            <a:ext cx="1153279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ng-model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>
          <a:xfrm>
            <a:off x="520640" y="4182563"/>
            <a:ext cx="1482888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ng</a:t>
            </a:r>
            <a:r>
              <a:rPr lang="sv-SE" dirty="0" smtClean="0"/>
              <a:t>-controller</a:t>
            </a:r>
            <a:endParaRPr lang="sv-SE" dirty="0"/>
          </a:p>
        </p:txBody>
      </p:sp>
      <p:sp>
        <p:nvSpPr>
          <p:cNvPr id="8" name="Rounded Rectangle 7"/>
          <p:cNvSpPr/>
          <p:nvPr/>
        </p:nvSpPr>
        <p:spPr>
          <a:xfrm>
            <a:off x="5521487" y="1979181"/>
            <a:ext cx="1209986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ng-repeat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534246" y="3538095"/>
            <a:ext cx="988828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ng-class</a:t>
            </a:r>
            <a:endParaRPr lang="sv-SE" dirty="0"/>
          </a:p>
        </p:txBody>
      </p:sp>
      <p:sp>
        <p:nvSpPr>
          <p:cNvPr id="10" name="Rounded Rectangle 9"/>
          <p:cNvSpPr/>
          <p:nvPr/>
        </p:nvSpPr>
        <p:spPr>
          <a:xfrm>
            <a:off x="5521487" y="4746360"/>
            <a:ext cx="1099407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ng</a:t>
            </a:r>
            <a:r>
              <a:rPr lang="sv-SE" dirty="0" smtClean="0"/>
              <a:t>-show</a:t>
            </a:r>
            <a:endParaRPr lang="sv-SE" dirty="0"/>
          </a:p>
        </p:txBody>
      </p:sp>
      <p:pic>
        <p:nvPicPr>
          <p:cNvPr id="11" name="Picture 2" descr="http://media.bigapps.se/2013/02/Stor-Logga-Soft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7" y="309356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14315" y="355985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-model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414315" y="5007599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userController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5461591" y="2707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5521487" y="432009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list.length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 ?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"show"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hide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dirty="0"/>
          </a:p>
        </p:txBody>
      </p:sp>
      <p:sp>
        <p:nvSpPr>
          <p:cNvPr id="16" name="Rectangle 15"/>
          <p:cNvSpPr/>
          <p:nvPr/>
        </p:nvSpPr>
        <p:spPr>
          <a:xfrm>
            <a:off x="5461591" y="5553594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-show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=”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hasErrors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”&gt;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sv-SE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&lt;/div&gt;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74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Part II 2030 - 2100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4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0164"/>
            <a:ext cx="10058400" cy="885305"/>
          </a:xfrm>
        </p:spPr>
        <p:txBody>
          <a:bodyPr/>
          <a:lstStyle/>
          <a:p>
            <a:r>
              <a:rPr lang="sv-SE" dirty="0" err="1" smtClean="0"/>
              <a:t>Testing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798127" y="1155469"/>
            <a:ext cx="4745183" cy="5355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/>
              <a:t>Karma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Is </a:t>
            </a:r>
            <a:r>
              <a:rPr lang="sv-SE" dirty="0"/>
              <a:t>a </a:t>
            </a:r>
            <a:r>
              <a:rPr lang="sv-SE" dirty="0" err="1"/>
              <a:t>testrunner</a:t>
            </a:r>
            <a:r>
              <a:rPr lang="sv-SE" dirty="0"/>
              <a:t> </a:t>
            </a:r>
            <a:r>
              <a:rPr lang="sv-SE" dirty="0" err="1" smtClean="0"/>
              <a:t>that</a:t>
            </a:r>
            <a:endParaRPr lang="sv-SE" dirty="0"/>
          </a:p>
          <a:p>
            <a:pPr marL="742950" lvl="1" indent="-285750">
              <a:buFontTx/>
              <a:buChar char="-"/>
            </a:pPr>
            <a:r>
              <a:rPr lang="sv-S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r>
              <a:rPr lang="sv-S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be </a:t>
            </a:r>
            <a:r>
              <a:rPr lang="sv-S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</a:t>
            </a:r>
            <a:r>
              <a:rPr lang="sv-S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dirty="0" err="1"/>
              <a:t>with</a:t>
            </a:r>
            <a:r>
              <a:rPr lang="sv-SE" dirty="0"/>
              <a:t> a </a:t>
            </a:r>
            <a:r>
              <a:rPr lang="sv-SE" dirty="0" err="1"/>
              <a:t>lot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plugins</a:t>
            </a:r>
            <a:r>
              <a:rPr lang="sv-SE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sv-S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Needs</a:t>
            </a:r>
            <a:r>
              <a:rPr lang="sv-S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</a:t>
            </a:r>
            <a:r>
              <a:rPr lang="sv-S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config</a:t>
            </a:r>
            <a:r>
              <a:rPr lang="sv-S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file</a:t>
            </a:r>
            <a:r>
              <a:rPr lang="sv-SE" dirty="0"/>
              <a:t> to </a:t>
            </a:r>
            <a:r>
              <a:rPr lang="sv-SE" dirty="0" err="1" smtClean="0"/>
              <a:t>run</a:t>
            </a:r>
            <a:endParaRPr lang="sv-SE" dirty="0" smtClean="0"/>
          </a:p>
          <a:p>
            <a:pPr marL="1200150" lvl="2" indent="-285750">
              <a:buFontTx/>
              <a:buChar char="-"/>
            </a:pP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properties</a:t>
            </a:r>
            <a:endParaRPr lang="sv-SE" dirty="0" smtClean="0"/>
          </a:p>
          <a:p>
            <a:pPr marL="1657350" lvl="3" indent="-285750">
              <a:buFontTx/>
              <a:buChar char="-"/>
            </a:pPr>
            <a:r>
              <a:rPr lang="sv-SE" dirty="0" err="1"/>
              <a:t>f</a:t>
            </a:r>
            <a:r>
              <a:rPr lang="sv-SE" dirty="0" err="1" smtClean="0"/>
              <a:t>iles</a:t>
            </a:r>
            <a:endParaRPr lang="sv-SE" dirty="0" smtClean="0"/>
          </a:p>
          <a:p>
            <a:pPr marL="1657350" lvl="3" indent="-285750">
              <a:buFontTx/>
              <a:buChar char="-"/>
            </a:pPr>
            <a:r>
              <a:rPr lang="sv-SE" dirty="0" smtClean="0"/>
              <a:t>Browser</a:t>
            </a:r>
          </a:p>
          <a:p>
            <a:pPr marL="1657350" lvl="3" indent="-285750">
              <a:buFontTx/>
              <a:buChar char="-"/>
            </a:pPr>
            <a:r>
              <a:rPr lang="sv-SE" dirty="0" err="1" smtClean="0"/>
              <a:t>runOnce</a:t>
            </a:r>
            <a:endParaRPr lang="sv-SE" dirty="0" smtClean="0"/>
          </a:p>
          <a:p>
            <a:pPr marL="742950" lvl="1" indent="-285750">
              <a:buFontTx/>
              <a:buChar char="-"/>
            </a:pPr>
            <a:r>
              <a:rPr lang="sv-S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r>
              <a:rPr lang="sv-S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</a:t>
            </a:r>
            <a:r>
              <a:rPr lang="sv-S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many</a:t>
            </a:r>
            <a:r>
              <a:rPr lang="sv-S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different test </a:t>
            </a:r>
            <a:r>
              <a:rPr lang="sv-S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frameworks</a:t>
            </a:r>
            <a:endParaRPr lang="sv-SE" dirty="0" smtClean="0"/>
          </a:p>
          <a:p>
            <a:pPr marL="1200150" lvl="2" indent="-285750">
              <a:buFontTx/>
              <a:buChar char="-"/>
            </a:pPr>
            <a:r>
              <a:rPr lang="sv-SE" dirty="0" smtClean="0"/>
              <a:t>Jasmine</a:t>
            </a:r>
          </a:p>
          <a:p>
            <a:pPr marL="1200150" lvl="2" indent="-285750">
              <a:buFontTx/>
              <a:buChar char="-"/>
            </a:pPr>
            <a:r>
              <a:rPr lang="sv-SE" dirty="0" err="1" smtClean="0"/>
              <a:t>Qunit</a:t>
            </a:r>
            <a:r>
              <a:rPr lang="sv-SE" dirty="0"/>
              <a:t> </a:t>
            </a:r>
            <a:endParaRPr lang="sv-SE" dirty="0" smtClean="0"/>
          </a:p>
          <a:p>
            <a:pPr marL="1200150" lvl="2" indent="-285750">
              <a:buFontTx/>
              <a:buChar char="-"/>
            </a:pPr>
            <a:r>
              <a:rPr lang="sv-SE" dirty="0" smtClean="0"/>
              <a:t>etc..</a:t>
            </a:r>
          </a:p>
          <a:p>
            <a:pPr marL="285750" indent="-285750">
              <a:buFontTx/>
              <a:buChar char="-"/>
            </a:pPr>
            <a:r>
              <a:rPr lang="sv-SE" dirty="0" err="1" smtClean="0"/>
              <a:t>Install</a:t>
            </a:r>
            <a:endParaRPr lang="sv-SE" dirty="0" smtClean="0"/>
          </a:p>
          <a:p>
            <a:pPr marL="742950" lvl="1" indent="-285750">
              <a:buFontTx/>
              <a:buChar char="-"/>
            </a:pPr>
            <a:r>
              <a:rPr lang="sv-SE" dirty="0" err="1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karma –save-</a:t>
            </a:r>
            <a:r>
              <a:rPr lang="sv-SE" dirty="0" err="1" smtClean="0"/>
              <a:t>dev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config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endParaRPr lang="sv-SE" dirty="0" smtClean="0"/>
          </a:p>
          <a:p>
            <a:pPr marL="742950" lvl="1" indent="-285750">
              <a:buFontTx/>
              <a:buChar char="-"/>
            </a:pPr>
            <a:r>
              <a:rPr lang="sv-SE" dirty="0"/>
              <a:t>k</a:t>
            </a:r>
            <a:r>
              <a:rPr lang="sv-SE" dirty="0" smtClean="0"/>
              <a:t>arma </a:t>
            </a:r>
            <a:r>
              <a:rPr lang="sv-SE" dirty="0" err="1" smtClean="0"/>
              <a:t>init</a:t>
            </a:r>
            <a:r>
              <a:rPr lang="sv-SE" dirty="0" smtClean="0"/>
              <a:t> &lt;</a:t>
            </a:r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err="1" smtClean="0"/>
              <a:t>filename</a:t>
            </a:r>
            <a:r>
              <a:rPr lang="sv-SE" dirty="0" smtClean="0"/>
              <a:t>&gt;</a:t>
            </a:r>
          </a:p>
          <a:p>
            <a:pPr marL="742950" lvl="1" indent="-285750">
              <a:buFontTx/>
              <a:buChar char="-"/>
            </a:pPr>
            <a:r>
              <a:rPr lang="sv-SE" dirty="0" smtClean="0"/>
              <a:t>karma start</a:t>
            </a:r>
          </a:p>
          <a:p>
            <a:pPr marL="742950" lvl="1" indent="-285750">
              <a:buFontTx/>
              <a:buChar char="-"/>
            </a:pPr>
            <a:endParaRPr lang="sv-SE" dirty="0" smtClean="0"/>
          </a:p>
          <a:p>
            <a:pPr marL="285750" indent="-285750">
              <a:buFontTx/>
              <a:buChar char="-"/>
            </a:pP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35034" y="1155469"/>
            <a:ext cx="5203766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sv-S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Most </a:t>
            </a:r>
            <a:r>
              <a:rPr lang="sv-S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things</a:t>
            </a:r>
            <a:r>
              <a:rPr lang="sv-S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</a:t>
            </a:r>
            <a:r>
              <a:rPr lang="sv-S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Angular</a:t>
            </a:r>
            <a:r>
              <a:rPr lang="sv-S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r>
              <a:rPr lang="sv-S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be </a:t>
            </a:r>
            <a:r>
              <a:rPr lang="sv-S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tested</a:t>
            </a:r>
            <a:endParaRPr lang="sv-SE" dirty="0" smtClean="0"/>
          </a:p>
          <a:p>
            <a:pPr marL="742950" lvl="1" indent="-285750">
              <a:buFontTx/>
              <a:buChar char="-"/>
            </a:pPr>
            <a:r>
              <a:rPr lang="sv-SE" dirty="0"/>
              <a:t>c</a:t>
            </a:r>
            <a:r>
              <a:rPr lang="sv-SE" dirty="0" smtClean="0"/>
              <a:t>ontrollers, services</a:t>
            </a:r>
            <a:r>
              <a:rPr lang="sv-SE" dirty="0"/>
              <a:t>, </a:t>
            </a:r>
            <a:r>
              <a:rPr lang="sv-SE" dirty="0" err="1" smtClean="0"/>
              <a:t>factories</a:t>
            </a:r>
            <a:r>
              <a:rPr lang="sv-SE" dirty="0"/>
              <a:t>, </a:t>
            </a:r>
            <a:r>
              <a:rPr lang="sv-SE" dirty="0" err="1"/>
              <a:t>Directives</a:t>
            </a:r>
            <a:r>
              <a:rPr lang="sv-SE" dirty="0"/>
              <a:t>, $</a:t>
            </a:r>
            <a:r>
              <a:rPr lang="sv-SE" dirty="0" smtClean="0"/>
              <a:t>http	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There</a:t>
            </a:r>
            <a:r>
              <a:rPr lang="sv-SE" dirty="0"/>
              <a:t> is </a:t>
            </a:r>
            <a:r>
              <a:rPr lang="sv-S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  <a:r>
              <a:rPr lang="sv-S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tooling</a:t>
            </a:r>
            <a:r>
              <a:rPr lang="sv-S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support</a:t>
            </a:r>
            <a:r>
              <a:rPr lang="sv-SE" dirty="0"/>
              <a:t> for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</a:t>
            </a:r>
            <a:r>
              <a:rPr lang="sv-SE" b="1" dirty="0"/>
              <a:t>and</a:t>
            </a:r>
            <a:r>
              <a:rPr lang="sv-SE" dirty="0"/>
              <a:t> E2e (end to end </a:t>
            </a:r>
            <a:r>
              <a:rPr lang="sv-SE" dirty="0" err="1"/>
              <a:t>aka</a:t>
            </a:r>
            <a:r>
              <a:rPr lang="sv-SE" dirty="0"/>
              <a:t> UI </a:t>
            </a:r>
            <a:r>
              <a:rPr lang="sv-SE" dirty="0" err="1"/>
              <a:t>testing</a:t>
            </a:r>
            <a:r>
              <a:rPr lang="sv-SE" dirty="0"/>
              <a:t>) </a:t>
            </a:r>
            <a:r>
              <a:rPr lang="sv-SE" dirty="0" err="1"/>
              <a:t>testing</a:t>
            </a:r>
            <a:endParaRPr lang="sv-SE" dirty="0"/>
          </a:p>
          <a:p>
            <a:r>
              <a:rPr lang="sv-SE" dirty="0"/>
              <a:t> </a:t>
            </a:r>
          </a:p>
          <a:p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19795" y="3415409"/>
            <a:ext cx="5203766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Jasmine  -&gt; BDD- style syntax</a:t>
            </a:r>
          </a:p>
          <a:p>
            <a:r>
              <a:rPr lang="sv-S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describe</a:t>
            </a:r>
            <a:r>
              <a:rPr lang="sv-SE" dirty="0" smtClean="0"/>
              <a:t>(’given a </a:t>
            </a:r>
            <a:r>
              <a:rPr lang="sv-SE" dirty="0" err="1" smtClean="0"/>
              <a:t>user</a:t>
            </a:r>
            <a:r>
              <a:rPr lang="sv-SE" dirty="0" smtClean="0"/>
              <a:t> has </a:t>
            </a:r>
            <a:r>
              <a:rPr lang="sv-SE" dirty="0" err="1" smtClean="0"/>
              <a:t>logged</a:t>
            </a:r>
            <a:r>
              <a:rPr lang="sv-SE" dirty="0" smtClean="0"/>
              <a:t> in’,</a:t>
            </a:r>
            <a:r>
              <a:rPr lang="sv-SE" dirty="0" err="1" smtClean="0"/>
              <a:t>function</a:t>
            </a:r>
            <a:r>
              <a:rPr lang="sv-SE" dirty="0" smtClean="0"/>
              <a:t>(){</a:t>
            </a:r>
          </a:p>
          <a:p>
            <a:r>
              <a:rPr lang="sv-SE" dirty="0" smtClean="0"/>
              <a:t>    </a:t>
            </a:r>
            <a:r>
              <a:rPr lang="sv-S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r>
              <a:rPr lang="sv-SE" dirty="0" smtClean="0"/>
              <a:t>(’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user</a:t>
            </a:r>
            <a:r>
              <a:rPr lang="sv-SE" dirty="0" smtClean="0"/>
              <a:t> logs </a:t>
            </a:r>
            <a:r>
              <a:rPr lang="sv-SE" dirty="0" err="1" smtClean="0"/>
              <a:t>out</a:t>
            </a:r>
            <a:r>
              <a:rPr lang="sv-SE" dirty="0" smtClean="0"/>
              <a:t> ’,</a:t>
            </a:r>
            <a:r>
              <a:rPr lang="sv-SE" dirty="0" err="1" smtClean="0"/>
              <a:t>function</a:t>
            </a:r>
            <a:r>
              <a:rPr lang="sv-SE" dirty="0" smtClean="0"/>
              <a:t>(){</a:t>
            </a:r>
          </a:p>
          <a:p>
            <a:r>
              <a:rPr lang="sv-SE" dirty="0"/>
              <a:t> </a:t>
            </a:r>
            <a:r>
              <a:rPr lang="sv-SE" dirty="0" smtClean="0"/>
              <a:t>      </a:t>
            </a:r>
            <a:r>
              <a:rPr lang="sv-S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</a:t>
            </a:r>
            <a:r>
              <a:rPr lang="sv-SE" dirty="0" smtClean="0"/>
              <a:t>(</a:t>
            </a:r>
            <a:r>
              <a:rPr lang="sv-SE" dirty="0" err="1" smtClean="0"/>
              <a:t>userService.loggedInStatus</a:t>
            </a:r>
            <a:r>
              <a:rPr lang="sv-SE" dirty="0" smtClean="0"/>
              <a:t>).</a:t>
            </a:r>
            <a:r>
              <a:rPr lang="sv-SE" dirty="0" err="1" smtClean="0"/>
              <a:t>toBe</a:t>
            </a:r>
            <a:r>
              <a:rPr lang="sv-SE" dirty="0" smtClean="0"/>
              <a:t>(</a:t>
            </a:r>
            <a:r>
              <a:rPr lang="sv-SE" dirty="0" err="1" smtClean="0"/>
              <a:t>false</a:t>
            </a:r>
            <a:r>
              <a:rPr lang="sv-SE" dirty="0" smtClean="0"/>
              <a:t>)</a:t>
            </a:r>
          </a:p>
          <a:p>
            <a:r>
              <a:rPr lang="sv-SE" dirty="0"/>
              <a:t> </a:t>
            </a:r>
            <a:r>
              <a:rPr lang="sv-SE" dirty="0" smtClean="0"/>
              <a:t>   });</a:t>
            </a:r>
            <a:endParaRPr lang="sv-SE" dirty="0"/>
          </a:p>
          <a:p>
            <a:r>
              <a:rPr lang="sv-SE" dirty="0" smtClean="0"/>
              <a:t>}) </a:t>
            </a:r>
          </a:p>
          <a:p>
            <a:endParaRPr lang="sv-SE" dirty="0"/>
          </a:p>
        </p:txBody>
      </p:sp>
      <p:sp>
        <p:nvSpPr>
          <p:cNvPr id="8" name="Rounded Rectangle 7"/>
          <p:cNvSpPr/>
          <p:nvPr/>
        </p:nvSpPr>
        <p:spPr>
          <a:xfrm>
            <a:off x="9591903" y="4761218"/>
            <a:ext cx="1640670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Step 1, </a:t>
            </a:r>
            <a:r>
              <a:rPr lang="sv-SE" dirty="0" err="1" smtClean="0"/>
              <a:t>install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9598831" y="5195714"/>
            <a:ext cx="1640670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Step 2, </a:t>
            </a:r>
            <a:r>
              <a:rPr lang="sv-SE" dirty="0" err="1" smtClean="0"/>
              <a:t>config</a:t>
            </a:r>
            <a:endParaRPr lang="sv-SE" dirty="0"/>
          </a:p>
        </p:txBody>
      </p:sp>
      <p:sp>
        <p:nvSpPr>
          <p:cNvPr id="10" name="Rounded Rectangle 9"/>
          <p:cNvSpPr/>
          <p:nvPr/>
        </p:nvSpPr>
        <p:spPr>
          <a:xfrm>
            <a:off x="9591903" y="5646523"/>
            <a:ext cx="1640670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Step 3, </a:t>
            </a:r>
            <a:r>
              <a:rPr lang="sv-SE" dirty="0" err="1" smtClean="0"/>
              <a:t>run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15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89" y="0"/>
            <a:ext cx="10058400" cy="1450757"/>
          </a:xfrm>
        </p:spPr>
        <p:txBody>
          <a:bodyPr/>
          <a:lstStyle/>
          <a:p>
            <a:r>
              <a:rPr lang="sv-SE" dirty="0" err="1" smtClean="0"/>
              <a:t>Testing</a:t>
            </a:r>
            <a:r>
              <a:rPr lang="sv-SE" dirty="0"/>
              <a:t> </a:t>
            </a:r>
            <a:r>
              <a:rPr lang="sv-SE" dirty="0" smtClean="0"/>
              <a:t>– </a:t>
            </a:r>
            <a:r>
              <a:rPr lang="sv-SE" dirty="0" err="1" smtClean="0"/>
              <a:t>breakdown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config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60662" y="1904211"/>
            <a:ext cx="4662055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/>
              <a:t>// </a:t>
            </a:r>
            <a:r>
              <a:rPr lang="sv-SE" dirty="0" err="1"/>
              <a:t>frameworks</a:t>
            </a:r>
            <a:r>
              <a:rPr lang="sv-SE" dirty="0"/>
              <a:t> to </a:t>
            </a:r>
            <a:r>
              <a:rPr lang="sv-SE" dirty="0" err="1"/>
              <a:t>use</a:t>
            </a:r>
            <a:endParaRPr lang="sv-SE" dirty="0"/>
          </a:p>
          <a:p>
            <a:r>
              <a:rPr lang="sv-SE" dirty="0"/>
              <a:t>    </a:t>
            </a:r>
            <a:r>
              <a:rPr lang="sv-SE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frameworks</a:t>
            </a:r>
            <a:r>
              <a:rPr lang="sv-SE" b="1" dirty="0"/>
              <a:t>: ['</a:t>
            </a:r>
            <a:r>
              <a:rPr lang="sv-SE" b="1" dirty="0" err="1"/>
              <a:t>jasmine</a:t>
            </a:r>
            <a:r>
              <a:rPr lang="sv-SE" b="1" dirty="0"/>
              <a:t>'],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460663" y="2685514"/>
            <a:ext cx="4662055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/>
              <a:t>// list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/ </a:t>
            </a:r>
            <a:r>
              <a:rPr lang="sv-SE" dirty="0" err="1"/>
              <a:t>patterns</a:t>
            </a:r>
            <a:r>
              <a:rPr lang="sv-SE" dirty="0"/>
              <a:t> to </a:t>
            </a:r>
            <a:r>
              <a:rPr lang="sv-SE" dirty="0" err="1"/>
              <a:t>load</a:t>
            </a:r>
            <a:r>
              <a:rPr lang="sv-SE" dirty="0"/>
              <a:t> in the browser</a:t>
            </a:r>
          </a:p>
          <a:p>
            <a:r>
              <a:rPr lang="sv-SE" dirty="0"/>
              <a:t>    </a:t>
            </a:r>
            <a:r>
              <a:rPr lang="sv-SE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files</a:t>
            </a:r>
            <a:r>
              <a:rPr lang="sv-SE" b="1" dirty="0"/>
              <a:t>: [</a:t>
            </a:r>
          </a:p>
          <a:p>
            <a:r>
              <a:rPr lang="sv-SE" b="1" dirty="0"/>
              <a:t>	  </a:t>
            </a:r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sv-SE" b="1" dirty="0" err="1">
                <a:solidFill>
                  <a:schemeClr val="accent2">
                    <a:lumMod val="75000"/>
                  </a:schemeClr>
                </a:solidFill>
              </a:rPr>
              <a:t>lib</a:t>
            </a:r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/angular.js',</a:t>
            </a:r>
          </a:p>
          <a:p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	  '</a:t>
            </a:r>
            <a:r>
              <a:rPr lang="sv-SE" b="1" dirty="0" err="1">
                <a:solidFill>
                  <a:schemeClr val="accent2">
                    <a:lumMod val="75000"/>
                  </a:schemeClr>
                </a:solidFill>
              </a:rPr>
              <a:t>lib</a:t>
            </a:r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/angular-mocks.js',</a:t>
            </a:r>
          </a:p>
          <a:p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	  '</a:t>
            </a:r>
            <a:r>
              <a:rPr lang="sv-SE" b="1" dirty="0" err="1">
                <a:solidFill>
                  <a:schemeClr val="accent2">
                    <a:lumMod val="75000"/>
                  </a:schemeClr>
                </a:solidFill>
              </a:rPr>
              <a:t>lib</a:t>
            </a:r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/angular-route.js',</a:t>
            </a:r>
          </a:p>
          <a:p>
            <a:r>
              <a:rPr lang="sv-SE" b="1" dirty="0"/>
              <a:t>	  </a:t>
            </a:r>
            <a:r>
              <a:rPr lang="sv-SE" b="1" dirty="0">
                <a:solidFill>
                  <a:schemeClr val="accent1"/>
                </a:solidFill>
              </a:rPr>
              <a:t>'app.js',</a:t>
            </a:r>
          </a:p>
          <a:p>
            <a:r>
              <a:rPr lang="sv-SE" b="1" dirty="0">
                <a:solidFill>
                  <a:schemeClr val="accent1"/>
                </a:solidFill>
              </a:rPr>
              <a:t>	  'services/*.</a:t>
            </a:r>
            <a:r>
              <a:rPr lang="sv-SE" b="1" dirty="0" err="1">
                <a:solidFill>
                  <a:schemeClr val="accent1"/>
                </a:solidFill>
              </a:rPr>
              <a:t>js</a:t>
            </a:r>
            <a:r>
              <a:rPr lang="sv-SE" b="1" dirty="0">
                <a:solidFill>
                  <a:schemeClr val="accent1"/>
                </a:solidFill>
              </a:rPr>
              <a:t>',</a:t>
            </a:r>
          </a:p>
          <a:p>
            <a:r>
              <a:rPr lang="sv-SE" b="1" dirty="0">
                <a:solidFill>
                  <a:schemeClr val="accent1"/>
                </a:solidFill>
              </a:rPr>
              <a:t>      </a:t>
            </a:r>
            <a:r>
              <a:rPr lang="sv-SE" b="1" dirty="0" smtClean="0">
                <a:solidFill>
                  <a:schemeClr val="accent1"/>
                </a:solidFill>
              </a:rPr>
              <a:t>              'controllers</a:t>
            </a:r>
            <a:r>
              <a:rPr lang="sv-SE" b="1" dirty="0">
                <a:solidFill>
                  <a:schemeClr val="accent1"/>
                </a:solidFill>
              </a:rPr>
              <a:t>/*.</a:t>
            </a:r>
            <a:r>
              <a:rPr lang="sv-SE" b="1" dirty="0" err="1">
                <a:solidFill>
                  <a:schemeClr val="accent1"/>
                </a:solidFill>
              </a:rPr>
              <a:t>js</a:t>
            </a:r>
            <a:r>
              <a:rPr lang="sv-SE" b="1" dirty="0">
                <a:solidFill>
                  <a:schemeClr val="accent1"/>
                </a:solidFill>
              </a:rPr>
              <a:t>',</a:t>
            </a:r>
          </a:p>
          <a:p>
            <a:r>
              <a:rPr lang="sv-SE" b="1" dirty="0"/>
              <a:t>      </a:t>
            </a:r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'test/services/*.</a:t>
            </a:r>
            <a:r>
              <a:rPr lang="sv-SE" b="1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',</a:t>
            </a:r>
          </a:p>
          <a:p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      'test/controllers/*.</a:t>
            </a:r>
            <a:r>
              <a:rPr lang="sv-SE" b="1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sv-SE" b="1" dirty="0">
                <a:solidFill>
                  <a:schemeClr val="bg1">
                    <a:lumMod val="50000"/>
                  </a:schemeClr>
                </a:solidFill>
              </a:rPr>
              <a:t>'</a:t>
            </a:r>
          </a:p>
          <a:p>
            <a:r>
              <a:rPr lang="sv-SE" b="1" dirty="0"/>
              <a:t>    ],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5524500" y="1904211"/>
            <a:ext cx="609600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dirty="0"/>
              <a:t>// test </a:t>
            </a:r>
            <a:r>
              <a:rPr lang="sv-SE" dirty="0" err="1"/>
              <a:t>results</a:t>
            </a:r>
            <a:r>
              <a:rPr lang="sv-SE" dirty="0"/>
              <a:t> reporter to </a:t>
            </a:r>
            <a:r>
              <a:rPr lang="sv-SE" dirty="0" err="1"/>
              <a:t>use</a:t>
            </a:r>
            <a:endParaRPr lang="sv-SE" dirty="0"/>
          </a:p>
          <a:p>
            <a:r>
              <a:rPr lang="sv-SE" dirty="0"/>
              <a:t>    // </a:t>
            </a:r>
            <a:r>
              <a:rPr lang="sv-SE" dirty="0" err="1"/>
              <a:t>possible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: '</a:t>
            </a:r>
            <a:r>
              <a:rPr lang="sv-SE" dirty="0" err="1"/>
              <a:t>dots</a:t>
            </a:r>
            <a:r>
              <a:rPr lang="sv-SE" dirty="0"/>
              <a:t>', 'progress', '</a:t>
            </a:r>
            <a:r>
              <a:rPr lang="sv-SE" dirty="0" err="1"/>
              <a:t>junit</a:t>
            </a:r>
            <a:r>
              <a:rPr lang="sv-SE" dirty="0"/>
              <a:t>', '</a:t>
            </a:r>
            <a:r>
              <a:rPr lang="sv-SE" dirty="0" err="1"/>
              <a:t>growl</a:t>
            </a:r>
            <a:r>
              <a:rPr lang="sv-SE" dirty="0"/>
              <a:t>', '</a:t>
            </a:r>
            <a:r>
              <a:rPr lang="sv-SE" dirty="0" err="1"/>
              <a:t>coverage</a:t>
            </a:r>
            <a:r>
              <a:rPr lang="sv-SE" dirty="0"/>
              <a:t>'</a:t>
            </a:r>
          </a:p>
          <a:p>
            <a:r>
              <a:rPr lang="sv-SE" dirty="0"/>
              <a:t>    </a:t>
            </a:r>
            <a:r>
              <a:rPr lang="sv-SE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reporters</a:t>
            </a:r>
            <a:r>
              <a:rPr lang="sv-SE" b="1" dirty="0"/>
              <a:t>: ['progress'],</a:t>
            </a:r>
            <a:endParaRPr lang="sv-SE" b="1" dirty="0"/>
          </a:p>
        </p:txBody>
      </p:sp>
      <p:sp>
        <p:nvSpPr>
          <p:cNvPr id="9" name="Rectangle 8"/>
          <p:cNvSpPr/>
          <p:nvPr/>
        </p:nvSpPr>
        <p:spPr>
          <a:xfrm>
            <a:off x="5524500" y="3506120"/>
            <a:ext cx="609600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dirty="0"/>
              <a:t> // </a:t>
            </a:r>
            <a:r>
              <a:rPr lang="sv-SE" dirty="0" err="1"/>
              <a:t>enable</a:t>
            </a:r>
            <a:r>
              <a:rPr lang="sv-SE" dirty="0"/>
              <a:t> / </a:t>
            </a:r>
            <a:r>
              <a:rPr lang="sv-SE" dirty="0" err="1"/>
              <a:t>disable</a:t>
            </a:r>
            <a:r>
              <a:rPr lang="sv-SE" dirty="0"/>
              <a:t> </a:t>
            </a:r>
            <a:r>
              <a:rPr lang="sv-SE" dirty="0" err="1"/>
              <a:t>watching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and </a:t>
            </a:r>
            <a:r>
              <a:rPr lang="sv-SE" dirty="0" err="1"/>
              <a:t>executing</a:t>
            </a:r>
            <a:r>
              <a:rPr lang="sv-SE" dirty="0"/>
              <a:t> tests </a:t>
            </a:r>
            <a:r>
              <a:rPr lang="sv-SE" dirty="0" err="1"/>
              <a:t>whenever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changes</a:t>
            </a:r>
            <a:endParaRPr lang="sv-SE" dirty="0"/>
          </a:p>
          <a:p>
            <a:r>
              <a:rPr lang="sv-SE" dirty="0"/>
              <a:t>   </a:t>
            </a:r>
            <a:r>
              <a:rPr lang="sv-SE" b="1" dirty="0"/>
              <a:t> </a:t>
            </a:r>
            <a:r>
              <a:rPr lang="sv-SE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autoWatch</a:t>
            </a:r>
            <a:r>
              <a:rPr lang="sv-SE" b="1" dirty="0"/>
              <a:t>: </a:t>
            </a:r>
            <a:r>
              <a:rPr lang="sv-SE" b="1" dirty="0" err="1"/>
              <a:t>true</a:t>
            </a:r>
            <a:r>
              <a:rPr lang="sv-SE" b="1" dirty="0"/>
              <a:t>,</a:t>
            </a:r>
          </a:p>
          <a:p>
            <a:endParaRPr lang="sv-SE" dirty="0"/>
          </a:p>
          <a:p>
            <a:r>
              <a:rPr lang="sv-SE" dirty="0"/>
              <a:t>    </a:t>
            </a:r>
            <a:r>
              <a:rPr lang="sv-SE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browsers</a:t>
            </a:r>
            <a:r>
              <a:rPr lang="sv-SE" b="1" dirty="0"/>
              <a:t>: ['</a:t>
            </a:r>
            <a:r>
              <a:rPr lang="sv-SE" b="1" dirty="0" err="1"/>
              <a:t>Chrome</a:t>
            </a:r>
            <a:r>
              <a:rPr lang="sv-SE" b="1" dirty="0"/>
              <a:t>'],</a:t>
            </a:r>
          </a:p>
          <a:p>
            <a:r>
              <a:rPr lang="sv-SE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sv-SE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singleRun</a:t>
            </a:r>
            <a:r>
              <a:rPr lang="sv-SE" b="1" dirty="0"/>
              <a:t>: </a:t>
            </a:r>
            <a:r>
              <a:rPr lang="sv-SE" b="1" dirty="0" err="1"/>
              <a:t>false</a:t>
            </a:r>
            <a:endParaRPr lang="sv-SE" b="1" dirty="0"/>
          </a:p>
          <a:p>
            <a:r>
              <a:rPr lang="sv-SE" dirty="0"/>
              <a:t>  });</a:t>
            </a:r>
          </a:p>
          <a:p>
            <a:r>
              <a:rPr lang="sv-SE" dirty="0"/>
              <a:t>};</a:t>
            </a:r>
            <a:endParaRPr lang="sv-SE" dirty="0"/>
          </a:p>
        </p:txBody>
      </p:sp>
      <p:sp>
        <p:nvSpPr>
          <p:cNvPr id="10" name="Rounded Rectangle 9"/>
          <p:cNvSpPr/>
          <p:nvPr/>
        </p:nvSpPr>
        <p:spPr>
          <a:xfrm>
            <a:off x="3658694" y="3457639"/>
            <a:ext cx="1640670" cy="3615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</a:t>
            </a:r>
            <a:r>
              <a:rPr lang="sv-SE" dirty="0" err="1" smtClean="0"/>
              <a:t>ngular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>
            <a:off x="3187640" y="4410517"/>
            <a:ext cx="1640670" cy="361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y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>
            <a:off x="3187640" y="5182642"/>
            <a:ext cx="1640670" cy="3615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</a:t>
            </a:r>
            <a:r>
              <a:rPr lang="sv-SE" dirty="0" smtClean="0"/>
              <a:t>ests to </a:t>
            </a:r>
            <a:r>
              <a:rPr lang="sv-SE" dirty="0" err="1" smtClean="0"/>
              <a:t>run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15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 </a:t>
            </a:r>
            <a:r>
              <a:rPr lang="sv-SE" dirty="0" err="1" smtClean="0"/>
              <a:t>of</a:t>
            </a:r>
            <a:r>
              <a:rPr lang="sv-SE" dirty="0" smtClean="0"/>
              <a:t> a test and </a:t>
            </a:r>
            <a:r>
              <a:rPr lang="sv-SE" dirty="0" err="1" smtClean="0"/>
              <a:t>debug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6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Food</a:t>
            </a:r>
            <a:r>
              <a:rPr lang="sv-SE" dirty="0" smtClean="0"/>
              <a:t> 18-1830</a:t>
            </a:r>
          </a:p>
          <a:p>
            <a:r>
              <a:rPr lang="sv-SE" dirty="0" smtClean="0"/>
              <a:t>- CRUD 30 min 1830 -1900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Coding</a:t>
            </a:r>
            <a:r>
              <a:rPr lang="sv-SE" dirty="0" smtClean="0"/>
              <a:t> 1900-2030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Testing</a:t>
            </a:r>
            <a:r>
              <a:rPr lang="sv-SE" dirty="0"/>
              <a:t>,</a:t>
            </a:r>
            <a:r>
              <a:rPr lang="sv-SE" dirty="0" smtClean="0"/>
              <a:t> </a:t>
            </a:r>
            <a:r>
              <a:rPr lang="sv-SE" dirty="0" err="1" smtClean="0"/>
              <a:t>Deployment</a:t>
            </a:r>
            <a:r>
              <a:rPr lang="sv-SE" dirty="0" smtClean="0"/>
              <a:t> 2030-2100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61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Further</a:t>
            </a:r>
            <a:r>
              <a:rPr lang="sv-SE" dirty="0" smtClean="0"/>
              <a:t> </a:t>
            </a:r>
            <a:r>
              <a:rPr lang="sv-SE" dirty="0" err="1" smtClean="0"/>
              <a:t>reading</a:t>
            </a:r>
            <a:endParaRPr lang="sv-SE" dirty="0"/>
          </a:p>
        </p:txBody>
      </p:sp>
      <p:pic>
        <p:nvPicPr>
          <p:cNvPr id="5" name="Picture 2" descr="http://media.bigapps.se/2013/02/Stor-Logga-Soft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7" y="309356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48508" y="2268415"/>
            <a:ext cx="29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hlinkClick r:id="rId3"/>
              </a:rPr>
              <a:t>http://docs.angularjs.org/api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248508" y="3370971"/>
            <a:ext cx="4065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hlinkClick r:id="rId4"/>
              </a:rPr>
              <a:t>https://github.com/angular/angular-seed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1248508" y="4929725"/>
            <a:ext cx="449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hlinkClick r:id="rId5"/>
              </a:rPr>
              <a:t>https://github.com/softchris/angulartemplate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1248508" y="3936384"/>
            <a:ext cx="1942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hlinkClick r:id="rId6"/>
              </a:rPr>
              <a:t>http://egghead.io/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1248508" y="4501797"/>
            <a:ext cx="28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http://www.pluralsight.com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1311890" y="5447957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www.google.com</a:t>
            </a:r>
            <a:endParaRPr lang="sv-SE" dirty="0"/>
          </a:p>
        </p:txBody>
      </p:sp>
      <p:sp>
        <p:nvSpPr>
          <p:cNvPr id="10" name="Rounded Rectangle 9"/>
          <p:cNvSpPr/>
          <p:nvPr/>
        </p:nvSpPr>
        <p:spPr>
          <a:xfrm>
            <a:off x="6295292" y="4871129"/>
            <a:ext cx="2895085" cy="50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Shameless</a:t>
            </a:r>
            <a:r>
              <a:rPr lang="sv-SE" dirty="0" smtClean="0"/>
              <a:t> </a:t>
            </a:r>
            <a:r>
              <a:rPr lang="sv-SE" dirty="0" err="1" smtClean="0"/>
              <a:t>self</a:t>
            </a:r>
            <a:r>
              <a:rPr lang="sv-SE" dirty="0" smtClean="0"/>
              <a:t> promotion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>
            <a:off x="6295291" y="5447957"/>
            <a:ext cx="2895085" cy="509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Google is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friend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1311890" y="2819693"/>
            <a:ext cx="24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www.ng-newsletter.com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13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AngularJs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65765" cy="4023360"/>
          </a:xfrm>
        </p:spPr>
        <p:txBody>
          <a:bodyPr>
            <a:normAutofit/>
          </a:bodyPr>
          <a:lstStyle/>
          <a:p>
            <a:r>
              <a:rPr lang="sv-SE" dirty="0" smtClean="0"/>
              <a:t>- Super </a:t>
            </a:r>
            <a:r>
              <a:rPr lang="sv-SE" dirty="0" err="1" smtClean="0"/>
              <a:t>heroic</a:t>
            </a:r>
            <a:r>
              <a:rPr lang="sv-SE" dirty="0" smtClean="0"/>
              <a:t> </a:t>
            </a:r>
            <a:r>
              <a:rPr lang="sv-SE" dirty="0" err="1" smtClean="0"/>
              <a:t>Javascript</a:t>
            </a:r>
            <a:r>
              <a:rPr lang="sv-SE" dirty="0" smtClean="0"/>
              <a:t> MVW </a:t>
            </a:r>
            <a:r>
              <a:rPr lang="sv-SE" dirty="0" err="1" smtClean="0"/>
              <a:t>Framework</a:t>
            </a:r>
            <a:r>
              <a:rPr lang="sv-SE" dirty="0" smtClean="0"/>
              <a:t>, </a:t>
            </a:r>
            <a:r>
              <a:rPr lang="sv-SE" sz="3100" dirty="0" err="1" smtClean="0"/>
              <a:t>M</a:t>
            </a:r>
            <a:r>
              <a:rPr lang="sv-SE" dirty="0" err="1" smtClean="0"/>
              <a:t>odel</a:t>
            </a:r>
            <a:r>
              <a:rPr lang="sv-SE" dirty="0" smtClean="0"/>
              <a:t> </a:t>
            </a:r>
            <a:r>
              <a:rPr lang="sv-SE" sz="3100" dirty="0" err="1" smtClean="0"/>
              <a:t>V</a:t>
            </a:r>
            <a:r>
              <a:rPr lang="sv-SE" dirty="0" err="1" smtClean="0"/>
              <a:t>iew</a:t>
            </a:r>
            <a:r>
              <a:rPr lang="sv-SE" dirty="0" smtClean="0"/>
              <a:t> </a:t>
            </a:r>
            <a:r>
              <a:rPr lang="sv-SE" sz="3100" dirty="0" err="1" smtClean="0"/>
              <a:t>W</a:t>
            </a:r>
            <a:r>
              <a:rPr lang="sv-SE" dirty="0" err="1" smtClean="0"/>
              <a:t>hatever</a:t>
            </a:r>
            <a:r>
              <a:rPr lang="sv-SE" dirty="0" smtClean="0"/>
              <a:t> </a:t>
            </a:r>
          </a:p>
          <a:p>
            <a:r>
              <a:rPr lang="en-US" dirty="0" smtClean="0"/>
              <a:t>- SPA, single page application</a:t>
            </a:r>
          </a:p>
          <a:p>
            <a:r>
              <a:rPr lang="en-US" dirty="0" smtClean="0"/>
              <a:t>- Brings MVC </a:t>
            </a:r>
            <a:r>
              <a:rPr lang="en-US" dirty="0" err="1" smtClean="0"/>
              <a:t>capbability</a:t>
            </a:r>
            <a:r>
              <a:rPr lang="en-US" dirty="0" smtClean="0"/>
              <a:t> to </a:t>
            </a:r>
            <a:r>
              <a:rPr lang="en-US" dirty="0" err="1" smtClean="0"/>
              <a:t>javascript</a:t>
            </a:r>
            <a:r>
              <a:rPr lang="en-US" dirty="0" smtClean="0"/>
              <a:t> making it easier to test</a:t>
            </a:r>
            <a:endParaRPr lang="en-US" b="1" dirty="0" smtClean="0"/>
          </a:p>
          <a:p>
            <a:r>
              <a:rPr lang="en-US" b="1" dirty="0" smtClean="0"/>
              <a:t>- </a:t>
            </a:r>
            <a:r>
              <a:rPr lang="en-US" dirty="0" smtClean="0"/>
              <a:t>Angular </a:t>
            </a:r>
            <a:r>
              <a:rPr lang="en-US" b="1" dirty="0"/>
              <a:t>deemphasizes</a:t>
            </a:r>
            <a:r>
              <a:rPr lang="en-US" dirty="0"/>
              <a:t> DOM </a:t>
            </a:r>
            <a:r>
              <a:rPr lang="en-US" dirty="0" smtClean="0"/>
              <a:t>manipulation</a:t>
            </a:r>
          </a:p>
          <a:p>
            <a:r>
              <a:rPr lang="en-US" dirty="0" smtClean="0"/>
              <a:t>- Angular is Test focused, support for unit</a:t>
            </a:r>
          </a:p>
          <a:p>
            <a:r>
              <a:rPr lang="en-US" dirty="0" smtClean="0"/>
              <a:t>testing, </a:t>
            </a:r>
            <a:r>
              <a:rPr lang="en-US" dirty="0" err="1" smtClean="0"/>
              <a:t>ui</a:t>
            </a:r>
            <a:r>
              <a:rPr lang="en-US" dirty="0" smtClean="0"/>
              <a:t> testing mocking etc..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45136" y="392089"/>
            <a:ext cx="1953490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DOM manipulation (</a:t>
            </a:r>
            <a:r>
              <a:rPr lang="sv-SE" dirty="0" err="1" smtClean="0"/>
              <a:t>move</a:t>
            </a:r>
            <a:r>
              <a:rPr lang="sv-SE" dirty="0" smtClean="0"/>
              <a:t>, </a:t>
            </a:r>
            <a:r>
              <a:rPr lang="sv-SE" dirty="0" err="1" smtClean="0"/>
              <a:t>create</a:t>
            </a:r>
            <a:r>
              <a:rPr lang="sv-SE" dirty="0" smtClean="0"/>
              <a:t>, </a:t>
            </a:r>
            <a:r>
              <a:rPr lang="sv-SE" dirty="0" err="1" smtClean="0"/>
              <a:t>replace</a:t>
            </a:r>
            <a:r>
              <a:rPr lang="sv-SE" dirty="0" smtClean="0"/>
              <a:t>, </a:t>
            </a:r>
            <a:r>
              <a:rPr lang="sv-SE" dirty="0" err="1" smtClean="0"/>
              <a:t>etc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8" name="Rounded Rectangle 7"/>
          <p:cNvSpPr/>
          <p:nvPr/>
        </p:nvSpPr>
        <p:spPr>
          <a:xfrm>
            <a:off x="5468391" y="5037508"/>
            <a:ext cx="1953490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Augmenting</a:t>
            </a:r>
            <a:r>
              <a:rPr lang="sv-SE" dirty="0"/>
              <a:t> </a:t>
            </a:r>
            <a:r>
              <a:rPr lang="sv-SE" dirty="0" smtClean="0"/>
              <a:t>–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functionality</a:t>
            </a:r>
            <a:r>
              <a:rPr lang="sv-SE" dirty="0" smtClean="0"/>
              <a:t> to </a:t>
            </a:r>
            <a:r>
              <a:rPr lang="sv-SE" dirty="0" err="1" smtClean="0"/>
              <a:t>existing</a:t>
            </a:r>
            <a:r>
              <a:rPr lang="sv-SE" dirty="0" smtClean="0"/>
              <a:t> DOM</a:t>
            </a:r>
            <a:endParaRPr lang="sv-SE" dirty="0"/>
          </a:p>
        </p:txBody>
      </p:sp>
      <p:sp>
        <p:nvSpPr>
          <p:cNvPr id="30" name="Rectangle 29"/>
          <p:cNvSpPr/>
          <p:nvPr/>
        </p:nvSpPr>
        <p:spPr>
          <a:xfrm>
            <a:off x="7421881" y="1956273"/>
            <a:ext cx="3733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“DOM </a:t>
            </a:r>
            <a:r>
              <a:rPr lang="en-US" b="1" i="1" dirty="0" err="1" smtClean="0">
                <a:solidFill>
                  <a:schemeClr val="bg1">
                    <a:lumMod val="65000"/>
                  </a:schemeClr>
                </a:solidFill>
              </a:rPr>
              <a:t>manip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-way”</a:t>
            </a: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/>
              <a:t>&lt;div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/>
              <a:t>span&gt;content&lt;/span</a:t>
            </a:r>
            <a:r>
              <a:rPr lang="en-US" b="1" dirty="0" smtClean="0"/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&lt;</a:t>
            </a:r>
            <a:r>
              <a:rPr lang="en-US" b="1" dirty="0">
                <a:solidFill>
                  <a:srgbClr val="FF0000"/>
                </a:solidFill>
              </a:rPr>
              <a:t>span&gt;new element&lt;/span&gt;</a:t>
            </a:r>
          </a:p>
          <a:p>
            <a:r>
              <a:rPr lang="en-US" b="1" dirty="0"/>
              <a:t>&lt;/div&gt;</a:t>
            </a:r>
          </a:p>
          <a:p>
            <a:endParaRPr lang="en-US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“Angular-way”</a:t>
            </a: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/>
              <a:t>&lt;div </a:t>
            </a:r>
            <a:r>
              <a:rPr lang="en-US" b="1" dirty="0" err="1">
                <a:solidFill>
                  <a:srgbClr val="FF0000"/>
                </a:solidFill>
              </a:rPr>
              <a:t>ng</a:t>
            </a:r>
            <a:r>
              <a:rPr lang="en-US" b="1" dirty="0">
                <a:solidFill>
                  <a:srgbClr val="FF0000"/>
                </a:solidFill>
              </a:rPr>
              <a:t>-app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     &lt;</a:t>
            </a:r>
            <a:r>
              <a:rPr lang="en-US" b="1" dirty="0"/>
              <a:t>span </a:t>
            </a:r>
            <a:r>
              <a:rPr lang="en-US" b="1" dirty="0" err="1">
                <a:solidFill>
                  <a:srgbClr val="FF0000"/>
                </a:solidFill>
              </a:rPr>
              <a:t>ng</a:t>
            </a:r>
            <a:r>
              <a:rPr lang="en-US" b="1" dirty="0">
                <a:solidFill>
                  <a:srgbClr val="FF0000"/>
                </a:solidFill>
              </a:rPr>
              <a:t>-model=“name”</a:t>
            </a:r>
            <a:r>
              <a:rPr lang="en-US" b="1" dirty="0"/>
              <a:t>&gt;&lt;/span&gt;</a:t>
            </a:r>
          </a:p>
          <a:p>
            <a:r>
              <a:rPr lang="en-US" b="1" dirty="0"/>
              <a:t>&lt;/div&gt;</a:t>
            </a:r>
          </a:p>
        </p:txBody>
      </p:sp>
      <p:cxnSp>
        <p:nvCxnSpPr>
          <p:cNvPr id="33" name="Elbow Connector 32"/>
          <p:cNvCxnSpPr>
            <a:stCxn id="8" idx="3"/>
          </p:cNvCxnSpPr>
          <p:nvPr/>
        </p:nvCxnSpPr>
        <p:spPr>
          <a:xfrm flipV="1">
            <a:off x="7421881" y="4540827"/>
            <a:ext cx="1866899" cy="1078572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</p:cNvCxnSpPr>
          <p:nvPr/>
        </p:nvCxnSpPr>
        <p:spPr>
          <a:xfrm>
            <a:off x="7421881" y="1555871"/>
            <a:ext cx="0" cy="1270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http://media.bigapps.se/2013/02/Stor-Logga-Soft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7" y="309356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care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was originally developed in 2009 by </a:t>
            </a:r>
            <a:r>
              <a:rPr lang="en-US" dirty="0" err="1"/>
              <a:t>Miško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 smtClean="0"/>
              <a:t>Abrons</a:t>
            </a:r>
            <a:r>
              <a:rPr lang="en-US" dirty="0" smtClean="0"/>
              <a:t> (google)</a:t>
            </a:r>
          </a:p>
          <a:p>
            <a:r>
              <a:rPr lang="en-US" dirty="0" smtClean="0"/>
              <a:t>Started out as a business but went on to be open source framework, currently stable release at 1.2</a:t>
            </a:r>
            <a:endParaRPr lang="sv-SE" dirty="0"/>
          </a:p>
        </p:txBody>
      </p:sp>
      <p:pic>
        <p:nvPicPr>
          <p:cNvPr id="4" name="Picture 2" descr="http://media.bigapps.se/2013/02/Stor-Logga-Soft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7" y="309356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gulartre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0" y="3010217"/>
            <a:ext cx="8269097" cy="3119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53600" y="393801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AngularJs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9750677" y="5445511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Knockout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06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532003" y="3332365"/>
            <a:ext cx="1392382" cy="8672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Angular</a:t>
            </a:r>
            <a:r>
              <a:rPr lang="sv-SE" dirty="0" smtClean="0"/>
              <a:t> MVW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Controller</a:t>
            </a:r>
          </a:p>
          <a:p>
            <a:r>
              <a:rPr lang="en-US" sz="2100" dirty="0"/>
              <a:t>Decorates scope with primitives, </a:t>
            </a:r>
            <a:endParaRPr lang="en-US" sz="2100" dirty="0" smtClean="0"/>
          </a:p>
          <a:p>
            <a:r>
              <a:rPr lang="en-US" sz="2100" dirty="0" smtClean="0"/>
              <a:t>objects and callbacks. Responsible for</a:t>
            </a:r>
          </a:p>
          <a:p>
            <a:r>
              <a:rPr lang="en-US" sz="2100" dirty="0"/>
              <a:t>c</a:t>
            </a:r>
            <a:r>
              <a:rPr lang="en-US" sz="2100" dirty="0" smtClean="0"/>
              <a:t>onstructing a model</a:t>
            </a:r>
            <a:endParaRPr lang="sv-SE" sz="2100" dirty="0" smtClean="0"/>
          </a:p>
          <a:p>
            <a:r>
              <a:rPr lang="sv-SE" sz="2800" dirty="0" err="1" smtClean="0"/>
              <a:t>Scope</a:t>
            </a:r>
            <a:endParaRPr lang="sv-SE" sz="2800" dirty="0" smtClean="0"/>
          </a:p>
          <a:p>
            <a:r>
              <a:rPr lang="en-US" dirty="0" smtClean="0"/>
              <a:t>detect </a:t>
            </a:r>
            <a:r>
              <a:rPr lang="en-US" dirty="0"/>
              <a:t>changes to model objects and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execution context for </a:t>
            </a:r>
            <a:r>
              <a:rPr lang="en-US" dirty="0" smtClean="0"/>
              <a:t>expressions</a:t>
            </a:r>
          </a:p>
          <a:p>
            <a:r>
              <a:rPr lang="en-US" sz="2800" dirty="0" smtClean="0"/>
              <a:t>View</a:t>
            </a:r>
            <a:r>
              <a:rPr lang="en-US" dirty="0" smtClean="0"/>
              <a:t> </a:t>
            </a:r>
          </a:p>
          <a:p>
            <a:r>
              <a:rPr lang="en-US" dirty="0"/>
              <a:t>u</a:t>
            </a:r>
            <a:r>
              <a:rPr lang="en-US" dirty="0" smtClean="0"/>
              <a:t>ses scope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88084" y="4767658"/>
            <a:ext cx="1392382" cy="11014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view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6788085" y="1737360"/>
            <a:ext cx="1392382" cy="11014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</a:t>
            </a:r>
            <a:endParaRPr lang="sv-SE" dirty="0"/>
          </a:p>
        </p:txBody>
      </p:sp>
      <p:sp>
        <p:nvSpPr>
          <p:cNvPr id="7" name="Oval 6"/>
          <p:cNvSpPr/>
          <p:nvPr/>
        </p:nvSpPr>
        <p:spPr>
          <a:xfrm>
            <a:off x="6923166" y="3423069"/>
            <a:ext cx="1122218" cy="6858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scope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362404" y="2722492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Decorates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9495913" y="50591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Binds</a:t>
            </a:r>
            <a:endParaRPr lang="sv-SE" dirty="0"/>
          </a:p>
        </p:txBody>
      </p:sp>
      <p:cxnSp>
        <p:nvCxnSpPr>
          <p:cNvPr id="15" name="Elbow Connector 14"/>
          <p:cNvCxnSpPr>
            <a:endCxn id="11" idx="2"/>
          </p:cNvCxnSpPr>
          <p:nvPr/>
        </p:nvCxnSpPr>
        <p:spPr>
          <a:xfrm rot="5400000" flipH="1" flipV="1">
            <a:off x="8144929" y="4235111"/>
            <a:ext cx="1118803" cy="1047728"/>
          </a:xfrm>
          <a:prstGeom prst="bentConnector3">
            <a:avLst>
              <a:gd name="adj1" fmla="val 129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11" idx="0"/>
          </p:cNvCxnSpPr>
          <p:nvPr/>
        </p:nvCxnSpPr>
        <p:spPr>
          <a:xfrm>
            <a:off x="8180467" y="2288078"/>
            <a:ext cx="1047727" cy="10442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1" idx="1"/>
          </p:cNvCxnSpPr>
          <p:nvPr/>
        </p:nvCxnSpPr>
        <p:spPr>
          <a:xfrm>
            <a:off x="8045384" y="3765969"/>
            <a:ext cx="486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://media.bigapps.se/2013/02/Stor-Logga-Soft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7" y="309356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Worlds </a:t>
            </a:r>
            <a:r>
              <a:rPr lang="sv-SE" dirty="0" err="1" smtClean="0"/>
              <a:t>smallest</a:t>
            </a:r>
            <a:r>
              <a:rPr lang="sv-SE" dirty="0" smtClean="0"/>
              <a:t>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="angular.js"&gt;&lt;/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1+2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6966859" y="1954435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Include</a:t>
            </a:r>
            <a:r>
              <a:rPr lang="sv-SE" dirty="0" smtClean="0"/>
              <a:t> </a:t>
            </a:r>
            <a:r>
              <a:rPr lang="sv-SE" dirty="0" err="1" smtClean="0"/>
              <a:t>angular</a:t>
            </a:r>
            <a:r>
              <a:rPr lang="sv-SE" dirty="0" smtClean="0"/>
              <a:t> script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966859" y="305836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Create</a:t>
            </a:r>
            <a:r>
              <a:rPr lang="sv-SE" dirty="0" smtClean="0"/>
              <a:t> an </a:t>
            </a:r>
            <a:r>
              <a:rPr lang="sv-SE" dirty="0" err="1" smtClean="0"/>
              <a:t>angular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endParaRPr lang="sv-SE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336145" y="2142836"/>
            <a:ext cx="501007" cy="15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812942" y="2487478"/>
            <a:ext cx="3772918" cy="865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360222" y="4153747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Expression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60222" y="3239146"/>
            <a:ext cx="289460" cy="806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http://media.bigapps.se/2013/02/Stor-Logga-Soft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7" y="309356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0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Small </a:t>
            </a:r>
            <a:r>
              <a:rPr lang="sv-SE" dirty="0" err="1" smtClean="0"/>
              <a:t>app</a:t>
            </a:r>
            <a:r>
              <a:rPr lang="sv-SE" dirty="0" smtClean="0"/>
              <a:t> </a:t>
            </a:r>
            <a:r>
              <a:rPr lang="sv-SE" dirty="0" err="1" smtClean="0"/>
              <a:t>Example</a:t>
            </a:r>
            <a:r>
              <a:rPr lang="sv-SE" dirty="0" smtClean="0"/>
              <a:t> 1</a:t>
            </a:r>
            <a:endParaRPr lang="sv-SE" dirty="0"/>
          </a:p>
        </p:txBody>
      </p:sp>
      <p:pic>
        <p:nvPicPr>
          <p:cNvPr id="12" name="Picture 2" descr="http://media.bigapps.se/2013/02/Stor-Logga-Soft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7" y="309356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920292" y="1923000"/>
            <a:ext cx="60960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controllers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'controllers'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'controllers'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ngRouter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306" y="1907388"/>
            <a:ext cx="5288849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="http://www.w3.org/1999/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xhtml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ProductCtrl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sv-SE" sz="14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sv-S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="test"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ng-click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="save()"&gt;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="angular.js"&gt;&lt;/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="app.js"&gt;&lt;/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="ProductCtrl.js"&gt;&lt;/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22131" y="3914211"/>
            <a:ext cx="2050413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callback</a:t>
            </a:r>
            <a:endParaRPr lang="sv-SE" dirty="0"/>
          </a:p>
        </p:txBody>
      </p:sp>
      <p:sp>
        <p:nvSpPr>
          <p:cNvPr id="35" name="Rounded Rectangle 34"/>
          <p:cNvSpPr/>
          <p:nvPr/>
        </p:nvSpPr>
        <p:spPr>
          <a:xfrm>
            <a:off x="14684" y="3771445"/>
            <a:ext cx="684563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app</a:t>
            </a:r>
            <a:endParaRPr lang="sv-SE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V="1">
            <a:off x="356966" y="3389086"/>
            <a:ext cx="503646" cy="38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40633" y="3029209"/>
            <a:ext cx="6096000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controllers.controller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ProductCtrl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scope.test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scope.save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'save'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400" dirty="0"/>
          </a:p>
        </p:txBody>
      </p:sp>
      <p:cxnSp>
        <p:nvCxnSpPr>
          <p:cNvPr id="30" name="Straight Arrow Connector 29"/>
          <p:cNvCxnSpPr>
            <a:stCxn id="16" idx="2"/>
          </p:cNvCxnSpPr>
          <p:nvPr/>
        </p:nvCxnSpPr>
        <p:spPr>
          <a:xfrm flipH="1">
            <a:off x="2348346" y="2877327"/>
            <a:ext cx="1643874" cy="634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2" idx="1"/>
          </p:cNvCxnSpPr>
          <p:nvPr/>
        </p:nvCxnSpPr>
        <p:spPr>
          <a:xfrm flipH="1" flipV="1">
            <a:off x="5092721" y="3993932"/>
            <a:ext cx="1310204" cy="56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75529" y="4390525"/>
            <a:ext cx="952482" cy="138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967013" y="2603900"/>
            <a:ext cx="2050413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r>
              <a:rPr lang="sv-SE" dirty="0" smtClean="0"/>
              <a:t>-way </a:t>
            </a:r>
            <a:r>
              <a:rPr lang="sv-SE" dirty="0" err="1" smtClean="0"/>
              <a:t>binding</a:t>
            </a:r>
            <a:endParaRPr lang="sv-SE" dirty="0"/>
          </a:p>
        </p:txBody>
      </p:sp>
      <p:cxnSp>
        <p:nvCxnSpPr>
          <p:cNvPr id="20" name="Straight Arrow Connector 19"/>
          <p:cNvCxnSpPr>
            <a:stCxn id="16" idx="2"/>
          </p:cNvCxnSpPr>
          <p:nvPr/>
        </p:nvCxnSpPr>
        <p:spPr>
          <a:xfrm>
            <a:off x="3992220" y="2877327"/>
            <a:ext cx="2134260" cy="511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02925" y="3914211"/>
            <a:ext cx="2050413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2-way </a:t>
            </a:r>
            <a:r>
              <a:rPr lang="sv-SE" dirty="0" err="1" smtClean="0"/>
              <a:t>binding</a:t>
            </a:r>
            <a:endParaRPr lang="sv-SE" dirty="0"/>
          </a:p>
        </p:txBody>
      </p:sp>
      <p:cxnSp>
        <p:nvCxnSpPr>
          <p:cNvPr id="27" name="Straight Arrow Connector 26"/>
          <p:cNvCxnSpPr>
            <a:stCxn id="22" idx="0"/>
          </p:cNvCxnSpPr>
          <p:nvPr/>
        </p:nvCxnSpPr>
        <p:spPr>
          <a:xfrm flipH="1" flipV="1">
            <a:off x="7263245" y="3634732"/>
            <a:ext cx="164887" cy="27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560611" y="4423071"/>
            <a:ext cx="1187212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callback</a:t>
            </a:r>
            <a:endParaRPr lang="sv-SE" dirty="0"/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747823" y="4559785"/>
            <a:ext cx="655102" cy="73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6" grpId="0" animBg="1"/>
      <p:bldP spid="22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416" y="-96936"/>
            <a:ext cx="10058400" cy="1450757"/>
          </a:xfrm>
        </p:spPr>
        <p:txBody>
          <a:bodyPr/>
          <a:lstStyle/>
          <a:p>
            <a:r>
              <a:rPr lang="sv-SE" dirty="0" smtClean="0"/>
              <a:t>Small </a:t>
            </a:r>
            <a:r>
              <a:rPr lang="sv-SE" dirty="0" err="1" smtClean="0"/>
              <a:t>app</a:t>
            </a:r>
            <a:r>
              <a:rPr lang="sv-SE" dirty="0" smtClean="0"/>
              <a:t> </a:t>
            </a:r>
            <a:r>
              <a:rPr lang="sv-SE" dirty="0" err="1" smtClean="0"/>
              <a:t>Example</a:t>
            </a:r>
            <a:r>
              <a:rPr lang="sv-SE" dirty="0" smtClean="0"/>
              <a:t> 2</a:t>
            </a:r>
            <a:endParaRPr lang="sv-SE" dirty="0"/>
          </a:p>
        </p:txBody>
      </p:sp>
      <p:pic>
        <p:nvPicPr>
          <p:cNvPr id="12" name="Picture 2" descr="http://media.bigapps.se/2013/02/Stor-Logga-Soft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77" y="309356"/>
            <a:ext cx="2667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948871" y="1353821"/>
            <a:ext cx="6096000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app.js</a:t>
            </a:r>
            <a:endParaRPr lang="sv-SE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controllers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'controllers'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'controllers'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ngRouter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440" y="1353821"/>
            <a:ext cx="5752582" cy="5447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="http://www.w3.org/1999/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xhtml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-controller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ProductCtrl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-show=”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items.length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0”&gt;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No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display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&lt;/div&gt; 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=“item in items"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&lt;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{{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item.Name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&lt;/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&lt;a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=“#/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ProductDetail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/{{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item.Id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}}”&gt;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&lt;/a&gt;  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&lt;/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="angular.js"&gt;&lt;/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="app.js"&gt;&lt;/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="ProductCtrl.js"&gt;&lt;/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22131" y="3914211"/>
            <a:ext cx="2050413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callback</a:t>
            </a:r>
            <a:endParaRPr lang="sv-SE" dirty="0"/>
          </a:p>
        </p:txBody>
      </p:sp>
      <p:sp>
        <p:nvSpPr>
          <p:cNvPr id="42" name="Rectangle 41"/>
          <p:cNvSpPr/>
          <p:nvPr/>
        </p:nvSpPr>
        <p:spPr>
          <a:xfrm>
            <a:off x="5948871" y="2558939"/>
            <a:ext cx="60960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ProductCtrl.js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controllers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(’controllers’);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controllers.controller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ProductCtrl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scope.items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”CD”, Id:”1”  },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”CD”, Id:”1” 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sv-SE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871784" y="3608173"/>
            <a:ext cx="2314833" cy="526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723382" y="4252237"/>
            <a:ext cx="2050413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Like a for-loop</a:t>
            </a:r>
            <a:endParaRPr lang="sv-SE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591656" y="2376529"/>
            <a:ext cx="443905" cy="14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136203" y="2244669"/>
            <a:ext cx="2050413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Conditional</a:t>
            </a:r>
            <a:r>
              <a:rPr lang="sv-SE" dirty="0" smtClean="0"/>
              <a:t> display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10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27" y="426836"/>
            <a:ext cx="10058400" cy="877006"/>
          </a:xfrm>
        </p:spPr>
        <p:txBody>
          <a:bodyPr/>
          <a:lstStyle/>
          <a:p>
            <a:r>
              <a:rPr lang="sv-SE" dirty="0" err="1" smtClean="0"/>
              <a:t>Routing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54362" y="1819958"/>
            <a:ext cx="6096000" cy="3970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app.js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'controllers'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ngRouter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app.config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'$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routeProvider.when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Persons/:id"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"/partials/persons.html"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controller: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PersonCtrl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routeProvider.when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"/Start"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templateUrl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"/partials/start.html"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controller: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StartCtrl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);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routeProvider.otherwise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redirectTo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About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93818" y="1729949"/>
            <a:ext cx="792000" cy="955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792780" y="1487773"/>
            <a:ext cx="3734881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Route </a:t>
            </a:r>
            <a:r>
              <a:rPr lang="sv-SE" dirty="0" err="1" smtClean="0"/>
              <a:t>Matches</a:t>
            </a:r>
            <a:r>
              <a:rPr lang="sv-SE" dirty="0" smtClean="0"/>
              <a:t>:     /Persons/1…..n</a:t>
            </a:r>
            <a:endParaRPr lang="sv-SE" dirty="0"/>
          </a:p>
        </p:txBody>
      </p:sp>
      <p:sp>
        <p:nvSpPr>
          <p:cNvPr id="8" name="Rounded Rectangle 7"/>
          <p:cNvSpPr/>
          <p:nvPr/>
        </p:nvSpPr>
        <p:spPr>
          <a:xfrm>
            <a:off x="4960314" y="2548709"/>
            <a:ext cx="1190687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view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3675309" y="3668403"/>
            <a:ext cx="1487388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418376" y="5898680"/>
            <a:ext cx="3734881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Default :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nothing</a:t>
            </a:r>
            <a:r>
              <a:rPr lang="sv-SE" dirty="0" smtClean="0"/>
              <a:t> </a:t>
            </a:r>
            <a:r>
              <a:rPr lang="sv-SE" dirty="0" err="1" smtClean="0"/>
              <a:t>mathes</a:t>
            </a:r>
            <a:r>
              <a:rPr lang="sv-SE" dirty="0" smtClean="0"/>
              <a:t> </a:t>
            </a:r>
            <a:r>
              <a:rPr lang="sv-SE" dirty="0" err="1" smtClean="0"/>
              <a:t>url</a:t>
            </a:r>
            <a:endParaRPr lang="sv-SE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43370" y="5478577"/>
            <a:ext cx="114230" cy="2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00160" y="1880409"/>
            <a:ext cx="5298716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index.html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=”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&lt;li&gt;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=”#/Persons”&gt;Persons&lt;/a&gt;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li&gt; &lt;a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=”#/Start”&gt;Start&lt;/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a&gt; &lt;li&gt;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&lt;div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ng-view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 dragons&lt;/div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="angular.js"&gt;&lt;/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="app.js"&gt;&lt;/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="ProductCtrl.js"&gt;&lt;/</a:t>
            </a:r>
            <a:r>
              <a:rPr lang="sv-SE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6527661" y="4716077"/>
            <a:ext cx="3135323" cy="273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ng-view</a:t>
            </a:r>
            <a:r>
              <a:rPr lang="sv-SE" dirty="0" smtClean="0"/>
              <a:t> makes </a:t>
            </a:r>
            <a:r>
              <a:rPr lang="sv-SE" dirty="0" err="1" smtClean="0"/>
              <a:t>routing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endParaRPr lang="sv-SE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315200" y="3264371"/>
            <a:ext cx="57665" cy="145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3598010" y="3264371"/>
            <a:ext cx="820993" cy="404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</p:cNvCxnSpPr>
          <p:nvPr/>
        </p:nvCxnSpPr>
        <p:spPr>
          <a:xfrm flipH="1">
            <a:off x="4706604" y="2822136"/>
            <a:ext cx="849054" cy="221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68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6226</TotalTime>
  <Words>1617</Words>
  <Application>Microsoft Office PowerPoint</Application>
  <PresentationFormat>Widescreen</PresentationFormat>
  <Paragraphs>376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Retrospect</vt:lpstr>
      <vt:lpstr>AngularJs</vt:lpstr>
      <vt:lpstr>The Agenda</vt:lpstr>
      <vt:lpstr>What is AngularJs?</vt:lpstr>
      <vt:lpstr>Why should you care?</vt:lpstr>
      <vt:lpstr>Angular MVW</vt:lpstr>
      <vt:lpstr>Worlds smallest app</vt:lpstr>
      <vt:lpstr>Small app Example 1</vt:lpstr>
      <vt:lpstr>Small app Example 2</vt:lpstr>
      <vt:lpstr>Routing</vt:lpstr>
      <vt:lpstr>Services</vt:lpstr>
      <vt:lpstr>The app – normal flow</vt:lpstr>
      <vt:lpstr>Backend wraps XMLHttpRequest</vt:lpstr>
      <vt:lpstr>Backend – Cache + Authentication</vt:lpstr>
      <vt:lpstr>Organizing your code - templates</vt:lpstr>
      <vt:lpstr>Useful directives</vt:lpstr>
      <vt:lpstr>Part II 2030 - 2100</vt:lpstr>
      <vt:lpstr>Testing</vt:lpstr>
      <vt:lpstr>Testing – breakdown of a config file</vt:lpstr>
      <vt:lpstr>Demo of a test and debug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Christoffer Noring</dc:creator>
  <cp:lastModifiedBy>Christoffer Noring</cp:lastModifiedBy>
  <cp:revision>341</cp:revision>
  <dcterms:created xsi:type="dcterms:W3CDTF">2013-11-09T14:27:44Z</dcterms:created>
  <dcterms:modified xsi:type="dcterms:W3CDTF">2014-05-14T19:11:58Z</dcterms:modified>
</cp:coreProperties>
</file>