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9ecbf50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9ecbf50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challenged remaining three were:</a:t>
            </a:r>
            <a:endParaRPr/>
          </a:p>
          <a:p>
            <a:pPr indent="0" lvl="0" marL="0" rtl="0" algn="l">
              <a:spcBef>
                <a:spcPts val="0"/>
              </a:spcBef>
              <a:spcAft>
                <a:spcPts val="0"/>
              </a:spcAft>
              <a:buClr>
                <a:schemeClr val="dk1"/>
              </a:buClr>
              <a:buSzPts val="1100"/>
              <a:buFont typeface="Arial"/>
              <a:buNone/>
            </a:pPr>
            <a:r>
              <a:rPr lang="en-GB"/>
              <a:t>- Identifier names shouldn’t be shorter than 8 characters, with the exception of some commonly used single letters</a:t>
            </a:r>
            <a:endParaRPr/>
          </a:p>
          <a:p>
            <a:pPr indent="0" lvl="0" marL="0" rtl="0" algn="l">
              <a:spcBef>
                <a:spcPts val="0"/>
              </a:spcBef>
              <a:spcAft>
                <a:spcPts val="0"/>
              </a:spcAft>
              <a:buClr>
                <a:schemeClr val="dk1"/>
              </a:buClr>
              <a:buSzPts val="1100"/>
              <a:buFont typeface="Arial"/>
              <a:buNone/>
            </a:pPr>
            <a:r>
              <a:rPr lang="en-GB"/>
              <a:t>(e.g. b for byte)</a:t>
            </a:r>
            <a:endParaRPr/>
          </a:p>
          <a:p>
            <a:pPr indent="0" lvl="0" marL="0" rtl="0" algn="l">
              <a:spcBef>
                <a:spcPts val="0"/>
              </a:spcBef>
              <a:spcAft>
                <a:spcPts val="0"/>
              </a:spcAft>
              <a:buClr>
                <a:schemeClr val="dk1"/>
              </a:buClr>
              <a:buSzPts val="1100"/>
              <a:buFont typeface="Arial"/>
              <a:buNone/>
            </a:pPr>
            <a:r>
              <a:rPr lang="en-GB"/>
              <a:t>- Duplicate identifiers should not be differentiated only by a digit, e.g. apple_count_1, apple_count_2</a:t>
            </a:r>
            <a:endParaRPr/>
          </a:p>
          <a:p>
            <a:pPr indent="0" lvl="0" marL="0" rtl="0" algn="l">
              <a:spcBef>
                <a:spcPts val="0"/>
              </a:spcBef>
              <a:spcAft>
                <a:spcPts val="0"/>
              </a:spcAft>
              <a:buClr>
                <a:schemeClr val="dk1"/>
              </a:buClr>
              <a:buSzPts val="1100"/>
              <a:buFont typeface="Arial"/>
              <a:buNone/>
            </a:pPr>
            <a:r>
              <a:rPr lang="en-GB"/>
              <a:t>- Class names and type names should be qualified to identify their nature, e.g. FruitClass instead of Fruit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9ecbf50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9ecbf50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challenged remaining three were: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Identifier names shouldn’t be shorter than 8 characters, with the exception of some commonly used single letters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(e.g. b for byte)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Duplicate identifiers should not be differentiated only by a digit, e.g. apple_count_1, apple_count_2</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Class names and type names should be qualified to identify their nature, e.g. FruitClass instead of Fruit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8dcfc179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8dcfc179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Homonym e.g. “book” a flight, or read a “book”</a:t>
            </a:r>
            <a:endParaRPr/>
          </a:p>
          <a:p>
            <a:pPr indent="-298450" lvl="0" marL="457200" rtl="0" algn="l">
              <a:spcBef>
                <a:spcPts val="0"/>
              </a:spcBef>
              <a:spcAft>
                <a:spcPts val="0"/>
              </a:spcAft>
              <a:buSzPts val="1100"/>
              <a:buChar char="-"/>
            </a:pPr>
            <a:r>
              <a:rPr lang="en-GB"/>
              <a:t>E.g. using </a:t>
            </a:r>
            <a:r>
              <a:rPr i="1" lang="en-GB"/>
              <a:t>file</a:t>
            </a:r>
            <a:r>
              <a:rPr lang="en-GB"/>
              <a:t> for file handles and filenames alike </a:t>
            </a:r>
            <a:endParaRPr/>
          </a:p>
          <a:p>
            <a:pPr indent="0" lvl="0" marL="0" rtl="0" algn="l">
              <a:spcBef>
                <a:spcPts val="0"/>
              </a:spcBef>
              <a:spcAft>
                <a:spcPts val="0"/>
              </a:spcAft>
              <a:buNone/>
            </a:pPr>
            <a:r>
              <a:rPr lang="en-GB"/>
              <a:t>s</a:t>
            </a:r>
            <a:r>
              <a:rPr lang="en-GB"/>
              <a:t>ynonym , e.g. using </a:t>
            </a:r>
            <a:r>
              <a:rPr i="1" lang="en-GB"/>
              <a:t>accountNumber</a:t>
            </a:r>
            <a:r>
              <a:rPr lang="en-GB"/>
              <a:t> and </a:t>
            </a:r>
            <a:r>
              <a:rPr i="1" lang="en-GB"/>
              <a:t>number</a:t>
            </a:r>
            <a:r>
              <a:rPr lang="en-GB"/>
              <a:t> to represent the concept of an </a:t>
            </a:r>
            <a:r>
              <a:rPr lang="en-GB"/>
              <a:t>account number in multiple places in the code.</a:t>
            </a:r>
            <a:endParaRPr/>
          </a:p>
          <a:p>
            <a:pPr indent="0" lvl="0" marL="0" rtl="0" algn="l">
              <a:spcBef>
                <a:spcPts val="0"/>
              </a:spcBef>
              <a:spcAft>
                <a:spcPts val="0"/>
              </a:spcAft>
              <a:buNone/>
            </a:pPr>
            <a:r>
              <a:rPr lang="en-GB"/>
              <a:t>Conciseness. E.g. using </a:t>
            </a:r>
            <a:r>
              <a:rPr i="1" lang="en-GB"/>
              <a:t>transformation</a:t>
            </a:r>
            <a:r>
              <a:rPr lang="en-GB"/>
              <a:t> to represent </a:t>
            </a:r>
            <a:r>
              <a:rPr i="1" lang="en-GB"/>
              <a:t>permutation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GB"/>
              <a:t>A concept is a unit with an associated meaning in terms of behavior or properties. </a:t>
            </a:r>
            <a:endParaRPr i="1"/>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8dcfc1795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8dcfc1795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chemeClr val="dk1"/>
                </a:solidFill>
              </a:rPr>
              <a:t>create_mp4 </a:t>
            </a:r>
            <a:endParaRPr i="1">
              <a:solidFill>
                <a:schemeClr val="dk1"/>
              </a:solidFill>
            </a:endParaRPr>
          </a:p>
          <a:p>
            <a:pPr indent="-298450" lvl="0" marL="457200" rtl="0" algn="l">
              <a:spcBef>
                <a:spcPts val="0"/>
              </a:spcBef>
              <a:spcAft>
                <a:spcPts val="0"/>
              </a:spcAft>
              <a:buSzPts val="1100"/>
              <a:buChar char="-"/>
            </a:pPr>
            <a:r>
              <a:rPr lang="en-GB"/>
              <a:t>A</a:t>
            </a:r>
            <a:r>
              <a:rPr lang="en-GB"/>
              <a:t>ppears to imply an action, but actually held the desired mp4 video stream container type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GB"/>
              <a:t>r</a:t>
            </a:r>
            <a:r>
              <a:rPr i="1" lang="en-GB"/>
              <a:t>ecycle</a:t>
            </a:r>
            <a:endParaRPr i="1"/>
          </a:p>
          <a:p>
            <a:pPr indent="-298450" lvl="0" marL="457200" rtl="0" algn="l">
              <a:spcBef>
                <a:spcPts val="0"/>
              </a:spcBef>
              <a:spcAft>
                <a:spcPts val="0"/>
              </a:spcAft>
              <a:buSzPts val="1100"/>
              <a:buChar char="-"/>
            </a:pPr>
            <a:r>
              <a:rPr lang="en-GB"/>
              <a:t>Examination of the source code reveals that this variable is an integer and, based on the comments, it counts the “number of things recycled.”</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Interesting </a:t>
            </a:r>
            <a:r>
              <a:rPr lang="en-GB"/>
              <a:t>- </a:t>
            </a:r>
            <a:endParaRPr/>
          </a:p>
          <a:p>
            <a:pPr indent="-298450" lvl="0" marL="457200" rtl="0" algn="l">
              <a:spcBef>
                <a:spcPts val="0"/>
              </a:spcBef>
              <a:spcAft>
                <a:spcPts val="0"/>
              </a:spcAft>
              <a:buSzPts val="1100"/>
              <a:buChar char="-"/>
            </a:pPr>
            <a:r>
              <a:rPr lang="en-GB"/>
              <a:t>Seeing declaration of a list found to hold “interesting” items. Renaming this to e.g. interesting_items removes the need to uncover the declared type and thus should improve code understanding. </a:t>
            </a:r>
            <a:endParaRPr/>
          </a:p>
          <a:p>
            <a:pPr indent="0" lvl="0" marL="0" rtl="0" algn="l">
              <a:spcBef>
                <a:spcPts val="0"/>
              </a:spcBef>
              <a:spcAft>
                <a:spcPts val="0"/>
              </a:spcAft>
              <a:buNone/>
            </a:pPr>
            <a:r>
              <a:rPr lang="en-GB"/>
              <a:t>Exception for 3 is e.g. “next” when working with a linked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deleted</a:t>
            </a:r>
            <a:endParaRPr i="1"/>
          </a:p>
          <a:p>
            <a:pPr indent="-298450" lvl="0" marL="457200" rtl="0" algn="l">
              <a:spcBef>
                <a:spcPts val="0"/>
              </a:spcBef>
              <a:spcAft>
                <a:spcPts val="0"/>
              </a:spcAft>
              <a:buSzPts val="1100"/>
              <a:buChar char="-"/>
            </a:pPr>
            <a:r>
              <a:rPr lang="en-GB"/>
              <a:t>The identifier deleted offers a good example. If you dont know its type, does it represent a pointer to a deleted thing or perhaps a count of deleted things? Upon closer inspection of the source code it was found to represent whether or not something was deleted. Thus potential improved names include is deleted or was deleted.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9ecbf50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9ecbf50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Does POS rules for more than just fields, unlike binkley hearn and lawries work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8dcfc1795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8dcfc1795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8dcfc1795_2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8dcfc1795_2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8dcfc1795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8dcfc1795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8dcfc1795_2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8dcfc1795_2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8dcfc1795_2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8dcfc1795_2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dcfc17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dcfc17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8dcfc17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8dcfc17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dcfc17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dcfc17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8dcfc1795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8dcfc1795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8dcfc1795_2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8dcfc1795_2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ecbf5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ecbf5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8dcfc1795_2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8dcfc1795_2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2010 found </a:t>
            </a:r>
            <a:r>
              <a:rPr lang="en-GB"/>
              <a:t>Violating guidelines lead to:</a:t>
            </a:r>
            <a:endParaRPr/>
          </a:p>
          <a:p>
            <a:pPr indent="0" lvl="0" marL="0" rtl="0" algn="l">
              <a:spcBef>
                <a:spcPts val="0"/>
              </a:spcBef>
              <a:spcAft>
                <a:spcPts val="0"/>
              </a:spcAft>
              <a:buClr>
                <a:schemeClr val="dk1"/>
              </a:buClr>
              <a:buSzPts val="1100"/>
              <a:buFont typeface="Arial"/>
              <a:buNone/>
            </a:pPr>
            <a:r>
              <a:rPr lang="en-GB"/>
              <a:t>Increased complexity </a:t>
            </a:r>
            <a:endParaRPr/>
          </a:p>
          <a:p>
            <a:pPr indent="0" lvl="0" marL="0" rtl="0" algn="l">
              <a:spcBef>
                <a:spcPts val="0"/>
              </a:spcBef>
              <a:spcAft>
                <a:spcPts val="0"/>
              </a:spcAft>
              <a:buClr>
                <a:schemeClr val="dk1"/>
              </a:buClr>
              <a:buSzPts val="1100"/>
              <a:buFont typeface="Arial"/>
              <a:buNone/>
            </a:pPr>
            <a:r>
              <a:rPr lang="en-GB"/>
              <a:t>Decreased readability </a:t>
            </a:r>
            <a:endParaRPr/>
          </a:p>
          <a:p>
            <a:pPr indent="0" lvl="0" marL="0" rtl="0" algn="l">
              <a:spcBef>
                <a:spcPts val="0"/>
              </a:spcBef>
              <a:spcAft>
                <a:spcPts val="0"/>
              </a:spcAft>
              <a:buClr>
                <a:schemeClr val="dk1"/>
              </a:buClr>
              <a:buSzPts val="1100"/>
              <a:buFont typeface="Arial"/>
              <a:buNone/>
            </a:pPr>
            <a:r>
              <a:rPr lang="en-GB"/>
              <a:t>Decreased maintainability</a:t>
            </a:r>
            <a:endParaRPr/>
          </a:p>
          <a:p>
            <a:pPr indent="0" lvl="0" marL="0" rtl="0" algn="l">
              <a:spcBef>
                <a:spcPts val="0"/>
              </a:spcBef>
              <a:spcAft>
                <a:spcPts val="0"/>
              </a:spcAft>
              <a:buNone/>
            </a:pPr>
            <a:r>
              <a:rPr lang="en-GB"/>
              <a:t>More warnings in static analysis </a:t>
            </a:r>
            <a:endParaRPr/>
          </a:p>
          <a:p>
            <a:pPr indent="-298450" lvl="0" marL="457200" rtl="0" algn="l">
              <a:spcBef>
                <a:spcPts val="0"/>
              </a:spcBef>
              <a:spcAft>
                <a:spcPts val="0"/>
              </a:spcAft>
              <a:buSzPts val="1100"/>
              <a:buChar char="-"/>
            </a:pPr>
            <a:r>
              <a:rPr lang="en-GB"/>
              <a:t>but only in commercialised projects, relationship “complex” and “application-specific”</a:t>
            </a:r>
            <a:endParaRPr/>
          </a:p>
          <a:p>
            <a:pPr indent="-298450" lvl="0" marL="457200" rtl="0" algn="l">
              <a:spcBef>
                <a:spcPts val="0"/>
              </a:spcBef>
              <a:spcAft>
                <a:spcPts val="0"/>
              </a:spcAft>
              <a:buSzPts val="1100"/>
              <a:buChar char="-"/>
            </a:pPr>
            <a:r>
              <a:rPr lang="en-GB"/>
              <a:t>Could explore other variables to explain the relationship</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67: </a:t>
            </a:r>
            <a:r>
              <a:rPr lang="en-GB"/>
              <a:t>Evaluating</a:t>
            </a:r>
            <a:r>
              <a:rPr lang="en-GB"/>
              <a:t> Identifier Quality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By Jack Chu &amp; Jafar Maash</a:t>
            </a:r>
            <a:endParaRPr/>
          </a:p>
          <a:p>
            <a:pPr indent="0" lvl="0" marL="0" rtl="0" algn="l">
              <a:spcBef>
                <a:spcPts val="0"/>
              </a:spcBef>
              <a:spcAft>
                <a:spcPts val="0"/>
              </a:spcAft>
              <a:buNone/>
            </a:pPr>
            <a:r>
              <a:rPr lang="en-GB"/>
              <a:t>Supervisor: Ewan Tempero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1237614" y="289962"/>
            <a:ext cx="6668775" cy="456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3"/>
          <p:cNvPicPr preferRelativeResize="0"/>
          <p:nvPr/>
        </p:nvPicPr>
        <p:blipFill>
          <a:blip r:embed="rId3">
            <a:alphaModFix/>
          </a:blip>
          <a:stretch>
            <a:fillRect/>
          </a:stretch>
        </p:blipFill>
        <p:spPr>
          <a:xfrm>
            <a:off x="1088225" y="587725"/>
            <a:ext cx="7457450" cy="396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Deißenbock and Pizka, “Concise and consistent naming”</a:t>
            </a:r>
            <a:r>
              <a:rPr i="1" lang="en-GB"/>
              <a:t> </a:t>
            </a:r>
            <a:r>
              <a:rPr lang="en-GB"/>
              <a:t>-</a:t>
            </a:r>
            <a:r>
              <a:rPr i="1" lang="en-GB"/>
              <a:t> </a:t>
            </a:r>
            <a:r>
              <a:rPr lang="en-GB"/>
              <a:t>2006 </a:t>
            </a:r>
            <a:endParaRPr i="1"/>
          </a:p>
        </p:txBody>
      </p:sp>
      <p:sp>
        <p:nvSpPr>
          <p:cNvPr id="198" name="Google Shape;198;p2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2 key guidelines </a:t>
            </a:r>
            <a:endParaRPr sz="1600"/>
          </a:p>
          <a:p>
            <a:pPr indent="-317500" lvl="1" marL="914400" rtl="0" algn="l">
              <a:spcBef>
                <a:spcPts val="0"/>
              </a:spcBef>
              <a:spcAft>
                <a:spcPts val="0"/>
              </a:spcAft>
              <a:buSzPts val="1400"/>
              <a:buChar char="-"/>
            </a:pPr>
            <a:r>
              <a:rPr b="1" lang="en-GB" sz="1400"/>
              <a:t>Consistency </a:t>
            </a:r>
            <a:endParaRPr b="1" sz="1400"/>
          </a:p>
          <a:p>
            <a:pPr indent="-317500" lvl="2" marL="1371600" rtl="0" algn="l">
              <a:spcBef>
                <a:spcPts val="0"/>
              </a:spcBef>
              <a:spcAft>
                <a:spcPts val="0"/>
              </a:spcAft>
              <a:buSzPts val="1400"/>
              <a:buChar char="-"/>
            </a:pPr>
            <a:r>
              <a:rPr lang="en-GB" sz="1400"/>
              <a:t>No homonyms </a:t>
            </a:r>
            <a:endParaRPr sz="1400"/>
          </a:p>
          <a:p>
            <a:pPr indent="-317500" lvl="3" marL="1828800" rtl="0" algn="l">
              <a:spcBef>
                <a:spcPts val="0"/>
              </a:spcBef>
              <a:spcAft>
                <a:spcPts val="0"/>
              </a:spcAft>
              <a:buSzPts val="1400"/>
              <a:buFont typeface="Courier New"/>
              <a:buChar char="-"/>
            </a:pPr>
            <a:r>
              <a:rPr b="1" lang="en-GB" sz="1400">
                <a:latin typeface="Courier New"/>
                <a:ea typeface="Courier New"/>
                <a:cs typeface="Courier New"/>
                <a:sym typeface="Courier New"/>
              </a:rPr>
              <a:t>file: </a:t>
            </a:r>
            <a:r>
              <a:rPr lang="en-GB" sz="1400"/>
              <a:t>File handle or file name?</a:t>
            </a:r>
            <a:endParaRPr sz="1400"/>
          </a:p>
          <a:p>
            <a:pPr indent="-317500" lvl="2" marL="1371600" rtl="0" algn="l">
              <a:spcBef>
                <a:spcPts val="0"/>
              </a:spcBef>
              <a:spcAft>
                <a:spcPts val="0"/>
              </a:spcAft>
              <a:buSzPts val="1400"/>
              <a:buChar char="-"/>
            </a:pPr>
            <a:r>
              <a:rPr lang="en-GB" sz="1400"/>
              <a:t>No synonyms </a:t>
            </a:r>
            <a:endParaRPr sz="1400"/>
          </a:p>
          <a:p>
            <a:pPr indent="-317500" lvl="3" marL="1828800" rtl="0" algn="l">
              <a:spcBef>
                <a:spcPts val="0"/>
              </a:spcBef>
              <a:spcAft>
                <a:spcPts val="0"/>
              </a:spcAft>
              <a:buSzPts val="1400"/>
              <a:buFont typeface="Courier New"/>
              <a:buChar char="-"/>
            </a:pPr>
            <a:r>
              <a:rPr b="1" lang="en-GB" sz="1400">
                <a:latin typeface="Courier New"/>
                <a:ea typeface="Courier New"/>
                <a:cs typeface="Courier New"/>
                <a:sym typeface="Courier New"/>
              </a:rPr>
              <a:t>accountNumber </a:t>
            </a:r>
            <a:r>
              <a:rPr lang="en-GB" sz="1400"/>
              <a:t>&amp;  </a:t>
            </a:r>
            <a:r>
              <a:rPr b="1" lang="en-GB" sz="1400">
                <a:latin typeface="Courier New"/>
                <a:ea typeface="Courier New"/>
                <a:cs typeface="Courier New"/>
                <a:sym typeface="Courier New"/>
              </a:rPr>
              <a:t>number</a:t>
            </a:r>
            <a:endParaRPr b="1" sz="1400">
              <a:latin typeface="Courier New"/>
              <a:ea typeface="Courier New"/>
              <a:cs typeface="Courier New"/>
              <a:sym typeface="Courier New"/>
            </a:endParaRPr>
          </a:p>
          <a:p>
            <a:pPr indent="-317500" lvl="1" marL="914400" rtl="0" algn="l">
              <a:spcBef>
                <a:spcPts val="0"/>
              </a:spcBef>
              <a:spcAft>
                <a:spcPts val="0"/>
              </a:spcAft>
              <a:buSzPts val="1400"/>
              <a:buChar char="-"/>
            </a:pPr>
            <a:r>
              <a:rPr b="1" lang="en-GB" sz="1400"/>
              <a:t>Conciseness </a:t>
            </a:r>
            <a:endParaRPr b="1" sz="1400"/>
          </a:p>
          <a:p>
            <a:pPr indent="-317500" lvl="2" marL="1371600" rtl="0" algn="l">
              <a:spcBef>
                <a:spcPts val="0"/>
              </a:spcBef>
              <a:spcAft>
                <a:spcPts val="0"/>
              </a:spcAft>
              <a:buSzPts val="1400"/>
              <a:buChar char="-"/>
            </a:pPr>
            <a:r>
              <a:rPr lang="en-GB" sz="1400"/>
              <a:t>Identifiers names being exactly the concept they represent </a:t>
            </a:r>
            <a:endParaRPr sz="1400"/>
          </a:p>
          <a:p>
            <a:pPr indent="-317500" lvl="2" marL="1371600" rtl="0" algn="l">
              <a:spcBef>
                <a:spcPts val="0"/>
              </a:spcBef>
              <a:spcAft>
                <a:spcPts val="0"/>
              </a:spcAft>
              <a:buSzPts val="1400"/>
              <a:buChar char="-"/>
            </a:pPr>
            <a:r>
              <a:rPr lang="en-GB" sz="1400"/>
              <a:t>Using </a:t>
            </a:r>
            <a:r>
              <a:rPr lang="en-GB" sz="1400">
                <a:latin typeface="Courier New"/>
                <a:ea typeface="Courier New"/>
                <a:cs typeface="Courier New"/>
                <a:sym typeface="Courier New"/>
              </a:rPr>
              <a:t>transformation</a:t>
            </a:r>
            <a:r>
              <a:rPr lang="en-GB" sz="1400"/>
              <a:t> to represent permutation</a:t>
            </a:r>
            <a:endParaRPr sz="1400"/>
          </a:p>
          <a:p>
            <a:pPr indent="-330200" lvl="0" marL="457200" rtl="0" algn="l">
              <a:spcBef>
                <a:spcPts val="0"/>
              </a:spcBef>
              <a:spcAft>
                <a:spcPts val="0"/>
              </a:spcAft>
              <a:buSzPts val="1600"/>
              <a:buChar char="-"/>
            </a:pPr>
            <a:r>
              <a:rPr lang="en-GB" sz="1600"/>
              <a:t>2007 study found ~20% of identifiers violated these guidelines</a:t>
            </a:r>
            <a:endParaRPr sz="1600"/>
          </a:p>
          <a:p>
            <a:pPr indent="-317500" lvl="2" marL="1371600" rtl="0" algn="l">
              <a:spcBef>
                <a:spcPts val="0"/>
              </a:spcBef>
              <a:spcAft>
                <a:spcPts val="0"/>
              </a:spcAft>
              <a:buSzPts val="1400"/>
              <a:buChar char="-"/>
            </a:pPr>
            <a:r>
              <a:rPr lang="en-GB" sz="1400"/>
              <a:t>open vs closed source </a:t>
            </a:r>
            <a:endParaRPr sz="1400"/>
          </a:p>
          <a:p>
            <a:pPr indent="-317500" lvl="2" marL="1371600" rtl="0" algn="l">
              <a:spcBef>
                <a:spcPts val="0"/>
              </a:spcBef>
              <a:spcAft>
                <a:spcPts val="0"/>
              </a:spcAft>
              <a:buSzPts val="1400"/>
              <a:buChar char="-"/>
            </a:pPr>
            <a:r>
              <a:rPr lang="en-GB" sz="1400"/>
              <a:t>Release year had effect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Binkley, Hearn, and Lawrie, </a:t>
            </a:r>
            <a:r>
              <a:rPr lang="en-GB"/>
              <a:t>“Improving identifier informativeness using part of speech information” - 2011</a:t>
            </a:r>
            <a:r>
              <a:rPr lang="en-GB"/>
              <a:t> </a:t>
            </a:r>
            <a:endParaRPr/>
          </a:p>
        </p:txBody>
      </p:sp>
      <p:sp>
        <p:nvSpPr>
          <p:cNvPr id="204" name="Google Shape;20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Non-boolean field names should not contain a present tense verb</a:t>
            </a:r>
            <a:endParaRPr>
              <a:solidFill>
                <a:srgbClr val="1FF039"/>
              </a:solidFill>
            </a:endParaRPr>
          </a:p>
          <a:p>
            <a:pPr indent="-298450" lvl="1" marL="914400" rtl="0" algn="l">
              <a:spcBef>
                <a:spcPts val="0"/>
              </a:spcBef>
              <a:spcAft>
                <a:spcPts val="0"/>
              </a:spcAft>
              <a:buSzPts val="1100"/>
              <a:buChar char="-"/>
            </a:pPr>
            <a:r>
              <a:rPr lang="en-GB">
                <a:solidFill>
                  <a:srgbClr val="FF0000"/>
                </a:solidFill>
              </a:rPr>
              <a:t>c</a:t>
            </a:r>
            <a:r>
              <a:rPr lang="en-GB">
                <a:solidFill>
                  <a:srgbClr val="FF0000"/>
                </a:solidFill>
              </a:rPr>
              <a:t>reate_mp4 </a:t>
            </a:r>
            <a:r>
              <a:rPr lang="en-GB"/>
              <a:t>-&gt; </a:t>
            </a:r>
            <a:r>
              <a:rPr lang="en-GB">
                <a:solidFill>
                  <a:srgbClr val="1FF039"/>
                </a:solidFill>
              </a:rPr>
              <a:t>created_mp4_container_type</a:t>
            </a:r>
            <a:endParaRPr>
              <a:solidFill>
                <a:srgbClr val="1FF039"/>
              </a:solidFill>
            </a:endParaRPr>
          </a:p>
          <a:p>
            <a:pPr indent="-311150" lvl="0" marL="457200" rtl="0" algn="l">
              <a:spcBef>
                <a:spcPts val="0"/>
              </a:spcBef>
              <a:spcAft>
                <a:spcPts val="0"/>
              </a:spcAft>
              <a:buSzPts val="1300"/>
              <a:buChar char="-"/>
            </a:pPr>
            <a:r>
              <a:rPr lang="en-GB"/>
              <a:t>Field names should never be only a verb</a:t>
            </a:r>
            <a:endParaRPr>
              <a:solidFill>
                <a:srgbClr val="1FF039"/>
              </a:solidFill>
            </a:endParaRPr>
          </a:p>
          <a:p>
            <a:pPr indent="-298450" lvl="1" marL="914400" rtl="0" algn="l">
              <a:spcBef>
                <a:spcPts val="0"/>
              </a:spcBef>
              <a:spcAft>
                <a:spcPts val="0"/>
              </a:spcAft>
              <a:buSzPts val="1100"/>
              <a:buChar char="-"/>
            </a:pPr>
            <a:r>
              <a:rPr lang="en-GB">
                <a:solidFill>
                  <a:srgbClr val="FF0000"/>
                </a:solidFill>
              </a:rPr>
              <a:t>r</a:t>
            </a:r>
            <a:r>
              <a:rPr lang="en-GB">
                <a:solidFill>
                  <a:srgbClr val="FF0000"/>
                </a:solidFill>
              </a:rPr>
              <a:t>ecycle </a:t>
            </a:r>
            <a:r>
              <a:rPr lang="en-GB"/>
              <a:t>-&gt; </a:t>
            </a:r>
            <a:r>
              <a:rPr lang="en-GB">
                <a:solidFill>
                  <a:srgbClr val="1FF039"/>
                </a:solidFill>
              </a:rPr>
              <a:t>recycled_count </a:t>
            </a:r>
            <a:r>
              <a:rPr lang="en-GB"/>
              <a:t>or </a:t>
            </a:r>
            <a:r>
              <a:rPr lang="en-GB">
                <a:solidFill>
                  <a:srgbClr val="1FF039"/>
                </a:solidFill>
              </a:rPr>
              <a:t>things_recycled</a:t>
            </a:r>
            <a:endParaRPr>
              <a:solidFill>
                <a:srgbClr val="1FF039"/>
              </a:solidFill>
            </a:endParaRPr>
          </a:p>
          <a:p>
            <a:pPr indent="-311150" lvl="0" marL="457200" rtl="0" algn="l">
              <a:spcBef>
                <a:spcPts val="0"/>
              </a:spcBef>
              <a:spcAft>
                <a:spcPts val="0"/>
              </a:spcAft>
              <a:buSzPts val="1300"/>
              <a:buChar char="-"/>
            </a:pPr>
            <a:r>
              <a:rPr lang="en-GB"/>
              <a:t>Field names should never be only an adjective</a:t>
            </a:r>
            <a:endParaRPr/>
          </a:p>
          <a:p>
            <a:pPr indent="-298450" lvl="1" marL="914400" rtl="0" algn="l">
              <a:spcBef>
                <a:spcPts val="0"/>
              </a:spcBef>
              <a:spcAft>
                <a:spcPts val="0"/>
              </a:spcAft>
              <a:buSzPts val="1100"/>
              <a:buChar char="-"/>
            </a:pPr>
            <a:r>
              <a:rPr lang="en-GB">
                <a:solidFill>
                  <a:srgbClr val="FF0000"/>
                </a:solidFill>
              </a:rPr>
              <a:t>interesting </a:t>
            </a:r>
            <a:r>
              <a:rPr lang="en-GB"/>
              <a:t>-&gt; </a:t>
            </a:r>
            <a:r>
              <a:rPr lang="en-GB">
                <a:solidFill>
                  <a:srgbClr val="1FF039"/>
                </a:solidFill>
              </a:rPr>
              <a:t>interesting_items</a:t>
            </a:r>
            <a:endParaRPr>
              <a:solidFill>
                <a:srgbClr val="1FF039"/>
              </a:solidFill>
            </a:endParaRPr>
          </a:p>
          <a:p>
            <a:pPr indent="-311150" lvl="0" marL="457200" rtl="0" algn="l">
              <a:spcBef>
                <a:spcPts val="0"/>
              </a:spcBef>
              <a:spcAft>
                <a:spcPts val="0"/>
              </a:spcAft>
              <a:buSzPts val="1300"/>
              <a:buChar char="-"/>
            </a:pPr>
            <a:r>
              <a:rPr lang="en-GB"/>
              <a:t>Boolean field names should contain third-person forms of the verb “to be” or the auxiliary verb “should”</a:t>
            </a:r>
            <a:endParaRPr/>
          </a:p>
          <a:p>
            <a:pPr indent="-298450" lvl="1" marL="914400" rtl="0" algn="l">
              <a:spcBef>
                <a:spcPts val="0"/>
              </a:spcBef>
              <a:spcAft>
                <a:spcPts val="0"/>
              </a:spcAft>
              <a:buSzPts val="1100"/>
              <a:buChar char="-"/>
            </a:pPr>
            <a:r>
              <a:rPr lang="en-GB">
                <a:solidFill>
                  <a:srgbClr val="FF0000"/>
                </a:solidFill>
              </a:rPr>
              <a:t>deleted </a:t>
            </a:r>
            <a:r>
              <a:rPr lang="en-GB"/>
              <a:t>-&gt; </a:t>
            </a:r>
            <a:r>
              <a:rPr lang="en-GB">
                <a:solidFill>
                  <a:srgbClr val="1FF039"/>
                </a:solidFill>
              </a:rPr>
              <a:t>is_deleted </a:t>
            </a:r>
            <a:r>
              <a:rPr lang="en-GB"/>
              <a:t>or </a:t>
            </a:r>
            <a:r>
              <a:rPr lang="en-GB">
                <a:solidFill>
                  <a:srgbClr val="1FF039"/>
                </a:solidFill>
              </a:rPr>
              <a:t>was_deleted </a:t>
            </a:r>
            <a:endParaRPr>
              <a:solidFill>
                <a:srgbClr val="1FF039"/>
              </a:solidFill>
            </a:endParaRPr>
          </a:p>
          <a:p>
            <a:pPr indent="-311150" lvl="0" marL="457200" rtl="0" algn="l">
              <a:spcBef>
                <a:spcPts val="0"/>
              </a:spcBef>
              <a:spcAft>
                <a:spcPts val="0"/>
              </a:spcAft>
              <a:buSzPts val="1300"/>
              <a:buChar char="-"/>
            </a:pPr>
            <a:r>
              <a:rPr lang="en-GB"/>
              <a:t>Violated by up to 19% of identifiers in source code </a:t>
            </a:r>
            <a:endParaRPr/>
          </a:p>
          <a:p>
            <a:pPr indent="-311150" lvl="0" marL="457200" rtl="0" algn="l">
              <a:spcBef>
                <a:spcPts val="0"/>
              </a:spcBef>
              <a:spcAft>
                <a:spcPts val="0"/>
              </a:spcAft>
              <a:buSzPts val="1300"/>
              <a:buChar char="-"/>
            </a:pPr>
            <a:r>
              <a:rPr lang="en-GB"/>
              <a:t>Didn’t </a:t>
            </a:r>
            <a:r>
              <a:rPr lang="en-GB"/>
              <a:t>consider</a:t>
            </a:r>
            <a:r>
              <a:rPr lang="en-GB"/>
              <a:t> distribution of violations over programs and time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Java Language Specification: Java SE 8 Edition - 2015</a:t>
            </a:r>
            <a:endParaRPr/>
          </a:p>
        </p:txBody>
      </p:sp>
      <p:sp>
        <p:nvSpPr>
          <p:cNvPr id="210" name="Google Shape;21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sz="2400">
                <a:latin typeface="Montserrat"/>
                <a:ea typeface="Montserrat"/>
                <a:cs typeface="Montserrat"/>
                <a:sym typeface="Montserrat"/>
              </a:rPr>
              <a:t>Most modern of all the popular guidelines </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Defines part of speech rules </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GB" sz="2400">
                <a:latin typeface="Montserrat"/>
                <a:ea typeface="Montserrat"/>
                <a:cs typeface="Montserrat"/>
                <a:sym typeface="Montserrat"/>
              </a:rPr>
              <a:t>For methods, fields, constants, etc.</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Hasn’t been evaluated before in the literature </a:t>
            </a:r>
            <a:endParaRPr sz="24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previous work</a:t>
            </a:r>
            <a:endParaRPr/>
          </a:p>
        </p:txBody>
      </p:sp>
      <p:sp>
        <p:nvSpPr>
          <p:cNvPr id="216" name="Google Shape;216;p2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No literature evaluating guidelines since 2010</a:t>
            </a:r>
            <a:endParaRPr sz="1500"/>
          </a:p>
          <a:p>
            <a:pPr indent="-311150" lvl="1" marL="914400" rtl="0" algn="l">
              <a:spcBef>
                <a:spcPts val="0"/>
              </a:spcBef>
              <a:spcAft>
                <a:spcPts val="0"/>
              </a:spcAft>
              <a:buSzPts val="1300"/>
              <a:buChar char="-"/>
            </a:pPr>
            <a:r>
              <a:rPr lang="en-GB" sz="1300"/>
              <a:t>Java language spec has not been evaluated </a:t>
            </a:r>
            <a:endParaRPr sz="1300"/>
          </a:p>
          <a:p>
            <a:pPr indent="-311150" lvl="1" marL="914400" rtl="0" algn="l">
              <a:spcBef>
                <a:spcPts val="0"/>
              </a:spcBef>
              <a:spcAft>
                <a:spcPts val="0"/>
              </a:spcAft>
              <a:buSzPts val="1300"/>
              <a:buChar char="-"/>
            </a:pPr>
            <a:r>
              <a:rPr lang="en-GB" sz="1300"/>
              <a:t>Opportunities to evaluate how modern applications/source code adheres to guidelines, over a decade on </a:t>
            </a:r>
            <a:endParaRPr sz="1300"/>
          </a:p>
          <a:p>
            <a:pPr indent="-323850" lvl="0" marL="457200" rtl="0" algn="l">
              <a:spcBef>
                <a:spcPts val="0"/>
              </a:spcBef>
              <a:spcAft>
                <a:spcPts val="0"/>
              </a:spcAft>
              <a:buSzPts val="1500"/>
              <a:buChar char="-"/>
            </a:pPr>
            <a:r>
              <a:rPr lang="en-GB" sz="1500"/>
              <a:t>Opportunities to explore relationships between adherence and</a:t>
            </a:r>
            <a:endParaRPr sz="1500"/>
          </a:p>
          <a:p>
            <a:pPr indent="-311150" lvl="1" marL="914400" rtl="0" algn="l">
              <a:spcBef>
                <a:spcPts val="0"/>
              </a:spcBef>
              <a:spcAft>
                <a:spcPts val="0"/>
              </a:spcAft>
              <a:buSzPts val="1300"/>
              <a:buChar char="-"/>
            </a:pPr>
            <a:r>
              <a:rPr lang="en-GB" sz="1300"/>
              <a:t>Class/method size</a:t>
            </a:r>
            <a:endParaRPr sz="1300"/>
          </a:p>
          <a:p>
            <a:pPr indent="-311150" lvl="1" marL="914400" rtl="0" algn="l">
              <a:spcBef>
                <a:spcPts val="0"/>
              </a:spcBef>
              <a:spcAft>
                <a:spcPts val="0"/>
              </a:spcAft>
              <a:buSzPts val="1300"/>
              <a:buChar char="-"/>
            </a:pPr>
            <a:r>
              <a:rPr lang="en-GB" sz="1300"/>
              <a:t>Time of development </a:t>
            </a:r>
            <a:endParaRPr sz="1300"/>
          </a:p>
          <a:p>
            <a:pPr indent="-311150" lvl="1" marL="914400" rtl="0" algn="l">
              <a:spcBef>
                <a:spcPts val="0"/>
              </a:spcBef>
              <a:spcAft>
                <a:spcPts val="0"/>
              </a:spcAft>
              <a:buSzPts val="1300"/>
              <a:buChar char="-"/>
            </a:pPr>
            <a:r>
              <a:rPr lang="en-GB" sz="1300"/>
              <a:t>Code quality </a:t>
            </a:r>
            <a:endParaRPr sz="1300"/>
          </a:p>
          <a:p>
            <a:pPr indent="-311150" lvl="1" marL="914400" rtl="0" algn="l">
              <a:spcBef>
                <a:spcPts val="0"/>
              </a:spcBef>
              <a:spcAft>
                <a:spcPts val="0"/>
              </a:spcAft>
              <a:buSzPts val="1300"/>
              <a:buChar char="-"/>
            </a:pPr>
            <a:r>
              <a:rPr lang="en-GB" sz="1300"/>
              <a:t>Project size </a:t>
            </a:r>
            <a:endParaRPr sz="1300"/>
          </a:p>
          <a:p>
            <a:pPr indent="-311150" lvl="1" marL="914400" rtl="0" algn="l">
              <a:spcBef>
                <a:spcPts val="0"/>
              </a:spcBef>
              <a:spcAft>
                <a:spcPts val="0"/>
              </a:spcAft>
              <a:buSzPts val="1300"/>
              <a:buChar char="-"/>
            </a:pPr>
            <a:r>
              <a:rPr lang="en-GB" sz="1300"/>
              <a:t>Open/closed source </a:t>
            </a:r>
            <a:endParaRPr sz="1300"/>
          </a:p>
          <a:p>
            <a:pPr indent="-323850" lvl="0" marL="457200" rtl="0" algn="l">
              <a:spcBef>
                <a:spcPts val="0"/>
              </a:spcBef>
              <a:spcAft>
                <a:spcPts val="0"/>
              </a:spcAft>
              <a:buSzPts val="1500"/>
              <a:buChar char="-"/>
            </a:pPr>
            <a:r>
              <a:rPr lang="en-GB" sz="1500"/>
              <a:t>Opportunity to see if following one guideline is best </a:t>
            </a:r>
            <a:endParaRPr sz="1500"/>
          </a:p>
          <a:p>
            <a:pPr indent="-311150" lvl="1" marL="914400" rtl="0" algn="l">
              <a:spcBef>
                <a:spcPts val="0"/>
              </a:spcBef>
              <a:spcAft>
                <a:spcPts val="0"/>
              </a:spcAft>
              <a:buSzPts val="1300"/>
              <a:buChar char="-"/>
            </a:pPr>
            <a:r>
              <a:rPr lang="en-GB" sz="1300"/>
              <a:t>Or combine multiple guidelines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Intent</a:t>
            </a:r>
            <a:endParaRPr/>
          </a:p>
        </p:txBody>
      </p:sp>
      <p:sp>
        <p:nvSpPr>
          <p:cNvPr id="222" name="Google Shape;22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We wish to answer the question :</a:t>
            </a:r>
            <a:endParaRPr sz="2000"/>
          </a:p>
          <a:p>
            <a:pPr indent="-355600" lvl="0" marL="457200" rtl="0" algn="l">
              <a:spcBef>
                <a:spcPts val="0"/>
              </a:spcBef>
              <a:spcAft>
                <a:spcPts val="0"/>
              </a:spcAft>
              <a:buSzPts val="2000"/>
              <a:buChar char="-"/>
            </a:pPr>
            <a:r>
              <a:rPr lang="en-GB" sz="2000"/>
              <a:t>“How closely do developers follow rules and guidelines when naming identifiers?”</a:t>
            </a:r>
            <a:endParaRPr sz="2000"/>
          </a:p>
          <a:p>
            <a:pPr indent="-355600" lvl="0" marL="457200" rtl="0" algn="l">
              <a:spcBef>
                <a:spcPts val="0"/>
              </a:spcBef>
              <a:spcAft>
                <a:spcPts val="0"/>
              </a:spcAft>
              <a:buSzPts val="2000"/>
              <a:buChar char="-"/>
            </a:pPr>
            <a:r>
              <a:rPr lang="en-GB" sz="2000"/>
              <a:t>Are there any patterns when it comes to identifier naming?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 moving forward</a:t>
            </a:r>
            <a:endParaRPr/>
          </a:p>
        </p:txBody>
      </p:sp>
      <p:sp>
        <p:nvSpPr>
          <p:cNvPr id="228" name="Google Shape;228;p29"/>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Develop code to extract identifiers from source</a:t>
            </a:r>
            <a:endParaRPr sz="1500"/>
          </a:p>
          <a:p>
            <a:pPr indent="-311150" lvl="1" marL="914400" rtl="0" algn="l">
              <a:spcBef>
                <a:spcPts val="0"/>
              </a:spcBef>
              <a:spcAft>
                <a:spcPts val="0"/>
              </a:spcAft>
              <a:buSzPts val="1300"/>
              <a:buChar char="-"/>
            </a:pPr>
            <a:r>
              <a:rPr lang="en-GB" sz="1300"/>
              <a:t>Javaparser</a:t>
            </a:r>
            <a:endParaRPr sz="1300"/>
          </a:p>
          <a:p>
            <a:pPr indent="-323850" lvl="0" marL="457200" rtl="0" algn="l">
              <a:spcBef>
                <a:spcPts val="0"/>
              </a:spcBef>
              <a:spcAft>
                <a:spcPts val="0"/>
              </a:spcAft>
              <a:buSzPts val="1500"/>
              <a:buChar char="-"/>
            </a:pPr>
            <a:r>
              <a:rPr lang="en-GB" sz="1500"/>
              <a:t>Categorise/analyse identifiers </a:t>
            </a:r>
            <a:endParaRPr sz="1500"/>
          </a:p>
          <a:p>
            <a:pPr indent="-311150" lvl="1" marL="914400" rtl="0" algn="l">
              <a:spcBef>
                <a:spcPts val="0"/>
              </a:spcBef>
              <a:spcAft>
                <a:spcPts val="0"/>
              </a:spcAft>
              <a:buSzPts val="1300"/>
              <a:buChar char="-"/>
            </a:pPr>
            <a:r>
              <a:rPr lang="en-GB" sz="1300"/>
              <a:t>Part of  speech</a:t>
            </a:r>
            <a:endParaRPr sz="1300"/>
          </a:p>
          <a:p>
            <a:pPr indent="-311150" lvl="1" marL="914400" rtl="0" algn="l">
              <a:spcBef>
                <a:spcPts val="0"/>
              </a:spcBef>
              <a:spcAft>
                <a:spcPts val="0"/>
              </a:spcAft>
              <a:buSzPts val="1300"/>
              <a:buChar char="-"/>
            </a:pPr>
            <a:r>
              <a:rPr lang="en-GB" sz="1300"/>
              <a:t>Length </a:t>
            </a:r>
            <a:endParaRPr sz="1300"/>
          </a:p>
          <a:p>
            <a:pPr indent="-311150" lvl="1" marL="914400" rtl="0" algn="l">
              <a:spcBef>
                <a:spcPts val="0"/>
              </a:spcBef>
              <a:spcAft>
                <a:spcPts val="0"/>
              </a:spcAft>
              <a:buSzPts val="1300"/>
              <a:buChar char="-"/>
            </a:pPr>
            <a:r>
              <a:rPr lang="en-GB" sz="1300"/>
              <a:t>Casing </a:t>
            </a:r>
            <a:endParaRPr sz="1300"/>
          </a:p>
          <a:p>
            <a:pPr indent="-323850" lvl="0" marL="457200" rtl="0" algn="l">
              <a:spcBef>
                <a:spcPts val="0"/>
              </a:spcBef>
              <a:spcAft>
                <a:spcPts val="0"/>
              </a:spcAft>
              <a:buSzPts val="1500"/>
              <a:buChar char="-"/>
            </a:pPr>
            <a:r>
              <a:rPr lang="en-GB" sz="1500"/>
              <a:t>Compare results using </a:t>
            </a:r>
            <a:r>
              <a:rPr lang="en-GB" sz="1500"/>
              <a:t>different</a:t>
            </a:r>
            <a:r>
              <a:rPr lang="en-GB" sz="1500"/>
              <a:t> explanatory variables (pre/post introduction of IDEs, etc) </a:t>
            </a:r>
            <a:endParaRPr sz="1500"/>
          </a:p>
          <a:p>
            <a:pPr indent="-323850" lvl="0" marL="457200" rtl="0" algn="l">
              <a:spcBef>
                <a:spcPts val="0"/>
              </a:spcBef>
              <a:spcAft>
                <a:spcPts val="0"/>
              </a:spcAft>
              <a:buSzPts val="1500"/>
              <a:buChar char="-"/>
            </a:pPr>
            <a:r>
              <a:rPr lang="en-GB" sz="1500"/>
              <a:t>Investigate relationship between class/method names and their respective identifiers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73700" y="359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problem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Having good identifiers is important for developing comprehensible code</a:t>
            </a:r>
            <a:br>
              <a:rPr lang="en-GB" sz="1800"/>
            </a:br>
            <a:endParaRPr sz="1800"/>
          </a:p>
          <a:p>
            <a:pPr indent="-342900" lvl="0" marL="457200" rtl="0" algn="l">
              <a:spcBef>
                <a:spcPts val="0"/>
              </a:spcBef>
              <a:spcAft>
                <a:spcPts val="0"/>
              </a:spcAft>
              <a:buSzPts val="1800"/>
              <a:buChar char="-"/>
            </a:pPr>
            <a:r>
              <a:rPr lang="en-GB" sz="1800"/>
              <a:t>People generally do not have good identifiers </a:t>
            </a:r>
            <a:br>
              <a:rPr lang="en-GB" sz="1800"/>
            </a:br>
            <a:endParaRPr sz="1800"/>
          </a:p>
          <a:p>
            <a:pPr indent="-342900" lvl="0" marL="457200" rtl="0" algn="l">
              <a:spcBef>
                <a:spcPts val="0"/>
              </a:spcBef>
              <a:spcAft>
                <a:spcPts val="0"/>
              </a:spcAft>
              <a:buSzPts val="1800"/>
              <a:buChar char="-"/>
            </a:pPr>
            <a:r>
              <a:rPr lang="en-GB" sz="1800"/>
              <a:t>Those who do follow naming guidelines only do it to an extent of their own choosing.</a:t>
            </a:r>
            <a:br>
              <a:rPr lang="en-GB" sz="1800"/>
            </a:br>
            <a:endParaRPr sz="1800"/>
          </a:p>
          <a:p>
            <a:pPr indent="-342900" lvl="0" marL="457200" rtl="0" algn="l">
              <a:spcBef>
                <a:spcPts val="0"/>
              </a:spcBef>
              <a:spcAft>
                <a:spcPts val="0"/>
              </a:spcAft>
              <a:buSzPts val="1800"/>
              <a:buChar char="-"/>
            </a:pPr>
            <a:r>
              <a:rPr lang="en-GB" sz="1800"/>
              <a:t>Increases maintenance costs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Literature review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does it mean for an identifier to be meaningful? </a:t>
            </a:r>
            <a:endParaRPr/>
          </a:p>
        </p:txBody>
      </p:sp>
      <p:sp>
        <p:nvSpPr>
          <p:cNvPr id="152" name="Google Shape;152;p16"/>
          <p:cNvSpPr txBox="1"/>
          <p:nvPr>
            <p:ph idx="1" type="body"/>
          </p:nvPr>
        </p:nvSpPr>
        <p:spPr>
          <a:xfrm>
            <a:off x="356825" y="1429450"/>
            <a:ext cx="8631000" cy="358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Shorter identifier names take longer to comprehend, poor naming leads to more maintenance</a:t>
            </a:r>
            <a:br>
              <a:rPr lang="en-GB" sz="1500"/>
            </a:br>
            <a:endParaRPr sz="1500"/>
          </a:p>
          <a:p>
            <a:pPr indent="-323850" lvl="0" marL="457200" rtl="0" algn="l">
              <a:spcBef>
                <a:spcPts val="0"/>
              </a:spcBef>
              <a:spcAft>
                <a:spcPts val="0"/>
              </a:spcAft>
              <a:buSzPts val="1500"/>
              <a:buChar char="-"/>
            </a:pPr>
            <a:r>
              <a:rPr lang="en-GB" sz="1500"/>
              <a:t>Higher quality code metrics come from better programming practices</a:t>
            </a:r>
            <a:br>
              <a:rPr lang="en-GB" sz="1500"/>
            </a:br>
            <a:endParaRPr sz="1500"/>
          </a:p>
          <a:p>
            <a:pPr indent="-323850" lvl="0" marL="457200" rtl="0" algn="l">
              <a:spcBef>
                <a:spcPts val="0"/>
              </a:spcBef>
              <a:spcAft>
                <a:spcPts val="0"/>
              </a:spcAft>
              <a:buSzPts val="1500"/>
              <a:buChar char="-"/>
            </a:pPr>
            <a:r>
              <a:rPr lang="en-GB" sz="1500"/>
              <a:t>identifiers are often constructed out of dictionary words or abbreviations</a:t>
            </a:r>
            <a:br>
              <a:rPr lang="en-GB" sz="1500"/>
            </a:br>
            <a:endParaRPr sz="1500"/>
          </a:p>
          <a:p>
            <a:pPr indent="-323850" lvl="0" marL="457200" rtl="0" algn="l">
              <a:spcBef>
                <a:spcPts val="0"/>
              </a:spcBef>
              <a:spcAft>
                <a:spcPts val="0"/>
              </a:spcAft>
              <a:buSzPts val="1500"/>
              <a:buChar char="-"/>
            </a:pPr>
            <a:r>
              <a:rPr lang="en-GB" sz="1500"/>
              <a:t>Identifiers define their meaningfulness through the identifiers ability to describe themselves</a:t>
            </a:r>
            <a:br>
              <a:rPr lang="en-GB" sz="1500"/>
            </a:br>
            <a:endParaRPr sz="1500"/>
          </a:p>
          <a:p>
            <a:pPr indent="-323850" lvl="0" marL="457200" rtl="0" algn="l">
              <a:spcBef>
                <a:spcPts val="0"/>
              </a:spcBef>
              <a:spcAft>
                <a:spcPts val="0"/>
              </a:spcAft>
              <a:buSzPts val="1500"/>
              <a:buChar char="-"/>
            </a:pPr>
            <a:r>
              <a:rPr lang="en-GB" sz="1500"/>
              <a:t>Analysis of these identifier names show that they are arbitrary sequences of characters</a:t>
            </a:r>
            <a:br>
              <a:rPr lang="en-GB" sz="1500"/>
            </a:br>
            <a:endParaRPr sz="1500"/>
          </a:p>
          <a:p>
            <a:pPr indent="-323850" lvl="0" marL="457200" rtl="0" algn="l">
              <a:spcBef>
                <a:spcPts val="0"/>
              </a:spcBef>
              <a:spcAft>
                <a:spcPts val="0"/>
              </a:spcAft>
              <a:buSzPts val="1500"/>
              <a:buChar char="-"/>
            </a:pPr>
            <a:r>
              <a:rPr lang="en-GB" sz="1500"/>
              <a:t>Leads to meaningless, or even misleading naming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analysis of identifier naming guidelines  </a:t>
            </a:r>
            <a:endParaRPr/>
          </a:p>
        </p:txBody>
      </p:sp>
      <p:sp>
        <p:nvSpPr>
          <p:cNvPr id="158" name="Google Shape;158;p17"/>
          <p:cNvSpPr txBox="1"/>
          <p:nvPr>
            <p:ph idx="1" type="body"/>
          </p:nvPr>
        </p:nvSpPr>
        <p:spPr>
          <a:xfrm>
            <a:off x="1297500" y="1006600"/>
            <a:ext cx="7038900" cy="3854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Many researchers have developed their own tools and methods to evaluate identifier metrics, which is an essential part of backing up their claims. </a:t>
            </a:r>
            <a:br>
              <a:rPr lang="en-GB" sz="1600"/>
            </a:br>
            <a:endParaRPr sz="1600"/>
          </a:p>
          <a:p>
            <a:pPr indent="-330200" lvl="0" marL="457200" rtl="0" algn="l">
              <a:spcBef>
                <a:spcPts val="0"/>
              </a:spcBef>
              <a:spcAft>
                <a:spcPts val="0"/>
              </a:spcAft>
              <a:buSzPts val="1600"/>
              <a:buChar char="-"/>
            </a:pPr>
            <a:r>
              <a:rPr lang="en-GB" sz="1600"/>
              <a:t>This is also important to provide necessary data to inform themselves and other researchers on their findings</a:t>
            </a:r>
            <a:br>
              <a:rPr lang="en-GB" sz="1600"/>
            </a:br>
            <a:endParaRPr sz="1600"/>
          </a:p>
          <a:p>
            <a:pPr indent="-330200" lvl="0" marL="457200" rtl="0" algn="l">
              <a:spcBef>
                <a:spcPts val="0"/>
              </a:spcBef>
              <a:spcAft>
                <a:spcPts val="0"/>
              </a:spcAft>
              <a:buSzPts val="1600"/>
              <a:buChar char="-"/>
            </a:pPr>
            <a:r>
              <a:rPr lang="en-GB" sz="1600"/>
              <a:t>Example:</a:t>
            </a:r>
            <a:endParaRPr sz="1600"/>
          </a:p>
          <a:p>
            <a:pPr indent="-317500" lvl="1" marL="914400" rtl="0" algn="l">
              <a:spcBef>
                <a:spcPts val="0"/>
              </a:spcBef>
              <a:spcAft>
                <a:spcPts val="0"/>
              </a:spcAft>
              <a:buSzPts val="1400"/>
              <a:buChar char="-"/>
            </a:pPr>
            <a:r>
              <a:rPr lang="en-GB" sz="1400"/>
              <a:t>A tool that was developed to infer semantically related words in software by leveraging the context of words in the code / comments</a:t>
            </a:r>
            <a:endParaRPr sz="1400"/>
          </a:p>
          <a:p>
            <a:pPr indent="-317500" lvl="1" marL="914400" rtl="0" algn="l">
              <a:spcBef>
                <a:spcPts val="0"/>
              </a:spcBef>
              <a:spcAft>
                <a:spcPts val="0"/>
              </a:spcAft>
              <a:buSzPts val="1400"/>
              <a:buChar char="-"/>
            </a:pPr>
            <a:r>
              <a:rPr lang="en-GB" sz="1400"/>
              <a:t>Achieved high precision and recall, was considered state of the art</a:t>
            </a:r>
            <a:endParaRPr sz="1400"/>
          </a:p>
          <a:p>
            <a:pPr indent="-317500" lvl="1" marL="914400" rtl="0" algn="l">
              <a:spcBef>
                <a:spcPts val="0"/>
              </a:spcBef>
              <a:spcAft>
                <a:spcPts val="0"/>
              </a:spcAft>
              <a:buSzPts val="1400"/>
              <a:buChar char="-"/>
            </a:pPr>
            <a:r>
              <a:rPr lang="en-GB" sz="1400"/>
              <a:t>However, software semantics are </a:t>
            </a:r>
            <a:r>
              <a:rPr lang="en-GB" sz="1400"/>
              <a:t>different</a:t>
            </a:r>
            <a:r>
              <a:rPr lang="en-GB" sz="1400"/>
              <a:t> to spoken language semantics</a:t>
            </a:r>
            <a:endParaRPr sz="1400"/>
          </a:p>
          <a:p>
            <a:pPr indent="-317500" lvl="1" marL="914400" rtl="0" algn="l">
              <a:spcBef>
                <a:spcPts val="0"/>
              </a:spcBef>
              <a:spcAft>
                <a:spcPts val="0"/>
              </a:spcAft>
              <a:buSzPts val="1400"/>
              <a:buChar char="-"/>
            </a:pPr>
            <a:r>
              <a:rPr lang="en-GB" sz="1400"/>
              <a:t>Many identifier evaluating techniques often result in false alarms.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12611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Other empirical studies done through surveys and experiments also provide  evaluation for identifier metrics.</a:t>
            </a:r>
            <a:br>
              <a:rPr lang="en-GB"/>
            </a:br>
            <a:endParaRPr/>
          </a:p>
          <a:p>
            <a:pPr indent="-311150" lvl="0" marL="457200" rtl="0" algn="l">
              <a:spcBef>
                <a:spcPts val="0"/>
              </a:spcBef>
              <a:spcAft>
                <a:spcPts val="0"/>
              </a:spcAft>
              <a:buSzPts val="1300"/>
              <a:buChar char="-"/>
            </a:pPr>
            <a:r>
              <a:rPr lang="en-GB"/>
              <a:t>Most </a:t>
            </a:r>
            <a:r>
              <a:rPr lang="en-GB"/>
              <a:t>famous</a:t>
            </a:r>
            <a:r>
              <a:rPr lang="en-GB"/>
              <a:t> </a:t>
            </a:r>
            <a:r>
              <a:rPr lang="en-GB"/>
              <a:t>example</a:t>
            </a:r>
            <a:r>
              <a:rPr lang="en-GB"/>
              <a:t>:</a:t>
            </a:r>
            <a:endParaRPr/>
          </a:p>
          <a:p>
            <a:pPr indent="-311150" lvl="1" marL="914400" rtl="0" algn="l">
              <a:spcBef>
                <a:spcPts val="0"/>
              </a:spcBef>
              <a:spcAft>
                <a:spcPts val="0"/>
              </a:spcAft>
              <a:buSzPts val="1300"/>
              <a:buChar char="-"/>
            </a:pPr>
            <a:r>
              <a:rPr lang="en-GB" sz="1300"/>
              <a:t>Experiment conducted by D. Lawrie, involving over 100 programmers</a:t>
            </a:r>
            <a:br>
              <a:rPr lang="en-GB" sz="1300"/>
            </a:br>
            <a:endParaRPr sz="1300"/>
          </a:p>
          <a:p>
            <a:pPr indent="-311150" lvl="1" marL="914400" rtl="0" algn="l">
              <a:spcBef>
                <a:spcPts val="0"/>
              </a:spcBef>
              <a:spcAft>
                <a:spcPts val="0"/>
              </a:spcAft>
              <a:buSzPts val="1300"/>
              <a:buChar char="-"/>
            </a:pPr>
            <a:r>
              <a:rPr lang="en-GB" sz="1300"/>
              <a:t>They were asked to distinguish between three “levels” of identifiers:</a:t>
            </a:r>
            <a:endParaRPr sz="1300"/>
          </a:p>
          <a:p>
            <a:pPr indent="-311150" lvl="2" marL="1371600" rtl="0" algn="l">
              <a:spcBef>
                <a:spcPts val="0"/>
              </a:spcBef>
              <a:spcAft>
                <a:spcPts val="0"/>
              </a:spcAft>
              <a:buSzPts val="1300"/>
              <a:buChar char="-"/>
            </a:pPr>
            <a:r>
              <a:rPr lang="en-GB" sz="1300"/>
              <a:t>Single letters</a:t>
            </a:r>
            <a:endParaRPr sz="1300"/>
          </a:p>
          <a:p>
            <a:pPr indent="-311150" lvl="2" marL="1371600" rtl="0" algn="l">
              <a:spcBef>
                <a:spcPts val="0"/>
              </a:spcBef>
              <a:spcAft>
                <a:spcPts val="0"/>
              </a:spcAft>
              <a:buSzPts val="1300"/>
              <a:buChar char="-"/>
            </a:pPr>
            <a:r>
              <a:rPr lang="en-GB" sz="1300"/>
              <a:t>Abbreviations</a:t>
            </a:r>
            <a:endParaRPr sz="1300"/>
          </a:p>
          <a:p>
            <a:pPr indent="-311150" lvl="2" marL="1371600" rtl="0" algn="l">
              <a:spcBef>
                <a:spcPts val="0"/>
              </a:spcBef>
              <a:spcAft>
                <a:spcPts val="0"/>
              </a:spcAft>
              <a:buSzPts val="1300"/>
              <a:buChar char="-"/>
            </a:pPr>
            <a:r>
              <a:rPr lang="en-GB" sz="1300"/>
              <a:t>Full words</a:t>
            </a:r>
            <a:br>
              <a:rPr lang="en-GB" sz="1300"/>
            </a:br>
            <a:endParaRPr sz="1300"/>
          </a:p>
          <a:p>
            <a:pPr indent="-311150" lvl="1" marL="914400" rtl="0" algn="l">
              <a:spcBef>
                <a:spcPts val="0"/>
              </a:spcBef>
              <a:spcAft>
                <a:spcPts val="0"/>
              </a:spcAft>
              <a:buSzPts val="1300"/>
              <a:buChar char="-"/>
            </a:pPr>
            <a:r>
              <a:rPr lang="en-GB" sz="1300"/>
              <a:t>Results showed that code comprehension almost solely relied on identifier naming</a:t>
            </a:r>
            <a:br>
              <a:rPr lang="en-GB" sz="1300"/>
            </a:br>
            <a:endParaRPr sz="1300"/>
          </a:p>
          <a:p>
            <a:pPr indent="-311150" lvl="1" marL="914400" rtl="0" algn="l">
              <a:spcBef>
                <a:spcPts val="0"/>
              </a:spcBef>
              <a:spcAft>
                <a:spcPts val="0"/>
              </a:spcAft>
              <a:buSzPts val="1300"/>
              <a:buChar char="-"/>
            </a:pPr>
            <a:r>
              <a:rPr lang="en-GB" sz="1300"/>
              <a:t>Full word identifiers lead to the best comprehension, however there is no statistical difference between abbreviations and full words</a:t>
            </a:r>
            <a:endParaRPr sz="1300"/>
          </a:p>
        </p:txBody>
      </p:sp>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Experimental analyses of identifier naming guidelines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Experimental analyses of identifier naming guidelines  (cont.)</a:t>
            </a:r>
            <a:endParaRPr/>
          </a:p>
          <a:p>
            <a:pPr indent="0" lvl="0" marL="0" rtl="0" algn="l">
              <a:spcBef>
                <a:spcPts val="0"/>
              </a:spcBef>
              <a:spcAft>
                <a:spcPts val="0"/>
              </a:spcAft>
              <a:buNone/>
            </a:pPr>
            <a:r>
              <a:t/>
            </a:r>
            <a:endParaRPr/>
          </a:p>
        </p:txBody>
      </p:sp>
      <p:sp>
        <p:nvSpPr>
          <p:cNvPr id="170" name="Google Shape;170;p19"/>
          <p:cNvSpPr txBox="1"/>
          <p:nvPr>
            <p:ph idx="1" type="body"/>
          </p:nvPr>
        </p:nvSpPr>
        <p:spPr>
          <a:xfrm>
            <a:off x="1275925" y="1347475"/>
            <a:ext cx="7038900" cy="2911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GB" sz="1400"/>
              <a:t>A study by A. De Lucia et al involved two controlled experiments used to evaluate the quality of identifiers and comments</a:t>
            </a:r>
            <a:br>
              <a:rPr lang="en-GB" sz="1400"/>
            </a:br>
            <a:endParaRPr sz="1400"/>
          </a:p>
          <a:p>
            <a:pPr indent="-317500" lvl="0" marL="457200" rtl="0" algn="l">
              <a:lnSpc>
                <a:spcPct val="105000"/>
              </a:lnSpc>
              <a:spcBef>
                <a:spcPts val="0"/>
              </a:spcBef>
              <a:spcAft>
                <a:spcPts val="0"/>
              </a:spcAft>
              <a:buSzPts val="1400"/>
              <a:buChar char="-"/>
            </a:pPr>
            <a:r>
              <a:rPr lang="en-GB" sz="1400"/>
              <a:t>one using COde COmprehension Nurturant Using Traceability (COCONUT), and one without</a:t>
            </a:r>
            <a:br>
              <a:rPr lang="en-GB" sz="1400"/>
            </a:br>
            <a:endParaRPr sz="1400"/>
          </a:p>
          <a:p>
            <a:pPr indent="-317500" lvl="0" marL="457200" rtl="0" algn="l">
              <a:lnSpc>
                <a:spcPct val="105000"/>
              </a:lnSpc>
              <a:spcBef>
                <a:spcPts val="0"/>
              </a:spcBef>
              <a:spcAft>
                <a:spcPts val="0"/>
              </a:spcAft>
              <a:buSzPts val="1400"/>
              <a:buChar char="-"/>
            </a:pPr>
            <a:r>
              <a:rPr lang="en-GB" sz="1400"/>
              <a:t>COCONUT is an Eclipse plugin that recommended candidate identifiers built from high-level artifacts</a:t>
            </a:r>
            <a:endParaRPr sz="1400"/>
          </a:p>
          <a:p>
            <a:pPr indent="-304800" lvl="1" marL="914400" rtl="0" algn="l">
              <a:lnSpc>
                <a:spcPct val="105000"/>
              </a:lnSpc>
              <a:spcBef>
                <a:spcPts val="0"/>
              </a:spcBef>
              <a:spcAft>
                <a:spcPts val="0"/>
              </a:spcAft>
              <a:buSzPts val="1200"/>
              <a:buChar char="-"/>
            </a:pPr>
            <a:r>
              <a:rPr lang="en-GB" sz="1200"/>
              <a:t>Artifacts are items produced during the development process. </a:t>
            </a:r>
            <a:endParaRPr sz="1200"/>
          </a:p>
          <a:p>
            <a:pPr indent="-304800" lvl="1" marL="914400" rtl="0" algn="l">
              <a:lnSpc>
                <a:spcPct val="105000"/>
              </a:lnSpc>
              <a:spcBef>
                <a:spcPts val="0"/>
              </a:spcBef>
              <a:spcAft>
                <a:spcPts val="0"/>
              </a:spcAft>
              <a:buSzPts val="1200"/>
              <a:buChar char="-"/>
            </a:pPr>
            <a:r>
              <a:rPr lang="en-GB" sz="1200"/>
              <a:t>This can be a data model, a prototype, workflow diagram, a design document, or a setup script</a:t>
            </a:r>
            <a:br>
              <a:rPr lang="en-GB" sz="1200"/>
            </a:br>
            <a:endParaRPr sz="1200"/>
          </a:p>
          <a:p>
            <a:pPr indent="-317500" lvl="0" marL="457200" rtl="0" algn="l">
              <a:lnSpc>
                <a:spcPct val="105000"/>
              </a:lnSpc>
              <a:spcBef>
                <a:spcPts val="0"/>
              </a:spcBef>
              <a:spcAft>
                <a:spcPts val="0"/>
              </a:spcAft>
              <a:buSzPts val="1400"/>
              <a:buChar char="-"/>
            </a:pPr>
            <a:r>
              <a:rPr lang="en-GB" sz="1400"/>
              <a:t>The results confirmed similarity between </a:t>
            </a:r>
            <a:r>
              <a:rPr lang="en-GB" sz="1400"/>
              <a:t>artifacts </a:t>
            </a:r>
            <a:r>
              <a:rPr lang="en-GB" sz="1400"/>
              <a:t>and code, which helped improve the source code quality, showcasing the potential of COCONUT.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Notable papers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21 Java identifier naming guidelines </a:t>
            </a:r>
            <a:endParaRPr sz="1800"/>
          </a:p>
          <a:p>
            <a:pPr indent="-342900" lvl="0" marL="457200" rtl="0" algn="l">
              <a:spcBef>
                <a:spcPts val="0"/>
              </a:spcBef>
              <a:spcAft>
                <a:spcPts val="0"/>
              </a:spcAft>
              <a:buSzPts val="1800"/>
              <a:buChar char="-"/>
            </a:pPr>
            <a:r>
              <a:rPr lang="en-GB" sz="1800"/>
              <a:t>Tested the guidelines on developers</a:t>
            </a:r>
            <a:endParaRPr sz="1800"/>
          </a:p>
          <a:p>
            <a:pPr indent="-342900" lvl="0" marL="457200" rtl="0" algn="l">
              <a:spcBef>
                <a:spcPts val="0"/>
              </a:spcBef>
              <a:spcAft>
                <a:spcPts val="0"/>
              </a:spcAft>
              <a:buSzPts val="1800"/>
              <a:buChar char="-"/>
            </a:pPr>
            <a:r>
              <a:rPr lang="en-GB" sz="1800"/>
              <a:t>2010 study found not following these guidelines lead to worse code </a:t>
            </a:r>
            <a:endParaRPr sz="1800"/>
          </a:p>
          <a:p>
            <a:pPr indent="-330200" lvl="1" marL="914400" rtl="0" algn="l">
              <a:spcBef>
                <a:spcPts val="0"/>
              </a:spcBef>
              <a:spcAft>
                <a:spcPts val="0"/>
              </a:spcAft>
              <a:buSzPts val="1600"/>
              <a:buChar char="-"/>
            </a:pPr>
            <a:r>
              <a:rPr lang="en-GB" sz="1600"/>
              <a:t>Only evaluated approx. half of the original guidelines</a:t>
            </a:r>
            <a:endParaRPr sz="1600"/>
          </a:p>
          <a:p>
            <a:pPr indent="-330200" lvl="1" marL="914400" rtl="0" algn="l">
              <a:spcBef>
                <a:spcPts val="0"/>
              </a:spcBef>
              <a:spcAft>
                <a:spcPts val="0"/>
              </a:spcAft>
              <a:buSzPts val="1600"/>
              <a:buChar char="-"/>
            </a:pPr>
            <a:r>
              <a:rPr lang="en-GB" sz="1600"/>
              <a:t>Also evaluated outdated/challenged </a:t>
            </a:r>
            <a:r>
              <a:rPr lang="en-GB" sz="1600"/>
              <a:t>guidelines</a:t>
            </a:r>
            <a:r>
              <a:rPr lang="en-GB" sz="1600"/>
              <a:t> </a:t>
            </a:r>
            <a:endParaRPr sz="1600"/>
          </a:p>
          <a:p>
            <a:pPr indent="-330200" lvl="2" marL="1371600" rtl="0" algn="l">
              <a:spcBef>
                <a:spcPts val="0"/>
              </a:spcBef>
              <a:spcAft>
                <a:spcPts val="0"/>
              </a:spcAft>
              <a:buSzPts val="1600"/>
              <a:buChar char="-"/>
            </a:pPr>
            <a:r>
              <a:rPr lang="en-GB" sz="1600"/>
              <a:t>E.g. min length 8 characters </a:t>
            </a:r>
            <a:endParaRPr sz="1600"/>
          </a:p>
          <a:p>
            <a:pPr indent="-330200" lvl="1" marL="914400" rtl="0" algn="l">
              <a:spcBef>
                <a:spcPts val="0"/>
              </a:spcBef>
              <a:spcAft>
                <a:spcPts val="0"/>
              </a:spcAft>
              <a:buSzPts val="1600"/>
              <a:buChar char="-"/>
            </a:pPr>
            <a:r>
              <a:rPr lang="en-GB" sz="1600"/>
              <a:t>Difference in commercialised projects </a:t>
            </a:r>
            <a:endParaRPr sz="1600"/>
          </a:p>
          <a:p>
            <a:pPr indent="-330200" lvl="2" marL="1371600" rtl="0" algn="l">
              <a:spcBef>
                <a:spcPts val="0"/>
              </a:spcBef>
              <a:spcAft>
                <a:spcPts val="0"/>
              </a:spcAft>
              <a:buSzPts val="1600"/>
              <a:buChar char="-"/>
            </a:pPr>
            <a:r>
              <a:rPr lang="en-GB" sz="1600"/>
              <a:t>“Complex” relationship </a:t>
            </a:r>
            <a:endParaRPr sz="1600"/>
          </a:p>
        </p:txBody>
      </p:sp>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 Relf, </a:t>
            </a:r>
            <a:r>
              <a:rPr lang="en-GB"/>
              <a:t>“Achieving Software Quality through Source Code Readability” - 2005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