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7" r:id="rId4"/>
    <p:sldId id="288" r:id="rId5"/>
    <p:sldId id="284" r:id="rId6"/>
    <p:sldId id="285" r:id="rId7"/>
    <p:sldId id="261" r:id="rId8"/>
    <p:sldId id="264" r:id="rId9"/>
    <p:sldId id="265" r:id="rId10"/>
    <p:sldId id="267" r:id="rId11"/>
    <p:sldId id="292" r:id="rId12"/>
    <p:sldId id="293" r:id="rId13"/>
    <p:sldId id="294" r:id="rId14"/>
    <p:sldId id="270" r:id="rId15"/>
    <p:sldId id="268" r:id="rId16"/>
    <p:sldId id="27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EC"/>
    <a:srgbClr val="F2F7FC"/>
    <a:srgbClr val="B445D7"/>
    <a:srgbClr val="B624B6"/>
    <a:srgbClr val="D8229B"/>
    <a:srgbClr val="71D24E"/>
    <a:srgbClr val="FF8001"/>
    <a:srgbClr val="003EEE"/>
    <a:srgbClr val="0032C0"/>
    <a:srgbClr val="00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4912" autoAdjust="0"/>
  </p:normalViewPr>
  <p:slideViewPr>
    <p:cSldViewPr snapToGrid="0" showGuides="1">
      <p:cViewPr varScale="1">
        <p:scale>
          <a:sx n="103" d="100"/>
          <a:sy n="103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B0559-D72B-483A-967B-0FFBB38787C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81B3D-485C-4DF8-A60D-D3D3CDF7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1B3D-485C-4DF8-A60D-D3D3CDF76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4FFB-FEBA-4846-9E66-ADC655F8FBD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DC12-D42B-4B06-88CD-47FEA90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umsoftware.com/en/DuplicateApplication" TargetMode="External"/><Relationship Id="rId2" Type="http://schemas.openxmlformats.org/officeDocument/2006/relationships/hyperlink" Target="https://github.com/signumsoftware/extens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ignumsoftware/framework" TargetMode="External"/><Relationship Id="rId4" Type="http://schemas.openxmlformats.org/officeDocument/2006/relationships/hyperlink" Target="http://www.signumsoftware.com/Document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oleObject" Target="../embeddings/oleObject6.bin"/><Relationship Id="rId3" Type="http://schemas.openxmlformats.org/officeDocument/2006/relationships/image" Target="../media/image8.jpeg"/><Relationship Id="rId21" Type="http://schemas.openxmlformats.org/officeDocument/2006/relationships/image" Target="../media/image24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gif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1.wmf"/><Relationship Id="rId4" Type="http://schemas.openxmlformats.org/officeDocument/2006/relationships/image" Target="../media/image9.gif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67077"/>
              </p:ext>
            </p:extLst>
          </p:nvPr>
        </p:nvGraphicFramePr>
        <p:xfrm>
          <a:off x="7489355" y="1646545"/>
          <a:ext cx="7257959" cy="837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10856880" imgH="12533040" progId="">
                  <p:embed/>
                </p:oleObj>
              </mc:Choice>
              <mc:Fallback>
                <p:oleObj r:id="rId3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9355" y="1646545"/>
                        <a:ext cx="7257959" cy="837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4809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82688" y="3559635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Modular Framework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44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89560"/>
              </p:ext>
            </p:extLst>
          </p:nvPr>
        </p:nvGraphicFramePr>
        <p:xfrm>
          <a:off x="1725151" y="1437022"/>
          <a:ext cx="8329641" cy="4215958"/>
        </p:xfrm>
        <a:graphic>
          <a:graphicData uri="http://schemas.openxmlformats.org/drawingml/2006/table">
            <a:tbl>
              <a:tblPr firstRow="1" bandCol="1"/>
              <a:tblGrid>
                <a:gridCol w="2828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8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3705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Database First</a:t>
                      </a:r>
                      <a:endParaRPr lang="en-US" sz="24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Flexible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First</a:t>
                      </a:r>
                      <a:endParaRPr lang="en-US" sz="24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1213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5764"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LINQ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SQL</a:t>
                      </a:r>
                      <a:b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Ruby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Rails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NHibernate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9732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99463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49195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98926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48659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98390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48121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97854" algn="l" defTabSz="699463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Django</a:t>
                      </a:r>
                      <a:r>
                        <a:rPr lang="es-E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(Python)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13 Flecha derecha"/>
          <p:cNvSpPr/>
          <p:nvPr/>
        </p:nvSpPr>
        <p:spPr>
          <a:xfrm rot="16200000">
            <a:off x="3020234" y="3641866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14 Flecha derecha"/>
          <p:cNvSpPr/>
          <p:nvPr/>
        </p:nvSpPr>
        <p:spPr>
          <a:xfrm rot="16200000">
            <a:off x="3020234" y="2913695"/>
            <a:ext cx="250825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15 Flecha derecha"/>
          <p:cNvSpPr/>
          <p:nvPr/>
        </p:nvSpPr>
        <p:spPr>
          <a:xfrm>
            <a:off x="5660564" y="3498991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16 Flecha derecha"/>
          <p:cNvSpPr/>
          <p:nvPr/>
        </p:nvSpPr>
        <p:spPr>
          <a:xfrm rot="10800000">
            <a:off x="5660564" y="3999053"/>
            <a:ext cx="393700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17 Flecha derecha"/>
          <p:cNvSpPr/>
          <p:nvPr/>
        </p:nvSpPr>
        <p:spPr>
          <a:xfrm rot="16200000">
            <a:off x="5040450" y="3119400"/>
            <a:ext cx="250825" cy="179388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18 CuadroTexto"/>
          <p:cNvSpPr txBox="1"/>
          <p:nvPr/>
        </p:nvSpPr>
        <p:spPr>
          <a:xfrm>
            <a:off x="5483750" y="3659978"/>
            <a:ext cx="849913" cy="369332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&lt;XML&gt;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19 Flecha derecha"/>
          <p:cNvSpPr/>
          <p:nvPr/>
        </p:nvSpPr>
        <p:spPr>
          <a:xfrm rot="18000000">
            <a:off x="8839019" y="3166471"/>
            <a:ext cx="392113" cy="177800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20 Flecha derecha"/>
          <p:cNvSpPr/>
          <p:nvPr/>
        </p:nvSpPr>
        <p:spPr>
          <a:xfrm rot="14400000">
            <a:off x="7916723" y="3165678"/>
            <a:ext cx="393700" cy="179387"/>
          </a:xfrm>
          <a:prstGeom prst="rightArrow">
            <a:avLst>
              <a:gd name="adj1" fmla="val 47293"/>
              <a:gd name="adj2" fmla="val 6354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25151" y="5746015"/>
            <a:ext cx="5992136" cy="440266"/>
          </a:xfrm>
          <a:prstGeom prst="rect">
            <a:avLst/>
          </a:prstGeom>
          <a:gradFill flip="none" rotWithShape="1">
            <a:gsLst>
              <a:gs pos="100000">
                <a:srgbClr val="F2F7FC"/>
              </a:gs>
              <a:gs pos="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86883" y="6260893"/>
            <a:ext cx="5992136" cy="440266"/>
          </a:xfrm>
          <a:prstGeom prst="rect">
            <a:avLst/>
          </a:prstGeom>
          <a:gradFill flip="none" rotWithShape="1">
            <a:gsLst>
              <a:gs pos="0">
                <a:srgbClr val="F2F7FC"/>
              </a:gs>
              <a:gs pos="100000">
                <a:srgbClr val="5B9BD5">
                  <a:lumMod val="40000"/>
                  <a:lumOff val="60000"/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Signum Framework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7187" y="3165214"/>
            <a:ext cx="376919" cy="3769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96" y="3885294"/>
            <a:ext cx="851501" cy="85150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65359" y="2024946"/>
            <a:ext cx="1047441" cy="85223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61192" y="2181087"/>
            <a:ext cx="1047441" cy="85223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5361" y="3425552"/>
            <a:ext cx="779103" cy="77910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47" y="3453246"/>
            <a:ext cx="851501" cy="85150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4851" y="3498991"/>
            <a:ext cx="779103" cy="77910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89284" y="2653361"/>
            <a:ext cx="496373" cy="4038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92" y="2640593"/>
            <a:ext cx="429403" cy="4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5787" y="2092553"/>
            <a:ext cx="5121398" cy="3348761"/>
            <a:chOff x="3255667" y="2058267"/>
            <a:chExt cx="5121398" cy="3348761"/>
          </a:xfrm>
        </p:grpSpPr>
        <p:sp>
          <p:nvSpPr>
            <p:cNvPr id="4" name="Oval 3"/>
            <p:cNvSpPr/>
            <p:nvPr/>
          </p:nvSpPr>
          <p:spPr>
            <a:xfrm>
              <a:off x="4808479" y="2058267"/>
              <a:ext cx="1975946" cy="9038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 Application</a:t>
              </a:r>
              <a:endParaRPr lang="de-DE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55667" y="3942180"/>
              <a:ext cx="1434661" cy="78975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ASP.Net</a:t>
              </a:r>
              <a:r>
                <a:rPr lang="en-US" dirty="0" smtClean="0"/>
                <a:t> </a:t>
              </a:r>
              <a:r>
                <a:rPr lang="en-US" dirty="0" err="1" smtClean="0"/>
                <a:t>Web.API</a:t>
              </a:r>
              <a:endParaRPr lang="de-DE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52761" y="3993451"/>
              <a:ext cx="1324304" cy="8212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Angular</a:t>
              </a:r>
              <a:endParaRPr lang="de-DE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31823" y="4617276"/>
              <a:ext cx="1529257" cy="789752"/>
            </a:xfrm>
            <a:prstGeom prst="ellipse">
              <a:avLst/>
            </a:prstGeom>
            <a:solidFill>
              <a:srgbClr val="B44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dirty="0" smtClean="0"/>
                <a:t>Entity Framework</a:t>
              </a:r>
              <a:endParaRPr lang="de-DE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5507421" y="3075013"/>
              <a:ext cx="588579" cy="142940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rot="1823019">
              <a:off x="4338159" y="2791364"/>
              <a:ext cx="588579" cy="120747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rot="19620164">
              <a:off x="6703592" y="2775433"/>
              <a:ext cx="588579" cy="12461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733155" y="337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Controlling Dependencies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713946" y="1899197"/>
            <a:ext cx="4922764" cy="3454733"/>
            <a:chOff x="6219712" y="1823196"/>
            <a:chExt cx="4922764" cy="3454733"/>
          </a:xfrm>
        </p:grpSpPr>
        <p:grpSp>
          <p:nvGrpSpPr>
            <p:cNvPr id="12" name="Group 11"/>
            <p:cNvGrpSpPr/>
            <p:nvPr/>
          </p:nvGrpSpPr>
          <p:grpSpPr>
            <a:xfrm>
              <a:off x="6219712" y="1823196"/>
              <a:ext cx="4922764" cy="3454733"/>
              <a:chOff x="3254531" y="1782181"/>
              <a:chExt cx="4922764" cy="34547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076495" y="1782181"/>
                <a:ext cx="1590827" cy="75131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Custom Application</a:t>
                </a:r>
                <a:endParaRPr lang="de-DE" sz="14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54531" y="4398635"/>
                <a:ext cx="1434661" cy="7897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ASP.Net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Web.API</a:t>
                </a:r>
                <a:endParaRPr lang="de-DE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852991" y="4415630"/>
                <a:ext cx="1324304" cy="82128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React</a:t>
                </a:r>
                <a:endParaRPr lang="de-DE" dirty="0"/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5370788" y="2665999"/>
                <a:ext cx="911688" cy="543726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8004435" y="3360604"/>
              <a:ext cx="1595777" cy="8126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Signum</a:t>
              </a:r>
              <a:r>
                <a:rPr lang="en-US" sz="1600" dirty="0" smtClean="0"/>
                <a:t> Framework</a:t>
              </a:r>
              <a:endParaRPr lang="de-DE" sz="1600" dirty="0"/>
            </a:p>
          </p:txBody>
        </p:sp>
        <p:sp>
          <p:nvSpPr>
            <p:cNvPr id="21" name="Down Arrow 20"/>
            <p:cNvSpPr/>
            <p:nvPr/>
          </p:nvSpPr>
          <p:spPr>
            <a:xfrm rot="18508136">
              <a:off x="9733919" y="3982600"/>
              <a:ext cx="168507" cy="5437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2739279">
              <a:off x="7675631" y="4035039"/>
              <a:ext cx="175338" cy="48940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762963">
              <a:off x="7537863" y="2486626"/>
              <a:ext cx="164699" cy="199450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 rot="20283834">
              <a:off x="9816008" y="2527703"/>
              <a:ext cx="181317" cy="191102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43705" y="1305024"/>
            <a:ext cx="330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Don’t Repeat Yourself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558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932" y="373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Technology Evolution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6397" y="6421016"/>
            <a:ext cx="11802349" cy="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88105" y="6421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735956" y="6435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3783807" y="6435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31658" y="6435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79509" y="6435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360" y="6435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75211" y="6435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23062" y="64301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6398" y="5571135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VB/C# 2.0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1604865" y="5571135"/>
            <a:ext cx="3655274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3.0 (LINQ)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5290458" y="5571135"/>
            <a:ext cx="2753248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4.0 (dynamic)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254" y="64301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9611844" y="5571135"/>
            <a:ext cx="1576719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6.0 (Roslyn)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70914" y="64255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74025" y="5571135"/>
            <a:ext cx="1507501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5.0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446" y="5962857"/>
            <a:ext cx="3847281" cy="34523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Foundation Server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4121511" y="5962857"/>
            <a:ext cx="3200400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7349901" y="5962857"/>
            <a:ext cx="4716357" cy="3452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with Submodules</a:t>
            </a:r>
            <a:endParaRPr lang="de-DE" dirty="0"/>
          </a:p>
        </p:txBody>
      </p:sp>
      <p:sp>
        <p:nvSpPr>
          <p:cNvPr id="31" name="Rectangle 30"/>
          <p:cNvSpPr/>
          <p:nvPr/>
        </p:nvSpPr>
        <p:spPr>
          <a:xfrm>
            <a:off x="246418" y="5179413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1604865" y="5190797"/>
            <a:ext cx="10465832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Presentation </a:t>
            </a:r>
            <a:r>
              <a:rPr lang="en-US" dirty="0" smtClean="0"/>
              <a:t>Foundation (XAML)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256398" y="4796418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>
          <a:xfrm>
            <a:off x="1604865" y="4804767"/>
            <a:ext cx="10465832" cy="3452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r>
              <a:rPr lang="en-US" dirty="0" err="1" smtClean="0"/>
              <a:t>Comunication</a:t>
            </a:r>
            <a:r>
              <a:rPr lang="en-US" dirty="0" smtClean="0"/>
              <a:t> Foundation</a:t>
            </a:r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2810657" y="2922377"/>
            <a:ext cx="2441893" cy="345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CSS</a:t>
            </a:r>
            <a:endParaRPr lang="de-DE" dirty="0"/>
          </a:p>
        </p:txBody>
      </p:sp>
      <p:sp>
        <p:nvSpPr>
          <p:cNvPr id="38" name="Rectangle 37"/>
          <p:cNvSpPr/>
          <p:nvPr/>
        </p:nvSpPr>
        <p:spPr>
          <a:xfrm>
            <a:off x="5289702" y="2932451"/>
            <a:ext cx="3082995" cy="33515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UI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8411085" y="2926478"/>
            <a:ext cx="2611935" cy="341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256398" y="4411023"/>
            <a:ext cx="1319372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2818169" y="4418057"/>
            <a:ext cx="1591451" cy="338200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MVC 1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4440722" y="4418055"/>
            <a:ext cx="821093" cy="338201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2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5290457" y="4418055"/>
            <a:ext cx="1082388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3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6400801" y="4418056"/>
            <a:ext cx="1828800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4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8262484" y="4418056"/>
            <a:ext cx="1958298" cy="341132"/>
          </a:xfrm>
          <a:prstGeom prst="rect">
            <a:avLst/>
          </a:prstGeom>
          <a:solidFill>
            <a:srgbClr val="B44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5</a:t>
            </a:r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4256329" y="4034431"/>
            <a:ext cx="5964453" cy="335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6708598" y="2545552"/>
            <a:ext cx="5350148" cy="3351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D3.js</a:t>
            </a:r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4093912" y="2545551"/>
            <a:ext cx="2583155" cy="3351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Visifire</a:t>
            </a:r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10276121" y="4058712"/>
            <a:ext cx="1782625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React.js</a:t>
            </a:r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223419" y="4041691"/>
            <a:ext cx="1309393" cy="345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AJAX</a:t>
            </a:r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10276343" y="4434668"/>
            <a:ext cx="1782403" cy="335159"/>
          </a:xfrm>
          <a:prstGeom prst="rect">
            <a:avLst/>
          </a:prstGeom>
          <a:solidFill>
            <a:srgbClr val="D82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Web API</a:t>
            </a:r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810657" y="3301747"/>
            <a:ext cx="4521688" cy="3351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7379665" y="3301747"/>
            <a:ext cx="1508963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Typescript 0.9 </a:t>
            </a:r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9459706" y="3301747"/>
            <a:ext cx="476438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 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9988201" y="3301747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1.5 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10533681" y="3301747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 </a:t>
            </a:r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8935948" y="3301747"/>
            <a:ext cx="476438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 </a:t>
            </a:r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1058141" y="3301747"/>
            <a:ext cx="498160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 </a:t>
            </a:r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582601" y="3303437"/>
            <a:ext cx="476146" cy="3351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2.5</a:t>
            </a:r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8448127" y="3682186"/>
            <a:ext cx="1796895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Require.js</a:t>
            </a:r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10276121" y="3682756"/>
            <a:ext cx="1782626" cy="335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de-DE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539931" y="2265928"/>
            <a:ext cx="39534" cy="3696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88361" y="6421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050997" y="2923145"/>
            <a:ext cx="1007749" cy="341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 Beta</a:t>
            </a:r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218881" y="5571135"/>
            <a:ext cx="839865" cy="34523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7.0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0251144" y="3679557"/>
            <a:ext cx="0" cy="110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1" grpId="0" animBg="1"/>
      <p:bldP spid="54" grpId="0" animBg="1"/>
      <p:bldP spid="55" grpId="0" animBg="1"/>
      <p:bldP spid="66" grpId="0" animBg="1"/>
      <p:bldP spid="6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56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681392" y="-1219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Entities in the middle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554" y="3598544"/>
            <a:ext cx="1708152" cy="1294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</a:p>
          <a:p>
            <a:pPr algn="ctr"/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7300" y="2884522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br>
              <a:rPr lang="en-US" dirty="0" smtClean="0"/>
            </a:br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7299" y="3888565"/>
            <a:ext cx="2135011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Logic/Win/Web</a:t>
            </a:r>
            <a:br>
              <a:rPr lang="en-US" dirty="0" smtClean="0"/>
            </a:br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07300" y="4892608"/>
            <a:ext cx="1491544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br>
              <a:rPr lang="en-US" dirty="0" smtClean="0"/>
            </a:br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7262" y="5789559"/>
            <a:ext cx="2681555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br>
              <a:rPr lang="en-US" dirty="0" smtClean="0"/>
            </a:br>
            <a:r>
              <a:rPr lang="en-US" dirty="0" smtClean="0"/>
              <a:t>(SQL)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5873" y="1106294"/>
            <a:ext cx="1330678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(Razor/C#)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3694" y="1106294"/>
            <a:ext cx="1275271" cy="7140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(XAML)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44143" y="2884522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br>
              <a:rPr lang="en-US" dirty="0" smtClean="0"/>
            </a:br>
            <a:r>
              <a:rPr lang="en-US" dirty="0" smtClean="0"/>
              <a:t>(XML)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21703" y="3888564"/>
            <a:ext cx="173425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</a:t>
            </a:r>
            <a:br>
              <a:rPr lang="en-US" dirty="0" smtClean="0"/>
            </a:br>
            <a:r>
              <a:rPr lang="en-US" dirty="0" smtClean="0"/>
              <a:t>(XML and SQL)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44143" y="4892608"/>
            <a:ext cx="1411817" cy="7140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Assets</a:t>
            </a:r>
            <a:br>
              <a:rPr lang="en-US" dirty="0" smtClean="0"/>
            </a:br>
            <a:r>
              <a:rPr lang="en-US" dirty="0" smtClean="0"/>
              <a:t>(SQL)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85874" y="1965327"/>
            <a:ext cx="1330678" cy="7140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(TS)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23694" y="1969595"/>
            <a:ext cx="1275271" cy="7140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(C#)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931231" y="5057425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5400000">
            <a:off x="4808667" y="3972092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69368">
            <a:off x="4819994" y="4882551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 rot="900000">
            <a:off x="6466319" y="2899639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20700000">
            <a:off x="5415053" y="2888816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5400000">
            <a:off x="7129451" y="3970973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8100000">
            <a:off x="7024464" y="4911699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7793968">
            <a:off x="4771063" y="3108896"/>
            <a:ext cx="334102" cy="54920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4045778">
            <a:off x="7118173" y="3125256"/>
            <a:ext cx="334102" cy="5492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68590" y="3253776"/>
            <a:ext cx="2623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  <a:t>Compile-time </a:t>
            </a:r>
            <a:b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  <a:t>checked </a:t>
            </a:r>
            <a:b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35796" y="3253776"/>
            <a:ext cx="25933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  <a:t>Generated &amp;</a:t>
            </a:r>
            <a:b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  <a:t>Synchronized </a:t>
            </a:r>
            <a:b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</a:rPr>
            </a:br>
            <a:r>
              <a:rPr lang="en-US" sz="3200" dirty="0" smtClean="0">
                <a:solidFill>
                  <a:schemeClr val="accent4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01101" y="1064211"/>
            <a:ext cx="20109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Take care…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5941400" y="2871025"/>
            <a:ext cx="334102" cy="54920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29608" y="0"/>
            <a:ext cx="10550025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Multilanguage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98760"/>
              </p:ext>
            </p:extLst>
          </p:nvPr>
        </p:nvGraphicFramePr>
        <p:xfrm>
          <a:off x="3296565" y="1616389"/>
          <a:ext cx="5316936" cy="362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r:id="rId3" imgW="8685360" imgH="5917320" progId="">
                  <p:embed/>
                </p:oleObj>
              </mc:Choice>
              <mc:Fallback>
                <p:oleObj r:id="rId3" imgW="868536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6565" y="1616389"/>
                        <a:ext cx="5316936" cy="362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64033" y="1199042"/>
            <a:ext cx="10515600" cy="3646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>
                <a:solidFill>
                  <a:srgbClr val="606060"/>
                </a:solidFill>
              </a:rPr>
              <a:t>Translated to:</a:t>
            </a:r>
          </a:p>
          <a:p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64033" y="52911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>
              <a:solidFill>
                <a:srgbClr val="606060"/>
              </a:solidFill>
            </a:endParaRPr>
          </a:p>
          <a:p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64033" y="5238437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606060"/>
                </a:solidFill>
              </a:rPr>
              <a:t>Fever to translate (just the entities and some messages)</a:t>
            </a:r>
          </a:p>
          <a:p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64033" y="5659639"/>
            <a:ext cx="10515600" cy="36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606060"/>
                </a:solidFill>
              </a:rPr>
              <a:t>Easier to translate using Sync and 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G:\kk\freameworkMa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020" y="747182"/>
            <a:ext cx="9077446" cy="6714772"/>
          </a:xfrm>
          <a:prstGeom prst="rect">
            <a:avLst/>
          </a:prstGeom>
          <a:noFill/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681392" y="-1219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Application Architecture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22" y="4104568"/>
            <a:ext cx="3386667" cy="2031325"/>
            <a:chOff x="79022" y="4104568"/>
            <a:chExt cx="3386667" cy="2031325"/>
          </a:xfrm>
        </p:grpSpPr>
        <p:sp>
          <p:nvSpPr>
            <p:cNvPr id="2" name="TextBox 1"/>
            <p:cNvSpPr txBox="1"/>
            <p:nvPr/>
          </p:nvSpPr>
          <p:spPr>
            <a:xfrm>
              <a:off x="79022" y="4104568"/>
              <a:ext cx="2296075" cy="2031325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Signum.Utilities</a:t>
              </a:r>
              <a:endParaRPr lang="en-US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Extension 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Strongly-typed Reflection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Directed Graphs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Localization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CSV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375097" y="5249333"/>
              <a:ext cx="1090592" cy="293511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768623" y="4369327"/>
            <a:ext cx="5463821" cy="2031325"/>
            <a:chOff x="-3291512" y="4104568"/>
            <a:chExt cx="5463821" cy="2031325"/>
          </a:xfrm>
        </p:grpSpPr>
        <p:sp>
          <p:nvSpPr>
            <p:cNvPr id="11" name="TextBox 10"/>
            <p:cNvSpPr txBox="1"/>
            <p:nvPr/>
          </p:nvSpPr>
          <p:spPr>
            <a:xfrm>
              <a:off x="79022" y="4104568"/>
              <a:ext cx="2093287" cy="2031325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Signum.Entities</a:t>
              </a:r>
              <a:endParaRPr lang="en-US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Base Entities &amp; Attributes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Validation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Serializable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Concurrency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State machines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-3291512" y="5571597"/>
              <a:ext cx="3370534" cy="299537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500533" y="2743729"/>
            <a:ext cx="3409246" cy="2225924"/>
            <a:chOff x="-1072445" y="4104568"/>
            <a:chExt cx="3409246" cy="2225924"/>
          </a:xfrm>
        </p:grpSpPr>
        <p:sp>
          <p:nvSpPr>
            <p:cNvPr id="18" name="TextBox 17"/>
            <p:cNvSpPr txBox="1"/>
            <p:nvPr/>
          </p:nvSpPr>
          <p:spPr>
            <a:xfrm>
              <a:off x="248355" y="4104568"/>
              <a:ext cx="2088446" cy="1754326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Signum.Engine</a:t>
              </a:r>
              <a:endParaRPr lang="en-US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LINQ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Schema Sync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Transactions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Operations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-1072445" y="5616750"/>
              <a:ext cx="1320799" cy="713742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2505" y="1910526"/>
            <a:ext cx="2707139" cy="2194042"/>
            <a:chOff x="248355" y="4104568"/>
            <a:chExt cx="2707139" cy="2194042"/>
          </a:xfrm>
        </p:grpSpPr>
        <p:sp>
          <p:nvSpPr>
            <p:cNvPr id="26" name="TextBox 25"/>
            <p:cNvSpPr txBox="1"/>
            <p:nvPr/>
          </p:nvSpPr>
          <p:spPr>
            <a:xfrm>
              <a:off x="248355" y="4104568"/>
              <a:ext cx="2088446" cy="1754326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Signum.Windows</a:t>
              </a:r>
              <a:endParaRPr lang="en-US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Navigator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Entity controls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Autocomplete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Search Control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381956" y="5884560"/>
              <a:ext cx="573538" cy="414050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53890" y="1946758"/>
            <a:ext cx="4595902" cy="2091780"/>
            <a:chOff x="-2259101" y="4104568"/>
            <a:chExt cx="4595902" cy="2091780"/>
          </a:xfrm>
        </p:grpSpPr>
        <p:sp>
          <p:nvSpPr>
            <p:cNvPr id="33" name="TextBox 32"/>
            <p:cNvSpPr txBox="1"/>
            <p:nvPr/>
          </p:nvSpPr>
          <p:spPr>
            <a:xfrm>
              <a:off x="248355" y="4104568"/>
              <a:ext cx="2088446" cy="1754326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Signum.Web</a:t>
              </a:r>
              <a:endParaRPr lang="en-US" b="1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Navigator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Entity controls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Autocomplete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Search Control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-2259101" y="5356479"/>
              <a:ext cx="2507456" cy="839869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9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9690"/>
            <a:ext cx="12191999" cy="1846929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r>
              <a:rPr lang="en-US" sz="8000" dirty="0" smtClean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rPr>
              <a:t>software</a:t>
            </a:r>
            <a:r>
              <a:rPr lang="en-US" sz="8000" dirty="0" smtClean="0">
                <a:solidFill>
                  <a:srgbClr val="606060"/>
                </a:solidFill>
                <a:latin typeface="Myriad Pro" panose="020B0503030403020204" pitchFamily="34" charset="0"/>
              </a:rPr>
              <a:t>.com</a:t>
            </a:r>
            <a:endParaRPr lang="en-US" sz="80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7459" y="2893071"/>
            <a:ext cx="4509349" cy="733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1. Signum 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789" y="4997557"/>
            <a:ext cx="469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github.com/signumsoftware/extensions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4655" y="4997557"/>
            <a:ext cx="5682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www.signumsoftware.com/en/DuplicateApplication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64655" y="3585934"/>
            <a:ext cx="486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www.signumsoftware.com/Documentation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459" y="3539402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https://github.com/signumsoftware/framework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7355" y="2893071"/>
            <a:ext cx="3570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3. </a:t>
            </a:r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rPr>
              <a:t>Documentation</a:t>
            </a:r>
            <a:endParaRPr lang="en-US" sz="4800" dirty="0">
              <a:solidFill>
                <a:srgbClr val="A0A0A0"/>
              </a:solidFill>
              <a:latin typeface="Myriad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4655" y="4293900"/>
            <a:ext cx="41953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4. Create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7459" y="4293900"/>
            <a:ext cx="4412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2</a:t>
            </a:r>
            <a:r>
              <a:rPr lang="en-US" sz="4800" dirty="0">
                <a:solidFill>
                  <a:srgbClr val="A0A0A0"/>
                </a:solidFill>
                <a:latin typeface="Myriad Pro" panose="020B0503030403020204" pitchFamily="34" charset="0"/>
              </a:rPr>
              <a:t>. Signum Extensions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8399"/>
              </p:ext>
            </p:extLst>
          </p:nvPr>
        </p:nvGraphicFramePr>
        <p:xfrm>
          <a:off x="2069825" y="2273063"/>
          <a:ext cx="1723926" cy="19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r:id="rId3" imgW="10856880" imgH="12533040" progId="">
                  <p:embed/>
                </p:oleObj>
              </mc:Choice>
              <mc:Fallback>
                <p:oleObj r:id="rId3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9825" y="2273063"/>
                        <a:ext cx="1723926" cy="198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243" y="2768720"/>
            <a:ext cx="8112034" cy="1289911"/>
          </a:xfrm>
        </p:spPr>
        <p:txBody>
          <a:bodyPr>
            <a:noAutofit/>
          </a:bodyPr>
          <a:lstStyle/>
          <a:p>
            <a:r>
              <a:rPr lang="en-US" sz="13800" dirty="0" err="1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13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1" y="5994423"/>
            <a:ext cx="4859382" cy="57807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 del Corral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olmo@signumsoftware.com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931" y="3703546"/>
            <a:ext cx="4232364" cy="67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/>
          <p:cNvSpPr txBox="1">
            <a:spLocks/>
          </p:cNvSpPr>
          <p:nvPr/>
        </p:nvSpPr>
        <p:spPr>
          <a:xfrm>
            <a:off x="807019" y="562632"/>
            <a:ext cx="5050589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A0A0A0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s-ES" dirty="0" err="1"/>
              <a:t>Signum</a:t>
            </a:r>
            <a:r>
              <a:rPr lang="es-ES" dirty="0"/>
              <a:t> </a:t>
            </a:r>
            <a:r>
              <a:rPr lang="es-ES" dirty="0" smtClean="0"/>
              <a:t>Framework</a:t>
            </a:r>
            <a:endParaRPr lang="es-E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00051" y="1789041"/>
            <a:ext cx="9404764" cy="3890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Complete Solution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25+ reusable modules</a:t>
            </a:r>
            <a:endParaRPr lang="en-US" sz="3600" dirty="0" smtClean="0"/>
          </a:p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High Productivity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Using the latest technologies</a:t>
            </a:r>
          </a:p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Simple Business Logic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Technical Abstraction</a:t>
            </a:r>
          </a:p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Interchangeable Developers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Homogenous Architecture</a:t>
            </a:r>
            <a:endParaRPr lang="en-US" sz="28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05524" y="3033070"/>
          <a:ext cx="698391" cy="7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r:id="rId3" imgW="3250440" imgH="3263400" progId="">
                  <p:embed/>
                </p:oleObj>
              </mc:Choice>
              <mc:Fallback>
                <p:oleObj r:id="rId3" imgW="3250440" imgH="3263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524" y="3033070"/>
                        <a:ext cx="698391" cy="701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17671" y="4132613"/>
          <a:ext cx="674096" cy="67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r:id="rId5" imgW="3060000" imgH="3072960" progId="">
                  <p:embed/>
                </p:oleObj>
              </mc:Choice>
              <mc:Fallback>
                <p:oleObj r:id="rId5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671" y="4132613"/>
                        <a:ext cx="674096" cy="676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15474" y="1878630"/>
          <a:ext cx="676294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r:id="rId7" imgW="3314160" imgH="3072960" progId="">
                  <p:embed/>
                </p:oleObj>
              </mc:Choice>
              <mc:Fallback>
                <p:oleObj r:id="rId7" imgW="331416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5474" y="1878630"/>
                        <a:ext cx="676294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15474" y="5207931"/>
          <a:ext cx="676293" cy="6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r:id="rId9" imgW="3060000" imgH="3072960" progId="">
                  <p:embed/>
                </p:oleObj>
              </mc:Choice>
              <mc:Fallback>
                <p:oleObj r:id="rId9" imgW="306000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5474" y="5207931"/>
                        <a:ext cx="676293" cy="67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1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History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470" y="1355105"/>
            <a:ext cx="1403525" cy="6001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Previous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VisualBasic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2302" y="1355105"/>
            <a:ext cx="1647140" cy="6001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Previous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XML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Operations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6209" y="1016992"/>
            <a:ext cx="1862304" cy="9387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ORM with 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Schema Sync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8513" y="832325"/>
            <a:ext cx="1896876" cy="110799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2.0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ASP.Net</a:t>
            </a:r>
            <a:r>
              <a:rPr lang="en-US" sz="1100" dirty="0" smtClean="0"/>
              <a:t> MVC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Signum.Web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New Windows 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Correlated sub queries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5390" y="832324"/>
            <a:ext cx="1791798" cy="110799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3.0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ASP.Net</a:t>
            </a:r>
            <a:r>
              <a:rPr lang="en-US" sz="1100" dirty="0" smtClean="0"/>
              <a:t> MVC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UnsafeDelete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Collections in Search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3979" y="324493"/>
            <a:ext cx="1695865" cy="161582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4.0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ASP.Net</a:t>
            </a:r>
            <a:r>
              <a:rPr lang="en-US" sz="1100" dirty="0" smtClean="0"/>
              <a:t> MVC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TypeScript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Mixins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UnsafeInsert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UnsafeUpdate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6986" y="5292118"/>
            <a:ext cx="1540750" cy="64633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Excel reports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917736" y="5278737"/>
            <a:ext cx="1446084" cy="83099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Auth</a:t>
            </a:r>
            <a:r>
              <a:rPr lang="en-US" sz="1200" dirty="0" smtClean="0"/>
              <a:t> 2.0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6750" y="5277496"/>
            <a:ext cx="1540750" cy="83099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Mailing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12095" y="5277496"/>
            <a:ext cx="1462830" cy="101566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Charts 2.0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4927" y="5277496"/>
            <a:ext cx="1216262" cy="101566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Omnibox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UI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Diffs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23" y="2019835"/>
            <a:ext cx="10687329" cy="15042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69844" y="168210"/>
            <a:ext cx="1584058" cy="178510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SIGNUM FRAMEWORK 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.Net</a:t>
            </a:r>
            <a:r>
              <a:rPr lang="en-US" sz="1100" dirty="0" smtClean="0"/>
              <a:t> Framework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Web.API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Typescript No-</a:t>
            </a:r>
            <a:r>
              <a:rPr lang="en-US" sz="1100" dirty="0" err="1" smtClean="0"/>
              <a:t>nullable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React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(Bootstrap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(</a:t>
            </a:r>
            <a:r>
              <a:rPr lang="en-US" sz="1100" dirty="0" err="1" smtClean="0"/>
              <a:t>.Net</a:t>
            </a:r>
            <a:r>
              <a:rPr lang="en-US" sz="1100" dirty="0" smtClean="0"/>
              <a:t> Core)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42" y="3618283"/>
            <a:ext cx="8844743" cy="1550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91188" y="5277496"/>
            <a:ext cx="1471858" cy="120032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WordTemplates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RestLog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(Predictor)</a:t>
            </a:r>
          </a:p>
        </p:txBody>
      </p:sp>
    </p:spTree>
    <p:extLst>
      <p:ext uri="{BB962C8B-B14F-4D97-AF65-F5344CB8AC3E}">
        <p14:creationId xmlns:p14="http://schemas.microsoft.com/office/powerpoint/2010/main" val="22292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" y="136366"/>
            <a:ext cx="5854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Technical Framework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185848" y="111792"/>
            <a:ext cx="540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Application Platform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95784" y="1120676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Featured</a:t>
            </a:r>
            <a:br>
              <a:rPr lang="en-US" dirty="0" smtClean="0"/>
            </a:br>
            <a:r>
              <a:rPr lang="en-US" dirty="0" smtClean="0"/>
              <a:t>Custom code is a ‘plugin’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4285" y="1203223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Flexibility to Move</a:t>
            </a:r>
          </a:p>
          <a:p>
            <a:pPr algn="r"/>
            <a:r>
              <a:rPr lang="en-US" dirty="0" smtClean="0"/>
              <a:t>Complete Control</a:t>
            </a:r>
          </a:p>
        </p:txBody>
      </p:sp>
      <p:pic>
        <p:nvPicPr>
          <p:cNvPr id="13" name="Picture 4" descr="http://3.bp.blogspot.com/-4EeRreG3yyE/T7J2Tr3Xn5I/AAAAAAAACZc/xRUdCML6wBE/s1600/Ruby_on_Rails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988" y="4054938"/>
            <a:ext cx="648072" cy="771124"/>
          </a:xfrm>
          <a:prstGeom prst="rect">
            <a:avLst/>
          </a:prstGeom>
          <a:noFill/>
        </p:spPr>
      </p:pic>
      <p:pic>
        <p:nvPicPr>
          <p:cNvPr id="14" name="11 Imagen" descr="hdr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678" y="4863652"/>
            <a:ext cx="1114425" cy="3905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8" descr="http://blogs.microsoft.co.il/blogs/gilf/c51809b8c649.NetFrameworkNewLogo_4C22A71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433" y="5949282"/>
            <a:ext cx="1585383" cy="488827"/>
          </a:xfrm>
          <a:prstGeom prst="rect">
            <a:avLst/>
          </a:prstGeom>
          <a:noFill/>
        </p:spPr>
      </p:pic>
      <p:pic>
        <p:nvPicPr>
          <p:cNvPr id="16" name="Picture 16" descr="CakePHP : the rapid development php framewo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378" y="3379232"/>
            <a:ext cx="648072" cy="6480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http://upload.wikimedia.org/wikipedia/he/f/f6/Spring_Framework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9928" y="5266048"/>
            <a:ext cx="1088762" cy="648072"/>
          </a:xfrm>
          <a:prstGeom prst="rect">
            <a:avLst/>
          </a:prstGeom>
          <a:noFill/>
        </p:spPr>
      </p:pic>
      <p:pic>
        <p:nvPicPr>
          <p:cNvPr id="18" name="Picture 4" descr="ECO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0819" y="5362995"/>
            <a:ext cx="504056" cy="551609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819" y="5950679"/>
            <a:ext cx="1314822" cy="50727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1 Título"/>
          <p:cNvSpPr txBox="1">
            <a:spLocks/>
          </p:cNvSpPr>
          <p:nvPr/>
        </p:nvSpPr>
        <p:spPr>
          <a:xfrm>
            <a:off x="1379928" y="4039175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Technical</a:t>
            </a:r>
            <a:r>
              <a:rPr kumimoji="0" lang="en-US" sz="2000" i="0" u="none" strike="noStrike" kern="1200" normalizeH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 </a:t>
            </a:r>
            <a:br>
              <a:rPr kumimoji="0" lang="en-US" sz="2000" i="0" u="none" strike="noStrike" kern="1200" normalizeH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</a:br>
            <a:r>
              <a:rPr kumimoji="0" lang="en-US" sz="2000" i="0" u="none" strike="noStrike" kern="1200" normalizeH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Framework</a:t>
            </a:r>
            <a:endParaRPr kumimoji="0" lang="en-US" sz="20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21" name="Picture 2" descr="http://blog.feedgeorge.com/wp-content/uploads/2012/03/joomla-logo-vert-colo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36314" y="4430597"/>
            <a:ext cx="947473" cy="648072"/>
          </a:xfrm>
          <a:prstGeom prst="rect">
            <a:avLst/>
          </a:prstGeom>
          <a:noFill/>
        </p:spPr>
      </p:pic>
      <p:pic>
        <p:nvPicPr>
          <p:cNvPr id="22" name="Picture 6" descr="http://www.businesscloud9.com/sites/default/files/styles/620x325/public/images/sap%20logo.jpe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547465" y="5903501"/>
            <a:ext cx="1236322" cy="648072"/>
          </a:xfrm>
          <a:prstGeom prst="rect">
            <a:avLst/>
          </a:prstGeom>
          <a:noFill/>
        </p:spPr>
      </p:pic>
      <p:pic>
        <p:nvPicPr>
          <p:cNvPr id="23" name="Picture 12" descr="http://www.thelostagency.com/wp-content/uploads/2011/09/umbraco_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344204" y="3932538"/>
            <a:ext cx="1440160" cy="465652"/>
          </a:xfrm>
          <a:prstGeom prst="rect">
            <a:avLst/>
          </a:prstGeom>
          <a:noFill/>
        </p:spPr>
      </p:pic>
      <p:grpSp>
        <p:nvGrpSpPr>
          <p:cNvPr id="24" name="20 Grupo"/>
          <p:cNvGrpSpPr/>
          <p:nvPr/>
        </p:nvGrpSpPr>
        <p:grpSpPr>
          <a:xfrm>
            <a:off x="8392669" y="4848433"/>
            <a:ext cx="1296144" cy="1080120"/>
            <a:chOff x="251520" y="3284984"/>
            <a:chExt cx="1296144" cy="1080120"/>
          </a:xfrm>
        </p:grpSpPr>
        <p:sp>
          <p:nvSpPr>
            <p:cNvPr id="25" name="19 Rectángulo"/>
            <p:cNvSpPr/>
            <p:nvPr/>
          </p:nvSpPr>
          <p:spPr>
            <a:xfrm>
              <a:off x="251520" y="3284984"/>
              <a:ext cx="1296144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6" name="Picture 14" descr="http://www.collaboris.com/images/newsletters/microsoft-sharepoint-logo.png?sfvrsn=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4772" y="3340366"/>
              <a:ext cx="1234467" cy="960141"/>
            </a:xfrm>
            <a:prstGeom prst="rect">
              <a:avLst/>
            </a:prstGeom>
            <a:noFill/>
          </p:spPr>
        </p:pic>
      </p:grpSp>
      <p:grpSp>
        <p:nvGrpSpPr>
          <p:cNvPr id="27" name="22 Grupo"/>
          <p:cNvGrpSpPr/>
          <p:nvPr/>
        </p:nvGrpSpPr>
        <p:grpSpPr>
          <a:xfrm>
            <a:off x="9798773" y="5143557"/>
            <a:ext cx="1944216" cy="648072"/>
            <a:chOff x="4499992" y="5013176"/>
            <a:chExt cx="1944216" cy="648072"/>
          </a:xfrm>
        </p:grpSpPr>
        <p:sp>
          <p:nvSpPr>
            <p:cNvPr id="28" name="24 Rectángulo"/>
            <p:cNvSpPr/>
            <p:nvPr/>
          </p:nvSpPr>
          <p:spPr>
            <a:xfrm>
              <a:off x="4499992" y="5013176"/>
              <a:ext cx="194421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30" name="Picture 20" descr="http://halisa.net/wp-content/uploads/2012/05/Microsoft-Dynamics-Logo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72000" y="5036804"/>
              <a:ext cx="1800200" cy="624444"/>
            </a:xfrm>
            <a:prstGeom prst="rect">
              <a:avLst/>
            </a:prstGeom>
            <a:noFill/>
          </p:spPr>
        </p:pic>
      </p:grp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0034" y="5906310"/>
            <a:ext cx="2137996" cy="53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89180" y="4457849"/>
            <a:ext cx="537359" cy="65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http://s.wordpress.org/about/images/logos/wordpress-logo-stacked-rgb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726539" y="3150838"/>
            <a:ext cx="1057248" cy="65680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197992" y="3979760"/>
          <a:ext cx="1722918" cy="198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r:id="rId18" imgW="10856880" imgH="12533040" progId="">
                  <p:embed/>
                </p:oleObj>
              </mc:Choice>
              <mc:Fallback>
                <p:oleObj r:id="rId18" imgW="10856880" imgH="12533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97992" y="3979760"/>
                        <a:ext cx="1722918" cy="198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itle 1"/>
          <p:cNvSpPr txBox="1">
            <a:spLocks/>
          </p:cNvSpPr>
          <p:nvPr/>
        </p:nvSpPr>
        <p:spPr>
          <a:xfrm>
            <a:off x="4879586" y="5968370"/>
            <a:ext cx="2187611" cy="745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solidFill>
                  <a:srgbClr val="606060"/>
                </a:solidFill>
                <a:latin typeface="Myriad Pro" panose="020B0503030403020204" pitchFamily="34" charset="0"/>
              </a:rPr>
              <a:t>signum</a:t>
            </a:r>
            <a:endParaRPr lang="en-US" sz="4800" dirty="0">
              <a:solidFill>
                <a:srgbClr val="606060"/>
              </a:solidFill>
              <a:latin typeface="Myriad Pro" panose="020B0503030403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571191" y="6528841"/>
            <a:ext cx="1635965" cy="334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FRAMEWORK</a:t>
            </a:r>
            <a:endParaRPr lang="en-US" sz="4400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220" y="1157374"/>
            <a:ext cx="2652711" cy="1732552"/>
          </a:xfrm>
          <a:prstGeom prst="rect">
            <a:avLst/>
          </a:prstGeom>
        </p:spPr>
      </p:pic>
      <p:sp>
        <p:nvSpPr>
          <p:cNvPr id="41" name="1 Título"/>
          <p:cNvSpPr txBox="1">
            <a:spLocks/>
          </p:cNvSpPr>
          <p:nvPr/>
        </p:nvSpPr>
        <p:spPr>
          <a:xfrm>
            <a:off x="7650445" y="3985983"/>
            <a:ext cx="187220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Arial" charset="0"/>
              </a:rPr>
              <a:t>Complete Solutions</a:t>
            </a:r>
            <a:endParaRPr kumimoji="0" lang="en-US" sz="20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18442" name="Picture 10" descr="https://rebeccalesses.files.wordpress.com/2012/01/029_26a.jp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3067" y="1148107"/>
            <a:ext cx="2572691" cy="171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Picture 11" descr="https://s15.postimg.org/qsyowex8b/160108142736-regents-seven-seas-explorer-super-1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71" y="2362251"/>
            <a:ext cx="2753215" cy="15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0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20" grpId="0"/>
      <p:bldP spid="35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Traditional Architecture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192" y="5423989"/>
            <a:ext cx="11159411" cy="6823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192" y="4559352"/>
            <a:ext cx="11159411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 / Repositories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5194" y="3694716"/>
            <a:ext cx="3426655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192" y="2830079"/>
            <a:ext cx="3426657" cy="6823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09266" y="3694716"/>
            <a:ext cx="2435337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46719" y="2828647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46720" y="1965443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5193" y="1965442"/>
            <a:ext cx="3426656" cy="6823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7829" y="2095137"/>
            <a:ext cx="811764" cy="429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7829" y="2959774"/>
            <a:ext cx="1147664" cy="429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05442" y="4646288"/>
            <a:ext cx="1160108" cy="389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49109" y="2913476"/>
            <a:ext cx="1088571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20696" y="2040163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Telerik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7829" y="4646288"/>
            <a:ext cx="1511560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328133" y="4646288"/>
            <a:ext cx="1160108" cy="388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NLog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7829" y="3768814"/>
            <a:ext cx="928737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46720" y="3696147"/>
            <a:ext cx="1072168" cy="6823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1661" y="1413851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24449" y="1412420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ingle Page application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68966" y="1412420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16895" y="1965442"/>
            <a:ext cx="3597883" cy="6823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16178" y="2048900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16895" y="2825694"/>
            <a:ext cx="3597882" cy="7029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16894" y="3693283"/>
            <a:ext cx="3597883" cy="683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16178" y="3787089"/>
            <a:ext cx="1027486" cy="4976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Web.API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46427" y="2938528"/>
            <a:ext cx="1088571" cy="497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33155" y="3378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Vertical Modules</a:t>
            </a:r>
            <a:endParaRPr lang="en-US" dirty="0">
              <a:solidFill>
                <a:srgbClr val="A0A0A0"/>
              </a:solidFill>
              <a:latin typeface="Myriad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63459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Authorization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02513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Invoices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8314278" y="1472499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Production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759" y="2015824"/>
            <a:ext cx="3190240" cy="4378960"/>
            <a:chOff x="1093759" y="2015824"/>
            <a:chExt cx="3190240" cy="4378960"/>
          </a:xfrm>
        </p:grpSpPr>
        <p:grpSp>
          <p:nvGrpSpPr>
            <p:cNvPr id="34" name="Group 33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Business Logic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Client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ViewModel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Entities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Controllers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61019" y="1979260"/>
            <a:ext cx="3190240" cy="4378960"/>
            <a:chOff x="1093759" y="2015824"/>
            <a:chExt cx="3190240" cy="4378960"/>
          </a:xfrm>
        </p:grpSpPr>
        <p:grpSp>
          <p:nvGrpSpPr>
            <p:cNvPr id="82" name="Group 81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Business Logic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Client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ViewModel</a:t>
                </a:r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Entities</a:t>
                </a:r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927914" y="1979260"/>
            <a:ext cx="3190240" cy="4378960"/>
            <a:chOff x="1093759" y="2015824"/>
            <a:chExt cx="3190240" cy="4378960"/>
          </a:xfrm>
        </p:grpSpPr>
        <p:grpSp>
          <p:nvGrpSpPr>
            <p:cNvPr id="99" name="Group 98"/>
            <p:cNvGrpSpPr/>
            <p:nvPr/>
          </p:nvGrpSpPr>
          <p:grpSpPr>
            <a:xfrm>
              <a:off x="1093759" y="2015824"/>
              <a:ext cx="3190240" cy="4378960"/>
              <a:chOff x="365760" y="2052320"/>
              <a:chExt cx="3190240" cy="43789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5192" y="5647509"/>
                <a:ext cx="2957805" cy="6823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85193" y="4782872"/>
                <a:ext cx="2957804" cy="68237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Business Logic</a:t>
                </a:r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1177" y="2949508"/>
                <a:ext cx="2921680" cy="341985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975057" y="3900612"/>
                <a:ext cx="1431816" cy="725382"/>
              </a:xfrm>
              <a:prstGeom prst="rect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ViewModel</a:t>
                </a: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85192" y="2188962"/>
                <a:ext cx="2916425" cy="682378"/>
              </a:xfrm>
              <a:prstGeom prst="rect">
                <a:avLst/>
              </a:prstGeom>
              <a:solidFill>
                <a:srgbClr val="B6D2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5192" y="3882192"/>
                <a:ext cx="1340576" cy="7444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Entities</a:t>
                </a:r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65760" y="2052320"/>
                <a:ext cx="3190240" cy="43789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213191" y="3339750"/>
              <a:ext cx="2921680" cy="34198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Controllers</a:t>
              </a:r>
              <a:endParaRPr lang="en-US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742152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203344" y="4858331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877970" y="5734196"/>
            <a:ext cx="1012788" cy="41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741178" y="4868635"/>
            <a:ext cx="1278283" cy="463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82172" y="1389098"/>
            <a:ext cx="3340696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6858" y="1518068"/>
            <a:ext cx="3875314" cy="53013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1" grpId="0" animBg="1"/>
      <p:bldP spid="84" grpId="0" animBg="1"/>
      <p:bldP spid="89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9800" y="5364479"/>
            <a:ext cx="1393372" cy="114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</a:t>
            </a:r>
            <a:r>
              <a:rPr lang="en-US" dirty="0" err="1" smtClean="0"/>
              <a:t>Framwork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33565" y="5364478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Web.API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402417" y="5675809"/>
            <a:ext cx="1149530" cy="526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92819" y="5342948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9606248" y="5685575"/>
            <a:ext cx="1149530" cy="529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8995237" y="5675808"/>
            <a:ext cx="1149530" cy="526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3090" y="4079967"/>
            <a:ext cx="1393372" cy="114953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98392" y="4079285"/>
            <a:ext cx="1393372" cy="11495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Entities &amp; Services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18205" y="4091070"/>
            <a:ext cx="1401608" cy="24340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58155" y="4079966"/>
            <a:ext cx="1393372" cy="1149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86509" y="4079966"/>
            <a:ext cx="3381604" cy="1149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Signum</a:t>
            </a:r>
            <a:br>
              <a:rPr lang="en-US" dirty="0" smtClean="0"/>
            </a:b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1483093" y="3028396"/>
            <a:ext cx="1506583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Authoriztion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1965502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Disconnected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2447910" y="3028393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2930317" y="3028391"/>
            <a:ext cx="1506583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412725" y="3028392"/>
            <a:ext cx="1506584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Queries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3895134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4377542" y="3028393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4859950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5824766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6307174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6789582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7271990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7754398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Mailing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8236806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8719214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9201622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5400000">
            <a:off x="9684030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10166438" y="3028392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UIAutomation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 rot="5400000">
            <a:off x="10648851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</a:t>
            </a:r>
          </a:p>
        </p:txBody>
      </p:sp>
      <p:sp>
        <p:nvSpPr>
          <p:cNvPr id="37" name="Rectangle 36"/>
          <p:cNvSpPr/>
          <p:nvPr/>
        </p:nvSpPr>
        <p:spPr>
          <a:xfrm rot="5400000">
            <a:off x="5342358" y="3028391"/>
            <a:ext cx="1506582" cy="326595"/>
          </a:xfrm>
          <a:prstGeom prst="rect">
            <a:avLst/>
          </a:prstGeom>
          <a:solidFill>
            <a:srgbClr val="FFAA0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5400000">
            <a:off x="1482059" y="1386825"/>
            <a:ext cx="1506583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AccessControl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5400000">
            <a:off x="1964468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2446876" y="1386822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rot="5400000">
            <a:off x="2929283" y="1386820"/>
            <a:ext cx="1506583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5400000">
            <a:off x="3411691" y="1386821"/>
            <a:ext cx="1506584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3894100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Lists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5400000">
            <a:off x="4376508" y="1386822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4858916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5824765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6306140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5400000">
            <a:off x="6788548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5400000">
            <a:off x="7270956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7753364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Doc.Input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8235772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5400000">
            <a:off x="8718180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5400000">
            <a:off x="9200588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rot="5400000">
            <a:off x="9682996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Invoices</a:t>
            </a:r>
          </a:p>
        </p:txBody>
      </p:sp>
      <p:sp>
        <p:nvSpPr>
          <p:cNvPr id="55" name="Rectangle 54"/>
          <p:cNvSpPr/>
          <p:nvPr/>
        </p:nvSpPr>
        <p:spPr>
          <a:xfrm rot="5400000">
            <a:off x="10165404" y="1386821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Stock…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10647817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57" name="Rectangle 56"/>
          <p:cNvSpPr/>
          <p:nvPr/>
        </p:nvSpPr>
        <p:spPr>
          <a:xfrm rot="5400000">
            <a:off x="5341324" y="1386820"/>
            <a:ext cx="1506582" cy="32659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43243" y="5547868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</a:rPr>
              <a:t>.NET Framework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143243" y="4208195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6"/>
                </a:solidFill>
              </a:rPr>
              <a:t>Signum </a:t>
            </a:r>
            <a:br>
              <a:rPr lang="en-US" sz="2400" b="1" dirty="0" smtClean="0">
                <a:solidFill>
                  <a:schemeClr val="accent6"/>
                </a:solidFill>
              </a:rPr>
            </a:br>
            <a:r>
              <a:rPr lang="en-US" sz="2400" b="1" dirty="0" smtClean="0">
                <a:solidFill>
                  <a:schemeClr val="accent6"/>
                </a:solidFill>
              </a:rPr>
              <a:t>Framework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43243" y="2776189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AA01"/>
                </a:solidFill>
              </a:rPr>
              <a:t>Signum </a:t>
            </a:r>
            <a:br>
              <a:rPr lang="en-US" sz="2400" b="1" dirty="0" smtClean="0">
                <a:solidFill>
                  <a:srgbClr val="FFAA01"/>
                </a:solidFill>
              </a:rPr>
            </a:br>
            <a:r>
              <a:rPr lang="en-US" sz="2400" b="1" dirty="0" smtClean="0">
                <a:solidFill>
                  <a:srgbClr val="FFAA01"/>
                </a:solidFill>
              </a:rPr>
              <a:t>Extensions</a:t>
            </a:r>
            <a:endParaRPr lang="en-US" sz="2400" b="1" dirty="0">
              <a:solidFill>
                <a:srgbClr val="FFAA0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43243" y="1134618"/>
            <a:ext cx="208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2"/>
                </a:solidFill>
              </a:rPr>
              <a:t>Signum 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Business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61043" y="6470462"/>
            <a:ext cx="20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libraries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-143243" y="-49412"/>
            <a:ext cx="11716241" cy="830997"/>
            <a:chOff x="-143243" y="-49412"/>
            <a:chExt cx="11716241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-143243" y="-49412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72053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06115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40177" y="87080"/>
              <a:ext cx="207311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74239" y="87080"/>
              <a:ext cx="1346388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81577" y="87080"/>
              <a:ext cx="1291421" cy="600885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-143243" y="1337263"/>
            <a:ext cx="11716241" cy="978117"/>
            <a:chOff x="-147481" y="151828"/>
            <a:chExt cx="11720479" cy="978117"/>
          </a:xfrm>
        </p:grpSpPr>
        <p:sp>
          <p:nvSpPr>
            <p:cNvPr id="76" name="TextBox 75"/>
            <p:cNvSpPr txBox="1"/>
            <p:nvPr/>
          </p:nvSpPr>
          <p:spPr>
            <a:xfrm>
              <a:off x="-147481" y="223853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68615" y="151828"/>
              <a:ext cx="207654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06115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540177" y="151828"/>
              <a:ext cx="207311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74239" y="151828"/>
              <a:ext cx="1346388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281577" y="151828"/>
              <a:ext cx="1291421" cy="978117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143243" y="2727966"/>
            <a:ext cx="11716241" cy="1231290"/>
            <a:chOff x="-147481" y="-101344"/>
            <a:chExt cx="11716241" cy="1231290"/>
          </a:xfrm>
        </p:grpSpPr>
        <p:sp>
          <p:nvSpPr>
            <p:cNvPr id="83" name="TextBox 82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72053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06115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40177" y="-101344"/>
              <a:ext cx="2073111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74239" y="-101344"/>
              <a:ext cx="1346388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281578" y="-101344"/>
              <a:ext cx="1287182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-188691" y="3139738"/>
            <a:ext cx="11763145" cy="2146674"/>
            <a:chOff x="-349085" y="-710948"/>
            <a:chExt cx="11778751" cy="1842309"/>
          </a:xfrm>
        </p:grpSpPr>
        <p:sp>
          <p:nvSpPr>
            <p:cNvPr id="104" name="TextBox 103"/>
            <p:cNvSpPr txBox="1"/>
            <p:nvPr/>
          </p:nvSpPr>
          <p:spPr>
            <a:xfrm>
              <a:off x="-349085" y="-200747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31360" y="-710948"/>
              <a:ext cx="9498306" cy="1842309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-135989" y="2735226"/>
            <a:ext cx="11708987" cy="1231290"/>
            <a:chOff x="-147481" y="-101344"/>
            <a:chExt cx="11708987" cy="1231290"/>
          </a:xfrm>
        </p:grpSpPr>
        <p:sp>
          <p:nvSpPr>
            <p:cNvPr id="107" name="TextBox 106"/>
            <p:cNvSpPr txBox="1"/>
            <p:nvPr/>
          </p:nvSpPr>
          <p:spPr>
            <a:xfrm>
              <a:off x="-147481" y="96128"/>
              <a:ext cx="208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9C5BCD"/>
                  </a:solidFill>
                </a:rPr>
                <a:t>Your Application</a:t>
              </a:r>
              <a:endParaRPr lang="en-US" sz="2400" b="1" dirty="0">
                <a:solidFill>
                  <a:srgbClr val="9C5BCD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72053" y="-101344"/>
              <a:ext cx="9489453" cy="1231290"/>
            </a:xfrm>
            <a:prstGeom prst="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3612632" y="5341584"/>
            <a:ext cx="1393372" cy="11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5400000">
            <a:off x="10197720" y="5721521"/>
            <a:ext cx="1149530" cy="457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 rot="5400000">
            <a:off x="7798117" y="5675809"/>
            <a:ext cx="1149530" cy="5268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JSON.Net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5400000">
            <a:off x="10737427" y="5709043"/>
            <a:ext cx="1149530" cy="46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2461" y="1263276"/>
            <a:ext cx="11587078" cy="4482768"/>
          </a:xfrm>
          <a:prstGeom prst="ellipse">
            <a:avLst/>
          </a:prstGeom>
          <a:solidFill>
            <a:srgbClr val="FF9B9B">
              <a:alpha val="36863"/>
            </a:srgbClr>
          </a:solidFill>
          <a:ln>
            <a:solidFill>
              <a:srgbClr val="FF5D5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Entity Framework</a:t>
            </a:r>
            <a:endParaRPr lang="en-US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0828" y="4495274"/>
            <a:ext cx="332667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EntityRef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52899" y="4495274"/>
            <a:ext cx="2954655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19609" y="3244472"/>
            <a:ext cx="3031599" cy="93871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Orders;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Customers;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06650" y="2069196"/>
            <a:ext cx="3647152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db.Customers.Where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(c=&gt;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75876" y="2069196"/>
            <a:ext cx="4108817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MyDataContext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db.Orders.Where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 =&gt;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66228" y="4759868"/>
            <a:ext cx="3386671" cy="26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641669" y="5042108"/>
            <a:ext cx="3386669" cy="10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913719" y="2838637"/>
            <a:ext cx="3772736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flipH="1">
            <a:off x="7784358" y="2838637"/>
            <a:ext cx="3702243" cy="1665119"/>
          </a:xfrm>
          <a:prstGeom prst="arc">
            <a:avLst>
              <a:gd name="adj1" fmla="val 18238936"/>
              <a:gd name="adj2" fmla="val 32805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04901" y="1295167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 smtClean="0">
                <a:solidFill>
                  <a:srgbClr val="FF0000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21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  <p:bldP spid="11" grpId="0" animBg="1"/>
      <p:bldP spid="48" grpId="0" animBg="1"/>
      <p:bldP spid="50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6444099" y="1537217"/>
            <a:ext cx="5492935" cy="4815840"/>
          </a:xfrm>
          <a:prstGeom prst="ellipse">
            <a:avLst/>
          </a:prstGeom>
          <a:solidFill>
            <a:schemeClr val="accent6">
              <a:lumMod val="60000"/>
              <a:lumOff val="40000"/>
              <a:alpha val="36863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688" y="1537217"/>
            <a:ext cx="5492935" cy="5116132"/>
          </a:xfrm>
          <a:prstGeom prst="ellipse">
            <a:avLst/>
          </a:prstGeom>
          <a:solidFill>
            <a:schemeClr val="accent1">
              <a:lumMod val="60000"/>
              <a:lumOff val="40000"/>
              <a:alpha val="36863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0A0A0"/>
                </a:solidFill>
                <a:latin typeface="Myriad Pro" panose="020B0503030403020204" pitchFamily="34" charset="0"/>
              </a:rPr>
              <a:t>Signum Framework</a:t>
            </a:r>
            <a:endParaRPr lang="en-US" dirty="0">
              <a:solidFill>
                <a:schemeClr val="accent6"/>
              </a:solidFill>
              <a:latin typeface="Myriad Pro" panose="020B0503030403020204" pitchFamily="34" charset="0"/>
            </a:endParaRPr>
          </a:p>
        </p:txBody>
      </p:sp>
      <p:cxnSp>
        <p:nvCxnSpPr>
          <p:cNvPr id="35" name="Straight Arrow Connector 34"/>
          <p:cNvCxnSpPr>
            <a:stCxn id="13" idx="3"/>
            <a:endCxn id="14" idx="1"/>
          </p:cNvCxnSpPr>
          <p:nvPr/>
        </p:nvCxnSpPr>
        <p:spPr>
          <a:xfrm flipV="1">
            <a:off x="4488842" y="4525872"/>
            <a:ext cx="4359596" cy="5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5691" y="3054760"/>
            <a:ext cx="3204756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SchemaBuilder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3251" y="2348893"/>
            <a:ext cx="4469201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&gt;().Where(c=&gt;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3087" y="2348893"/>
            <a:ext cx="5064037" cy="2616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&gt;().Where(c =&gt;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c.Customer.Name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4688" y="5429727"/>
            <a:ext cx="5064037" cy="9233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E6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OrdersExpression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 =&gt;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&gt;().Where(o =&gt;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o.Customer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c);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Orders(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c)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OrdersExpression.Evaluate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11131" y="4196402"/>
            <a:ext cx="2877711" cy="76944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C9D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Customer;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848438" y="4225790"/>
            <a:ext cx="1338828" cy="6001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9517852" y="2610503"/>
            <a:ext cx="0" cy="161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86572" y="2615351"/>
            <a:ext cx="11714" cy="1582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  <a:endCxn id="13" idx="2"/>
          </p:cNvCxnSpPr>
          <p:nvPr/>
        </p:nvCxnSpPr>
        <p:spPr>
          <a:xfrm flipH="1" flipV="1">
            <a:off x="3049987" y="4965843"/>
            <a:ext cx="6720" cy="463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V="1">
            <a:off x="5588725" y="4825954"/>
            <a:ext cx="3242295" cy="1065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26214" y="3344447"/>
            <a:ext cx="1954381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5364" y="3374874"/>
            <a:ext cx="1723549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sb.Include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38012" y="1812586"/>
            <a:ext cx="279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Customer Module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2315" y="1796573"/>
            <a:ext cx="20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Order Module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00355" y="1282826"/>
            <a:ext cx="206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</a:rPr>
              <a:t>Modular </a:t>
            </a:r>
            <a:r>
              <a:rPr lang="en-US" sz="3200" dirty="0" smtClean="0">
                <a:solidFill>
                  <a:schemeClr val="accent6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1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3" grpId="0" animBg="1"/>
      <p:bldP spid="5" grpId="0" animBg="1"/>
      <p:bldP spid="9" grpId="0" animBg="1"/>
      <p:bldP spid="12" grpId="0" animBg="1"/>
      <p:bldP spid="46" grpId="0" animBg="1"/>
      <p:bldP spid="47" grpId="0" animBg="1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616</Words>
  <Application>Microsoft Office PowerPoint</Application>
  <PresentationFormat>Widescreen</PresentationFormat>
  <Paragraphs>359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Myriad Pro</vt:lpstr>
      <vt:lpstr>Wingdings</vt:lpstr>
      <vt:lpstr>Office Theme</vt:lpstr>
      <vt:lpstr>signum</vt:lpstr>
      <vt:lpstr>PowerPoint Presentation</vt:lpstr>
      <vt:lpstr>History</vt:lpstr>
      <vt:lpstr>PowerPoint Presentation</vt:lpstr>
      <vt:lpstr>Traditional Architecture</vt:lpstr>
      <vt:lpstr>Vertical Modules</vt:lpstr>
      <vt:lpstr>PowerPoint Presentation</vt:lpstr>
      <vt:lpstr>Entity Framework</vt:lpstr>
      <vt:lpstr>Signum Framework</vt:lpstr>
      <vt:lpstr>PowerPoint Presentation</vt:lpstr>
      <vt:lpstr>PowerPoint Presentation</vt:lpstr>
      <vt:lpstr>PowerPoint Presentation</vt:lpstr>
      <vt:lpstr>Entities in the middle</vt:lpstr>
      <vt:lpstr>Multilanguage</vt:lpstr>
      <vt:lpstr>Application Architecture</vt:lpstr>
      <vt:lpstr>signumsoftware.com</vt:lpstr>
      <vt:lpstr>signum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SIGNUM FRAMEWORK</dc:title>
  <dc:creator>Olmo Del Corral</dc:creator>
  <cp:lastModifiedBy>Olmo del Corral</cp:lastModifiedBy>
  <cp:revision>120</cp:revision>
  <dcterms:created xsi:type="dcterms:W3CDTF">2014-08-04T11:33:43Z</dcterms:created>
  <dcterms:modified xsi:type="dcterms:W3CDTF">2017-11-07T09:32:54Z</dcterms:modified>
</cp:coreProperties>
</file>