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287" r:id="rId4"/>
    <p:sldId id="288" r:id="rId5"/>
    <p:sldId id="284" r:id="rId6"/>
    <p:sldId id="285" r:id="rId7"/>
    <p:sldId id="261" r:id="rId8"/>
    <p:sldId id="264" r:id="rId9"/>
    <p:sldId id="265" r:id="rId10"/>
    <p:sldId id="267" r:id="rId11"/>
    <p:sldId id="292" r:id="rId12"/>
    <p:sldId id="293" r:id="rId13"/>
    <p:sldId id="294" r:id="rId14"/>
    <p:sldId id="270" r:id="rId15"/>
    <p:sldId id="273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2EC"/>
    <a:srgbClr val="F2F7FC"/>
    <a:srgbClr val="B445D7"/>
    <a:srgbClr val="B624B6"/>
    <a:srgbClr val="D8229B"/>
    <a:srgbClr val="71D24E"/>
    <a:srgbClr val="FF8001"/>
    <a:srgbClr val="003EEE"/>
    <a:srgbClr val="0032C0"/>
    <a:srgbClr val="00C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9701" autoAdjust="0"/>
  </p:normalViewPr>
  <p:slideViewPr>
    <p:cSldViewPr snapToGrid="0" showGuides="1">
      <p:cViewPr varScale="1">
        <p:scale>
          <a:sx n="113" d="100"/>
          <a:sy n="113" d="100"/>
        </p:scale>
        <p:origin x="14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B0559-D72B-483A-967B-0FFBB38787CA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81B3D-485C-4DF8-A60D-D3D3CDF7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1B3D-485C-4DF8-A60D-D3D3CDF76B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8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1B3D-485C-4DF8-A60D-D3D3CDF76B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7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2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8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2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4FFB-FEBA-4846-9E66-ADC655F8FBDA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7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numsoftware.com/en/DuplicateApplication" TargetMode="External"/><Relationship Id="rId2" Type="http://schemas.openxmlformats.org/officeDocument/2006/relationships/hyperlink" Target="https://github.com/signumsoftware/extension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ignumsoftware/framework" TargetMode="External"/><Relationship Id="rId4" Type="http://schemas.openxmlformats.org/officeDocument/2006/relationships/hyperlink" Target="http://www.signumsoftware.com/Documentat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oleObject" Target="../embeddings/oleObject6.bin"/><Relationship Id="rId3" Type="http://schemas.openxmlformats.org/officeDocument/2006/relationships/image" Target="../media/image8.jpeg"/><Relationship Id="rId21" Type="http://schemas.openxmlformats.org/officeDocument/2006/relationships/image" Target="../media/image24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gif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1.wmf"/><Relationship Id="rId4" Type="http://schemas.openxmlformats.org/officeDocument/2006/relationships/image" Target="../media/image9.gif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67077"/>
              </p:ext>
            </p:extLst>
          </p:nvPr>
        </p:nvGraphicFramePr>
        <p:xfrm>
          <a:off x="7489355" y="1646545"/>
          <a:ext cx="7257959" cy="837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r:id="rId3" imgW="10856880" imgH="12533040" progId="">
                  <p:embed/>
                </p:oleObj>
              </mc:Choice>
              <mc:Fallback>
                <p:oleObj r:id="rId3" imgW="10856880" imgH="12533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9355" y="1646545"/>
                        <a:ext cx="7257959" cy="837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24809"/>
            <a:ext cx="8112034" cy="1289911"/>
          </a:xfrm>
        </p:spPr>
        <p:txBody>
          <a:bodyPr>
            <a:noAutofit/>
          </a:bodyPr>
          <a:lstStyle/>
          <a:p>
            <a:r>
              <a:rPr lang="en-US" sz="13800" dirty="0" err="1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endParaRPr lang="en-US" sz="13800" dirty="0">
              <a:solidFill>
                <a:srgbClr val="606060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31" y="5994423"/>
            <a:ext cx="4859382" cy="57807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 del Corral</a:t>
            </a:r>
          </a:p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olmo@signumsoftware.com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82688" y="3559635"/>
            <a:ext cx="4232364" cy="670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A0A0A0"/>
                </a:solidFill>
                <a:latin typeface="Myriad Pro" panose="020B0503030403020204" pitchFamily="34" charset="0"/>
              </a:rPr>
              <a:t>FRAMEWORK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0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/>
          <p:cNvSpPr txBox="1">
            <a:spLocks/>
          </p:cNvSpPr>
          <p:nvPr/>
        </p:nvSpPr>
        <p:spPr>
          <a:xfrm>
            <a:off x="733155" y="337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Modular Framework</a:t>
            </a:r>
          </a:p>
        </p:txBody>
      </p:sp>
      <p:graphicFrame>
        <p:nvGraphicFramePr>
          <p:cNvPr id="44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989560"/>
              </p:ext>
            </p:extLst>
          </p:nvPr>
        </p:nvGraphicFramePr>
        <p:xfrm>
          <a:off x="1725151" y="1437022"/>
          <a:ext cx="8329641" cy="4215958"/>
        </p:xfrm>
        <a:graphic>
          <a:graphicData uri="http://schemas.openxmlformats.org/drawingml/2006/table">
            <a:tbl>
              <a:tblPr firstRow="1" bandCol="1"/>
              <a:tblGrid>
                <a:gridCol w="2828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705"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Database First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Flexible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First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213"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764"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LINQ</a:t>
                      </a:r>
                      <a:r>
                        <a:rPr lang="es-E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</a:t>
                      </a:r>
                      <a:r>
                        <a:rPr lang="es-E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SQL</a:t>
                      </a:r>
                      <a:br>
                        <a:rPr lang="es-E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s-ES" sz="20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Ruby</a:t>
                      </a:r>
                      <a:r>
                        <a:rPr lang="es-E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on</a:t>
                      </a:r>
                      <a:r>
                        <a:rPr lang="es-E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Rails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NHibernate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Django</a:t>
                      </a:r>
                      <a:r>
                        <a:rPr lang="es-E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(Python)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13 Flecha derecha"/>
          <p:cNvSpPr/>
          <p:nvPr/>
        </p:nvSpPr>
        <p:spPr>
          <a:xfrm rot="16200000">
            <a:off x="3020234" y="3641866"/>
            <a:ext cx="250825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14 Flecha derecha"/>
          <p:cNvSpPr/>
          <p:nvPr/>
        </p:nvSpPr>
        <p:spPr>
          <a:xfrm rot="16200000">
            <a:off x="3020234" y="2913695"/>
            <a:ext cx="250825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15 Flecha derecha"/>
          <p:cNvSpPr/>
          <p:nvPr/>
        </p:nvSpPr>
        <p:spPr>
          <a:xfrm>
            <a:off x="5660564" y="3498991"/>
            <a:ext cx="393700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16 Flecha derecha"/>
          <p:cNvSpPr/>
          <p:nvPr/>
        </p:nvSpPr>
        <p:spPr>
          <a:xfrm rot="10800000">
            <a:off x="5660564" y="3999053"/>
            <a:ext cx="393700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17 Flecha derecha"/>
          <p:cNvSpPr/>
          <p:nvPr/>
        </p:nvSpPr>
        <p:spPr>
          <a:xfrm rot="16200000">
            <a:off x="5040450" y="3119400"/>
            <a:ext cx="250825" cy="179388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18 CuadroTexto"/>
          <p:cNvSpPr txBox="1"/>
          <p:nvPr/>
        </p:nvSpPr>
        <p:spPr>
          <a:xfrm>
            <a:off x="5483750" y="3659978"/>
            <a:ext cx="849913" cy="369332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&lt;XML&gt;</a:t>
            </a:r>
          </a:p>
        </p:txBody>
      </p:sp>
      <p:sp>
        <p:nvSpPr>
          <p:cNvPr id="70" name="19 Flecha derecha"/>
          <p:cNvSpPr/>
          <p:nvPr/>
        </p:nvSpPr>
        <p:spPr>
          <a:xfrm rot="18000000">
            <a:off x="8839019" y="3166471"/>
            <a:ext cx="392113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20 Flecha derecha"/>
          <p:cNvSpPr/>
          <p:nvPr/>
        </p:nvSpPr>
        <p:spPr>
          <a:xfrm rot="14400000">
            <a:off x="7916723" y="3165678"/>
            <a:ext cx="393700" cy="179387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25151" y="5746015"/>
            <a:ext cx="5992136" cy="440266"/>
          </a:xfrm>
          <a:prstGeom prst="rect">
            <a:avLst/>
          </a:prstGeom>
          <a:gradFill flip="none" rotWithShape="1">
            <a:gsLst>
              <a:gs pos="100000">
                <a:srgbClr val="F2F7FC"/>
              </a:gs>
              <a:gs pos="0">
                <a:srgbClr val="5B9BD5">
                  <a:lumMod val="40000"/>
                  <a:lumOff val="60000"/>
                  <a:shade val="100000"/>
                  <a:satMod val="11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86883" y="6260893"/>
            <a:ext cx="5992136" cy="440266"/>
          </a:xfrm>
          <a:prstGeom prst="rect">
            <a:avLst/>
          </a:prstGeom>
          <a:gradFill flip="none" rotWithShape="1">
            <a:gsLst>
              <a:gs pos="0">
                <a:srgbClr val="F2F7FC"/>
              </a:gs>
              <a:gs pos="100000">
                <a:srgbClr val="5B9BD5">
                  <a:lumMod val="40000"/>
                  <a:lumOff val="60000"/>
                  <a:shade val="100000"/>
                  <a:satMod val="11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Signum Framework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7187" y="3165214"/>
            <a:ext cx="376919" cy="3769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96" y="3885294"/>
            <a:ext cx="851501" cy="85150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65359" y="2024946"/>
            <a:ext cx="1047441" cy="85223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661192" y="2181087"/>
            <a:ext cx="1047441" cy="85223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95361" y="3425552"/>
            <a:ext cx="779103" cy="77910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47" y="3453246"/>
            <a:ext cx="851501" cy="85150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4851" y="3498991"/>
            <a:ext cx="779103" cy="77910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689284" y="2653361"/>
            <a:ext cx="496373" cy="4038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392" y="2640593"/>
            <a:ext cx="429403" cy="42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68" grpId="0" animBg="1"/>
      <p:bldP spid="69" grpId="0"/>
      <p:bldP spid="70" grpId="0" animBg="1"/>
      <p:bldP spid="71" grpId="0" animBg="1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35787" y="2092553"/>
            <a:ext cx="5121398" cy="3348761"/>
            <a:chOff x="3255667" y="2058267"/>
            <a:chExt cx="5121398" cy="3348761"/>
          </a:xfrm>
        </p:grpSpPr>
        <p:sp>
          <p:nvSpPr>
            <p:cNvPr id="4" name="Oval 3"/>
            <p:cNvSpPr/>
            <p:nvPr/>
          </p:nvSpPr>
          <p:spPr>
            <a:xfrm>
              <a:off x="4808479" y="2058267"/>
              <a:ext cx="1975946" cy="9038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 Application</a:t>
              </a:r>
              <a:endParaRPr lang="de-DE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255667" y="3942180"/>
              <a:ext cx="1434661" cy="78975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ASP.Net</a:t>
              </a:r>
              <a:r>
                <a:rPr lang="en-US" dirty="0"/>
                <a:t> </a:t>
              </a:r>
              <a:r>
                <a:rPr lang="en-US" dirty="0" err="1"/>
                <a:t>Web.API</a:t>
              </a:r>
              <a:endParaRPr lang="de-DE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052761" y="3993451"/>
              <a:ext cx="1324304" cy="8212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Angular</a:t>
              </a:r>
              <a:endParaRPr lang="de-DE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031823" y="4617276"/>
              <a:ext cx="1529257" cy="789752"/>
            </a:xfrm>
            <a:prstGeom prst="ellipse">
              <a:avLst/>
            </a:prstGeom>
            <a:solidFill>
              <a:srgbClr val="B44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dirty="0"/>
                <a:t>Entity Framework</a:t>
              </a:r>
              <a:endParaRPr lang="de-DE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5507421" y="3075013"/>
              <a:ext cx="588579" cy="142940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 rot="1823019">
              <a:off x="4338159" y="2791364"/>
              <a:ext cx="588579" cy="120747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 rot="19620164">
              <a:off x="6703592" y="2775433"/>
              <a:ext cx="588579" cy="12461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733155" y="337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Controlling Dependencies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713946" y="1899197"/>
            <a:ext cx="4922764" cy="3454733"/>
            <a:chOff x="6219712" y="1823196"/>
            <a:chExt cx="4922764" cy="3454733"/>
          </a:xfrm>
        </p:grpSpPr>
        <p:grpSp>
          <p:nvGrpSpPr>
            <p:cNvPr id="12" name="Group 11"/>
            <p:cNvGrpSpPr/>
            <p:nvPr/>
          </p:nvGrpSpPr>
          <p:grpSpPr>
            <a:xfrm>
              <a:off x="6219712" y="1823196"/>
              <a:ext cx="4922764" cy="3454733"/>
              <a:chOff x="3254531" y="1782181"/>
              <a:chExt cx="4922764" cy="345473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076495" y="1782181"/>
                <a:ext cx="1590827" cy="75131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Custom Application</a:t>
                </a:r>
                <a:endParaRPr lang="de-DE" sz="14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254531" y="4398635"/>
                <a:ext cx="1434661" cy="7897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ASP.Net</a:t>
                </a:r>
                <a:r>
                  <a:rPr lang="en-US" dirty="0"/>
                  <a:t> </a:t>
                </a:r>
                <a:r>
                  <a:rPr lang="en-US" dirty="0" err="1"/>
                  <a:t>Web.API</a:t>
                </a:r>
                <a:endParaRPr lang="de-DE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852991" y="4415630"/>
                <a:ext cx="1324304" cy="82128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React</a:t>
                </a:r>
                <a:endParaRPr lang="de-DE" dirty="0"/>
              </a:p>
            </p:txBody>
          </p:sp>
          <p:sp>
            <p:nvSpPr>
              <p:cNvPr id="17" name="Down Arrow 16"/>
              <p:cNvSpPr/>
              <p:nvPr/>
            </p:nvSpPr>
            <p:spPr>
              <a:xfrm>
                <a:off x="5370788" y="2665999"/>
                <a:ext cx="911688" cy="543726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8004435" y="3360604"/>
              <a:ext cx="1595777" cy="81266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Signum</a:t>
              </a:r>
              <a:r>
                <a:rPr lang="en-US" sz="1600" dirty="0"/>
                <a:t> Framework</a:t>
              </a:r>
              <a:endParaRPr lang="de-DE" sz="1600" dirty="0"/>
            </a:p>
          </p:txBody>
        </p:sp>
        <p:sp>
          <p:nvSpPr>
            <p:cNvPr id="21" name="Down Arrow 20"/>
            <p:cNvSpPr/>
            <p:nvPr/>
          </p:nvSpPr>
          <p:spPr>
            <a:xfrm rot="18508136">
              <a:off x="9733919" y="3982600"/>
              <a:ext cx="168507" cy="54372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2739279">
              <a:off x="7675631" y="4035039"/>
              <a:ext cx="175338" cy="48940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762963">
              <a:off x="7537863" y="2486626"/>
              <a:ext cx="164699" cy="199450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 rot="20283834">
              <a:off x="9816008" y="2527703"/>
              <a:ext cx="181317" cy="191102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43705" y="1305024"/>
            <a:ext cx="330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Repeat Yourself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5585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4932" y="3731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Technology Evolution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6397" y="6421016"/>
            <a:ext cx="11802349" cy="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4758" y="64432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449262" y="64432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2009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3353766" y="64432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270" y="64432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2774" y="64432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67278" y="64432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1782" y="64432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76286" y="64432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6398" y="5571135"/>
            <a:ext cx="1319372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VB/C# 2.0</a:t>
            </a:r>
            <a:endParaRPr lang="de-DE" dirty="0"/>
          </a:p>
        </p:txBody>
      </p:sp>
      <p:sp>
        <p:nvSpPr>
          <p:cNvPr id="21" name="Rectangle 20"/>
          <p:cNvSpPr/>
          <p:nvPr/>
        </p:nvSpPr>
        <p:spPr>
          <a:xfrm>
            <a:off x="1626986" y="5564101"/>
            <a:ext cx="2304713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3.0 (LINQ)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4006509" y="5564101"/>
            <a:ext cx="1923706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4.0 (dynamic)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254" y="64432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</a:t>
            </a:r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8649388" y="5564101"/>
            <a:ext cx="1688649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6.0 (Roslyn)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80790" y="64432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60534" y="5564101"/>
            <a:ext cx="2658534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5.0 (</a:t>
            </a:r>
            <a:r>
              <a:rPr lang="en-US" dirty="0" err="1"/>
              <a:t>async</a:t>
            </a:r>
            <a:r>
              <a:rPr lang="en-US" dirty="0"/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447" y="5962857"/>
            <a:ext cx="3680132" cy="34523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Foundation Server</a:t>
            </a:r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3931699" y="5962857"/>
            <a:ext cx="3183268" cy="3452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7144751" y="5962857"/>
            <a:ext cx="4921508" cy="3452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with Submodules</a:t>
            </a:r>
            <a:endParaRPr lang="de-DE" dirty="0"/>
          </a:p>
        </p:txBody>
      </p:sp>
      <p:sp>
        <p:nvSpPr>
          <p:cNvPr id="31" name="Rectangle 30"/>
          <p:cNvSpPr/>
          <p:nvPr/>
        </p:nvSpPr>
        <p:spPr>
          <a:xfrm>
            <a:off x="246418" y="5179413"/>
            <a:ext cx="1319372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WinForms</a:t>
            </a:r>
            <a:endParaRPr lang="de-DE" dirty="0"/>
          </a:p>
        </p:txBody>
      </p:sp>
      <p:sp>
        <p:nvSpPr>
          <p:cNvPr id="32" name="Rectangle 31"/>
          <p:cNvSpPr/>
          <p:nvPr/>
        </p:nvSpPr>
        <p:spPr>
          <a:xfrm>
            <a:off x="1626986" y="5183763"/>
            <a:ext cx="9084206" cy="3452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00B05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Presentation Foundation (XAML)</a:t>
            </a:r>
            <a:endParaRPr lang="de-DE" dirty="0"/>
          </a:p>
        </p:txBody>
      </p:sp>
      <p:sp>
        <p:nvSpPr>
          <p:cNvPr id="33" name="Rectangle 32"/>
          <p:cNvSpPr/>
          <p:nvPr/>
        </p:nvSpPr>
        <p:spPr>
          <a:xfrm>
            <a:off x="256398" y="4796418"/>
            <a:ext cx="1319372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WebService</a:t>
            </a:r>
            <a:endParaRPr lang="de-DE" dirty="0"/>
          </a:p>
        </p:txBody>
      </p:sp>
      <p:sp>
        <p:nvSpPr>
          <p:cNvPr id="34" name="Rectangle 33"/>
          <p:cNvSpPr/>
          <p:nvPr/>
        </p:nvSpPr>
        <p:spPr>
          <a:xfrm>
            <a:off x="1626986" y="4797733"/>
            <a:ext cx="9084206" cy="3452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00B05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</a:t>
            </a:r>
            <a:r>
              <a:rPr lang="en-US" dirty="0" err="1"/>
              <a:t>Comunication</a:t>
            </a:r>
            <a:r>
              <a:rPr lang="en-US" dirty="0"/>
              <a:t> Foundation</a:t>
            </a:r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2163235" y="2915343"/>
            <a:ext cx="244189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CSS</a:t>
            </a:r>
            <a:endParaRPr lang="de-DE" dirty="0"/>
          </a:p>
        </p:txBody>
      </p:sp>
      <p:sp>
        <p:nvSpPr>
          <p:cNvPr id="38" name="Rectangle 37"/>
          <p:cNvSpPr/>
          <p:nvPr/>
        </p:nvSpPr>
        <p:spPr>
          <a:xfrm>
            <a:off x="4642280" y="2925417"/>
            <a:ext cx="3082995" cy="33515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 UI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7763663" y="2919444"/>
            <a:ext cx="2611935" cy="3411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6398" y="4411023"/>
            <a:ext cx="1319372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endParaRPr lang="de-DE" dirty="0"/>
          </a:p>
        </p:txBody>
      </p:sp>
      <p:sp>
        <p:nvSpPr>
          <p:cNvPr id="43" name="Rectangle 42"/>
          <p:cNvSpPr/>
          <p:nvPr/>
        </p:nvSpPr>
        <p:spPr>
          <a:xfrm>
            <a:off x="2170747" y="4411023"/>
            <a:ext cx="1591451" cy="338200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r>
              <a:rPr lang="en-US" dirty="0"/>
              <a:t> MVC 1</a:t>
            </a:r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3793300" y="4411021"/>
            <a:ext cx="821093" cy="338201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2</a:t>
            </a:r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4643035" y="4411021"/>
            <a:ext cx="1082388" cy="341132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3</a:t>
            </a:r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5753379" y="4411022"/>
            <a:ext cx="1591451" cy="341132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4</a:t>
            </a:r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7385363" y="4411021"/>
            <a:ext cx="1903358" cy="341132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5</a:t>
            </a:r>
            <a:endParaRPr lang="de-DE" dirty="0"/>
          </a:p>
        </p:txBody>
      </p:sp>
      <p:sp>
        <p:nvSpPr>
          <p:cNvPr id="51" name="Rectangle 50"/>
          <p:cNvSpPr/>
          <p:nvPr/>
        </p:nvSpPr>
        <p:spPr>
          <a:xfrm>
            <a:off x="3608908" y="4027397"/>
            <a:ext cx="5679814" cy="3351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accent2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</a:t>
            </a:r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6061175" y="2538518"/>
            <a:ext cx="6085870" cy="3351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D3.js</a:t>
            </a:r>
            <a:endParaRPr lang="de-DE" dirty="0"/>
          </a:p>
        </p:txBody>
      </p:sp>
      <p:sp>
        <p:nvSpPr>
          <p:cNvPr id="55" name="Rectangle 54"/>
          <p:cNvSpPr/>
          <p:nvPr/>
        </p:nvSpPr>
        <p:spPr>
          <a:xfrm>
            <a:off x="3446490" y="2538517"/>
            <a:ext cx="2583155" cy="3351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Visifire</a:t>
            </a:r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9348117" y="4043124"/>
            <a:ext cx="2798923" cy="335159"/>
          </a:xfrm>
          <a:prstGeom prst="rect">
            <a:avLst/>
          </a:prstGeom>
          <a:solidFill>
            <a:srgbClr val="D82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          Hooks</a:t>
            </a:r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223419" y="4041691"/>
            <a:ext cx="1309393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AJAX</a:t>
            </a:r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9348341" y="4419080"/>
            <a:ext cx="1362852" cy="335159"/>
          </a:xfrm>
          <a:prstGeom prst="rect">
            <a:avLst/>
          </a:prstGeom>
          <a:solidFill>
            <a:srgbClr val="D82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Web.API</a:t>
            </a:r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2163235" y="3294713"/>
            <a:ext cx="4189564" cy="3351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Javascript</a:t>
            </a:r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6364505" y="3293781"/>
            <a:ext cx="1508963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 0.9 </a:t>
            </a:r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8444546" y="3293781"/>
            <a:ext cx="476438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 </a:t>
            </a:r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8973041" y="3293781"/>
            <a:ext cx="498160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 </a:t>
            </a:r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9518521" y="3293781"/>
            <a:ext cx="498160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2.0 </a:t>
            </a:r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7920788" y="3293781"/>
            <a:ext cx="476438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1.0 </a:t>
            </a:r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10042981" y="3293781"/>
            <a:ext cx="498160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 </a:t>
            </a:r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10567441" y="3295471"/>
            <a:ext cx="476146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2.5</a:t>
            </a:r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7486724" y="3682436"/>
            <a:ext cx="1796895" cy="335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Require.js</a:t>
            </a:r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9348117" y="3667168"/>
            <a:ext cx="2798921" cy="335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WebPack</a:t>
            </a:r>
            <a:endParaRPr lang="de-DE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1539931" y="2265928"/>
            <a:ext cx="39534" cy="3696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685294" y="64432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403575" y="2916111"/>
            <a:ext cx="1743470" cy="3411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368358" y="5564101"/>
            <a:ext cx="874184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7.0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9306911" y="3656849"/>
            <a:ext cx="0" cy="1105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2"/>
          <p:cNvSpPr txBox="1"/>
          <p:nvPr/>
        </p:nvSpPr>
        <p:spPr>
          <a:xfrm>
            <a:off x="10589798" y="64432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59" name="Rectangle 77"/>
          <p:cNvSpPr/>
          <p:nvPr/>
        </p:nvSpPr>
        <p:spPr>
          <a:xfrm>
            <a:off x="11074264" y="3293781"/>
            <a:ext cx="498161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3.0</a:t>
            </a:r>
            <a:endParaRPr lang="de-DE" dirty="0"/>
          </a:p>
        </p:txBody>
      </p:sp>
      <p:cxnSp>
        <p:nvCxnSpPr>
          <p:cNvPr id="61" name="Straight Connector 59"/>
          <p:cNvCxnSpPr/>
          <p:nvPr/>
        </p:nvCxnSpPr>
        <p:spPr>
          <a:xfrm>
            <a:off x="10711192" y="4411021"/>
            <a:ext cx="0" cy="1105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7"/>
          <p:cNvSpPr/>
          <p:nvPr/>
        </p:nvSpPr>
        <p:spPr>
          <a:xfrm>
            <a:off x="10752622" y="4432048"/>
            <a:ext cx="1394421" cy="335159"/>
          </a:xfrm>
          <a:prstGeom prst="rect">
            <a:avLst/>
          </a:prstGeom>
          <a:solidFill>
            <a:srgbClr val="D82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r>
              <a:rPr lang="en-US" dirty="0"/>
              <a:t> Core</a:t>
            </a:r>
            <a:endParaRPr lang="de-DE" dirty="0"/>
          </a:p>
        </p:txBody>
      </p:sp>
      <p:sp>
        <p:nvSpPr>
          <p:cNvPr id="63" name="TextBox 52">
            <a:extLst>
              <a:ext uri="{FF2B5EF4-FFF2-40B4-BE49-F238E27FC236}">
                <a16:creationId xmlns:a16="http://schemas.microsoft.com/office/drawing/2014/main" id="{E1392EB4-3E5D-4C77-9984-8F65CC83ED6F}"/>
              </a:ext>
            </a:extLst>
          </p:cNvPr>
          <p:cNvSpPr txBox="1"/>
          <p:nvPr/>
        </p:nvSpPr>
        <p:spPr>
          <a:xfrm>
            <a:off x="11494302" y="64432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64" name="Rectangle 77">
            <a:extLst>
              <a:ext uri="{FF2B5EF4-FFF2-40B4-BE49-F238E27FC236}">
                <a16:creationId xmlns:a16="http://schemas.microsoft.com/office/drawing/2014/main" id="{8E63432E-809D-4285-A742-E2185413FE17}"/>
              </a:ext>
            </a:extLst>
          </p:cNvPr>
          <p:cNvSpPr/>
          <p:nvPr/>
        </p:nvSpPr>
        <p:spPr>
          <a:xfrm>
            <a:off x="11608916" y="3293780"/>
            <a:ext cx="530911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3.5</a:t>
            </a:r>
            <a:endParaRPr lang="de-D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07C6A6-B37F-4CCA-8FCA-1543C58A76E4}"/>
              </a:ext>
            </a:extLst>
          </p:cNvPr>
          <p:cNvSpPr/>
          <p:nvPr/>
        </p:nvSpPr>
        <p:spPr>
          <a:xfrm>
            <a:off x="11274899" y="5571135"/>
            <a:ext cx="791307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8.0</a:t>
            </a:r>
          </a:p>
        </p:txBody>
      </p:sp>
    </p:spTree>
    <p:extLst>
      <p:ext uri="{BB962C8B-B14F-4D97-AF65-F5344CB8AC3E}">
        <p14:creationId xmlns:p14="http://schemas.microsoft.com/office/powerpoint/2010/main" val="143955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1" grpId="0" animBg="1"/>
      <p:bldP spid="54" grpId="0" animBg="1"/>
      <p:bldP spid="55" grpId="0" animBg="1"/>
      <p:bldP spid="66" grpId="0" animBg="1"/>
      <p:bldP spid="68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56" grpId="0" animBg="1"/>
      <p:bldP spid="57" grpId="0" animBg="1"/>
      <p:bldP spid="59" grpId="0" animBg="1"/>
      <p:bldP spid="62" grpId="0" animBg="1"/>
      <p:bldP spid="64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681392" y="-1219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Entities in the middle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277554" y="3144732"/>
            <a:ext cx="1708152" cy="12940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  <a:p>
            <a:pPr algn="ctr"/>
            <a:r>
              <a:rPr lang="en-US" dirty="0"/>
              <a:t>(C#)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7300" y="2430710"/>
            <a:ext cx="1491544" cy="7140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  <a:br>
              <a:rPr lang="en-US" dirty="0"/>
            </a:br>
            <a:r>
              <a:rPr lang="en-US" dirty="0"/>
              <a:t>(C#)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7299" y="3434753"/>
            <a:ext cx="2135011" cy="7140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Logic/Win/Web</a:t>
            </a:r>
            <a:br>
              <a:rPr lang="en-US" dirty="0"/>
            </a:br>
            <a:r>
              <a:rPr lang="en-US" dirty="0"/>
              <a:t>(C#)</a:t>
            </a:r>
          </a:p>
        </p:txBody>
      </p:sp>
      <p:sp>
        <p:nvSpPr>
          <p:cNvPr id="8" name="Rectangle 7"/>
          <p:cNvSpPr/>
          <p:nvPr/>
        </p:nvSpPr>
        <p:spPr>
          <a:xfrm>
            <a:off x="7607300" y="4438796"/>
            <a:ext cx="1491544" cy="7140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(C#)</a:t>
            </a:r>
          </a:p>
        </p:txBody>
      </p:sp>
      <p:sp>
        <p:nvSpPr>
          <p:cNvPr id="9" name="Rectangle 8"/>
          <p:cNvSpPr/>
          <p:nvPr/>
        </p:nvSpPr>
        <p:spPr>
          <a:xfrm>
            <a:off x="4789088" y="5338053"/>
            <a:ext cx="2681555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</a:t>
            </a:r>
            <a:br>
              <a:rPr lang="en-US" dirty="0"/>
            </a:br>
            <a:r>
              <a:rPr lang="en-US" dirty="0"/>
              <a:t>(SQL)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44143" y="2430710"/>
            <a:ext cx="1411817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  <a:br>
              <a:rPr lang="en-US" dirty="0"/>
            </a:br>
            <a:r>
              <a:rPr lang="en-US" dirty="0"/>
              <a:t>(XML)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21703" y="3434752"/>
            <a:ext cx="1734257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Translation</a:t>
            </a:r>
            <a:br>
              <a:rPr lang="en-US" dirty="0"/>
            </a:br>
            <a:r>
              <a:rPr lang="en-US" dirty="0"/>
              <a:t>(XML and SQL)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44143" y="4438796"/>
            <a:ext cx="1411817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Assets</a:t>
            </a:r>
            <a:br>
              <a:rPr lang="en-US" dirty="0"/>
            </a:br>
            <a:r>
              <a:rPr lang="en-US" dirty="0"/>
              <a:t>(SQL)</a:t>
            </a:r>
          </a:p>
        </p:txBody>
      </p:sp>
      <p:sp>
        <p:nvSpPr>
          <p:cNvPr id="17" name="Up-Down Arrow 16"/>
          <p:cNvSpPr/>
          <p:nvPr/>
        </p:nvSpPr>
        <p:spPr>
          <a:xfrm>
            <a:off x="5931231" y="4603613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 rot="5400000">
            <a:off x="4808667" y="3518280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3069368">
            <a:off x="4819994" y="4428739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 rot="5400000">
            <a:off x="7129451" y="3517161"/>
            <a:ext cx="334102" cy="5492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 rot="8100000">
            <a:off x="7024464" y="4457887"/>
            <a:ext cx="334102" cy="5492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7793968">
            <a:off x="4771063" y="2655084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 rot="14045778">
            <a:off x="7118173" y="2671444"/>
            <a:ext cx="334102" cy="5492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568590" y="2799964"/>
            <a:ext cx="26234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Myriad Pro" panose="020B0503030403020204" pitchFamily="34" charset="0"/>
              </a:rPr>
              <a:t>Compile-time </a:t>
            </a:r>
            <a:br>
              <a:rPr lang="en-US" sz="3200" dirty="0">
                <a:solidFill>
                  <a:schemeClr val="accent6"/>
                </a:solidFill>
                <a:latin typeface="Myriad Pro" panose="020B0503030403020204" pitchFamily="34" charset="0"/>
              </a:rPr>
            </a:br>
            <a:r>
              <a:rPr lang="en-US" sz="3200" dirty="0">
                <a:solidFill>
                  <a:schemeClr val="accent6"/>
                </a:solidFill>
                <a:latin typeface="Myriad Pro" panose="020B0503030403020204" pitchFamily="34" charset="0"/>
              </a:rPr>
              <a:t>checked </a:t>
            </a:r>
            <a:br>
              <a:rPr lang="en-US" sz="3200" dirty="0">
                <a:solidFill>
                  <a:schemeClr val="accent6"/>
                </a:solidFill>
                <a:latin typeface="Myriad Pro" panose="020B0503030403020204" pitchFamily="34" charset="0"/>
              </a:rPr>
            </a:br>
            <a:r>
              <a:rPr lang="en-US" sz="3200" dirty="0">
                <a:solidFill>
                  <a:schemeClr val="accent6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35796" y="2799964"/>
            <a:ext cx="25933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Myriad Pro" panose="020B0503030403020204" pitchFamily="34" charset="0"/>
              </a:rPr>
              <a:t>Generated &amp;</a:t>
            </a:r>
            <a:br>
              <a:rPr lang="en-US" sz="3200" dirty="0">
                <a:solidFill>
                  <a:schemeClr val="accent4"/>
                </a:solidFill>
                <a:latin typeface="Myriad Pro" panose="020B0503030403020204" pitchFamily="34" charset="0"/>
              </a:rPr>
            </a:br>
            <a:r>
              <a:rPr lang="en-US" sz="3200" dirty="0">
                <a:solidFill>
                  <a:schemeClr val="accent4"/>
                </a:solidFill>
                <a:latin typeface="Myriad Pro" panose="020B0503030403020204" pitchFamily="34" charset="0"/>
              </a:rPr>
              <a:t>Synchronized </a:t>
            </a:r>
            <a:br>
              <a:rPr lang="en-US" sz="3200" dirty="0">
                <a:solidFill>
                  <a:schemeClr val="accent4"/>
                </a:solidFill>
                <a:latin typeface="Myriad Pro" panose="020B0503030403020204" pitchFamily="34" charset="0"/>
              </a:rPr>
            </a:br>
            <a:r>
              <a:rPr lang="en-US" sz="3200" dirty="0">
                <a:solidFill>
                  <a:schemeClr val="accent4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32" name="Rectangle 11"/>
          <p:cNvSpPr/>
          <p:nvPr/>
        </p:nvSpPr>
        <p:spPr>
          <a:xfrm>
            <a:off x="4944533" y="1429547"/>
            <a:ext cx="2370667" cy="8226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User Interface</a:t>
            </a:r>
            <a:br>
              <a:rPr lang="en-US" dirty="0"/>
            </a:br>
            <a:r>
              <a:rPr lang="en-US" dirty="0"/>
              <a:t>(React &amp; Typescript)</a:t>
            </a:r>
          </a:p>
        </p:txBody>
      </p:sp>
      <p:sp>
        <p:nvSpPr>
          <p:cNvPr id="33" name="Up-Down Arrow 25"/>
          <p:cNvSpPr/>
          <p:nvPr/>
        </p:nvSpPr>
        <p:spPr>
          <a:xfrm rot="10800000">
            <a:off x="5964579" y="2430710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29608" y="0"/>
            <a:ext cx="10550025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Multilanguage</a:t>
            </a: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198760"/>
              </p:ext>
            </p:extLst>
          </p:nvPr>
        </p:nvGraphicFramePr>
        <p:xfrm>
          <a:off x="3296565" y="1616389"/>
          <a:ext cx="5316936" cy="362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r:id="rId3" imgW="8685360" imgH="5917320" progId="">
                  <p:embed/>
                </p:oleObj>
              </mc:Choice>
              <mc:Fallback>
                <p:oleObj r:id="rId3" imgW="8685360" imgH="59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6565" y="1616389"/>
                        <a:ext cx="5316936" cy="362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64033" y="1199042"/>
            <a:ext cx="10515600" cy="36464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>
                <a:solidFill>
                  <a:srgbClr val="606060"/>
                </a:solidFill>
              </a:rPr>
              <a:t>Translated to:</a:t>
            </a:r>
          </a:p>
          <a:p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64033" y="5291139"/>
            <a:ext cx="10515600" cy="364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>
              <a:solidFill>
                <a:srgbClr val="606060"/>
              </a:solidFill>
            </a:endParaRPr>
          </a:p>
          <a:p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364033" y="5238437"/>
            <a:ext cx="10515600" cy="364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606060"/>
                </a:solidFill>
              </a:rPr>
              <a:t>Fever to translate (just the entities and some messages)</a:t>
            </a:r>
          </a:p>
          <a:p>
            <a:endParaRPr lang="en-US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364033" y="5659639"/>
            <a:ext cx="10515600" cy="364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606060"/>
                </a:solidFill>
              </a:rPr>
              <a:t>Easier to translate using Sync and 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3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9690"/>
            <a:ext cx="12191999" cy="1846929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r>
              <a:rPr lang="en-US" sz="8000" dirty="0">
                <a:solidFill>
                  <a:schemeClr val="bg2">
                    <a:lumMod val="75000"/>
                  </a:schemeClr>
                </a:solidFill>
                <a:latin typeface="Myriad Pro" panose="020B0503030403020204" pitchFamily="34" charset="0"/>
              </a:rPr>
              <a:t>software</a:t>
            </a:r>
            <a:r>
              <a:rPr lang="en-US" sz="8000" dirty="0">
                <a:solidFill>
                  <a:srgbClr val="606060"/>
                </a:solidFill>
                <a:latin typeface="Myriad Pro" panose="020B0503030403020204" pitchFamily="34" charset="0"/>
              </a:rPr>
              <a:t>.com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3564" y="2986110"/>
            <a:ext cx="4509349" cy="64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A0A0A0"/>
                </a:solidFill>
                <a:latin typeface="Myriad Pro" panose="020B0503030403020204" pitchFamily="34" charset="0"/>
              </a:rPr>
              <a:t>1. Signum Framework</a:t>
            </a:r>
            <a:endParaRPr lang="en-US" sz="28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789" y="4997557"/>
            <a:ext cx="46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https://github.com/signumsoftware/extensions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64655" y="4997557"/>
            <a:ext cx="5682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http://www.signumsoftware.com/en/DuplicateApplication</a:t>
            </a:r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164655" y="3585934"/>
            <a:ext cx="4861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https://github.com/signumsoftware/docs http://www.signumsoftware.com/Documentation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7459" y="3539402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https://github.com/signumsoftware/framework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5999" y="3092042"/>
            <a:ext cx="3419526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rgbClr val="A0A0A0"/>
                </a:solidFill>
                <a:latin typeface="Myriad Pro" panose="020B0503030403020204" pitchFamily="34" charset="0"/>
                <a:ea typeface="+mj-ea"/>
                <a:cs typeface="+mj-cs"/>
              </a:rPr>
              <a:t>3. Documentation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64655" y="4465457"/>
            <a:ext cx="3943131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rgbClr val="A0A0A0"/>
                </a:solidFill>
                <a:latin typeface="Myriad Pro" panose="020B0503030403020204" pitchFamily="34" charset="0"/>
                <a:ea typeface="+mj-ea"/>
                <a:cs typeface="+mj-cs"/>
              </a:rPr>
              <a:t>4. Create Application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1789" y="4462026"/>
            <a:ext cx="4412901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rgbClr val="A0A0A0"/>
                </a:solidFill>
                <a:latin typeface="Myriad Pro" panose="020B0503030403020204" pitchFamily="34" charset="0"/>
                <a:ea typeface="+mj-ea"/>
                <a:cs typeface="+mj-cs"/>
              </a:rPr>
              <a:t>2. Signum Extensions</a:t>
            </a:r>
          </a:p>
        </p:txBody>
      </p:sp>
    </p:spTree>
    <p:extLst>
      <p:ext uri="{BB962C8B-B14F-4D97-AF65-F5344CB8AC3E}">
        <p14:creationId xmlns:p14="http://schemas.microsoft.com/office/powerpoint/2010/main" val="383271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8399"/>
              </p:ext>
            </p:extLst>
          </p:nvPr>
        </p:nvGraphicFramePr>
        <p:xfrm>
          <a:off x="2069825" y="2273063"/>
          <a:ext cx="1723926" cy="198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r:id="rId3" imgW="10856880" imgH="12533040" progId="">
                  <p:embed/>
                </p:oleObj>
              </mc:Choice>
              <mc:Fallback>
                <p:oleObj r:id="rId3" imgW="10856880" imgH="12533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9825" y="2273063"/>
                        <a:ext cx="1723926" cy="1989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243" y="2768720"/>
            <a:ext cx="8112034" cy="1289911"/>
          </a:xfrm>
        </p:spPr>
        <p:txBody>
          <a:bodyPr>
            <a:noAutofit/>
          </a:bodyPr>
          <a:lstStyle/>
          <a:p>
            <a:r>
              <a:rPr lang="en-US" sz="13800" dirty="0" err="1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endParaRPr lang="en-US" sz="13800" dirty="0">
              <a:solidFill>
                <a:srgbClr val="606060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31" y="5994423"/>
            <a:ext cx="4859382" cy="57807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 del Corral</a:t>
            </a:r>
          </a:p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olmo@signumsoftware.com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5931" y="3703546"/>
            <a:ext cx="4232364" cy="670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A0A0A0"/>
                </a:solidFill>
                <a:latin typeface="Myriad Pro" panose="020B0503030403020204" pitchFamily="34" charset="0"/>
              </a:rPr>
              <a:t>FRAMEWORK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6"/>
          <p:cNvSpPr txBox="1">
            <a:spLocks/>
          </p:cNvSpPr>
          <p:nvPr/>
        </p:nvSpPr>
        <p:spPr>
          <a:xfrm>
            <a:off x="807019" y="562632"/>
            <a:ext cx="5050589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A0A0A0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s-ES" dirty="0" err="1"/>
              <a:t>Signum</a:t>
            </a:r>
            <a:r>
              <a:rPr lang="es-ES" dirty="0"/>
              <a:t> Framework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900051" y="1789041"/>
            <a:ext cx="9404764" cy="3890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Complete Solution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25+ reusable modules</a:t>
            </a:r>
            <a:endParaRPr lang="en-US" sz="3600" dirty="0"/>
          </a:p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High Productivity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Using the latest technologies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Simple Business Logic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Technical Abstraction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Interchangeable Developers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Homogenous Architecture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05524" y="3033070"/>
          <a:ext cx="698391" cy="70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r:id="rId3" imgW="3250440" imgH="3263400" progId="">
                  <p:embed/>
                </p:oleObj>
              </mc:Choice>
              <mc:Fallback>
                <p:oleObj r:id="rId3" imgW="3250440" imgH="3263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524" y="3033070"/>
                        <a:ext cx="698391" cy="701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17671" y="4132613"/>
          <a:ext cx="674096" cy="676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r:id="rId5" imgW="3060000" imgH="3072960" progId="">
                  <p:embed/>
                </p:oleObj>
              </mc:Choice>
              <mc:Fallback>
                <p:oleObj r:id="rId5" imgW="3060000" imgH="307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7671" y="4132613"/>
                        <a:ext cx="674096" cy="676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15474" y="1878630"/>
          <a:ext cx="676294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r:id="rId7" imgW="3314160" imgH="3072960" progId="">
                  <p:embed/>
                </p:oleObj>
              </mc:Choice>
              <mc:Fallback>
                <p:oleObj r:id="rId7" imgW="3314160" imgH="307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5474" y="1878630"/>
                        <a:ext cx="676294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15474" y="5207931"/>
          <a:ext cx="676293" cy="6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r:id="rId9" imgW="3060000" imgH="3072960" progId="">
                  <p:embed/>
                </p:oleObj>
              </mc:Choice>
              <mc:Fallback>
                <p:oleObj r:id="rId9" imgW="3060000" imgH="307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5474" y="5207931"/>
                        <a:ext cx="676293" cy="67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61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History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206" y="1010768"/>
            <a:ext cx="1402322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Previous Engine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ORM 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VisualBasic</a:t>
            </a:r>
            <a:endParaRPr lang="en-US" sz="11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XML Screens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Operations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0571" y="1010768"/>
            <a:ext cx="1689098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SIGNUM FRAMEWORK  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.Net</a:t>
            </a:r>
            <a:r>
              <a:rPr lang="en-US" sz="1100" dirty="0"/>
              <a:t> Framework 3.5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ORM with LINQ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WPF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Schema Sync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46460" y="1010768"/>
            <a:ext cx="1695865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.Net</a:t>
            </a:r>
            <a:r>
              <a:rPr lang="en-US" sz="1100" dirty="0"/>
              <a:t> Framework 4.0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ASP.Net</a:t>
            </a:r>
            <a:r>
              <a:rPr lang="en-US" sz="1100" dirty="0"/>
              <a:t> MVC 2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Signum.Web</a:t>
            </a:r>
            <a:endParaRPr lang="en-US" sz="11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New Windows look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Correlated sub queries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35534" y="1000569"/>
            <a:ext cx="1402322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ASP.Net</a:t>
            </a:r>
            <a:r>
              <a:rPr lang="en-US" sz="1100" dirty="0"/>
              <a:t> MVC 3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Operations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UnsafeDelete</a:t>
            </a:r>
            <a:endParaRPr lang="en-US" sz="11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Collections in Search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39865" y="662781"/>
            <a:ext cx="1584059" cy="127727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.Net</a:t>
            </a:r>
            <a:r>
              <a:rPr lang="en-US" sz="1100" dirty="0"/>
              <a:t> Framework 4.5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ASP.Net</a:t>
            </a:r>
            <a:r>
              <a:rPr lang="en-US" sz="1100" dirty="0"/>
              <a:t> MVC 5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b="1" dirty="0" err="1"/>
              <a:t>TypeScript</a:t>
            </a:r>
            <a:endParaRPr lang="en-US" sz="1100" b="1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Bootstrap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Symbols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Mixins</a:t>
            </a:r>
            <a:endParaRPr lang="en-US" sz="11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UnsafeInsert</a:t>
            </a:r>
            <a:r>
              <a:rPr lang="en-US" sz="1100" dirty="0"/>
              <a:t>/Update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9457" y="5310581"/>
            <a:ext cx="1390511" cy="60016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Authorization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Operations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Excel reports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39968" y="5295959"/>
            <a:ext cx="1298775" cy="76944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Files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Processes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Scheduler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Auth</a:t>
            </a:r>
            <a:r>
              <a:rPr lang="en-US" sz="1100" dirty="0"/>
              <a:t> 2.0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45519" y="5299434"/>
            <a:ext cx="1298775" cy="76944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User Queries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User Charts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Dashboards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Mailing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8690" y="5301616"/>
            <a:ext cx="1216262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Cache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Profiler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SMS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Disconnected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Charts 2.0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54952" y="5301616"/>
            <a:ext cx="1216262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Omnibox</a:t>
            </a:r>
            <a:endParaRPr lang="en-US" sz="11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Translation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Isolation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UI Testing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Diffs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28388" y="486183"/>
            <a:ext cx="1621251" cy="144655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100"/>
            </a:lvl1pPr>
          </a:lstStyle>
          <a:p>
            <a:pPr marL="169863" indent="-169863"/>
            <a:r>
              <a:rPr lang="en-US" dirty="0" err="1"/>
              <a:t>.Net</a:t>
            </a:r>
            <a:r>
              <a:rPr lang="en-US" dirty="0"/>
              <a:t> Framework 4.6</a:t>
            </a:r>
          </a:p>
          <a:p>
            <a:pPr marL="169863" indent="-169863"/>
            <a:r>
              <a:rPr lang="en-US" b="1" dirty="0"/>
              <a:t>React</a:t>
            </a:r>
          </a:p>
          <a:p>
            <a:pPr marL="169863" indent="-169863"/>
            <a:r>
              <a:rPr lang="en-US" dirty="0" err="1"/>
              <a:t>Signum.TSGenerator</a:t>
            </a:r>
            <a:endParaRPr lang="en-US" dirty="0"/>
          </a:p>
          <a:p>
            <a:pPr marL="169863" indent="-169863"/>
            <a:r>
              <a:rPr lang="en-US" dirty="0" err="1"/>
              <a:t>Web.API</a:t>
            </a:r>
            <a:endParaRPr lang="en-US" dirty="0"/>
          </a:p>
          <a:p>
            <a:pPr marL="169863" indent="-169863"/>
            <a:r>
              <a:rPr lang="en-US" dirty="0"/>
              <a:t>Typescript No-</a:t>
            </a:r>
            <a:r>
              <a:rPr lang="en-US" dirty="0" err="1"/>
              <a:t>nullable</a:t>
            </a:r>
            <a:endParaRPr lang="en-US" dirty="0"/>
          </a:p>
          <a:p>
            <a:pPr marL="169863" indent="-169863"/>
            <a:r>
              <a:rPr lang="en-US" dirty="0"/>
              <a:t>React Bootstrap</a:t>
            </a:r>
          </a:p>
          <a:p>
            <a:pPr marL="169863" indent="-169863"/>
            <a:r>
              <a:rPr lang="en-US" dirty="0"/>
              <a:t>Bootstrap 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65610" y="5292651"/>
            <a:ext cx="1384029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Migrations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WordTemplates</a:t>
            </a:r>
            <a:endParaRPr lang="en-US" sz="11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Dynamic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Workflow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err="1"/>
              <a:t>RestLog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DCF298-4B2D-433E-9F58-BBEA85B1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9" y="1968651"/>
            <a:ext cx="11587917" cy="16158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5464140-8B66-459B-BF2C-909CC86CB391}"/>
              </a:ext>
            </a:extLst>
          </p:cNvPr>
          <p:cNvSpPr txBox="1"/>
          <p:nvPr/>
        </p:nvSpPr>
        <p:spPr>
          <a:xfrm>
            <a:off x="10549639" y="485576"/>
            <a:ext cx="1532008" cy="144655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100"/>
            </a:lvl1pPr>
          </a:lstStyle>
          <a:p>
            <a:pPr marL="169863" indent="-169863"/>
            <a:r>
              <a:rPr lang="en-US" dirty="0" err="1"/>
              <a:t>.Net</a:t>
            </a:r>
            <a:r>
              <a:rPr lang="en-US" dirty="0"/>
              <a:t> Core 2.2</a:t>
            </a:r>
          </a:p>
          <a:p>
            <a:pPr marL="169863" indent="-169863"/>
            <a:r>
              <a:rPr lang="en-US" dirty="0"/>
              <a:t>C# 8 Not-Nullable</a:t>
            </a:r>
          </a:p>
          <a:p>
            <a:pPr marL="169863" indent="-169863"/>
            <a:r>
              <a:rPr lang="en-US" dirty="0"/>
              <a:t>React Hooks</a:t>
            </a:r>
          </a:p>
          <a:p>
            <a:pPr marL="169863" indent="-169863"/>
            <a:r>
              <a:rPr lang="en-US" dirty="0"/>
              <a:t>Pinned Filters</a:t>
            </a:r>
          </a:p>
          <a:p>
            <a:pPr marL="169863" indent="-169863"/>
            <a:r>
              <a:rPr lang="en-US" dirty="0" err="1"/>
              <a:t>Signum.Analyzer</a:t>
            </a:r>
            <a:endParaRPr lang="en-US" dirty="0"/>
          </a:p>
          <a:p>
            <a:pPr marL="169863" indent="-169863"/>
            <a:r>
              <a:rPr lang="en-US" dirty="0" err="1"/>
              <a:t>Signum.MSBuildTask</a:t>
            </a:r>
            <a:endParaRPr lang="en-US" dirty="0"/>
          </a:p>
          <a:p>
            <a:pPr marL="169863" indent="-169863"/>
            <a:r>
              <a:rPr lang="en-US" dirty="0" err="1"/>
              <a:t>AutoExpressionField</a:t>
            </a:r>
            <a:endParaRPr lang="en-US" dirty="0"/>
          </a:p>
          <a:p>
            <a:pPr marL="169863" indent="-169863"/>
            <a:r>
              <a:rPr lang="en-US" dirty="0"/>
              <a:t>(</a:t>
            </a:r>
            <a:r>
              <a:rPr lang="en-US" dirty="0" err="1"/>
              <a:t>.Net</a:t>
            </a:r>
            <a:r>
              <a:rPr lang="en-US" dirty="0"/>
              <a:t> Core 3.0)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F7B864-A968-4E23-A10C-31B4EDE19BDA}"/>
              </a:ext>
            </a:extLst>
          </p:cNvPr>
          <p:cNvSpPr/>
          <p:nvPr/>
        </p:nvSpPr>
        <p:spPr>
          <a:xfrm>
            <a:off x="4336768" y="3244334"/>
            <a:ext cx="351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3" indent="-169863"/>
            <a:r>
              <a:rPr lang="en-US" dirty="0"/>
              <a:t>Windows / </a:t>
            </a:r>
            <a:r>
              <a:rPr lang="en-US" dirty="0" err="1"/>
              <a:t>AzureAD</a:t>
            </a:r>
            <a:r>
              <a:rPr lang="en-US" dirty="0"/>
              <a:t> Authentication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95E094-A8CF-4AF8-ABEA-D9749AC52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24" y="3632305"/>
            <a:ext cx="9766522" cy="16158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261C74-A53F-48F7-9291-B807ABE4B190}"/>
              </a:ext>
            </a:extLst>
          </p:cNvPr>
          <p:cNvSpPr txBox="1"/>
          <p:nvPr/>
        </p:nvSpPr>
        <p:spPr>
          <a:xfrm>
            <a:off x="10549639" y="5292651"/>
            <a:ext cx="1559687" cy="110799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Predictor CNTK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Animated Charts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Interactive Dashboards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Windows / Azure AD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22928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1" y="136366"/>
            <a:ext cx="58541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Technical Framework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6185848" y="111792"/>
            <a:ext cx="5402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Application Platform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95784" y="1120676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Featured</a:t>
            </a:r>
            <a:br>
              <a:rPr lang="en-US" dirty="0"/>
            </a:br>
            <a:r>
              <a:rPr lang="en-US" dirty="0"/>
              <a:t>Custom code is a ‘plugin’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4285" y="1203223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Flexibility to Move</a:t>
            </a:r>
          </a:p>
          <a:p>
            <a:pPr algn="r"/>
            <a:r>
              <a:rPr lang="en-US" dirty="0"/>
              <a:t>Complete Control</a:t>
            </a:r>
          </a:p>
        </p:txBody>
      </p:sp>
      <p:pic>
        <p:nvPicPr>
          <p:cNvPr id="13" name="Picture 4" descr="http://3.bp.blogspot.com/-4EeRreG3yyE/T7J2Tr3Xn5I/AAAAAAAACZc/xRUdCML6wBE/s1600/Ruby_on_Rails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988" y="4054938"/>
            <a:ext cx="648072" cy="771124"/>
          </a:xfrm>
          <a:prstGeom prst="rect">
            <a:avLst/>
          </a:prstGeom>
          <a:noFill/>
        </p:spPr>
      </p:pic>
      <p:pic>
        <p:nvPicPr>
          <p:cNvPr id="14" name="11 Imagen" descr="hdr_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678" y="4863652"/>
            <a:ext cx="1114425" cy="3905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5" name="Picture 8" descr="http://blogs.microsoft.co.il/blogs/gilf/c51809b8c649.NetFrameworkNewLogo_4C22A71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7433" y="5949282"/>
            <a:ext cx="1585383" cy="488827"/>
          </a:xfrm>
          <a:prstGeom prst="rect">
            <a:avLst/>
          </a:prstGeom>
          <a:noFill/>
        </p:spPr>
      </p:pic>
      <p:pic>
        <p:nvPicPr>
          <p:cNvPr id="16" name="Picture 16" descr="CakePHP : the rapid development php framewor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4378" y="3379232"/>
            <a:ext cx="648072" cy="6480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 descr="http://upload.wikimedia.org/wikipedia/he/f/f6/Spring_Framework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9928" y="5266048"/>
            <a:ext cx="1088762" cy="648072"/>
          </a:xfrm>
          <a:prstGeom prst="rect">
            <a:avLst/>
          </a:prstGeom>
          <a:noFill/>
        </p:spPr>
      </p:pic>
      <p:pic>
        <p:nvPicPr>
          <p:cNvPr id="18" name="Picture 4" descr="ECO 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0819" y="5362995"/>
            <a:ext cx="504056" cy="551609"/>
          </a:xfrm>
          <a:prstGeom prst="rect">
            <a:avLst/>
          </a:prstGeom>
          <a:noFill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0819" y="5950679"/>
            <a:ext cx="1314822" cy="507271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1 Título"/>
          <p:cNvSpPr txBox="1">
            <a:spLocks/>
          </p:cNvSpPr>
          <p:nvPr/>
        </p:nvSpPr>
        <p:spPr>
          <a:xfrm>
            <a:off x="1379928" y="4039175"/>
            <a:ext cx="187220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Technical</a:t>
            </a:r>
            <a:r>
              <a:rPr kumimoji="0" lang="en-US" sz="2000" i="0" u="none" strike="noStrike" kern="1200" normalizeH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 </a:t>
            </a:r>
            <a:br>
              <a:rPr kumimoji="0" lang="en-US" sz="2000" i="0" u="none" strike="noStrike" kern="1200" normalizeH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</a:br>
            <a:r>
              <a:rPr kumimoji="0" lang="en-US" sz="2000" i="0" u="none" strike="noStrike" kern="1200" normalizeH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Framework</a:t>
            </a:r>
            <a:endParaRPr kumimoji="0" lang="en-US" sz="2000" i="0" u="none" strike="noStrike" kern="120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pic>
        <p:nvPicPr>
          <p:cNvPr id="21" name="Picture 2" descr="http://blog.feedgeorge.com/wp-content/uploads/2012/03/joomla-logo-vert-colo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836314" y="4430597"/>
            <a:ext cx="947473" cy="648072"/>
          </a:xfrm>
          <a:prstGeom prst="rect">
            <a:avLst/>
          </a:prstGeom>
          <a:noFill/>
        </p:spPr>
      </p:pic>
      <p:pic>
        <p:nvPicPr>
          <p:cNvPr id="22" name="Picture 6" descr="http://www.businesscloud9.com/sites/default/files/styles/620x325/public/images/sap%20logo.jpe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547465" y="5903501"/>
            <a:ext cx="1236322" cy="648072"/>
          </a:xfrm>
          <a:prstGeom prst="rect">
            <a:avLst/>
          </a:prstGeom>
          <a:noFill/>
        </p:spPr>
      </p:pic>
      <p:pic>
        <p:nvPicPr>
          <p:cNvPr id="23" name="Picture 12" descr="http://www.thelostagency.com/wp-content/uploads/2011/09/umbraco_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344204" y="3932538"/>
            <a:ext cx="1440160" cy="465652"/>
          </a:xfrm>
          <a:prstGeom prst="rect">
            <a:avLst/>
          </a:prstGeom>
          <a:noFill/>
        </p:spPr>
      </p:pic>
      <p:grpSp>
        <p:nvGrpSpPr>
          <p:cNvPr id="24" name="20 Grupo"/>
          <p:cNvGrpSpPr/>
          <p:nvPr/>
        </p:nvGrpSpPr>
        <p:grpSpPr>
          <a:xfrm>
            <a:off x="8392669" y="4848433"/>
            <a:ext cx="1296144" cy="1080120"/>
            <a:chOff x="251520" y="3284984"/>
            <a:chExt cx="1296144" cy="1080120"/>
          </a:xfrm>
        </p:grpSpPr>
        <p:sp>
          <p:nvSpPr>
            <p:cNvPr id="25" name="19 Rectángulo"/>
            <p:cNvSpPr/>
            <p:nvPr/>
          </p:nvSpPr>
          <p:spPr>
            <a:xfrm>
              <a:off x="251520" y="3284984"/>
              <a:ext cx="1296144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26" name="Picture 14" descr="http://www.collaboris.com/images/newsletters/microsoft-sharepoint-logo.png?sfvrsn=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84772" y="3340366"/>
              <a:ext cx="1234467" cy="960141"/>
            </a:xfrm>
            <a:prstGeom prst="rect">
              <a:avLst/>
            </a:prstGeom>
            <a:noFill/>
          </p:spPr>
        </p:pic>
      </p:grpSp>
      <p:grpSp>
        <p:nvGrpSpPr>
          <p:cNvPr id="27" name="22 Grupo"/>
          <p:cNvGrpSpPr/>
          <p:nvPr/>
        </p:nvGrpSpPr>
        <p:grpSpPr>
          <a:xfrm>
            <a:off x="9798773" y="5143557"/>
            <a:ext cx="1944216" cy="648072"/>
            <a:chOff x="4499992" y="5013176"/>
            <a:chExt cx="1944216" cy="648072"/>
          </a:xfrm>
        </p:grpSpPr>
        <p:sp>
          <p:nvSpPr>
            <p:cNvPr id="28" name="24 Rectángulo"/>
            <p:cNvSpPr/>
            <p:nvPr/>
          </p:nvSpPr>
          <p:spPr>
            <a:xfrm>
              <a:off x="4499992" y="5013176"/>
              <a:ext cx="1944216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30" name="Picture 20" descr="http://halisa.net/wp-content/uploads/2012/05/Microsoft-Dynamics-Logo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572000" y="5036804"/>
              <a:ext cx="1800200" cy="624444"/>
            </a:xfrm>
            <a:prstGeom prst="rect">
              <a:avLst/>
            </a:prstGeom>
            <a:noFill/>
          </p:spPr>
        </p:pic>
      </p:grpSp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90034" y="5906310"/>
            <a:ext cx="2137996" cy="53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189180" y="4457849"/>
            <a:ext cx="537359" cy="65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8" descr="http://s.wordpress.org/about/images/logos/wordpress-logo-stacked-rgb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726539" y="3150838"/>
            <a:ext cx="1057248" cy="656808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5197992" y="3979760"/>
          <a:ext cx="1722918" cy="198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r:id="rId18" imgW="10856880" imgH="12533040" progId="">
                  <p:embed/>
                </p:oleObj>
              </mc:Choice>
              <mc:Fallback>
                <p:oleObj r:id="rId18" imgW="10856880" imgH="12533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97992" y="3979760"/>
                        <a:ext cx="1722918" cy="1988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itle 1"/>
          <p:cNvSpPr txBox="1">
            <a:spLocks/>
          </p:cNvSpPr>
          <p:nvPr/>
        </p:nvSpPr>
        <p:spPr>
          <a:xfrm>
            <a:off x="4879586" y="5968370"/>
            <a:ext cx="2187611" cy="745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endParaRPr lang="en-US" sz="4800" dirty="0">
              <a:solidFill>
                <a:srgbClr val="606060"/>
              </a:solidFill>
              <a:latin typeface="Myriad Pro" panose="020B0503030403020204" pitchFamily="34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5571191" y="6528841"/>
            <a:ext cx="2354658" cy="334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A0A0A0"/>
                </a:solidFill>
                <a:latin typeface="Myriad Pro" panose="020B0503030403020204" pitchFamily="34" charset="0"/>
              </a:rPr>
              <a:t>FRAMEWORK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4220" y="1157374"/>
            <a:ext cx="2652711" cy="1732552"/>
          </a:xfrm>
          <a:prstGeom prst="rect">
            <a:avLst/>
          </a:prstGeom>
        </p:spPr>
      </p:pic>
      <p:sp>
        <p:nvSpPr>
          <p:cNvPr id="41" name="1 Título"/>
          <p:cNvSpPr txBox="1">
            <a:spLocks/>
          </p:cNvSpPr>
          <p:nvPr/>
        </p:nvSpPr>
        <p:spPr>
          <a:xfrm>
            <a:off x="7650445" y="3985983"/>
            <a:ext cx="187220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Complete Solutions</a:t>
            </a:r>
          </a:p>
        </p:txBody>
      </p:sp>
      <p:pic>
        <p:nvPicPr>
          <p:cNvPr id="18442" name="Picture 10" descr="https://rebeccalesses.files.wordpress.com/2012/01/029_26a.jpg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3067" y="1148107"/>
            <a:ext cx="2572691" cy="171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" name="Picture 11" descr="https://s15.postimg.org/qsyowex8b/160108142736-regents-seven-seas-explorer-super-1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71" y="2362251"/>
            <a:ext cx="2753215" cy="15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06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  <p:bldP spid="20" grpId="0"/>
      <p:bldP spid="35" grpId="0"/>
      <p:bldP spid="37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3155" y="3378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Traditional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192" y="5423989"/>
            <a:ext cx="11159411" cy="6823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192" y="4559352"/>
            <a:ext cx="11159411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 / Repositories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194" y="3694716"/>
            <a:ext cx="3426655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192" y="2830079"/>
            <a:ext cx="3426657" cy="6823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09266" y="3694716"/>
            <a:ext cx="2435337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46719" y="2828647"/>
            <a:ext cx="3597883" cy="683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46720" y="1965443"/>
            <a:ext cx="3597883" cy="6823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193" y="1965442"/>
            <a:ext cx="3426656" cy="6823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7829" y="2095137"/>
            <a:ext cx="811764" cy="429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jQuery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7829" y="2959774"/>
            <a:ext cx="1147664" cy="429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05442" y="4646288"/>
            <a:ext cx="1160108" cy="389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IoC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49109" y="2913476"/>
            <a:ext cx="1088571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MVVM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20696" y="2040163"/>
            <a:ext cx="1088571" cy="497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Telerik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7829" y="4646288"/>
            <a:ext cx="1511560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Framework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328133" y="4646288"/>
            <a:ext cx="1160108" cy="3885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NLog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7829" y="3768814"/>
            <a:ext cx="928737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MVC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46720" y="3696147"/>
            <a:ext cx="1072168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1661" y="1413851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4449" y="1412420"/>
            <a:ext cx="233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8966" y="1412420"/>
            <a:ext cx="18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Application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16895" y="1965442"/>
            <a:ext cx="3597883" cy="6823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16178" y="2048900"/>
            <a:ext cx="1088571" cy="497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16895" y="2825694"/>
            <a:ext cx="3597882" cy="7029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16894" y="3693283"/>
            <a:ext cx="3597883" cy="683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16178" y="3787089"/>
            <a:ext cx="1027486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Web.API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46427" y="2938528"/>
            <a:ext cx="1088571" cy="497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50365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33155" y="3378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Vertical Modules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63459" y="1472499"/>
            <a:ext cx="232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Authorization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02513" y="1472499"/>
            <a:ext cx="232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Invoices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14278" y="1472499"/>
            <a:ext cx="232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Production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93759" y="2015824"/>
            <a:ext cx="3190240" cy="4378960"/>
            <a:chOff x="1093759" y="2015824"/>
            <a:chExt cx="3190240" cy="4378960"/>
          </a:xfrm>
        </p:grpSpPr>
        <p:grpSp>
          <p:nvGrpSpPr>
            <p:cNvPr id="34" name="Group 33"/>
            <p:cNvGrpSpPr/>
            <p:nvPr/>
          </p:nvGrpSpPr>
          <p:grpSpPr>
            <a:xfrm>
              <a:off x="1093759" y="2015824"/>
              <a:ext cx="3190240" cy="4378960"/>
              <a:chOff x="365760" y="2052320"/>
              <a:chExt cx="3190240" cy="437896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85192" y="5647509"/>
                <a:ext cx="2957805" cy="6823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Database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5193" y="4782872"/>
                <a:ext cx="2957804" cy="68237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Business Logic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81177" y="2949508"/>
                <a:ext cx="2921680" cy="341985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75057" y="3900612"/>
                <a:ext cx="1431816" cy="725382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ViewModel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5192" y="2188962"/>
                <a:ext cx="2916425" cy="682378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View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5192" y="3882192"/>
                <a:ext cx="1340576" cy="7444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Entities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5760" y="2052320"/>
                <a:ext cx="3190240" cy="43789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213191" y="3339750"/>
              <a:ext cx="2921680" cy="341985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61019" y="1979260"/>
            <a:ext cx="3190240" cy="4378960"/>
            <a:chOff x="1093759" y="2015824"/>
            <a:chExt cx="3190240" cy="4378960"/>
          </a:xfrm>
        </p:grpSpPr>
        <p:grpSp>
          <p:nvGrpSpPr>
            <p:cNvPr id="82" name="Group 81"/>
            <p:cNvGrpSpPr/>
            <p:nvPr/>
          </p:nvGrpSpPr>
          <p:grpSpPr>
            <a:xfrm>
              <a:off x="1093759" y="2015824"/>
              <a:ext cx="3190240" cy="4378960"/>
              <a:chOff x="365760" y="2052320"/>
              <a:chExt cx="3190240" cy="437896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85192" y="5647509"/>
                <a:ext cx="2957805" cy="6823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Database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85193" y="4782872"/>
                <a:ext cx="2957804" cy="68237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Business Logic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81177" y="2949508"/>
                <a:ext cx="2921680" cy="341985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975057" y="3900612"/>
                <a:ext cx="1431816" cy="725382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ViewModel</a:t>
                </a:r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85192" y="2188962"/>
                <a:ext cx="2916425" cy="682378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View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85192" y="3882192"/>
                <a:ext cx="1340576" cy="7444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Entities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65760" y="2052320"/>
                <a:ext cx="3190240" cy="43789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1213191" y="3339750"/>
              <a:ext cx="2921680" cy="341985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Controllers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927914" y="1979260"/>
            <a:ext cx="3190240" cy="4378960"/>
            <a:chOff x="1093759" y="2015824"/>
            <a:chExt cx="3190240" cy="4378960"/>
          </a:xfrm>
        </p:grpSpPr>
        <p:grpSp>
          <p:nvGrpSpPr>
            <p:cNvPr id="99" name="Group 98"/>
            <p:cNvGrpSpPr/>
            <p:nvPr/>
          </p:nvGrpSpPr>
          <p:grpSpPr>
            <a:xfrm>
              <a:off x="1093759" y="2015824"/>
              <a:ext cx="3190240" cy="4378960"/>
              <a:chOff x="365760" y="2052320"/>
              <a:chExt cx="3190240" cy="437896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85192" y="5647509"/>
                <a:ext cx="2957805" cy="6823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Database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85193" y="4782872"/>
                <a:ext cx="2957804" cy="68237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Business Logic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81177" y="2949508"/>
                <a:ext cx="2921680" cy="341985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975057" y="3900612"/>
                <a:ext cx="1431816" cy="725382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ViewModel</a:t>
                </a:r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85192" y="2188962"/>
                <a:ext cx="2916425" cy="682378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View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85192" y="3882192"/>
                <a:ext cx="1340576" cy="7444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Entities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65760" y="2052320"/>
                <a:ext cx="3190240" cy="43789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213191" y="3339750"/>
              <a:ext cx="2921680" cy="341985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Controllers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421520" y="5734196"/>
            <a:ext cx="1012788" cy="411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203344" y="4858331"/>
            <a:ext cx="1278283" cy="463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877970" y="5734196"/>
            <a:ext cx="1012788" cy="411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741178" y="4868635"/>
            <a:ext cx="1278283" cy="463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482172" y="1389098"/>
            <a:ext cx="3340696" cy="53013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06858" y="1518068"/>
            <a:ext cx="3875314" cy="53013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81" grpId="0" animBg="1"/>
      <p:bldP spid="84" grpId="0" animBg="1"/>
      <p:bldP spid="89" grpId="0" animBg="1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29800" y="5364479"/>
            <a:ext cx="1393372" cy="114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</a:t>
            </a:r>
            <a:r>
              <a:rPr lang="en-US" dirty="0" err="1"/>
              <a:t>Framwork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33565" y="5364478"/>
            <a:ext cx="1393372" cy="11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r>
              <a:rPr lang="en-US" dirty="0"/>
              <a:t> </a:t>
            </a:r>
            <a:r>
              <a:rPr lang="en-US" dirty="0" err="1"/>
              <a:t>Web.API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402417" y="5675809"/>
            <a:ext cx="1149530" cy="5268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2819" y="5342948"/>
            <a:ext cx="1393372" cy="11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11" name="Rectangle 10"/>
          <p:cNvSpPr/>
          <p:nvPr/>
        </p:nvSpPr>
        <p:spPr>
          <a:xfrm rot="5400000">
            <a:off x="9606248" y="5685575"/>
            <a:ext cx="1149530" cy="5295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12" name="Rectangle 11"/>
          <p:cNvSpPr/>
          <p:nvPr/>
        </p:nvSpPr>
        <p:spPr>
          <a:xfrm rot="5400000">
            <a:off x="8995237" y="5675808"/>
            <a:ext cx="1149530" cy="526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73090" y="4079967"/>
            <a:ext cx="1393372" cy="114953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Signum</a:t>
            </a:r>
            <a:br>
              <a:rPr lang="en-US" dirty="0"/>
            </a:br>
            <a:r>
              <a:rPr lang="en-US" dirty="0"/>
              <a:t>Windows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98392" y="4079285"/>
            <a:ext cx="1393372" cy="11495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Signum</a:t>
            </a:r>
            <a:br>
              <a:rPr lang="en-US" dirty="0"/>
            </a:br>
            <a:r>
              <a:rPr lang="en-US" dirty="0"/>
              <a:t>Entities &amp; Services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18205" y="4091070"/>
            <a:ext cx="1401608" cy="24340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Signum</a:t>
            </a:r>
            <a:br>
              <a:rPr lang="en-US" dirty="0"/>
            </a:br>
            <a:r>
              <a:rPr lang="en-US" dirty="0"/>
              <a:t>Engine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58155" y="4079966"/>
            <a:ext cx="1393372" cy="11495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Signum</a:t>
            </a:r>
            <a:br>
              <a:rPr lang="en-US" dirty="0"/>
            </a:br>
            <a:r>
              <a:rPr lang="en-US" dirty="0"/>
              <a:t>Utilities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86509" y="4079966"/>
            <a:ext cx="3381604" cy="11495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Signum</a:t>
            </a:r>
            <a:br>
              <a:rPr lang="en-US" dirty="0"/>
            </a:br>
            <a:r>
              <a:rPr lang="en-US" dirty="0"/>
              <a:t>React</a:t>
            </a:r>
          </a:p>
        </p:txBody>
      </p:sp>
      <p:sp>
        <p:nvSpPr>
          <p:cNvPr id="18" name="Rectangle 17"/>
          <p:cNvSpPr/>
          <p:nvPr/>
        </p:nvSpPr>
        <p:spPr>
          <a:xfrm rot="5400000">
            <a:off x="1483093" y="3028396"/>
            <a:ext cx="1506583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Authoriztion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5400000">
            <a:off x="1965502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Disconnected</a:t>
            </a:r>
          </a:p>
        </p:txBody>
      </p:sp>
      <p:sp>
        <p:nvSpPr>
          <p:cNvPr id="20" name="Rectangle 19"/>
          <p:cNvSpPr/>
          <p:nvPr/>
        </p:nvSpPr>
        <p:spPr>
          <a:xfrm rot="5400000">
            <a:off x="2447910" y="3028393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Isolation</a:t>
            </a:r>
          </a:p>
        </p:txBody>
      </p:sp>
      <p:sp>
        <p:nvSpPr>
          <p:cNvPr id="21" name="Rectangle 20"/>
          <p:cNvSpPr/>
          <p:nvPr/>
        </p:nvSpPr>
        <p:spPr>
          <a:xfrm rot="5400000">
            <a:off x="2930317" y="3028391"/>
            <a:ext cx="1506583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Charting</a:t>
            </a:r>
          </a:p>
        </p:txBody>
      </p:sp>
      <p:sp>
        <p:nvSpPr>
          <p:cNvPr id="22" name="Rectangle 21"/>
          <p:cNvSpPr/>
          <p:nvPr/>
        </p:nvSpPr>
        <p:spPr>
          <a:xfrm rot="5400000">
            <a:off x="3412725" y="3028392"/>
            <a:ext cx="1506584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Queries</a:t>
            </a:r>
          </a:p>
        </p:txBody>
      </p:sp>
      <p:sp>
        <p:nvSpPr>
          <p:cNvPr id="23" name="Rectangle 22"/>
          <p:cNvSpPr/>
          <p:nvPr/>
        </p:nvSpPr>
        <p:spPr>
          <a:xfrm rot="5400000">
            <a:off x="3895134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24" name="Rectangle 23"/>
          <p:cNvSpPr/>
          <p:nvPr/>
        </p:nvSpPr>
        <p:spPr>
          <a:xfrm rot="5400000">
            <a:off x="4377542" y="3028393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Omnibox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5400000">
            <a:off x="4859950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5824766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Profiler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6307174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28" name="Rectangle 27"/>
          <p:cNvSpPr/>
          <p:nvPr/>
        </p:nvSpPr>
        <p:spPr>
          <a:xfrm rot="5400000">
            <a:off x="6789582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29" name="Rectangle 28"/>
          <p:cNvSpPr/>
          <p:nvPr/>
        </p:nvSpPr>
        <p:spPr>
          <a:xfrm rot="5400000">
            <a:off x="7271990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7754398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Mailing</a:t>
            </a:r>
          </a:p>
        </p:txBody>
      </p:sp>
      <p:sp>
        <p:nvSpPr>
          <p:cNvPr id="31" name="Rectangle 30"/>
          <p:cNvSpPr/>
          <p:nvPr/>
        </p:nvSpPr>
        <p:spPr>
          <a:xfrm rot="5400000">
            <a:off x="8236806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</a:t>
            </a:r>
          </a:p>
        </p:txBody>
      </p:sp>
      <p:sp>
        <p:nvSpPr>
          <p:cNvPr id="32" name="Rectangle 31"/>
          <p:cNvSpPr/>
          <p:nvPr/>
        </p:nvSpPr>
        <p:spPr>
          <a:xfrm rot="5400000">
            <a:off x="8719214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3" name="Rectangle 32"/>
          <p:cNvSpPr/>
          <p:nvPr/>
        </p:nvSpPr>
        <p:spPr>
          <a:xfrm rot="5400000">
            <a:off x="9201622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Alerts</a:t>
            </a:r>
          </a:p>
        </p:txBody>
      </p:sp>
      <p:sp>
        <p:nvSpPr>
          <p:cNvPr id="34" name="Rectangle 33"/>
          <p:cNvSpPr/>
          <p:nvPr/>
        </p:nvSpPr>
        <p:spPr>
          <a:xfrm rot="5400000">
            <a:off x="9684030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35" name="Rectangle 34"/>
          <p:cNvSpPr/>
          <p:nvPr/>
        </p:nvSpPr>
        <p:spPr>
          <a:xfrm rot="5400000">
            <a:off x="10166438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UIAutomation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5400000">
            <a:off x="10648851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</a:t>
            </a:r>
          </a:p>
        </p:txBody>
      </p:sp>
      <p:sp>
        <p:nvSpPr>
          <p:cNvPr id="37" name="Rectangle 36"/>
          <p:cNvSpPr/>
          <p:nvPr/>
        </p:nvSpPr>
        <p:spPr>
          <a:xfrm rot="5400000">
            <a:off x="5342358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38" name="Rectangle 37"/>
          <p:cNvSpPr/>
          <p:nvPr/>
        </p:nvSpPr>
        <p:spPr>
          <a:xfrm rot="5400000">
            <a:off x="1482059" y="1386825"/>
            <a:ext cx="1506583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AccessControl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5400000">
            <a:off x="1964468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40" name="Rectangle 39"/>
          <p:cNvSpPr/>
          <p:nvPr/>
        </p:nvSpPr>
        <p:spPr>
          <a:xfrm rot="5400000">
            <a:off x="2446876" y="1386822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41" name="Rectangle 40"/>
          <p:cNvSpPr/>
          <p:nvPr/>
        </p:nvSpPr>
        <p:spPr>
          <a:xfrm rot="5400000">
            <a:off x="2929283" y="1386820"/>
            <a:ext cx="1506583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Contracts</a:t>
            </a:r>
          </a:p>
        </p:txBody>
      </p:sp>
      <p:sp>
        <p:nvSpPr>
          <p:cNvPr id="42" name="Rectangle 41"/>
          <p:cNvSpPr/>
          <p:nvPr/>
        </p:nvSpPr>
        <p:spPr>
          <a:xfrm rot="5400000">
            <a:off x="3411691" y="1386821"/>
            <a:ext cx="1506584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Payments</a:t>
            </a:r>
          </a:p>
        </p:txBody>
      </p:sp>
      <p:sp>
        <p:nvSpPr>
          <p:cNvPr id="43" name="Rectangle 42"/>
          <p:cNvSpPr/>
          <p:nvPr/>
        </p:nvSpPr>
        <p:spPr>
          <a:xfrm rot="5400000">
            <a:off x="3894100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Lists</a:t>
            </a:r>
          </a:p>
        </p:txBody>
      </p:sp>
      <p:sp>
        <p:nvSpPr>
          <p:cNvPr id="44" name="Rectangle 43"/>
          <p:cNvSpPr/>
          <p:nvPr/>
        </p:nvSpPr>
        <p:spPr>
          <a:xfrm rot="5400000">
            <a:off x="4376508" y="1386822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sp>
        <p:nvSpPr>
          <p:cNvPr id="45" name="Rectangle 44"/>
          <p:cNvSpPr/>
          <p:nvPr/>
        </p:nvSpPr>
        <p:spPr>
          <a:xfrm rot="5400000">
            <a:off x="4858916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Taxes</a:t>
            </a:r>
          </a:p>
        </p:txBody>
      </p:sp>
      <p:sp>
        <p:nvSpPr>
          <p:cNvPr id="46" name="Rectangle 45"/>
          <p:cNvSpPr/>
          <p:nvPr/>
        </p:nvSpPr>
        <p:spPr>
          <a:xfrm rot="5400000">
            <a:off x="5824765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Availability</a:t>
            </a:r>
          </a:p>
        </p:txBody>
      </p:sp>
      <p:sp>
        <p:nvSpPr>
          <p:cNvPr id="47" name="Rectangle 46"/>
          <p:cNvSpPr/>
          <p:nvPr/>
        </p:nvSpPr>
        <p:spPr>
          <a:xfrm rot="5400000">
            <a:off x="6306140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Banks</a:t>
            </a:r>
          </a:p>
        </p:txBody>
      </p:sp>
      <p:sp>
        <p:nvSpPr>
          <p:cNvPr id="48" name="Rectangle 47"/>
          <p:cNvSpPr/>
          <p:nvPr/>
        </p:nvSpPr>
        <p:spPr>
          <a:xfrm rot="5400000">
            <a:off x="6788548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</a:t>
            </a:r>
          </a:p>
        </p:txBody>
      </p:sp>
      <p:sp>
        <p:nvSpPr>
          <p:cNvPr id="49" name="Rectangle 48"/>
          <p:cNvSpPr/>
          <p:nvPr/>
        </p:nvSpPr>
        <p:spPr>
          <a:xfrm rot="5400000">
            <a:off x="7270956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Costs</a:t>
            </a:r>
          </a:p>
        </p:txBody>
      </p:sp>
      <p:sp>
        <p:nvSpPr>
          <p:cNvPr id="50" name="Rectangle 49"/>
          <p:cNvSpPr/>
          <p:nvPr/>
        </p:nvSpPr>
        <p:spPr>
          <a:xfrm rot="5400000">
            <a:off x="7753364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Doc.Input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 rot="5400000">
            <a:off x="8235772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2" name="Rectangle 51"/>
          <p:cNvSpPr/>
          <p:nvPr/>
        </p:nvSpPr>
        <p:spPr>
          <a:xfrm rot="5400000">
            <a:off x="8718180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53" name="Rectangle 52"/>
          <p:cNvSpPr/>
          <p:nvPr/>
        </p:nvSpPr>
        <p:spPr>
          <a:xfrm rot="5400000">
            <a:off x="9200588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54" name="Rectangle 53"/>
          <p:cNvSpPr/>
          <p:nvPr/>
        </p:nvSpPr>
        <p:spPr>
          <a:xfrm rot="5400000">
            <a:off x="9682996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Invoices</a:t>
            </a:r>
          </a:p>
        </p:txBody>
      </p:sp>
      <p:sp>
        <p:nvSpPr>
          <p:cNvPr id="55" name="Rectangle 54"/>
          <p:cNvSpPr/>
          <p:nvPr/>
        </p:nvSpPr>
        <p:spPr>
          <a:xfrm rot="5400000">
            <a:off x="10165404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Stock…</a:t>
            </a:r>
          </a:p>
        </p:txBody>
      </p:sp>
      <p:sp>
        <p:nvSpPr>
          <p:cNvPr id="56" name="Rectangle 55"/>
          <p:cNvSpPr/>
          <p:nvPr/>
        </p:nvSpPr>
        <p:spPr>
          <a:xfrm rot="5400000">
            <a:off x="10647817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7" name="Rectangle 56"/>
          <p:cNvSpPr/>
          <p:nvPr/>
        </p:nvSpPr>
        <p:spPr>
          <a:xfrm rot="5400000">
            <a:off x="5341324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43243" y="5547868"/>
            <a:ext cx="208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</a:rPr>
              <a:t>.NET Framework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-143243" y="4208195"/>
            <a:ext cx="208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6"/>
                </a:solidFill>
              </a:rPr>
              <a:t>Signum 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Framework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-143243" y="2776189"/>
            <a:ext cx="208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AA01"/>
                </a:solidFill>
              </a:rPr>
              <a:t>Signum </a:t>
            </a:r>
            <a:br>
              <a:rPr lang="en-US" sz="2400" b="1" dirty="0">
                <a:solidFill>
                  <a:srgbClr val="FFAA01"/>
                </a:solidFill>
              </a:rPr>
            </a:br>
            <a:r>
              <a:rPr lang="en-US" sz="2400" b="1" dirty="0">
                <a:solidFill>
                  <a:srgbClr val="FFAA01"/>
                </a:solidFill>
              </a:rPr>
              <a:t>Extensions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-143243" y="1134618"/>
            <a:ext cx="208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2"/>
                </a:solidFill>
              </a:rPr>
              <a:t>Signum 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Business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61043" y="6470462"/>
            <a:ext cx="20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libraries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-143243" y="-49412"/>
            <a:ext cx="11716241" cy="830997"/>
            <a:chOff x="-143243" y="-49412"/>
            <a:chExt cx="11716241" cy="830997"/>
          </a:xfrm>
        </p:grpSpPr>
        <p:sp>
          <p:nvSpPr>
            <p:cNvPr id="65" name="TextBox 64"/>
            <p:cNvSpPr txBox="1"/>
            <p:nvPr/>
          </p:nvSpPr>
          <p:spPr>
            <a:xfrm>
              <a:off x="-143243" y="-49412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9C5BCD"/>
                  </a:solidFill>
                </a:rPr>
                <a:t>Your Application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72053" y="87080"/>
              <a:ext cx="207311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306115" y="87080"/>
              <a:ext cx="207311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40177" y="87080"/>
              <a:ext cx="207311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74239" y="87080"/>
              <a:ext cx="1346388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81577" y="87080"/>
              <a:ext cx="129142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-143243" y="1337263"/>
            <a:ext cx="11716241" cy="978117"/>
            <a:chOff x="-147481" y="151828"/>
            <a:chExt cx="11720479" cy="978117"/>
          </a:xfrm>
        </p:grpSpPr>
        <p:sp>
          <p:nvSpPr>
            <p:cNvPr id="76" name="TextBox 75"/>
            <p:cNvSpPr txBox="1"/>
            <p:nvPr/>
          </p:nvSpPr>
          <p:spPr>
            <a:xfrm>
              <a:off x="-147481" y="223853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9C5BCD"/>
                  </a:solidFill>
                </a:rPr>
                <a:t>Your Application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068615" y="151828"/>
              <a:ext cx="2076548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306115" y="151828"/>
              <a:ext cx="2073111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540177" y="151828"/>
              <a:ext cx="2073111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74239" y="151828"/>
              <a:ext cx="1346388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281577" y="151828"/>
              <a:ext cx="1291421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143243" y="2727966"/>
            <a:ext cx="11716241" cy="1231290"/>
            <a:chOff x="-147481" y="-101344"/>
            <a:chExt cx="11716241" cy="1231290"/>
          </a:xfrm>
        </p:grpSpPr>
        <p:sp>
          <p:nvSpPr>
            <p:cNvPr id="83" name="TextBox 82"/>
            <p:cNvSpPr txBox="1"/>
            <p:nvPr/>
          </p:nvSpPr>
          <p:spPr>
            <a:xfrm>
              <a:off x="-147481" y="96128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9C5BCD"/>
                  </a:solidFill>
                </a:rPr>
                <a:t>Your Application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72053" y="-101344"/>
              <a:ext cx="2073111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06115" y="-101344"/>
              <a:ext cx="2073111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40177" y="-101344"/>
              <a:ext cx="2073111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774239" y="-101344"/>
              <a:ext cx="1346388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281578" y="-101344"/>
              <a:ext cx="1287182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-188691" y="3139738"/>
            <a:ext cx="11763145" cy="2146674"/>
            <a:chOff x="-349085" y="-710948"/>
            <a:chExt cx="11778751" cy="1842309"/>
          </a:xfrm>
        </p:grpSpPr>
        <p:sp>
          <p:nvSpPr>
            <p:cNvPr id="104" name="TextBox 103"/>
            <p:cNvSpPr txBox="1"/>
            <p:nvPr/>
          </p:nvSpPr>
          <p:spPr>
            <a:xfrm>
              <a:off x="-349085" y="-200747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9C5BCD"/>
                  </a:solidFill>
                </a:rPr>
                <a:t>Your Application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31360" y="-710948"/>
              <a:ext cx="9498306" cy="1842309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-135989" y="2735226"/>
            <a:ext cx="11708987" cy="1231290"/>
            <a:chOff x="-147481" y="-101344"/>
            <a:chExt cx="11708987" cy="1231290"/>
          </a:xfrm>
        </p:grpSpPr>
        <p:sp>
          <p:nvSpPr>
            <p:cNvPr id="107" name="TextBox 106"/>
            <p:cNvSpPr txBox="1"/>
            <p:nvPr/>
          </p:nvSpPr>
          <p:spPr>
            <a:xfrm>
              <a:off x="-147481" y="96128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9C5BCD"/>
                  </a:solidFill>
                </a:rPr>
                <a:t>Your Application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72053" y="-101344"/>
              <a:ext cx="9489453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3612632" y="5341584"/>
            <a:ext cx="1393372" cy="11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</a:t>
            </a:r>
          </a:p>
        </p:txBody>
      </p:sp>
      <p:sp>
        <p:nvSpPr>
          <p:cNvPr id="90" name="Rectangle 89"/>
          <p:cNvSpPr/>
          <p:nvPr/>
        </p:nvSpPr>
        <p:spPr>
          <a:xfrm rot="5400000">
            <a:off x="10197720" y="5721521"/>
            <a:ext cx="1149530" cy="457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D3.js</a:t>
            </a:r>
          </a:p>
        </p:txBody>
      </p:sp>
      <p:sp>
        <p:nvSpPr>
          <p:cNvPr id="91" name="Rectangle 90"/>
          <p:cNvSpPr/>
          <p:nvPr/>
        </p:nvSpPr>
        <p:spPr>
          <a:xfrm rot="5400000">
            <a:off x="7798117" y="5675809"/>
            <a:ext cx="1149530" cy="5268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JSON.Net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5400000">
            <a:off x="10737427" y="5709043"/>
            <a:ext cx="1149530" cy="46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1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2461" y="1263276"/>
            <a:ext cx="11587078" cy="4482768"/>
          </a:xfrm>
          <a:prstGeom prst="ellipse">
            <a:avLst/>
          </a:prstGeom>
          <a:solidFill>
            <a:srgbClr val="FF9B9B">
              <a:alpha val="36863"/>
            </a:srgbClr>
          </a:solidFill>
          <a:ln>
            <a:solidFill>
              <a:srgbClr val="FF5D5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Entity Framework</a:t>
            </a:r>
            <a:endParaRPr lang="en-US" dirty="0"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0828" y="4495274"/>
            <a:ext cx="3326675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EntityRef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Customer;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052899" y="4495274"/>
            <a:ext cx="2954655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EntitySet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Orders;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719609" y="3244472"/>
            <a:ext cx="3031599" cy="93871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MyDataContext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DbSet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Orders; 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DbSet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Customers;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706650" y="2069196"/>
            <a:ext cx="3647152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MyDataContext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db.Customers.Where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(c=&gt;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75876" y="2069196"/>
            <a:ext cx="4108817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MyDataContext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db.Orders.Where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 =&gt;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c.Customer.Name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666228" y="4759868"/>
            <a:ext cx="3386671" cy="26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641669" y="5042108"/>
            <a:ext cx="3386669" cy="10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>
            <a:off x="913719" y="2838637"/>
            <a:ext cx="3772736" cy="1665119"/>
          </a:xfrm>
          <a:prstGeom prst="arc">
            <a:avLst>
              <a:gd name="adj1" fmla="val 18238936"/>
              <a:gd name="adj2" fmla="val 328056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flipH="1">
            <a:off x="7784358" y="2838637"/>
            <a:ext cx="3702243" cy="1665119"/>
          </a:xfrm>
          <a:prstGeom prst="arc">
            <a:avLst>
              <a:gd name="adj1" fmla="val 18238936"/>
              <a:gd name="adj2" fmla="val 328056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204901" y="1295167"/>
            <a:ext cx="206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Myriad Pro" panose="020B0503030403020204" pitchFamily="34" charset="0"/>
              </a:rPr>
              <a:t>Modular </a:t>
            </a:r>
            <a:r>
              <a:rPr lang="en-US" sz="3200" dirty="0">
                <a:solidFill>
                  <a:srgbClr val="FF0000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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214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10" grpId="0" animBg="1"/>
      <p:bldP spid="11" grpId="0" animBg="1"/>
      <p:bldP spid="48" grpId="0" animBg="1"/>
      <p:bldP spid="50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6444099" y="1537217"/>
            <a:ext cx="5492935" cy="4815840"/>
          </a:xfrm>
          <a:prstGeom prst="ellipse">
            <a:avLst/>
          </a:prstGeom>
          <a:solidFill>
            <a:schemeClr val="accent6">
              <a:lumMod val="60000"/>
              <a:lumOff val="40000"/>
              <a:alpha val="36863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688" y="1537217"/>
            <a:ext cx="5492935" cy="5116132"/>
          </a:xfrm>
          <a:prstGeom prst="ellipse">
            <a:avLst/>
          </a:prstGeom>
          <a:solidFill>
            <a:schemeClr val="accent1">
              <a:lumMod val="60000"/>
              <a:lumOff val="40000"/>
              <a:alpha val="36863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0A0A0"/>
                </a:solidFill>
                <a:latin typeface="Myriad Pro" panose="020B0503030403020204" pitchFamily="34" charset="0"/>
              </a:rPr>
              <a:t>Signum Framework</a:t>
            </a:r>
            <a:endParaRPr lang="en-US" dirty="0">
              <a:solidFill>
                <a:schemeClr val="accent6"/>
              </a:solidFill>
              <a:latin typeface="Myriad Pro" panose="020B0503030403020204" pitchFamily="34" charset="0"/>
            </a:endParaRPr>
          </a:p>
        </p:txBody>
      </p:sp>
      <p:cxnSp>
        <p:nvCxnSpPr>
          <p:cNvPr id="35" name="Straight Arrow Connector 34"/>
          <p:cNvCxnSpPr>
            <a:stCxn id="13" idx="3"/>
            <a:endCxn id="14" idx="1"/>
          </p:cNvCxnSpPr>
          <p:nvPr/>
        </p:nvCxnSpPr>
        <p:spPr>
          <a:xfrm flipV="1">
            <a:off x="4488842" y="4525872"/>
            <a:ext cx="4359596" cy="55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05691" y="3054760"/>
            <a:ext cx="3204756" cy="2616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SchemaBuilder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SchemaBuilder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3251" y="2348893"/>
            <a:ext cx="4469201" cy="2616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.Query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&gt;().Where(c=&gt;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3087" y="2348893"/>
            <a:ext cx="5064037" cy="2616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.Query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&gt;().Where(c =&gt;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c.Customer.Name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24688" y="5637476"/>
            <a:ext cx="5492935" cy="50783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AutoExpressionField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7C9D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Orders(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c)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As.Expression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en-US" altLang="en-US" sz="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lang="en-US" altLang="en-US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.Query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9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&gt;().Where(o =&gt; </a:t>
            </a:r>
            <a:r>
              <a:rPr lang="en-US" altLang="en-US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o.Customer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c));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611131" y="4196402"/>
            <a:ext cx="2877711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C9D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Customer;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848438" y="4225790"/>
            <a:ext cx="1338828" cy="6001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5" idx="2"/>
            <a:endCxn id="14" idx="0"/>
          </p:cNvCxnSpPr>
          <p:nvPr/>
        </p:nvCxnSpPr>
        <p:spPr>
          <a:xfrm>
            <a:off x="9517852" y="2610503"/>
            <a:ext cx="0" cy="1615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86572" y="2615351"/>
            <a:ext cx="11714" cy="1582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3049987" y="4965843"/>
            <a:ext cx="221169" cy="671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12" idx="3"/>
          </p:cNvCxnSpPr>
          <p:nvPr/>
        </p:nvCxnSpPr>
        <p:spPr>
          <a:xfrm flipV="1">
            <a:off x="6017623" y="4825956"/>
            <a:ext cx="2813397" cy="1065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26214" y="3344447"/>
            <a:ext cx="1954381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sb.Include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85364" y="3374874"/>
            <a:ext cx="1723549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sb.Include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38012" y="1812586"/>
            <a:ext cx="279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Customer Module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22315" y="1796573"/>
            <a:ext cx="20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Order Module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00355" y="1282826"/>
            <a:ext cx="206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Myriad Pro" panose="020B0503030403020204" pitchFamily="34" charset="0"/>
              </a:rPr>
              <a:t>Modular </a:t>
            </a:r>
            <a:r>
              <a:rPr lang="en-US" sz="3200" dirty="0">
                <a:solidFill>
                  <a:schemeClr val="accent6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1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3" grpId="0" animBg="1"/>
      <p:bldP spid="5" grpId="0" animBg="1"/>
      <p:bldP spid="9" grpId="0" animBg="1"/>
      <p:bldP spid="12" grpId="0" animBg="1"/>
      <p:bldP spid="46" grpId="0" animBg="1"/>
      <p:bldP spid="47" grpId="0" animBg="1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Microsoft Office PowerPoint</Application>
  <PresentationFormat>Widescreen</PresentationFormat>
  <Paragraphs>336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Myriad Pro</vt:lpstr>
      <vt:lpstr>Office Theme</vt:lpstr>
      <vt:lpstr>signum</vt:lpstr>
      <vt:lpstr>PowerPoint Presentation</vt:lpstr>
      <vt:lpstr>History</vt:lpstr>
      <vt:lpstr>PowerPoint Presentation</vt:lpstr>
      <vt:lpstr>Traditional Architecture</vt:lpstr>
      <vt:lpstr>Vertical Modules</vt:lpstr>
      <vt:lpstr>PowerPoint Presentation</vt:lpstr>
      <vt:lpstr>Entity Framework</vt:lpstr>
      <vt:lpstr>Signum Framework</vt:lpstr>
      <vt:lpstr>PowerPoint Presentation</vt:lpstr>
      <vt:lpstr>PowerPoint Presentation</vt:lpstr>
      <vt:lpstr>PowerPoint Presentation</vt:lpstr>
      <vt:lpstr>Entities in the middle</vt:lpstr>
      <vt:lpstr>Multilanguage</vt:lpstr>
      <vt:lpstr>signumsoftware.com</vt:lpstr>
      <vt:lpstr>signum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SIGNUM FRAMEWORK</dc:title>
  <dc:creator>Olmo Del Corral</dc:creator>
  <cp:lastModifiedBy>Del Corral Cano, Olmo</cp:lastModifiedBy>
  <cp:revision>126</cp:revision>
  <dcterms:created xsi:type="dcterms:W3CDTF">2014-08-04T11:33:43Z</dcterms:created>
  <dcterms:modified xsi:type="dcterms:W3CDTF">2019-08-23T14:03:56Z</dcterms:modified>
</cp:coreProperties>
</file>