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36"/>
  </p:normalViewPr>
  <p:slideViewPr>
    <p:cSldViewPr snapToGrid="0" snapToObjects="1">
      <p:cViewPr varScale="1">
        <p:scale>
          <a:sx n="76" d="100"/>
          <a:sy n="76" d="100"/>
        </p:scale>
        <p:origin x="216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DF07F-64FE-C940-8FA1-638BF5962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779E9B-DC90-6149-826C-FB7A3C2B38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10CF4-D119-364C-A4B5-15A8EA446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51DAD-1FC1-FF48-AFCB-F936C690FD8E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4FA12-6762-6A4F-8F11-94EC6302A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CA91A-109C-9C42-AA1F-150530800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B96AA-06D4-A74B-A6A5-CD7B3B8E9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317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508CE-B36E-D84B-9F10-CA9FC3076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17F62A-C6AD-AB46-A3EF-53CEE7BDA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0FE63-F784-F345-9DEA-2CBC9BB76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51DAD-1FC1-FF48-AFCB-F936C690FD8E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74BEA-7C6C-DF44-AD1A-0E741EC21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B779D-D8E5-2544-948C-AAC8D7DAC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B96AA-06D4-A74B-A6A5-CD7B3B8E9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71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FCB789-4196-4D46-8514-79012975B7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79B52A-9651-BE49-831B-6656EB50C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D3259-9E27-0E44-8B29-C11F02C70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51DAD-1FC1-FF48-AFCB-F936C690FD8E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C643B-256C-C745-B0FC-EAA56418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B1027-3AEB-DE48-940A-B1254E60B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B96AA-06D4-A74B-A6A5-CD7B3B8E9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67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1F5CC-7EBB-A740-AD87-3300452A2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DEE8F-CFEA-1B4D-813A-DD8EC4B2B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B7D1E-7EA8-D243-A442-DEEE32AA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51DAD-1FC1-FF48-AFCB-F936C690FD8E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CC1A6-47AB-EF4D-BD66-550F678CF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93C40-89B9-BB4A-AEBE-D8514E9A3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B96AA-06D4-A74B-A6A5-CD7B3B8E9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34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AEFEA-1181-CD46-A1E0-901A9ED3E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5CD50-3B90-AD46-9669-C82D63DDC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608EA-76CB-9042-AFA2-6FA39E70A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51DAD-1FC1-FF48-AFCB-F936C690FD8E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0C3EF-8EBE-EE46-B26A-22BC56EC1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1971D-1B41-9A4E-94FB-6CE1B664C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B96AA-06D4-A74B-A6A5-CD7B3B8E9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63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A2DAE-B879-6348-9898-E98A4E5CD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31940-DDC2-034F-89DD-187910BB0B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F0FB0-68FE-BE41-AC55-99FE91F0C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52FAA-1BE8-B440-BC22-C29C91201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51DAD-1FC1-FF48-AFCB-F936C690FD8E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08DD6-013D-4D4A-8779-1D58C588C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3AB1D-C287-6B4D-B7CD-1E62D7533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B96AA-06D4-A74B-A6A5-CD7B3B8E9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03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52961-75E2-4B47-88A9-BBAC18861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36348-4E42-7F44-AEBD-1B83606AE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A523FA-C9DF-FA44-B107-810E360F7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ED7AD6-645F-E442-8A5F-1232E713ED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006F92-1726-3F49-A40D-33A9A0D46C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D9FAB0-B269-804E-9FA9-187DC15D8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51DAD-1FC1-FF48-AFCB-F936C690FD8E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186E-C5D0-4043-92B5-63F709324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18EBDB-3F31-A44A-A514-3187FD345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B96AA-06D4-A74B-A6A5-CD7B3B8E9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025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3260F-F546-9448-AF18-1B9F09AA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A1B4B1-4C0A-954C-8591-12EDDFC81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51DAD-1FC1-FF48-AFCB-F936C690FD8E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4A6B6-FC66-954A-9580-CBE252D88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64C00B-02BD-0D45-ADE3-8C8D79118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B96AA-06D4-A74B-A6A5-CD7B3B8E9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3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1AC81F-17C1-644B-97D5-2694838DA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51DAD-1FC1-FF48-AFCB-F936C690FD8E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D15E49-6527-0141-9C1E-494E2BE03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543B0-AA74-014F-AD96-8017CC097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B96AA-06D4-A74B-A6A5-CD7B3B8E9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4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0D765-6076-5943-B3D3-A0A28C158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B0705-5CC3-DB45-908D-48760E94C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6DF97A-43EA-6C43-B729-11AC0ABEA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6586D-9AF0-7B4A-94DC-83541B43E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51DAD-1FC1-FF48-AFCB-F936C690FD8E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5796DC-4C97-A941-8DED-52CA4D049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B16084-FDC7-F446-8118-5AE465149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B96AA-06D4-A74B-A6A5-CD7B3B8E9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0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A27B1-E4AA-9545-BECE-B0AE3B290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BC0DF8-911A-0147-85B5-CFDA082640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696301-1468-3141-95A4-224369C13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BDE42-E1C4-2247-8935-F258FB3A6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51DAD-1FC1-FF48-AFCB-F936C690FD8E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96A64-DCC4-5D47-A032-86F970B2B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C24867-3336-0440-B244-5EEE3467B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B96AA-06D4-A74B-A6A5-CD7B3B8E9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42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DBA6EA-B05F-814D-9A1E-7D4207252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D258D-3476-AF4C-9922-FE796C9FF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7EE90-C882-984D-AB6A-22B14A465F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51DAD-1FC1-FF48-AFCB-F936C690FD8E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7AB05-ADB1-154E-A972-7C8CE9B76D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00CDC-3D88-8E42-9408-7F20D6B438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B96AA-06D4-A74B-A6A5-CD7B3B8E9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57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6DB7ADBC-26DA-450D-A8BF-E1ACCB466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234" y="0"/>
            <a:ext cx="6488456" cy="3036711"/>
          </a:xfrm>
          <a:custGeom>
            <a:avLst/>
            <a:gdLst>
              <a:gd name="connsiteX0" fmla="*/ 0 w 6488456"/>
              <a:gd name="connsiteY0" fmla="*/ 0 h 3036711"/>
              <a:gd name="connsiteX1" fmla="*/ 6488456 w 6488456"/>
              <a:gd name="connsiteY1" fmla="*/ 0 h 3036711"/>
              <a:gd name="connsiteX2" fmla="*/ 6482686 w 6488456"/>
              <a:gd name="connsiteY2" fmla="*/ 114279 h 3036711"/>
              <a:gd name="connsiteX3" fmla="*/ 3244228 w 6488456"/>
              <a:gd name="connsiteY3" fmla="*/ 3036711 h 3036711"/>
              <a:gd name="connsiteX4" fmla="*/ 5771 w 6488456"/>
              <a:gd name="connsiteY4" fmla="*/ 114279 h 303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8456" h="3036711">
                <a:moveTo>
                  <a:pt x="0" y="0"/>
                </a:moveTo>
                <a:lnTo>
                  <a:pt x="6488456" y="0"/>
                </a:lnTo>
                <a:lnTo>
                  <a:pt x="6482686" y="114279"/>
                </a:lnTo>
                <a:cubicBezTo>
                  <a:pt x="6315984" y="1755766"/>
                  <a:pt x="4929697" y="3036711"/>
                  <a:pt x="3244228" y="3036711"/>
                </a:cubicBezTo>
                <a:cubicBezTo>
                  <a:pt x="1558760" y="3036711"/>
                  <a:pt x="172473" y="1755766"/>
                  <a:pt x="5771" y="114279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5E3C0EDB-60D3-4CEF-8B80-C6D01E08D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00758"/>
            <a:ext cx="5198011" cy="3957242"/>
          </a:xfrm>
          <a:custGeom>
            <a:avLst/>
            <a:gdLst>
              <a:gd name="connsiteX0" fmla="*/ 1942747 w 5198011"/>
              <a:gd name="connsiteY0" fmla="*/ 0 h 3957242"/>
              <a:gd name="connsiteX1" fmla="*/ 5198011 w 5198011"/>
              <a:gd name="connsiteY1" fmla="*/ 3255264 h 3957242"/>
              <a:gd name="connsiteX2" fmla="*/ 5131876 w 5198011"/>
              <a:gd name="connsiteY2" fmla="*/ 3911314 h 3957242"/>
              <a:gd name="connsiteX3" fmla="*/ 5120066 w 5198011"/>
              <a:gd name="connsiteY3" fmla="*/ 3957242 h 3957242"/>
              <a:gd name="connsiteX4" fmla="*/ 0 w 5198011"/>
              <a:gd name="connsiteY4" fmla="*/ 3957242 h 3957242"/>
              <a:gd name="connsiteX5" fmla="*/ 0 w 5198011"/>
              <a:gd name="connsiteY5" fmla="*/ 647700 h 3957242"/>
              <a:gd name="connsiteX6" fmla="*/ 122698 w 5198011"/>
              <a:gd name="connsiteY6" fmla="*/ 555948 h 3957242"/>
              <a:gd name="connsiteX7" fmla="*/ 1942747 w 5198011"/>
              <a:gd name="connsiteY7" fmla="*/ 0 h 39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8011" h="3957242">
                <a:moveTo>
                  <a:pt x="1942747" y="0"/>
                </a:moveTo>
                <a:cubicBezTo>
                  <a:pt x="3740580" y="0"/>
                  <a:pt x="5198011" y="1457431"/>
                  <a:pt x="5198011" y="3255264"/>
                </a:cubicBezTo>
                <a:cubicBezTo>
                  <a:pt x="5198011" y="3479993"/>
                  <a:pt x="5175239" y="3699404"/>
                  <a:pt x="5131876" y="3911314"/>
                </a:cubicBezTo>
                <a:lnTo>
                  <a:pt x="5120066" y="3957242"/>
                </a:lnTo>
                <a:lnTo>
                  <a:pt x="0" y="3957242"/>
                </a:lnTo>
                <a:lnTo>
                  <a:pt x="0" y="647700"/>
                </a:lnTo>
                <a:lnTo>
                  <a:pt x="122698" y="555948"/>
                </a:lnTo>
                <a:cubicBezTo>
                  <a:pt x="642241" y="204951"/>
                  <a:pt x="1268560" y="0"/>
                  <a:pt x="1942747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40C269CE-FB56-4D68-8CFB-1CFD5F350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3375" y="500244"/>
            <a:ext cx="6428625" cy="6357756"/>
          </a:xfrm>
          <a:custGeom>
            <a:avLst/>
            <a:gdLst>
              <a:gd name="connsiteX0" fmla="*/ 4279392 w 6428625"/>
              <a:gd name="connsiteY0" fmla="*/ 0 h 6357756"/>
              <a:gd name="connsiteX1" fmla="*/ 6319204 w 6428625"/>
              <a:gd name="connsiteY1" fmla="*/ 516500 h 6357756"/>
              <a:gd name="connsiteX2" fmla="*/ 6428625 w 6428625"/>
              <a:gd name="connsiteY2" fmla="*/ 579415 h 6357756"/>
              <a:gd name="connsiteX3" fmla="*/ 6428625 w 6428625"/>
              <a:gd name="connsiteY3" fmla="*/ 6357756 h 6357756"/>
              <a:gd name="connsiteX4" fmla="*/ 539921 w 6428625"/>
              <a:gd name="connsiteY4" fmla="*/ 6357756 h 6357756"/>
              <a:gd name="connsiteX5" fmla="*/ 516500 w 6428625"/>
              <a:gd name="connsiteY5" fmla="*/ 6319205 h 6357756"/>
              <a:gd name="connsiteX6" fmla="*/ 0 w 6428625"/>
              <a:gd name="connsiteY6" fmla="*/ 4279392 h 6357756"/>
              <a:gd name="connsiteX7" fmla="*/ 4279392 w 6428625"/>
              <a:gd name="connsiteY7" fmla="*/ 0 h 6357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28625" h="6357756">
                <a:moveTo>
                  <a:pt x="4279392" y="0"/>
                </a:moveTo>
                <a:cubicBezTo>
                  <a:pt x="5017968" y="0"/>
                  <a:pt x="5712843" y="187105"/>
                  <a:pt x="6319204" y="516500"/>
                </a:cubicBezTo>
                <a:lnTo>
                  <a:pt x="6428625" y="579415"/>
                </a:lnTo>
                <a:lnTo>
                  <a:pt x="6428625" y="6357756"/>
                </a:lnTo>
                <a:lnTo>
                  <a:pt x="539921" y="6357756"/>
                </a:lnTo>
                <a:lnTo>
                  <a:pt x="516500" y="6319205"/>
                </a:lnTo>
                <a:cubicBezTo>
                  <a:pt x="187105" y="5712844"/>
                  <a:pt x="0" y="5017968"/>
                  <a:pt x="0" y="4279392"/>
                </a:cubicBezTo>
                <a:cubicBezTo>
                  <a:pt x="0" y="1915949"/>
                  <a:pt x="1915949" y="0"/>
                  <a:pt x="4279392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A6ED7E7F-75F7-4581-A930-C4DEBC2A8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7967" y="664836"/>
            <a:ext cx="6264033" cy="6193164"/>
          </a:xfrm>
          <a:custGeom>
            <a:avLst/>
            <a:gdLst>
              <a:gd name="connsiteX0" fmla="*/ 4114800 w 6264033"/>
              <a:gd name="connsiteY0" fmla="*/ 0 h 6193164"/>
              <a:gd name="connsiteX1" fmla="*/ 6248473 w 6264033"/>
              <a:gd name="connsiteY1" fmla="*/ 595714 h 6193164"/>
              <a:gd name="connsiteX2" fmla="*/ 6264033 w 6264033"/>
              <a:gd name="connsiteY2" fmla="*/ 605689 h 6193164"/>
              <a:gd name="connsiteX3" fmla="*/ 6264033 w 6264033"/>
              <a:gd name="connsiteY3" fmla="*/ 6193164 h 6193164"/>
              <a:gd name="connsiteX4" fmla="*/ 567718 w 6264033"/>
              <a:gd name="connsiteY4" fmla="*/ 6193164 h 6193164"/>
              <a:gd name="connsiteX5" fmla="*/ 496635 w 6264033"/>
              <a:gd name="connsiteY5" fmla="*/ 6076158 h 6193164"/>
              <a:gd name="connsiteX6" fmla="*/ 0 w 6264033"/>
              <a:gd name="connsiteY6" fmla="*/ 4114800 h 6193164"/>
              <a:gd name="connsiteX7" fmla="*/ 4114800 w 6264033"/>
              <a:gd name="connsiteY7" fmla="*/ 0 h 619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4033" h="6193164">
                <a:moveTo>
                  <a:pt x="4114800" y="0"/>
                </a:moveTo>
                <a:cubicBezTo>
                  <a:pt x="4895986" y="0"/>
                  <a:pt x="5626328" y="217689"/>
                  <a:pt x="6248473" y="595714"/>
                </a:cubicBezTo>
                <a:lnTo>
                  <a:pt x="6264033" y="605689"/>
                </a:lnTo>
                <a:lnTo>
                  <a:pt x="6264033" y="6193164"/>
                </a:lnTo>
                <a:lnTo>
                  <a:pt x="567718" y="6193164"/>
                </a:lnTo>
                <a:lnTo>
                  <a:pt x="496635" y="6076158"/>
                </a:lnTo>
                <a:cubicBezTo>
                  <a:pt x="179909" y="5493119"/>
                  <a:pt x="0" y="4824969"/>
                  <a:pt x="0" y="4114800"/>
                </a:cubicBezTo>
                <a:cubicBezTo>
                  <a:pt x="0" y="1842259"/>
                  <a:pt x="1842259" y="0"/>
                  <a:pt x="4114800" y="0"/>
                </a:cubicBezTo>
                <a:close/>
              </a:path>
            </a:pathLst>
          </a:custGeom>
          <a:solidFill>
            <a:srgbClr val="5F1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518DA0-3CFB-4C44-A4BC-B86952285F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4505170"/>
            <a:ext cx="6264032" cy="2024404"/>
          </a:xfrm>
        </p:spPr>
        <p:txBody>
          <a:bodyPr>
            <a:noAutofit/>
          </a:bodyPr>
          <a:lstStyle/>
          <a:p>
            <a:r>
              <a:rPr lang="en-CA" sz="3200" b="1" dirty="0">
                <a:solidFill>
                  <a:srgbClr val="FFFFFF"/>
                </a:solidFill>
              </a:rPr>
              <a:t>Investigating the Effect of</a:t>
            </a:r>
            <a:br>
              <a:rPr lang="en-CA" sz="3200" b="1" dirty="0">
                <a:solidFill>
                  <a:srgbClr val="FFFFFF"/>
                </a:solidFill>
              </a:rPr>
            </a:br>
            <a:br>
              <a:rPr lang="en-CA" sz="3200" b="1" dirty="0">
                <a:solidFill>
                  <a:srgbClr val="FFFFFF"/>
                </a:solidFill>
              </a:rPr>
            </a:br>
            <a:r>
              <a:rPr lang="en-CA" sz="3200" b="1" dirty="0">
                <a:solidFill>
                  <a:srgbClr val="FFFFFF"/>
                </a:solidFill>
              </a:rPr>
              <a:t> Socioeconomic Factors</a:t>
            </a:r>
            <a:br>
              <a:rPr lang="en-CA" sz="3200" b="1" dirty="0">
                <a:solidFill>
                  <a:srgbClr val="FFFFFF"/>
                </a:solidFill>
              </a:rPr>
            </a:br>
            <a:r>
              <a:rPr lang="en-CA" sz="3200" b="1" dirty="0">
                <a:solidFill>
                  <a:srgbClr val="FFFFFF"/>
                </a:solidFill>
              </a:rPr>
              <a:t> </a:t>
            </a:r>
            <a:br>
              <a:rPr lang="en-CA" sz="3200" b="1" dirty="0">
                <a:solidFill>
                  <a:srgbClr val="FFFFFF"/>
                </a:solidFill>
              </a:rPr>
            </a:br>
            <a:r>
              <a:rPr lang="en-CA" sz="3200" b="1" dirty="0">
                <a:solidFill>
                  <a:srgbClr val="FFFFFF"/>
                </a:solidFill>
              </a:rPr>
              <a:t>on Transmission Dynamic </a:t>
            </a:r>
            <a:br>
              <a:rPr lang="en-CA" sz="3200" b="1" dirty="0">
                <a:solidFill>
                  <a:srgbClr val="FFFFFF"/>
                </a:solidFill>
              </a:rPr>
            </a:br>
            <a:br>
              <a:rPr lang="en-CA" sz="3200" b="1" dirty="0">
                <a:solidFill>
                  <a:srgbClr val="FFFFFF"/>
                </a:solidFill>
              </a:rPr>
            </a:br>
            <a:r>
              <a:rPr lang="en-CA" sz="3200" b="1" dirty="0">
                <a:solidFill>
                  <a:srgbClr val="FFFFFF"/>
                </a:solidFill>
              </a:rPr>
              <a:t>of COVID-19 :</a:t>
            </a:r>
            <a:br>
              <a:rPr lang="en-CA" sz="3200" b="1" dirty="0">
                <a:solidFill>
                  <a:srgbClr val="FFFFFF"/>
                </a:solidFill>
              </a:rPr>
            </a:br>
            <a:r>
              <a:rPr lang="en-CA" sz="3200" b="1" dirty="0">
                <a:solidFill>
                  <a:srgbClr val="FFFFFF"/>
                </a:solidFill>
              </a:rPr>
              <a:t> </a:t>
            </a:r>
            <a:br>
              <a:rPr lang="en-CA" sz="3200" b="1" dirty="0">
                <a:solidFill>
                  <a:srgbClr val="FFFFFF"/>
                </a:solidFill>
              </a:rPr>
            </a:br>
            <a:r>
              <a:rPr lang="en-CA" sz="3200" b="1" dirty="0">
                <a:solidFill>
                  <a:srgbClr val="FFFFFF"/>
                </a:solidFill>
              </a:rPr>
              <a:t>A Tweeter-based Surveillance</a:t>
            </a:r>
            <a:br>
              <a:rPr lang="en-CA" sz="3200" b="1" dirty="0">
                <a:solidFill>
                  <a:srgbClr val="FFFFFF"/>
                </a:solidFill>
              </a:rPr>
            </a:br>
            <a:endParaRPr lang="en-US" sz="3200" b="1" dirty="0">
              <a:solidFill>
                <a:srgbClr val="FFFFFF"/>
              </a:solidFill>
            </a:endParaRPr>
          </a:p>
        </p:txBody>
      </p:sp>
      <p:pic>
        <p:nvPicPr>
          <p:cNvPr id="1026" name="Picture 2" descr="twitter-extended-count">
            <a:extLst>
              <a:ext uri="{FF2B5EF4-FFF2-40B4-BE49-F238E27FC236}">
                <a16:creationId xmlns:a16="http://schemas.microsoft.com/office/drawing/2014/main" id="{F192C0FE-8CCC-3C46-B460-EAB6C360F0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6" b="6066"/>
          <a:stretch/>
        </p:blipFill>
        <p:spPr bwMode="auto">
          <a:xfrm>
            <a:off x="979868" y="10"/>
            <a:ext cx="6069184" cy="2839773"/>
          </a:xfrm>
          <a:custGeom>
            <a:avLst/>
            <a:gdLst/>
            <a:ahLst/>
            <a:cxnLst/>
            <a:rect l="l" t="t" r="r" b="b"/>
            <a:pathLst>
              <a:path w="6069184" h="2839783">
                <a:moveTo>
                  <a:pt x="0" y="0"/>
                </a:moveTo>
                <a:lnTo>
                  <a:pt x="6069184" y="0"/>
                </a:lnTo>
                <a:lnTo>
                  <a:pt x="6063824" y="106160"/>
                </a:lnTo>
                <a:cubicBezTo>
                  <a:pt x="5907892" y="1641596"/>
                  <a:pt x="4611168" y="2839783"/>
                  <a:pt x="3034592" y="2839783"/>
                </a:cubicBezTo>
                <a:cubicBezTo>
                  <a:pt x="1458016" y="2839783"/>
                  <a:pt x="161293" y="1641596"/>
                  <a:pt x="5361" y="10616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VID">
            <a:extLst>
              <a:ext uri="{FF2B5EF4-FFF2-40B4-BE49-F238E27FC236}">
                <a16:creationId xmlns:a16="http://schemas.microsoft.com/office/drawing/2014/main" id="{544FA4D3-F566-4A42-BA85-7A05D282C4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9" r="2441" b="-1"/>
          <a:stretch/>
        </p:blipFill>
        <p:spPr bwMode="auto">
          <a:xfrm>
            <a:off x="3" y="3124786"/>
            <a:ext cx="5001415" cy="3733214"/>
          </a:xfrm>
          <a:custGeom>
            <a:avLst/>
            <a:gdLst/>
            <a:ahLst/>
            <a:cxnLst/>
            <a:rect l="l" t="t" r="r" b="b"/>
            <a:pathLst>
              <a:path w="5001415" h="3733214">
                <a:moveTo>
                  <a:pt x="1956463" y="0"/>
                </a:moveTo>
                <a:cubicBezTo>
                  <a:pt x="3638144" y="0"/>
                  <a:pt x="5001415" y="1363271"/>
                  <a:pt x="5001415" y="3044952"/>
                </a:cubicBezTo>
                <a:cubicBezTo>
                  <a:pt x="5001415" y="3255162"/>
                  <a:pt x="4980114" y="3460397"/>
                  <a:pt x="4939553" y="3658617"/>
                </a:cubicBezTo>
                <a:lnTo>
                  <a:pt x="4920372" y="3733214"/>
                </a:lnTo>
                <a:lnTo>
                  <a:pt x="0" y="3733214"/>
                </a:lnTo>
                <a:lnTo>
                  <a:pt x="0" y="713124"/>
                </a:lnTo>
                <a:lnTo>
                  <a:pt x="19591" y="695319"/>
                </a:lnTo>
                <a:cubicBezTo>
                  <a:pt x="545938" y="260939"/>
                  <a:pt x="1220728" y="0"/>
                  <a:pt x="195646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28,896 Pandemic Background Illustrations &amp;amp; Clip Art - iStock">
            <a:extLst>
              <a:ext uri="{FF2B5EF4-FFF2-40B4-BE49-F238E27FC236}">
                <a16:creationId xmlns:a16="http://schemas.microsoft.com/office/drawing/2014/main" id="{6EBBE1DC-8678-0F4D-9E87-CBE970A28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689" y="389921"/>
            <a:ext cx="1901311" cy="1633958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461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BE0B1-B140-9844-BCA8-49BECF6F9BCA}"/>
              </a:ext>
            </a:extLst>
          </p:cNvPr>
          <p:cNvSpPr>
            <a:spLocks noGrp="1"/>
          </p:cNvSpPr>
          <p:nvPr>
            <p:ph type="title"/>
          </p:nvPr>
        </p:nvSpPr>
        <p:spPr>
          <a:blipFill dpi="0" rotWithShape="1">
            <a:blip r:embed="rId2"/>
            <a:srcRect/>
            <a:stretch>
              <a:fillRect l="64000"/>
            </a:stretch>
          </a:blipFill>
        </p:spPr>
        <p:txBody>
          <a:bodyPr/>
          <a:lstStyle/>
          <a:p>
            <a:r>
              <a:rPr lang="en-US" b="1">
                <a:solidFill>
                  <a:schemeClr val="accent1">
                    <a:lumMod val="50000"/>
                  </a:schemeClr>
                </a:solidFill>
              </a:rPr>
              <a:t>Background and Justification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D8D13-1C25-2546-9603-F5B3A258F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CA" dirty="0"/>
              <a:t>Lack of quantitative evidence</a:t>
            </a:r>
          </a:p>
          <a:p>
            <a:pPr marL="0" indent="0">
              <a:buNone/>
            </a:pPr>
            <a:endParaRPr lang="en-CA" dirty="0">
              <a:effectLst/>
            </a:endParaRPr>
          </a:p>
          <a:p>
            <a:pPr>
              <a:buFont typeface="Wingdings" pitchFamily="2" charset="2"/>
              <a:buChar char="Ø"/>
            </a:pPr>
            <a:r>
              <a:rPr lang="en-CA" dirty="0"/>
              <a:t>Social media interaction </a:t>
            </a:r>
            <a:r>
              <a:rPr lang="en-CA"/>
              <a:t>has increased</a:t>
            </a:r>
            <a:endParaRPr lang="en-CA" dirty="0">
              <a:effectLst/>
            </a:endParaRPr>
          </a:p>
          <a:p>
            <a:pPr marL="0" indent="0">
              <a:buNone/>
            </a:pPr>
            <a:endParaRPr lang="en-CA" dirty="0">
              <a:effectLst/>
            </a:endParaRPr>
          </a:p>
          <a:p>
            <a:pPr>
              <a:buFont typeface="Wingdings" pitchFamily="2" charset="2"/>
              <a:buChar char="Ø"/>
            </a:pPr>
            <a:r>
              <a:rPr lang="en-CA" dirty="0"/>
              <a:t>Having the tweets data help us to understand the relationship</a:t>
            </a:r>
          </a:p>
          <a:p>
            <a:pPr marL="0" indent="0">
              <a:buNone/>
            </a:pPr>
            <a:endParaRPr lang="en-CA" dirty="0"/>
          </a:p>
          <a:p>
            <a:pPr>
              <a:buFont typeface="Wingdings" pitchFamily="2" charset="2"/>
              <a:buChar char="Ø"/>
            </a:pPr>
            <a:r>
              <a:rPr lang="en-CA" dirty="0"/>
              <a:t>It helps policy makers and health care organizations</a:t>
            </a:r>
            <a:endParaRPr lang="en-US" dirty="0"/>
          </a:p>
        </p:txBody>
      </p:sp>
      <p:pic>
        <p:nvPicPr>
          <p:cNvPr id="2052" name="Picture 4" descr="28,896 Pandemic Background Illustrations &amp;amp; Clip Art - iStock">
            <a:extLst>
              <a:ext uri="{FF2B5EF4-FFF2-40B4-BE49-F238E27FC236}">
                <a16:creationId xmlns:a16="http://schemas.microsoft.com/office/drawing/2014/main" id="{AAF6AC2A-9B90-2946-A4F2-73F763D39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2737" y="579438"/>
            <a:ext cx="990598" cy="707339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947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Questions and Answers - Red Zone: New measures as of October 8 | LaSalle  College Montréal">
            <a:extLst>
              <a:ext uri="{FF2B5EF4-FFF2-40B4-BE49-F238E27FC236}">
                <a16:creationId xmlns:a16="http://schemas.microsoft.com/office/drawing/2014/main" id="{0B428EA9-545D-9A4C-ACEE-3EFEBD1A2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30010"/>
            <a:ext cx="3643291" cy="257492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Content Placeholder 26" descr="Diagram&#10;&#10;Description automatically generated">
            <a:extLst>
              <a:ext uri="{FF2B5EF4-FFF2-40B4-BE49-F238E27FC236}">
                <a16:creationId xmlns:a16="http://schemas.microsoft.com/office/drawing/2014/main" id="{1E1464BD-F125-AE4C-8479-EE403597BD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58141" y="491011"/>
            <a:ext cx="4810326" cy="618218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2A7A7D-35A8-2F43-9954-BAB9A648B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1339596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0DC21-5655-2442-BC59-771C5AA0E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6667"/>
            <a:ext cx="10515600" cy="53302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5400" dirty="0"/>
          </a:p>
          <a:p>
            <a:pPr marL="0" indent="0" algn="ctr">
              <a:buNone/>
            </a:pPr>
            <a:r>
              <a:rPr lang="en-US" sz="5400" b="1" dirty="0">
                <a:solidFill>
                  <a:schemeClr val="accent1">
                    <a:lumMod val="50000"/>
                  </a:schemeClr>
                </a:solidFill>
              </a:rPr>
              <a:t>Thank you</a:t>
            </a:r>
          </a:p>
          <a:p>
            <a:pPr marL="0" indent="0" algn="ctr">
              <a:buNone/>
            </a:pPr>
            <a:endParaRPr lang="en-US" sz="54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5400" b="1" dirty="0">
                <a:solidFill>
                  <a:schemeClr val="accent1">
                    <a:lumMod val="50000"/>
                  </a:schemeClr>
                </a:solidFill>
              </a:rPr>
              <a:t>Questions?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3AA5FCD-18DD-8347-8452-C065692C7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66" y="2519363"/>
            <a:ext cx="36576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486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62</Words>
  <Application>Microsoft Macintosh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Investigating the Effect of   Socioeconomic Factors   on Transmission Dynamic   of COVID-19 :   A Tweeter-based Surveillance </vt:lpstr>
      <vt:lpstr>Background and Justification</vt:lpstr>
      <vt:lpstr>Method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Investigating the Effect of   Socioeconomic Factors   on Transmission Dynamic   of COVID-19 :   A Tweeter-based Surveillance </dc:title>
  <dc:creator>Behnaz Jafari</dc:creator>
  <cp:lastModifiedBy>Behnaz Jafari</cp:lastModifiedBy>
  <cp:revision>7</cp:revision>
  <dcterms:created xsi:type="dcterms:W3CDTF">2022-02-01T04:52:37Z</dcterms:created>
  <dcterms:modified xsi:type="dcterms:W3CDTF">2022-02-01T05:41:25Z</dcterms:modified>
</cp:coreProperties>
</file>