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F07F-64FE-C940-8FA1-638BF596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9E9B-DC90-6149-826C-FB7A3C2B3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0CF4-D119-364C-A4B5-15A8EA4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FA12-6762-6A4F-8F11-94EC630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A91A-109C-9C42-AA1F-15053080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08CE-B36E-D84B-9F10-CA9FC30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F62A-C6AD-AB46-A3EF-53CEE7BD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E63-F784-F345-9DEA-2CBC9BB7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4BEA-7C6C-DF44-AD1A-0E741EC2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779D-D8E5-2544-948C-AAC8D7DA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CB789-4196-4D46-8514-79012975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9B52A-9651-BE49-831B-6656EB50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3259-9E27-0E44-8B29-C11F02C7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43B-256C-C745-B0FC-EAA56418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1027-3AEB-DE48-940A-B1254E6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F5CC-7EBB-A740-AD87-3300452A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EE8F-CFEA-1B4D-813A-DD8EC4B2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7D1E-7EA8-D243-A442-DEEE32AA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C1A6-47AB-EF4D-BD66-550F678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3C40-89B9-BB4A-AEBE-D8514E9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EFEA-1181-CD46-A1E0-901A9ED3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CD50-3B90-AD46-9669-C82D63DD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08EA-76CB-9042-AFA2-6FA39E70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C3EF-8EBE-EE46-B26A-22BC56EC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971D-1B41-9A4E-94FB-6CE1B6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DAE-B879-6348-9898-E98A4E5C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1940-DDC2-034F-89DD-187910BB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0FB0-68FE-BE41-AC55-99FE91F0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2FAA-1BE8-B440-BC22-C29C9120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8DD6-013D-4D4A-8779-1D58C58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AB1D-C287-6B4D-B7CD-1E62D753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2961-75E2-4B47-88A9-BBAC1886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36348-4E42-7F44-AEBD-1B83606A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523FA-C9DF-FA44-B107-810E360F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D7AD6-645F-E442-8A5F-1232E713E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06F92-1726-3F49-A40D-33A9A0D46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9FAB0-B269-804E-9FA9-187DC15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186E-C5D0-4043-92B5-63F70932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8EBDB-3F31-A44A-A514-3187FD34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260F-F546-9448-AF18-1B9F09AA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1B4B1-4C0A-954C-8591-12EDDFC8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4A6B6-FC66-954A-9580-CBE252D8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4C00B-02BD-0D45-ADE3-8C8D791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C81F-17C1-644B-97D5-2694838D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15E49-6527-0141-9C1E-494E2BE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43B0-AA74-014F-AD96-8017CC09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765-6076-5943-B3D3-A0A28C15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0705-5CC3-DB45-908D-48760E94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F97A-43EA-6C43-B729-11AC0ABEA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586D-9AF0-7B4A-94DC-83541B4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796DC-4C97-A941-8DED-52CA4D04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6084-FDC7-F446-8118-5AE4651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7B1-E4AA-9545-BECE-B0AE3B29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C0DF8-911A-0147-85B5-CFDA0826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96301-1468-3141-95A4-224369C1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DE42-E1C4-2247-8935-F258FB3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6A64-DCC4-5D47-A032-86F970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4867-3336-0440-B244-5EEE3467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BA6EA-B05F-814D-9A1E-7D420725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258D-3476-AF4C-9922-FE796C9F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EE90-C882-984D-AB6A-22B14A46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1DAD-1FC1-FF48-AFCB-F936C690FD8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AB05-ADB1-154E-A972-7C8CE9B7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0CDC-3D88-8E42-9408-7F20D6B4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5F1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8DA0-3CFB-4C44-A4BC-B8695228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429" y="4984131"/>
            <a:ext cx="6488455" cy="20244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50" b="1" dirty="0">
                <a:solidFill>
                  <a:srgbClr val="FFFFFF"/>
                </a:solidFill>
              </a:rPr>
              <a:t>Investigating the Effect of</a:t>
            </a:r>
            <a:br>
              <a:rPr lang="en-CA" sz="2850" b="1" dirty="0">
                <a:solidFill>
                  <a:srgbClr val="FFFFFF"/>
                </a:solidFill>
              </a:rPr>
            </a:b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2850" b="1" dirty="0">
                <a:solidFill>
                  <a:srgbClr val="FFFFFF"/>
                </a:solidFill>
              </a:rPr>
              <a:t> Socioeconomic Factors on</a:t>
            </a: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2850" b="1" dirty="0">
                <a:solidFill>
                  <a:srgbClr val="FFFFFF"/>
                </a:solidFill>
              </a:rPr>
              <a:t> </a:t>
            </a: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2850" b="1" dirty="0">
                <a:solidFill>
                  <a:srgbClr val="FFFFFF"/>
                </a:solidFill>
              </a:rPr>
              <a:t>Transmission Dynamic of COVID-19 :</a:t>
            </a: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2850" b="1" dirty="0">
                <a:solidFill>
                  <a:srgbClr val="FFFFFF"/>
                </a:solidFill>
              </a:rPr>
              <a:t> </a:t>
            </a: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2850" b="1" dirty="0">
                <a:solidFill>
                  <a:srgbClr val="FFFFFF"/>
                </a:solidFill>
              </a:rPr>
              <a:t>A Tweeter-based Surveillance</a:t>
            </a:r>
            <a:br>
              <a:rPr lang="en-CA" sz="2850" b="1" dirty="0">
                <a:solidFill>
                  <a:srgbClr val="FFFFFF"/>
                </a:solidFill>
              </a:rPr>
            </a:br>
            <a:br>
              <a:rPr lang="en-CA" sz="2850" b="1" dirty="0">
                <a:solidFill>
                  <a:srgbClr val="FFFFFF"/>
                </a:solidFill>
              </a:rPr>
            </a:br>
            <a:r>
              <a:rPr lang="en-CA" sz="1800" b="1" dirty="0">
                <a:solidFill>
                  <a:schemeClr val="bg1"/>
                </a:solidFill>
              </a:rPr>
              <a:t>Data Incubator's Data </a:t>
            </a:r>
            <a:r>
              <a:rPr lang="en-CA" sz="1800" b="1">
                <a:solidFill>
                  <a:schemeClr val="bg1"/>
                </a:solidFill>
              </a:rPr>
              <a:t>Science Fellowship - </a:t>
            </a:r>
            <a:r>
              <a:rPr lang="en-CA" sz="1800" b="1">
                <a:solidFill>
                  <a:srgbClr val="FFFFFF"/>
                </a:solidFill>
              </a:rPr>
              <a:t>Feb 2021</a:t>
            </a:r>
            <a:br>
              <a:rPr lang="en-CA" sz="1800" dirty="0">
                <a:solidFill>
                  <a:schemeClr val="bg1"/>
                </a:solidFill>
              </a:rPr>
            </a:br>
            <a:br>
              <a:rPr lang="en-CA" sz="1800" b="1" dirty="0">
                <a:solidFill>
                  <a:schemeClr val="bg1"/>
                </a:solidFill>
              </a:rPr>
            </a:br>
            <a:r>
              <a:rPr lang="en-CA" sz="1800" b="1" dirty="0">
                <a:solidFill>
                  <a:srgbClr val="FFFFFF"/>
                </a:solidFill>
              </a:rPr>
              <a:t>Behnaz Jafari</a:t>
            </a:r>
            <a:br>
              <a:rPr lang="en-CA" sz="1800" b="1" dirty="0">
                <a:solidFill>
                  <a:srgbClr val="FFFFFF"/>
                </a:solidFill>
              </a:rPr>
            </a:br>
            <a:r>
              <a:rPr lang="en-CA" sz="1800" b="1" dirty="0">
                <a:solidFill>
                  <a:srgbClr val="FFFFFF"/>
                </a:solidFill>
              </a:rPr>
              <a:t>MSc Biostatistics</a:t>
            </a:r>
            <a:br>
              <a:rPr lang="en-CA" sz="1800" b="1">
                <a:solidFill>
                  <a:srgbClr val="FFFFFF"/>
                </a:solidFill>
              </a:rPr>
            </a:br>
            <a:br>
              <a:rPr lang="en-CA" sz="1800" b="1" dirty="0">
                <a:solidFill>
                  <a:srgbClr val="FFFFFF"/>
                </a:solidFill>
              </a:rPr>
            </a:b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twitter-extended-count">
            <a:extLst>
              <a:ext uri="{FF2B5EF4-FFF2-40B4-BE49-F238E27FC236}">
                <a16:creationId xmlns:a16="http://schemas.microsoft.com/office/drawing/2014/main" id="{F192C0FE-8CCC-3C46-B460-EAB6C360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/>
        </p:blipFill>
        <p:spPr bwMode="auto"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ID">
            <a:extLst>
              <a:ext uri="{FF2B5EF4-FFF2-40B4-BE49-F238E27FC236}">
                <a16:creationId xmlns:a16="http://schemas.microsoft.com/office/drawing/2014/main" id="{544FA4D3-F566-4A42-BA85-7A05D282C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2441" b="-1"/>
          <a:stretch/>
        </p:blipFill>
        <p:spPr bwMode="auto"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28,896 Pandemic Background Illustrations &amp;amp; Clip Art - iStock">
            <a:extLst>
              <a:ext uri="{FF2B5EF4-FFF2-40B4-BE49-F238E27FC236}">
                <a16:creationId xmlns:a16="http://schemas.microsoft.com/office/drawing/2014/main" id="{6EBBE1DC-8678-0F4D-9E87-CBE970A2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89" y="389921"/>
            <a:ext cx="1901311" cy="163395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6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E0B1-B140-9844-BCA8-49BECF6F9BC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 l="64000"/>
            </a:stretch>
          </a:blipFill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Background and Justification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8D13-1C25-2546-9603-F5B3A258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Lack of quantitative evidence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CA" dirty="0"/>
              <a:t>Social media interaction </a:t>
            </a:r>
            <a:r>
              <a:rPr lang="en-CA"/>
              <a:t>has increased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CA" dirty="0"/>
              <a:t>Having the tweets data help us to understand the relationship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Ø"/>
            </a:pPr>
            <a:r>
              <a:rPr lang="en-CA" dirty="0"/>
              <a:t>It helps policy makers and health care organizations</a:t>
            </a:r>
            <a:endParaRPr lang="en-US" dirty="0"/>
          </a:p>
        </p:txBody>
      </p:sp>
      <p:pic>
        <p:nvPicPr>
          <p:cNvPr id="2052" name="Picture 4" descr="28,896 Pandemic Background Illustrations &amp;amp; Clip Art - iStock">
            <a:extLst>
              <a:ext uri="{FF2B5EF4-FFF2-40B4-BE49-F238E27FC236}">
                <a16:creationId xmlns:a16="http://schemas.microsoft.com/office/drawing/2014/main" id="{AAF6AC2A-9B90-2946-A4F2-73F763D3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37" y="579438"/>
            <a:ext cx="990598" cy="70733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estions and Answers - Red Zone: New measures as of October 8 | LaSalle  College Montréal">
            <a:extLst>
              <a:ext uri="{FF2B5EF4-FFF2-40B4-BE49-F238E27FC236}">
                <a16:creationId xmlns:a16="http://schemas.microsoft.com/office/drawing/2014/main" id="{0B428EA9-545D-9A4C-ACEE-3EFEBD1A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0010"/>
            <a:ext cx="3643291" cy="25749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Content Placeholder 26" descr="Diagram&#10;&#10;Description automatically generated">
            <a:extLst>
              <a:ext uri="{FF2B5EF4-FFF2-40B4-BE49-F238E27FC236}">
                <a16:creationId xmlns:a16="http://schemas.microsoft.com/office/drawing/2014/main" id="{1E1464BD-F125-AE4C-8479-EE403597B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141" y="491011"/>
            <a:ext cx="4810326" cy="61821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A7A7D-35A8-2F43-9954-BAB9A648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33959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DC21-5655-2442-BC59-771C5AA0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330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AA5FCD-18DD-8347-8452-C065692C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251936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8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Investigating the Effect of   Socioeconomic Factors on   Transmission Dynamic of COVID-19 :   A Tweeter-based Surveillance  Data Incubator's Data Science Fellowship - Feb 2021  Behnaz Jafari MSc Biostatistics  </vt:lpstr>
      <vt:lpstr>Background and Justification</vt:lpstr>
      <vt:lpstr>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Effect of   Socioeconomic Factors   on Transmission Dynamic   of COVID-19 :   A Tweeter-based Surveillance </dc:title>
  <dc:creator>Behnaz Jafari</dc:creator>
  <cp:lastModifiedBy>Behnaz Jafari</cp:lastModifiedBy>
  <cp:revision>10</cp:revision>
  <dcterms:created xsi:type="dcterms:W3CDTF">2022-02-01T04:52:37Z</dcterms:created>
  <dcterms:modified xsi:type="dcterms:W3CDTF">2022-02-01T17:47:40Z</dcterms:modified>
</cp:coreProperties>
</file>