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2952" y="1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545B-7C51-CE3C-5122-73E7456A2C3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3425BC79-6F3A-0809-D692-3539F514E2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389C0378-6A9A-16DE-0C09-CE48A7CD9C7E}"/>
              </a:ext>
            </a:extLst>
          </p:cNvPr>
          <p:cNvSpPr>
            <a:spLocks noGrp="1"/>
          </p:cNvSpPr>
          <p:nvPr>
            <p:ph type="dt" sz="half" idx="10"/>
          </p:nvPr>
        </p:nvSpPr>
        <p:spPr/>
        <p:txBody>
          <a:bodyPr/>
          <a:lstStyle/>
          <a:p>
            <a:fld id="{DB768B74-8A5B-446A-9AD6-1FB2AFDF83F8}" type="datetimeFigureOut">
              <a:rPr lang="es-MX" smtClean="0"/>
              <a:t>22/11/2022</a:t>
            </a:fld>
            <a:endParaRPr lang="es-MX"/>
          </a:p>
        </p:txBody>
      </p:sp>
      <p:sp>
        <p:nvSpPr>
          <p:cNvPr id="5" name="Marcador de pie de página 4">
            <a:extLst>
              <a:ext uri="{FF2B5EF4-FFF2-40B4-BE49-F238E27FC236}">
                <a16:creationId xmlns:a16="http://schemas.microsoft.com/office/drawing/2014/main" id="{0A562BCB-7AED-76AA-E65B-558413B58AA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8295232-30BE-58E7-55CB-587EFCFC9D23}"/>
              </a:ext>
            </a:extLst>
          </p:cNvPr>
          <p:cNvSpPr>
            <a:spLocks noGrp="1"/>
          </p:cNvSpPr>
          <p:nvPr>
            <p:ph type="sldNum" sz="quarter" idx="12"/>
          </p:nvPr>
        </p:nvSpPr>
        <p:spPr/>
        <p:txBody>
          <a:bodyPr/>
          <a:lstStyle/>
          <a:p>
            <a:fld id="{7FBD4E68-7A36-45D4-A8CF-64EFAF9E5999}" type="slidenum">
              <a:rPr lang="es-MX" smtClean="0"/>
              <a:t>‹Nº›</a:t>
            </a:fld>
            <a:endParaRPr lang="es-MX"/>
          </a:p>
        </p:txBody>
      </p:sp>
    </p:spTree>
    <p:extLst>
      <p:ext uri="{BB962C8B-B14F-4D97-AF65-F5344CB8AC3E}">
        <p14:creationId xmlns:p14="http://schemas.microsoft.com/office/powerpoint/2010/main" val="2194790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F4284D-E8FE-FBD2-E8B4-6F2D3AB9D8C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6107F5C-E316-60D9-8D20-E277583A142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4BD9A70-3133-ADBE-9CF3-8139093A39CB}"/>
              </a:ext>
            </a:extLst>
          </p:cNvPr>
          <p:cNvSpPr>
            <a:spLocks noGrp="1"/>
          </p:cNvSpPr>
          <p:nvPr>
            <p:ph type="dt" sz="half" idx="10"/>
          </p:nvPr>
        </p:nvSpPr>
        <p:spPr/>
        <p:txBody>
          <a:bodyPr/>
          <a:lstStyle/>
          <a:p>
            <a:fld id="{DB768B74-8A5B-446A-9AD6-1FB2AFDF83F8}" type="datetimeFigureOut">
              <a:rPr lang="es-MX" smtClean="0"/>
              <a:t>22/11/2022</a:t>
            </a:fld>
            <a:endParaRPr lang="es-MX"/>
          </a:p>
        </p:txBody>
      </p:sp>
      <p:sp>
        <p:nvSpPr>
          <p:cNvPr id="5" name="Marcador de pie de página 4">
            <a:extLst>
              <a:ext uri="{FF2B5EF4-FFF2-40B4-BE49-F238E27FC236}">
                <a16:creationId xmlns:a16="http://schemas.microsoft.com/office/drawing/2014/main" id="{A9EC839C-EB33-30EA-4369-3396D1E564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A458705-476F-8094-13C8-CD9814A8C383}"/>
              </a:ext>
            </a:extLst>
          </p:cNvPr>
          <p:cNvSpPr>
            <a:spLocks noGrp="1"/>
          </p:cNvSpPr>
          <p:nvPr>
            <p:ph type="sldNum" sz="quarter" idx="12"/>
          </p:nvPr>
        </p:nvSpPr>
        <p:spPr/>
        <p:txBody>
          <a:bodyPr/>
          <a:lstStyle/>
          <a:p>
            <a:fld id="{7FBD4E68-7A36-45D4-A8CF-64EFAF9E5999}" type="slidenum">
              <a:rPr lang="es-MX" smtClean="0"/>
              <a:t>‹Nº›</a:t>
            </a:fld>
            <a:endParaRPr lang="es-MX"/>
          </a:p>
        </p:txBody>
      </p:sp>
    </p:spTree>
    <p:extLst>
      <p:ext uri="{BB962C8B-B14F-4D97-AF65-F5344CB8AC3E}">
        <p14:creationId xmlns:p14="http://schemas.microsoft.com/office/powerpoint/2010/main" val="67099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E1C4565-ACA2-B1F9-291D-2E5F5B1E80A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DD31314-B23C-2AB8-927A-D883EC691C9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4F98FCD-38A8-C451-C327-6572961AD40B}"/>
              </a:ext>
            </a:extLst>
          </p:cNvPr>
          <p:cNvSpPr>
            <a:spLocks noGrp="1"/>
          </p:cNvSpPr>
          <p:nvPr>
            <p:ph type="dt" sz="half" idx="10"/>
          </p:nvPr>
        </p:nvSpPr>
        <p:spPr/>
        <p:txBody>
          <a:bodyPr/>
          <a:lstStyle/>
          <a:p>
            <a:fld id="{DB768B74-8A5B-446A-9AD6-1FB2AFDF83F8}" type="datetimeFigureOut">
              <a:rPr lang="es-MX" smtClean="0"/>
              <a:t>22/11/2022</a:t>
            </a:fld>
            <a:endParaRPr lang="es-MX"/>
          </a:p>
        </p:txBody>
      </p:sp>
      <p:sp>
        <p:nvSpPr>
          <p:cNvPr id="5" name="Marcador de pie de página 4">
            <a:extLst>
              <a:ext uri="{FF2B5EF4-FFF2-40B4-BE49-F238E27FC236}">
                <a16:creationId xmlns:a16="http://schemas.microsoft.com/office/drawing/2014/main" id="{03FFB3B3-3A08-94FB-C179-6AFC434A9F7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F25A010-5223-646F-61FE-CA60A6604EB0}"/>
              </a:ext>
            </a:extLst>
          </p:cNvPr>
          <p:cNvSpPr>
            <a:spLocks noGrp="1"/>
          </p:cNvSpPr>
          <p:nvPr>
            <p:ph type="sldNum" sz="quarter" idx="12"/>
          </p:nvPr>
        </p:nvSpPr>
        <p:spPr/>
        <p:txBody>
          <a:bodyPr/>
          <a:lstStyle/>
          <a:p>
            <a:fld id="{7FBD4E68-7A36-45D4-A8CF-64EFAF9E5999}" type="slidenum">
              <a:rPr lang="es-MX" smtClean="0"/>
              <a:t>‹Nº›</a:t>
            </a:fld>
            <a:endParaRPr lang="es-MX"/>
          </a:p>
        </p:txBody>
      </p:sp>
    </p:spTree>
    <p:extLst>
      <p:ext uri="{BB962C8B-B14F-4D97-AF65-F5344CB8AC3E}">
        <p14:creationId xmlns:p14="http://schemas.microsoft.com/office/powerpoint/2010/main" val="123786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05AE5-4C18-3ABF-58DB-66ED3A64B9B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449E2C3-200A-7182-019F-885379F85E6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E5A14D0-3F7B-5F6A-2345-56181DA2FCDC}"/>
              </a:ext>
            </a:extLst>
          </p:cNvPr>
          <p:cNvSpPr>
            <a:spLocks noGrp="1"/>
          </p:cNvSpPr>
          <p:nvPr>
            <p:ph type="dt" sz="half" idx="10"/>
          </p:nvPr>
        </p:nvSpPr>
        <p:spPr/>
        <p:txBody>
          <a:bodyPr/>
          <a:lstStyle/>
          <a:p>
            <a:fld id="{DB768B74-8A5B-446A-9AD6-1FB2AFDF83F8}" type="datetimeFigureOut">
              <a:rPr lang="es-MX" smtClean="0"/>
              <a:t>22/11/2022</a:t>
            </a:fld>
            <a:endParaRPr lang="es-MX"/>
          </a:p>
        </p:txBody>
      </p:sp>
      <p:sp>
        <p:nvSpPr>
          <p:cNvPr id="5" name="Marcador de pie de página 4">
            <a:extLst>
              <a:ext uri="{FF2B5EF4-FFF2-40B4-BE49-F238E27FC236}">
                <a16:creationId xmlns:a16="http://schemas.microsoft.com/office/drawing/2014/main" id="{CBEE6490-7FCF-FCE1-1629-058928B5FFC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ED889D5-DAED-28AB-AE23-920A70257EDB}"/>
              </a:ext>
            </a:extLst>
          </p:cNvPr>
          <p:cNvSpPr>
            <a:spLocks noGrp="1"/>
          </p:cNvSpPr>
          <p:nvPr>
            <p:ph type="sldNum" sz="quarter" idx="12"/>
          </p:nvPr>
        </p:nvSpPr>
        <p:spPr/>
        <p:txBody>
          <a:bodyPr/>
          <a:lstStyle/>
          <a:p>
            <a:fld id="{7FBD4E68-7A36-45D4-A8CF-64EFAF9E5999}" type="slidenum">
              <a:rPr lang="es-MX" smtClean="0"/>
              <a:t>‹Nº›</a:t>
            </a:fld>
            <a:endParaRPr lang="es-MX"/>
          </a:p>
        </p:txBody>
      </p:sp>
    </p:spTree>
    <p:extLst>
      <p:ext uri="{BB962C8B-B14F-4D97-AF65-F5344CB8AC3E}">
        <p14:creationId xmlns:p14="http://schemas.microsoft.com/office/powerpoint/2010/main" val="198459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5D0C3-8645-0C49-3F5F-178004D608C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C5402E7-FAE4-C98F-98C6-10F3302CF9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F48BE71-50A0-B656-45E3-89CC284C0410}"/>
              </a:ext>
            </a:extLst>
          </p:cNvPr>
          <p:cNvSpPr>
            <a:spLocks noGrp="1"/>
          </p:cNvSpPr>
          <p:nvPr>
            <p:ph type="dt" sz="half" idx="10"/>
          </p:nvPr>
        </p:nvSpPr>
        <p:spPr/>
        <p:txBody>
          <a:bodyPr/>
          <a:lstStyle/>
          <a:p>
            <a:fld id="{DB768B74-8A5B-446A-9AD6-1FB2AFDF83F8}" type="datetimeFigureOut">
              <a:rPr lang="es-MX" smtClean="0"/>
              <a:t>22/11/2022</a:t>
            </a:fld>
            <a:endParaRPr lang="es-MX"/>
          </a:p>
        </p:txBody>
      </p:sp>
      <p:sp>
        <p:nvSpPr>
          <p:cNvPr id="5" name="Marcador de pie de página 4">
            <a:extLst>
              <a:ext uri="{FF2B5EF4-FFF2-40B4-BE49-F238E27FC236}">
                <a16:creationId xmlns:a16="http://schemas.microsoft.com/office/drawing/2014/main" id="{76C01940-5DB5-F243-D5BA-0B24F18864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0E6AE62-A3FD-2C6D-01FD-E8B7412A2FF1}"/>
              </a:ext>
            </a:extLst>
          </p:cNvPr>
          <p:cNvSpPr>
            <a:spLocks noGrp="1"/>
          </p:cNvSpPr>
          <p:nvPr>
            <p:ph type="sldNum" sz="quarter" idx="12"/>
          </p:nvPr>
        </p:nvSpPr>
        <p:spPr/>
        <p:txBody>
          <a:bodyPr/>
          <a:lstStyle/>
          <a:p>
            <a:fld id="{7FBD4E68-7A36-45D4-A8CF-64EFAF9E5999}" type="slidenum">
              <a:rPr lang="es-MX" smtClean="0"/>
              <a:t>‹Nº›</a:t>
            </a:fld>
            <a:endParaRPr lang="es-MX"/>
          </a:p>
        </p:txBody>
      </p:sp>
    </p:spTree>
    <p:extLst>
      <p:ext uri="{BB962C8B-B14F-4D97-AF65-F5344CB8AC3E}">
        <p14:creationId xmlns:p14="http://schemas.microsoft.com/office/powerpoint/2010/main" val="2356405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9B5E4-76AE-094A-580C-774B704CFE4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860436C-C102-3520-A5C6-D386831AF14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19DAB64-B9C6-9F7B-9090-33AEF3DB1E9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20AB40AD-AC3B-810C-6C40-7180BDD91682}"/>
              </a:ext>
            </a:extLst>
          </p:cNvPr>
          <p:cNvSpPr>
            <a:spLocks noGrp="1"/>
          </p:cNvSpPr>
          <p:nvPr>
            <p:ph type="dt" sz="half" idx="10"/>
          </p:nvPr>
        </p:nvSpPr>
        <p:spPr/>
        <p:txBody>
          <a:bodyPr/>
          <a:lstStyle/>
          <a:p>
            <a:fld id="{DB768B74-8A5B-446A-9AD6-1FB2AFDF83F8}" type="datetimeFigureOut">
              <a:rPr lang="es-MX" smtClean="0"/>
              <a:t>22/11/2022</a:t>
            </a:fld>
            <a:endParaRPr lang="es-MX"/>
          </a:p>
        </p:txBody>
      </p:sp>
      <p:sp>
        <p:nvSpPr>
          <p:cNvPr id="6" name="Marcador de pie de página 5">
            <a:extLst>
              <a:ext uri="{FF2B5EF4-FFF2-40B4-BE49-F238E27FC236}">
                <a16:creationId xmlns:a16="http://schemas.microsoft.com/office/drawing/2014/main" id="{77F576A4-6DCE-BF93-10AD-FAD8F793631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6F5D715-7F80-FDD3-F5C2-B185FC976066}"/>
              </a:ext>
            </a:extLst>
          </p:cNvPr>
          <p:cNvSpPr>
            <a:spLocks noGrp="1"/>
          </p:cNvSpPr>
          <p:nvPr>
            <p:ph type="sldNum" sz="quarter" idx="12"/>
          </p:nvPr>
        </p:nvSpPr>
        <p:spPr/>
        <p:txBody>
          <a:bodyPr/>
          <a:lstStyle/>
          <a:p>
            <a:fld id="{7FBD4E68-7A36-45D4-A8CF-64EFAF9E5999}" type="slidenum">
              <a:rPr lang="es-MX" smtClean="0"/>
              <a:t>‹Nº›</a:t>
            </a:fld>
            <a:endParaRPr lang="es-MX"/>
          </a:p>
        </p:txBody>
      </p:sp>
    </p:spTree>
    <p:extLst>
      <p:ext uri="{BB962C8B-B14F-4D97-AF65-F5344CB8AC3E}">
        <p14:creationId xmlns:p14="http://schemas.microsoft.com/office/powerpoint/2010/main" val="3853341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BFF5C5-77AB-4C8D-6CD7-D0BC53F2EEA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89386C6-BE43-5345-F27E-3725DB03A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7F9A90-2C14-0A56-D813-3713E7D6DBA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CF0D1AB7-5ACD-0769-CA91-7D12D5364A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273844A-B576-FE04-8F1E-3C4ADEB177B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16D6D02-20AA-2799-7AB7-7BE5DADC85F0}"/>
              </a:ext>
            </a:extLst>
          </p:cNvPr>
          <p:cNvSpPr>
            <a:spLocks noGrp="1"/>
          </p:cNvSpPr>
          <p:nvPr>
            <p:ph type="dt" sz="half" idx="10"/>
          </p:nvPr>
        </p:nvSpPr>
        <p:spPr/>
        <p:txBody>
          <a:bodyPr/>
          <a:lstStyle/>
          <a:p>
            <a:fld id="{DB768B74-8A5B-446A-9AD6-1FB2AFDF83F8}" type="datetimeFigureOut">
              <a:rPr lang="es-MX" smtClean="0"/>
              <a:t>22/11/2022</a:t>
            </a:fld>
            <a:endParaRPr lang="es-MX"/>
          </a:p>
        </p:txBody>
      </p:sp>
      <p:sp>
        <p:nvSpPr>
          <p:cNvPr id="8" name="Marcador de pie de página 7">
            <a:extLst>
              <a:ext uri="{FF2B5EF4-FFF2-40B4-BE49-F238E27FC236}">
                <a16:creationId xmlns:a16="http://schemas.microsoft.com/office/drawing/2014/main" id="{01141AAF-4EA4-591E-70D2-245E6652C3D3}"/>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1D75F7B-55CE-0585-8E93-3D5042457687}"/>
              </a:ext>
            </a:extLst>
          </p:cNvPr>
          <p:cNvSpPr>
            <a:spLocks noGrp="1"/>
          </p:cNvSpPr>
          <p:nvPr>
            <p:ph type="sldNum" sz="quarter" idx="12"/>
          </p:nvPr>
        </p:nvSpPr>
        <p:spPr/>
        <p:txBody>
          <a:bodyPr/>
          <a:lstStyle/>
          <a:p>
            <a:fld id="{7FBD4E68-7A36-45D4-A8CF-64EFAF9E5999}" type="slidenum">
              <a:rPr lang="es-MX" smtClean="0"/>
              <a:t>‹Nº›</a:t>
            </a:fld>
            <a:endParaRPr lang="es-MX"/>
          </a:p>
        </p:txBody>
      </p:sp>
    </p:spTree>
    <p:extLst>
      <p:ext uri="{BB962C8B-B14F-4D97-AF65-F5344CB8AC3E}">
        <p14:creationId xmlns:p14="http://schemas.microsoft.com/office/powerpoint/2010/main" val="52537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DB7F1-212F-5F63-A96A-9D2DDE5EC3A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69EDE62-43C6-E9C6-D7A2-B97E0831FCFB}"/>
              </a:ext>
            </a:extLst>
          </p:cNvPr>
          <p:cNvSpPr>
            <a:spLocks noGrp="1"/>
          </p:cNvSpPr>
          <p:nvPr>
            <p:ph type="dt" sz="half" idx="10"/>
          </p:nvPr>
        </p:nvSpPr>
        <p:spPr/>
        <p:txBody>
          <a:bodyPr/>
          <a:lstStyle/>
          <a:p>
            <a:fld id="{DB768B74-8A5B-446A-9AD6-1FB2AFDF83F8}" type="datetimeFigureOut">
              <a:rPr lang="es-MX" smtClean="0"/>
              <a:t>22/11/2022</a:t>
            </a:fld>
            <a:endParaRPr lang="es-MX"/>
          </a:p>
        </p:txBody>
      </p:sp>
      <p:sp>
        <p:nvSpPr>
          <p:cNvPr id="4" name="Marcador de pie de página 3">
            <a:extLst>
              <a:ext uri="{FF2B5EF4-FFF2-40B4-BE49-F238E27FC236}">
                <a16:creationId xmlns:a16="http://schemas.microsoft.com/office/drawing/2014/main" id="{97EDB30A-5284-861E-3F8E-46DC1FC495F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2A6E43DB-D982-01A8-5569-A89F9A437AB5}"/>
              </a:ext>
            </a:extLst>
          </p:cNvPr>
          <p:cNvSpPr>
            <a:spLocks noGrp="1"/>
          </p:cNvSpPr>
          <p:nvPr>
            <p:ph type="sldNum" sz="quarter" idx="12"/>
          </p:nvPr>
        </p:nvSpPr>
        <p:spPr/>
        <p:txBody>
          <a:bodyPr/>
          <a:lstStyle/>
          <a:p>
            <a:fld id="{7FBD4E68-7A36-45D4-A8CF-64EFAF9E5999}" type="slidenum">
              <a:rPr lang="es-MX" smtClean="0"/>
              <a:t>‹Nº›</a:t>
            </a:fld>
            <a:endParaRPr lang="es-MX"/>
          </a:p>
        </p:txBody>
      </p:sp>
    </p:spTree>
    <p:extLst>
      <p:ext uri="{BB962C8B-B14F-4D97-AF65-F5344CB8AC3E}">
        <p14:creationId xmlns:p14="http://schemas.microsoft.com/office/powerpoint/2010/main" val="2495699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C756301-0E3D-2B07-7917-7DE9ADD30434}"/>
              </a:ext>
            </a:extLst>
          </p:cNvPr>
          <p:cNvSpPr>
            <a:spLocks noGrp="1"/>
          </p:cNvSpPr>
          <p:nvPr>
            <p:ph type="dt" sz="half" idx="10"/>
          </p:nvPr>
        </p:nvSpPr>
        <p:spPr/>
        <p:txBody>
          <a:bodyPr/>
          <a:lstStyle/>
          <a:p>
            <a:fld id="{DB768B74-8A5B-446A-9AD6-1FB2AFDF83F8}" type="datetimeFigureOut">
              <a:rPr lang="es-MX" smtClean="0"/>
              <a:t>22/11/2022</a:t>
            </a:fld>
            <a:endParaRPr lang="es-MX"/>
          </a:p>
        </p:txBody>
      </p:sp>
      <p:sp>
        <p:nvSpPr>
          <p:cNvPr id="3" name="Marcador de pie de página 2">
            <a:extLst>
              <a:ext uri="{FF2B5EF4-FFF2-40B4-BE49-F238E27FC236}">
                <a16:creationId xmlns:a16="http://schemas.microsoft.com/office/drawing/2014/main" id="{9E58D992-15FF-469B-C5EE-B9AF555412E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9E09824-D26D-8EF5-A501-646D8966631D}"/>
              </a:ext>
            </a:extLst>
          </p:cNvPr>
          <p:cNvSpPr>
            <a:spLocks noGrp="1"/>
          </p:cNvSpPr>
          <p:nvPr>
            <p:ph type="sldNum" sz="quarter" idx="12"/>
          </p:nvPr>
        </p:nvSpPr>
        <p:spPr/>
        <p:txBody>
          <a:bodyPr/>
          <a:lstStyle/>
          <a:p>
            <a:fld id="{7FBD4E68-7A36-45D4-A8CF-64EFAF9E5999}" type="slidenum">
              <a:rPr lang="es-MX" smtClean="0"/>
              <a:t>‹Nº›</a:t>
            </a:fld>
            <a:endParaRPr lang="es-MX"/>
          </a:p>
        </p:txBody>
      </p:sp>
    </p:spTree>
    <p:extLst>
      <p:ext uri="{BB962C8B-B14F-4D97-AF65-F5344CB8AC3E}">
        <p14:creationId xmlns:p14="http://schemas.microsoft.com/office/powerpoint/2010/main" val="2801343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5F0323-741D-8BF9-7013-5EC6BC74CF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1E19B1F-6478-E530-6F68-FFE5DD68B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A798F53-5B4C-D9E6-C479-C3812DD6B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13B47EF-7296-2896-4394-A5798889C5A5}"/>
              </a:ext>
            </a:extLst>
          </p:cNvPr>
          <p:cNvSpPr>
            <a:spLocks noGrp="1"/>
          </p:cNvSpPr>
          <p:nvPr>
            <p:ph type="dt" sz="half" idx="10"/>
          </p:nvPr>
        </p:nvSpPr>
        <p:spPr/>
        <p:txBody>
          <a:bodyPr/>
          <a:lstStyle/>
          <a:p>
            <a:fld id="{DB768B74-8A5B-446A-9AD6-1FB2AFDF83F8}" type="datetimeFigureOut">
              <a:rPr lang="es-MX" smtClean="0"/>
              <a:t>22/11/2022</a:t>
            </a:fld>
            <a:endParaRPr lang="es-MX"/>
          </a:p>
        </p:txBody>
      </p:sp>
      <p:sp>
        <p:nvSpPr>
          <p:cNvPr id="6" name="Marcador de pie de página 5">
            <a:extLst>
              <a:ext uri="{FF2B5EF4-FFF2-40B4-BE49-F238E27FC236}">
                <a16:creationId xmlns:a16="http://schemas.microsoft.com/office/drawing/2014/main" id="{2C5A7C3C-0E53-626B-3E83-C1CAD69684C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25C3100-E529-54A6-D1D5-90C135820A50}"/>
              </a:ext>
            </a:extLst>
          </p:cNvPr>
          <p:cNvSpPr>
            <a:spLocks noGrp="1"/>
          </p:cNvSpPr>
          <p:nvPr>
            <p:ph type="sldNum" sz="quarter" idx="12"/>
          </p:nvPr>
        </p:nvSpPr>
        <p:spPr/>
        <p:txBody>
          <a:bodyPr/>
          <a:lstStyle/>
          <a:p>
            <a:fld id="{7FBD4E68-7A36-45D4-A8CF-64EFAF9E5999}" type="slidenum">
              <a:rPr lang="es-MX" smtClean="0"/>
              <a:t>‹Nº›</a:t>
            </a:fld>
            <a:endParaRPr lang="es-MX"/>
          </a:p>
        </p:txBody>
      </p:sp>
    </p:spTree>
    <p:extLst>
      <p:ext uri="{BB962C8B-B14F-4D97-AF65-F5344CB8AC3E}">
        <p14:creationId xmlns:p14="http://schemas.microsoft.com/office/powerpoint/2010/main" val="197274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21CCC-53A6-68D8-5C34-CEA9EFFECF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2BB7A606-6370-92CF-9757-2E6A6D76F1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FB1E8195-B045-3599-526B-1CBBAFBEF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5E20B1B-7286-2CFD-CE48-F2DB00E3079C}"/>
              </a:ext>
            </a:extLst>
          </p:cNvPr>
          <p:cNvSpPr>
            <a:spLocks noGrp="1"/>
          </p:cNvSpPr>
          <p:nvPr>
            <p:ph type="dt" sz="half" idx="10"/>
          </p:nvPr>
        </p:nvSpPr>
        <p:spPr/>
        <p:txBody>
          <a:bodyPr/>
          <a:lstStyle/>
          <a:p>
            <a:fld id="{DB768B74-8A5B-446A-9AD6-1FB2AFDF83F8}" type="datetimeFigureOut">
              <a:rPr lang="es-MX" smtClean="0"/>
              <a:t>22/11/2022</a:t>
            </a:fld>
            <a:endParaRPr lang="es-MX"/>
          </a:p>
        </p:txBody>
      </p:sp>
      <p:sp>
        <p:nvSpPr>
          <p:cNvPr id="6" name="Marcador de pie de página 5">
            <a:extLst>
              <a:ext uri="{FF2B5EF4-FFF2-40B4-BE49-F238E27FC236}">
                <a16:creationId xmlns:a16="http://schemas.microsoft.com/office/drawing/2014/main" id="{CC480410-CAFA-723C-62C6-0DB8DBF598E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57AF8D8-085B-312C-96D1-9E1A1A5F1630}"/>
              </a:ext>
            </a:extLst>
          </p:cNvPr>
          <p:cNvSpPr>
            <a:spLocks noGrp="1"/>
          </p:cNvSpPr>
          <p:nvPr>
            <p:ph type="sldNum" sz="quarter" idx="12"/>
          </p:nvPr>
        </p:nvSpPr>
        <p:spPr/>
        <p:txBody>
          <a:bodyPr/>
          <a:lstStyle/>
          <a:p>
            <a:fld id="{7FBD4E68-7A36-45D4-A8CF-64EFAF9E5999}" type="slidenum">
              <a:rPr lang="es-MX" smtClean="0"/>
              <a:t>‹Nº›</a:t>
            </a:fld>
            <a:endParaRPr lang="es-MX"/>
          </a:p>
        </p:txBody>
      </p:sp>
    </p:spTree>
    <p:extLst>
      <p:ext uri="{BB962C8B-B14F-4D97-AF65-F5344CB8AC3E}">
        <p14:creationId xmlns:p14="http://schemas.microsoft.com/office/powerpoint/2010/main" val="56619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1EE9F8E-856B-2E37-D204-33560470F2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EC03D92-C7BA-162E-213D-7BB582CDF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67D4C93-63B6-33BB-25EB-3970B2BFD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768B74-8A5B-446A-9AD6-1FB2AFDF83F8}" type="datetimeFigureOut">
              <a:rPr lang="es-MX" smtClean="0"/>
              <a:t>22/11/2022</a:t>
            </a:fld>
            <a:endParaRPr lang="es-MX"/>
          </a:p>
        </p:txBody>
      </p:sp>
      <p:sp>
        <p:nvSpPr>
          <p:cNvPr id="5" name="Marcador de pie de página 4">
            <a:extLst>
              <a:ext uri="{FF2B5EF4-FFF2-40B4-BE49-F238E27FC236}">
                <a16:creationId xmlns:a16="http://schemas.microsoft.com/office/drawing/2014/main" id="{6C6A7AF9-EFFF-7F00-9616-B3F03BAD3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B9F71D2D-48A7-6C1D-502D-7299078C05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D4E68-7A36-45D4-A8CF-64EFAF9E5999}" type="slidenum">
              <a:rPr lang="es-MX" smtClean="0"/>
              <a:t>‹Nº›</a:t>
            </a:fld>
            <a:endParaRPr lang="es-MX"/>
          </a:p>
        </p:txBody>
      </p:sp>
    </p:spTree>
    <p:extLst>
      <p:ext uri="{BB962C8B-B14F-4D97-AF65-F5344CB8AC3E}">
        <p14:creationId xmlns:p14="http://schemas.microsoft.com/office/powerpoint/2010/main" val="22479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dev.mysql.com/downloads/connector/net/8.0.html" TargetMode="External"/><Relationship Id="rId4" Type="http://schemas.openxmlformats.org/officeDocument/2006/relationships/hyperlink" Target="https://visualstudio.microsoft.com/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dev.mysql.com/downloads/connector/net/8.0.html" TargetMode="External"/><Relationship Id="rId4" Type="http://schemas.openxmlformats.org/officeDocument/2006/relationships/hyperlink" Target="https://visualstudio.microsoft.com/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dev.mysql.com/downloads/connector/net/8.0.html" TargetMode="External"/><Relationship Id="rId4" Type="http://schemas.openxmlformats.org/officeDocument/2006/relationships/hyperlink" Target="https://visualstudio.microsoft.com/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D49EDB7-8DB2-E1C8-EA3D-D68D11937E2F}"/>
              </a:ext>
            </a:extLst>
          </p:cNvPr>
          <p:cNvSpPr txBox="1"/>
          <p:nvPr/>
        </p:nvSpPr>
        <p:spPr>
          <a:xfrm>
            <a:off x="2022151" y="2322463"/>
            <a:ext cx="4564199" cy="461665"/>
          </a:xfrm>
          <a:prstGeom prst="rect">
            <a:avLst/>
          </a:prstGeom>
          <a:noFill/>
        </p:spPr>
        <p:txBody>
          <a:bodyPr wrap="none" rtlCol="0">
            <a:spAutoFit/>
          </a:bodyPr>
          <a:lstStyle/>
          <a:p>
            <a:pPr algn="ctr"/>
            <a:r>
              <a:rPr lang="es-MX" sz="2400" i="1" dirty="0">
                <a:solidFill>
                  <a:schemeClr val="bg1"/>
                </a:solidFill>
                <a:latin typeface="DPDidot HTFM96" charset="0"/>
                <a:cs typeface="Lato" panose="020F0502020204030203" pitchFamily="34" charset="0"/>
              </a:rPr>
              <a:t>Interfaz de usuario con Visual Basic</a:t>
            </a:r>
          </a:p>
        </p:txBody>
      </p:sp>
      <p:sp>
        <p:nvSpPr>
          <p:cNvPr id="5" name="CuadroTexto 4">
            <a:extLst>
              <a:ext uri="{FF2B5EF4-FFF2-40B4-BE49-F238E27FC236}">
                <a16:creationId xmlns:a16="http://schemas.microsoft.com/office/drawing/2014/main" id="{2431DB50-8242-397F-539F-578630AC6E18}"/>
              </a:ext>
            </a:extLst>
          </p:cNvPr>
          <p:cNvSpPr txBox="1"/>
          <p:nvPr/>
        </p:nvSpPr>
        <p:spPr>
          <a:xfrm>
            <a:off x="3808602" y="2644170"/>
            <a:ext cx="4574796" cy="1938992"/>
          </a:xfrm>
          <a:prstGeom prst="rect">
            <a:avLst/>
          </a:prstGeom>
          <a:noFill/>
        </p:spPr>
        <p:txBody>
          <a:bodyPr wrap="square" rtlCol="0">
            <a:spAutoFit/>
          </a:bodyPr>
          <a:lstStyle/>
          <a:p>
            <a:pPr algn="ctr"/>
            <a:r>
              <a:rPr lang="es-MX" sz="6000" spc="600" dirty="0">
                <a:solidFill>
                  <a:schemeClr val="bg1"/>
                </a:solidFill>
                <a:latin typeface="Lato" panose="020F0502020204030203" pitchFamily="34" charset="0"/>
                <a:cs typeface="Lato" panose="020F0502020204030203" pitchFamily="34" charset="0"/>
              </a:rPr>
              <a:t>Control de Acceso</a:t>
            </a:r>
          </a:p>
        </p:txBody>
      </p:sp>
      <p:cxnSp>
        <p:nvCxnSpPr>
          <p:cNvPr id="8" name="Conector recto 7">
            <a:extLst>
              <a:ext uri="{FF2B5EF4-FFF2-40B4-BE49-F238E27FC236}">
                <a16:creationId xmlns:a16="http://schemas.microsoft.com/office/drawing/2014/main" id="{7C962895-EC56-7F75-1BCF-DE87F6E2A8F1}"/>
              </a:ext>
            </a:extLst>
          </p:cNvPr>
          <p:cNvCxnSpPr>
            <a:cxnSpLocks/>
          </p:cNvCxnSpPr>
          <p:nvPr/>
        </p:nvCxnSpPr>
        <p:spPr>
          <a:xfrm>
            <a:off x="-11789436" y="611676"/>
            <a:ext cx="111993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19480620-A0A7-9647-20BD-B59AA9565CD4}"/>
              </a:ext>
            </a:extLst>
          </p:cNvPr>
          <p:cNvCxnSpPr>
            <a:cxnSpLocks/>
          </p:cNvCxnSpPr>
          <p:nvPr/>
        </p:nvCxnSpPr>
        <p:spPr>
          <a:xfrm>
            <a:off x="12688349" y="1018036"/>
            <a:ext cx="111993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6CE9C1E2-80EC-138B-4DC4-36C096078F50}"/>
              </a:ext>
            </a:extLst>
          </p:cNvPr>
          <p:cNvSpPr txBox="1"/>
          <p:nvPr/>
        </p:nvSpPr>
        <p:spPr>
          <a:xfrm>
            <a:off x="5215790" y="-1571349"/>
            <a:ext cx="1760418" cy="338554"/>
          </a:xfrm>
          <a:prstGeom prst="rect">
            <a:avLst/>
          </a:prstGeom>
          <a:noFill/>
        </p:spPr>
        <p:txBody>
          <a:bodyPr wrap="none" rtlCol="0">
            <a:spAutoFit/>
          </a:bodyPr>
          <a:lstStyle/>
          <a:p>
            <a:r>
              <a:rPr lang="es-MX" sz="1600" i="1" dirty="0">
                <a:solidFill>
                  <a:schemeClr val="bg1"/>
                </a:solidFill>
                <a:latin typeface="Times New Roman" panose="02020603050405020304" pitchFamily="18" charset="0"/>
                <a:cs typeface="Times New Roman" panose="02020603050405020304" pitchFamily="18" charset="0"/>
              </a:rPr>
              <a:t>Contenido sesión 2</a:t>
            </a:r>
          </a:p>
        </p:txBody>
      </p:sp>
      <p:sp>
        <p:nvSpPr>
          <p:cNvPr id="11" name="CuadroTexto 10">
            <a:extLst>
              <a:ext uri="{FF2B5EF4-FFF2-40B4-BE49-F238E27FC236}">
                <a16:creationId xmlns:a16="http://schemas.microsoft.com/office/drawing/2014/main" id="{12CBACC7-6C40-EFD2-1B09-2DE39323CE58}"/>
              </a:ext>
            </a:extLst>
          </p:cNvPr>
          <p:cNvSpPr txBox="1"/>
          <p:nvPr/>
        </p:nvSpPr>
        <p:spPr>
          <a:xfrm>
            <a:off x="2508116" y="8609654"/>
            <a:ext cx="7175767" cy="2862322"/>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Breve introducción a Visual Studio 2022</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Que es Visual Basic</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Construcción paso a paso de la interfaz </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Código básico para ver el funcionamiento de interfaces en visual Basic</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Agregar usuarios a la base de datos </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Visualizar al usuario al escanear tarjeta </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Comunicación con Arduino encender led desde VB</a:t>
            </a:r>
          </a:p>
          <a:p>
            <a:pPr marL="285750" indent="-285750">
              <a:buFont typeface="Arial" panose="020B0604020202020204" pitchFamily="34" charset="0"/>
              <a:buChar char="•"/>
            </a:pPr>
            <a:r>
              <a:rPr lang="es-MX" sz="2000" dirty="0" err="1">
                <a:solidFill>
                  <a:schemeClr val="bg1"/>
                </a:solidFill>
                <a:latin typeface="Times New Roman" panose="02020603050405020304" pitchFamily="18" charset="0"/>
                <a:cs typeface="Times New Roman" panose="02020603050405020304" pitchFamily="18" charset="0"/>
              </a:rPr>
              <a:t>Update</a:t>
            </a:r>
            <a:r>
              <a:rPr lang="es-MX" sz="2000" dirty="0">
                <a:solidFill>
                  <a:schemeClr val="bg1"/>
                </a:solidFill>
                <a:latin typeface="Times New Roman" panose="02020603050405020304" pitchFamily="18" charset="0"/>
                <a:cs typeface="Times New Roman" panose="02020603050405020304" pitchFamily="18" charset="0"/>
              </a:rPr>
              <a:t> de datos desde VB utilizando sentencias SQL básicas </a:t>
            </a:r>
          </a:p>
        </p:txBody>
      </p:sp>
    </p:spTree>
    <p:extLst>
      <p:ext uri="{BB962C8B-B14F-4D97-AF65-F5344CB8AC3E}">
        <p14:creationId xmlns:p14="http://schemas.microsoft.com/office/powerpoint/2010/main" val="309518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D49EDB7-8DB2-E1C8-EA3D-D68D11937E2F}"/>
              </a:ext>
            </a:extLst>
          </p:cNvPr>
          <p:cNvSpPr txBox="1"/>
          <p:nvPr/>
        </p:nvSpPr>
        <p:spPr>
          <a:xfrm>
            <a:off x="378036" y="151963"/>
            <a:ext cx="2927139" cy="307777"/>
          </a:xfrm>
          <a:prstGeom prst="rect">
            <a:avLst/>
          </a:prstGeom>
          <a:noFill/>
        </p:spPr>
        <p:txBody>
          <a:bodyPr wrap="square" rtlCol="0">
            <a:spAutoFit/>
          </a:bodyPr>
          <a:lstStyle/>
          <a:p>
            <a:pPr algn="ctr"/>
            <a:r>
              <a:rPr lang="es-MX" sz="1400" i="1" dirty="0">
                <a:solidFill>
                  <a:schemeClr val="bg1"/>
                </a:solidFill>
                <a:latin typeface="DPDidot HTFM96" charset="0"/>
                <a:cs typeface="Lato" panose="020F0502020204030203" pitchFamily="34" charset="0"/>
              </a:rPr>
              <a:t>Interfaz de usuario con Visual Basic</a:t>
            </a:r>
          </a:p>
        </p:txBody>
      </p:sp>
      <p:sp>
        <p:nvSpPr>
          <p:cNvPr id="5" name="CuadroTexto 4">
            <a:extLst>
              <a:ext uri="{FF2B5EF4-FFF2-40B4-BE49-F238E27FC236}">
                <a16:creationId xmlns:a16="http://schemas.microsoft.com/office/drawing/2014/main" id="{2431DB50-8242-397F-539F-578630AC6E18}"/>
              </a:ext>
            </a:extLst>
          </p:cNvPr>
          <p:cNvSpPr txBox="1"/>
          <p:nvPr/>
        </p:nvSpPr>
        <p:spPr>
          <a:xfrm>
            <a:off x="3813900" y="79200"/>
            <a:ext cx="4564200" cy="523220"/>
          </a:xfrm>
          <a:prstGeom prst="rect">
            <a:avLst/>
          </a:prstGeom>
          <a:noFill/>
        </p:spPr>
        <p:txBody>
          <a:bodyPr wrap="square" rtlCol="0">
            <a:spAutoFit/>
          </a:bodyPr>
          <a:lstStyle/>
          <a:p>
            <a:pPr algn="ctr"/>
            <a:r>
              <a:rPr lang="es-MX" sz="2800" spc="600" dirty="0">
                <a:solidFill>
                  <a:schemeClr val="bg1"/>
                </a:solidFill>
                <a:latin typeface="Lato" panose="020F0502020204030203" pitchFamily="34" charset="0"/>
                <a:cs typeface="Lato" panose="020F0502020204030203" pitchFamily="34" charset="0"/>
              </a:rPr>
              <a:t>Control de Acceso</a:t>
            </a:r>
          </a:p>
        </p:txBody>
      </p:sp>
      <p:cxnSp>
        <p:nvCxnSpPr>
          <p:cNvPr id="2" name="Conector recto 1">
            <a:extLst>
              <a:ext uri="{FF2B5EF4-FFF2-40B4-BE49-F238E27FC236}">
                <a16:creationId xmlns:a16="http://schemas.microsoft.com/office/drawing/2014/main" id="{31B959D4-6D7B-9CC5-D4C1-905333D341A2}"/>
              </a:ext>
            </a:extLst>
          </p:cNvPr>
          <p:cNvCxnSpPr>
            <a:cxnSpLocks/>
          </p:cNvCxnSpPr>
          <p:nvPr/>
        </p:nvCxnSpPr>
        <p:spPr>
          <a:xfrm>
            <a:off x="496349" y="635579"/>
            <a:ext cx="111993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91EA7AE3-F936-9D53-24FE-4679F5114457}"/>
              </a:ext>
            </a:extLst>
          </p:cNvPr>
          <p:cNvCxnSpPr>
            <a:cxnSpLocks/>
          </p:cNvCxnSpPr>
          <p:nvPr/>
        </p:nvCxnSpPr>
        <p:spPr>
          <a:xfrm>
            <a:off x="496349" y="1061938"/>
            <a:ext cx="111993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8649DFB9-3D85-FDF9-BFB2-9BB827B730B8}"/>
              </a:ext>
            </a:extLst>
          </p:cNvPr>
          <p:cNvSpPr txBox="1"/>
          <p:nvPr/>
        </p:nvSpPr>
        <p:spPr>
          <a:xfrm>
            <a:off x="5215791" y="679482"/>
            <a:ext cx="1760418" cy="338554"/>
          </a:xfrm>
          <a:prstGeom prst="rect">
            <a:avLst/>
          </a:prstGeom>
          <a:noFill/>
        </p:spPr>
        <p:txBody>
          <a:bodyPr wrap="none" rtlCol="0">
            <a:spAutoFit/>
          </a:bodyPr>
          <a:lstStyle/>
          <a:p>
            <a:r>
              <a:rPr lang="es-MX" sz="1600" i="1" dirty="0">
                <a:solidFill>
                  <a:schemeClr val="bg1"/>
                </a:solidFill>
                <a:latin typeface="Times New Roman" panose="02020603050405020304" pitchFamily="18" charset="0"/>
                <a:cs typeface="Times New Roman" panose="02020603050405020304" pitchFamily="18" charset="0"/>
              </a:rPr>
              <a:t>Contenido sesión 2</a:t>
            </a:r>
          </a:p>
        </p:txBody>
      </p:sp>
      <p:sp>
        <p:nvSpPr>
          <p:cNvPr id="7" name="CuadroTexto 6">
            <a:extLst>
              <a:ext uri="{FF2B5EF4-FFF2-40B4-BE49-F238E27FC236}">
                <a16:creationId xmlns:a16="http://schemas.microsoft.com/office/drawing/2014/main" id="{01F7C07E-898C-A0A7-6603-6FCFB74638FA}"/>
              </a:ext>
            </a:extLst>
          </p:cNvPr>
          <p:cNvSpPr txBox="1"/>
          <p:nvPr/>
        </p:nvSpPr>
        <p:spPr>
          <a:xfrm>
            <a:off x="2508116" y="1997839"/>
            <a:ext cx="7175767" cy="2862322"/>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Breve introducción a Visual Studio 2022</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Que es Visual Basic</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Construcción paso a paso de la interfaz </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Código básico para ver el funcionamiento de interfaces en visual Basic</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Agregar usuarios a la base de datos </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Visualizar al usuario al escanear tarjeta </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Comunicación con Arduino encender led desde VB</a:t>
            </a:r>
          </a:p>
          <a:p>
            <a:pPr marL="285750" indent="-285750">
              <a:buFont typeface="Arial" panose="020B0604020202020204" pitchFamily="34" charset="0"/>
              <a:buChar char="•"/>
            </a:pPr>
            <a:r>
              <a:rPr lang="es-MX" sz="2000" dirty="0" err="1">
                <a:solidFill>
                  <a:schemeClr val="bg1"/>
                </a:solidFill>
                <a:latin typeface="Times New Roman" panose="02020603050405020304" pitchFamily="18" charset="0"/>
                <a:cs typeface="Times New Roman" panose="02020603050405020304" pitchFamily="18" charset="0"/>
              </a:rPr>
              <a:t>Update</a:t>
            </a:r>
            <a:r>
              <a:rPr lang="es-MX" sz="2000" dirty="0">
                <a:solidFill>
                  <a:schemeClr val="bg1"/>
                </a:solidFill>
                <a:latin typeface="Times New Roman" panose="02020603050405020304" pitchFamily="18" charset="0"/>
                <a:cs typeface="Times New Roman" panose="02020603050405020304" pitchFamily="18" charset="0"/>
              </a:rPr>
              <a:t> de datos desde VB utilizando sentencias SQL básicas </a:t>
            </a:r>
          </a:p>
        </p:txBody>
      </p:sp>
      <p:sp>
        <p:nvSpPr>
          <p:cNvPr id="8" name="CuadroTexto 7">
            <a:extLst>
              <a:ext uri="{FF2B5EF4-FFF2-40B4-BE49-F238E27FC236}">
                <a16:creationId xmlns:a16="http://schemas.microsoft.com/office/drawing/2014/main" id="{3908E066-0378-631B-4E15-E1BFF1FB9B84}"/>
              </a:ext>
            </a:extLst>
          </p:cNvPr>
          <p:cNvSpPr txBox="1"/>
          <p:nvPr/>
        </p:nvSpPr>
        <p:spPr>
          <a:xfrm>
            <a:off x="-2709010" y="745766"/>
            <a:ext cx="1760418" cy="338554"/>
          </a:xfrm>
          <a:prstGeom prst="rect">
            <a:avLst/>
          </a:prstGeom>
          <a:noFill/>
        </p:spPr>
        <p:txBody>
          <a:bodyPr wrap="none" rtlCol="0">
            <a:spAutoFit/>
          </a:bodyPr>
          <a:lstStyle/>
          <a:p>
            <a:r>
              <a:rPr lang="es-MX" sz="1600" dirty="0">
                <a:solidFill>
                  <a:schemeClr val="bg1"/>
                </a:solidFill>
                <a:latin typeface="Times New Roman" panose="02020603050405020304" pitchFamily="18" charset="0"/>
                <a:cs typeface="Times New Roman" panose="02020603050405020304" pitchFamily="18" charset="0"/>
              </a:rPr>
              <a:t>Visual Studio 2022</a:t>
            </a:r>
            <a:endParaRPr lang="es-MX" sz="1600" i="1" dirty="0">
              <a:solidFill>
                <a:schemeClr val="bg1"/>
              </a:solidFill>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77B62989-ED0B-F7CD-7648-A7F7207B50E9}"/>
              </a:ext>
            </a:extLst>
          </p:cNvPr>
          <p:cNvSpPr txBox="1"/>
          <p:nvPr/>
        </p:nvSpPr>
        <p:spPr>
          <a:xfrm>
            <a:off x="12899867" y="1508048"/>
            <a:ext cx="7175767" cy="1631216"/>
          </a:xfrm>
          <a:prstGeom prst="rect">
            <a:avLst/>
          </a:prstGeom>
          <a:noFill/>
        </p:spPr>
        <p:txBody>
          <a:bodyPr wrap="square" rtlCol="0">
            <a:spAutoFit/>
          </a:bodyPr>
          <a:lstStyle/>
          <a:p>
            <a:r>
              <a:rPr lang="es-MX" sz="2000" dirty="0">
                <a:solidFill>
                  <a:schemeClr val="bg1"/>
                </a:solidFill>
                <a:latin typeface="Times New Roman" panose="02020603050405020304" pitchFamily="18" charset="0"/>
                <a:cs typeface="Times New Roman" panose="02020603050405020304" pitchFamily="18" charset="0"/>
              </a:rPr>
              <a:t>Microsoft Visual Studio es un entorno de desarrollo integrado (IDE, por sus siglas en inglés) para Windows y macOS. Es compatible con múltiples lenguajes de programación, tales como C++, C#, Visual Basic .NET, F#, Java, Python, Ruby y PHP, al igual que entornos de desarrollo web, como ASP.NET MVC, Django, etc.</a:t>
            </a:r>
          </a:p>
        </p:txBody>
      </p:sp>
      <p:sp>
        <p:nvSpPr>
          <p:cNvPr id="10" name="CuadroTexto 9">
            <a:extLst>
              <a:ext uri="{FF2B5EF4-FFF2-40B4-BE49-F238E27FC236}">
                <a16:creationId xmlns:a16="http://schemas.microsoft.com/office/drawing/2014/main" id="{CC954DAD-1E5D-6D08-6C83-D6ECFE0253BE}"/>
              </a:ext>
            </a:extLst>
          </p:cNvPr>
          <p:cNvSpPr txBox="1"/>
          <p:nvPr/>
        </p:nvSpPr>
        <p:spPr>
          <a:xfrm>
            <a:off x="-7756195" y="4173242"/>
            <a:ext cx="7175767" cy="1938992"/>
          </a:xfrm>
          <a:prstGeom prst="rect">
            <a:avLst/>
          </a:prstGeom>
          <a:noFill/>
        </p:spPr>
        <p:txBody>
          <a:bodyPr wrap="square" rtlCol="0">
            <a:spAutoFit/>
          </a:bodyPr>
          <a:lstStyle/>
          <a:p>
            <a:r>
              <a:rPr lang="es-MX" sz="2000" dirty="0">
                <a:solidFill>
                  <a:schemeClr val="bg1"/>
                </a:solidFill>
                <a:latin typeface="Times New Roman" panose="02020603050405020304" pitchFamily="18" charset="0"/>
                <a:cs typeface="Times New Roman" panose="02020603050405020304" pitchFamily="18" charset="0"/>
              </a:rPr>
              <a:t>Visual Studio permite a los desarrolladores crear sitios y aplicaciones web, así como servicios web en cualquier entorno compatible con la plataforma .NET (a partir de la versión .NET 2002). Así, se pueden crear aplicaciones que se comuniquen entre estaciones de trabajo, páginas web, dispositivos móviles, dispositivos embebidos y videoconsolas, entre otros.</a:t>
            </a:r>
          </a:p>
        </p:txBody>
      </p:sp>
    </p:spTree>
    <p:extLst>
      <p:ext uri="{BB962C8B-B14F-4D97-AF65-F5344CB8AC3E}">
        <p14:creationId xmlns:p14="http://schemas.microsoft.com/office/powerpoint/2010/main" val="261900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D49EDB7-8DB2-E1C8-EA3D-D68D11937E2F}"/>
              </a:ext>
            </a:extLst>
          </p:cNvPr>
          <p:cNvSpPr txBox="1"/>
          <p:nvPr/>
        </p:nvSpPr>
        <p:spPr>
          <a:xfrm>
            <a:off x="378036" y="151963"/>
            <a:ext cx="2927139" cy="307777"/>
          </a:xfrm>
          <a:prstGeom prst="rect">
            <a:avLst/>
          </a:prstGeom>
          <a:noFill/>
        </p:spPr>
        <p:txBody>
          <a:bodyPr wrap="square" rtlCol="0">
            <a:spAutoFit/>
          </a:bodyPr>
          <a:lstStyle/>
          <a:p>
            <a:pPr algn="ctr"/>
            <a:r>
              <a:rPr lang="es-MX" sz="1400" i="1" dirty="0">
                <a:solidFill>
                  <a:schemeClr val="bg1"/>
                </a:solidFill>
                <a:latin typeface="DPDidot HTFM96" charset="0"/>
                <a:cs typeface="Lato" panose="020F0502020204030203" pitchFamily="34" charset="0"/>
              </a:rPr>
              <a:t>Interfaz de usuario con Visual Basic</a:t>
            </a:r>
          </a:p>
        </p:txBody>
      </p:sp>
      <p:sp>
        <p:nvSpPr>
          <p:cNvPr id="5" name="CuadroTexto 4">
            <a:extLst>
              <a:ext uri="{FF2B5EF4-FFF2-40B4-BE49-F238E27FC236}">
                <a16:creationId xmlns:a16="http://schemas.microsoft.com/office/drawing/2014/main" id="{2431DB50-8242-397F-539F-578630AC6E18}"/>
              </a:ext>
            </a:extLst>
          </p:cNvPr>
          <p:cNvSpPr txBox="1"/>
          <p:nvPr/>
        </p:nvSpPr>
        <p:spPr>
          <a:xfrm>
            <a:off x="3813900" y="79200"/>
            <a:ext cx="4564200" cy="523220"/>
          </a:xfrm>
          <a:prstGeom prst="rect">
            <a:avLst/>
          </a:prstGeom>
          <a:noFill/>
        </p:spPr>
        <p:txBody>
          <a:bodyPr wrap="square" rtlCol="0">
            <a:spAutoFit/>
          </a:bodyPr>
          <a:lstStyle/>
          <a:p>
            <a:pPr algn="ctr"/>
            <a:r>
              <a:rPr lang="es-MX" sz="2800" spc="600" dirty="0">
                <a:solidFill>
                  <a:schemeClr val="bg1"/>
                </a:solidFill>
                <a:latin typeface="Lato" panose="020F0502020204030203" pitchFamily="34" charset="0"/>
                <a:cs typeface="Lato" panose="020F0502020204030203" pitchFamily="34" charset="0"/>
              </a:rPr>
              <a:t>Control de Acceso</a:t>
            </a:r>
          </a:p>
        </p:txBody>
      </p:sp>
      <p:cxnSp>
        <p:nvCxnSpPr>
          <p:cNvPr id="2" name="Conector recto 1">
            <a:extLst>
              <a:ext uri="{FF2B5EF4-FFF2-40B4-BE49-F238E27FC236}">
                <a16:creationId xmlns:a16="http://schemas.microsoft.com/office/drawing/2014/main" id="{31B959D4-6D7B-9CC5-D4C1-905333D341A2}"/>
              </a:ext>
            </a:extLst>
          </p:cNvPr>
          <p:cNvCxnSpPr>
            <a:cxnSpLocks/>
          </p:cNvCxnSpPr>
          <p:nvPr/>
        </p:nvCxnSpPr>
        <p:spPr>
          <a:xfrm>
            <a:off x="496349" y="635579"/>
            <a:ext cx="111993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91EA7AE3-F936-9D53-24FE-4679F5114457}"/>
              </a:ext>
            </a:extLst>
          </p:cNvPr>
          <p:cNvCxnSpPr>
            <a:cxnSpLocks/>
          </p:cNvCxnSpPr>
          <p:nvPr/>
        </p:nvCxnSpPr>
        <p:spPr>
          <a:xfrm>
            <a:off x="496349" y="1061938"/>
            <a:ext cx="111993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8649DFB9-3D85-FDF9-BFB2-9BB827B730B8}"/>
              </a:ext>
            </a:extLst>
          </p:cNvPr>
          <p:cNvSpPr txBox="1"/>
          <p:nvPr/>
        </p:nvSpPr>
        <p:spPr>
          <a:xfrm>
            <a:off x="13460631" y="733762"/>
            <a:ext cx="1760418" cy="338554"/>
          </a:xfrm>
          <a:prstGeom prst="rect">
            <a:avLst/>
          </a:prstGeom>
          <a:noFill/>
        </p:spPr>
        <p:txBody>
          <a:bodyPr wrap="none" rtlCol="0">
            <a:spAutoFit/>
          </a:bodyPr>
          <a:lstStyle/>
          <a:p>
            <a:r>
              <a:rPr lang="es-MX" sz="1600" i="1" dirty="0">
                <a:solidFill>
                  <a:schemeClr val="bg1"/>
                </a:solidFill>
                <a:latin typeface="Times New Roman" panose="02020603050405020304" pitchFamily="18" charset="0"/>
                <a:cs typeface="Times New Roman" panose="02020603050405020304" pitchFamily="18" charset="0"/>
              </a:rPr>
              <a:t>Contenido sesión 2</a:t>
            </a:r>
          </a:p>
        </p:txBody>
      </p:sp>
      <p:sp>
        <p:nvSpPr>
          <p:cNvPr id="7" name="CuadroTexto 6">
            <a:extLst>
              <a:ext uri="{FF2B5EF4-FFF2-40B4-BE49-F238E27FC236}">
                <a16:creationId xmlns:a16="http://schemas.microsoft.com/office/drawing/2014/main" id="{01F7C07E-898C-A0A7-6603-6FCFB74638FA}"/>
              </a:ext>
            </a:extLst>
          </p:cNvPr>
          <p:cNvSpPr txBox="1"/>
          <p:nvPr/>
        </p:nvSpPr>
        <p:spPr>
          <a:xfrm>
            <a:off x="2843396" y="8246239"/>
            <a:ext cx="7175767" cy="2862322"/>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Breve introducción a Visual Studio 2022</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Que es Visual Basic</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Construcción paso a paso de la interfaz </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Código básico para ver el funcionamiento de interfaces en visual Basic</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Agregar usuarios a la base de datos </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Visualizar al usuario al escanear tarjeta </a:t>
            </a:r>
          </a:p>
          <a:p>
            <a:pPr marL="285750" indent="-285750">
              <a:buFont typeface="Arial" panose="020B0604020202020204" pitchFamily="34" charset="0"/>
              <a:buChar char="•"/>
            </a:pPr>
            <a:r>
              <a:rPr lang="es-MX" sz="2000" dirty="0">
                <a:solidFill>
                  <a:schemeClr val="bg1"/>
                </a:solidFill>
                <a:latin typeface="Times New Roman" panose="02020603050405020304" pitchFamily="18" charset="0"/>
                <a:cs typeface="Times New Roman" panose="02020603050405020304" pitchFamily="18" charset="0"/>
              </a:rPr>
              <a:t>Comunicación con Arduino encender led desde VB</a:t>
            </a:r>
          </a:p>
          <a:p>
            <a:pPr marL="285750" indent="-285750">
              <a:buFont typeface="Arial" panose="020B0604020202020204" pitchFamily="34" charset="0"/>
              <a:buChar char="•"/>
            </a:pPr>
            <a:r>
              <a:rPr lang="es-MX" sz="2000" dirty="0" err="1">
                <a:solidFill>
                  <a:schemeClr val="bg1"/>
                </a:solidFill>
                <a:latin typeface="Times New Roman" panose="02020603050405020304" pitchFamily="18" charset="0"/>
                <a:cs typeface="Times New Roman" panose="02020603050405020304" pitchFamily="18" charset="0"/>
              </a:rPr>
              <a:t>Update</a:t>
            </a:r>
            <a:r>
              <a:rPr lang="es-MX" sz="2000" dirty="0">
                <a:solidFill>
                  <a:schemeClr val="bg1"/>
                </a:solidFill>
                <a:latin typeface="Times New Roman" panose="02020603050405020304" pitchFamily="18" charset="0"/>
                <a:cs typeface="Times New Roman" panose="02020603050405020304" pitchFamily="18" charset="0"/>
              </a:rPr>
              <a:t> de datos desde VB utilizando sentencias SQL básicas </a:t>
            </a:r>
          </a:p>
        </p:txBody>
      </p:sp>
      <p:sp>
        <p:nvSpPr>
          <p:cNvPr id="8" name="CuadroTexto 7">
            <a:extLst>
              <a:ext uri="{FF2B5EF4-FFF2-40B4-BE49-F238E27FC236}">
                <a16:creationId xmlns:a16="http://schemas.microsoft.com/office/drawing/2014/main" id="{1C1878A3-6666-C640-B887-BC71D9CAFD2D}"/>
              </a:ext>
            </a:extLst>
          </p:cNvPr>
          <p:cNvSpPr txBox="1"/>
          <p:nvPr/>
        </p:nvSpPr>
        <p:spPr>
          <a:xfrm>
            <a:off x="5215790" y="628535"/>
            <a:ext cx="1760418" cy="338554"/>
          </a:xfrm>
          <a:prstGeom prst="rect">
            <a:avLst/>
          </a:prstGeom>
          <a:noFill/>
        </p:spPr>
        <p:txBody>
          <a:bodyPr wrap="none" rtlCol="0">
            <a:spAutoFit/>
          </a:bodyPr>
          <a:lstStyle/>
          <a:p>
            <a:r>
              <a:rPr lang="es-MX" sz="1600" dirty="0">
                <a:solidFill>
                  <a:schemeClr val="bg1"/>
                </a:solidFill>
                <a:latin typeface="Times New Roman" panose="02020603050405020304" pitchFamily="18" charset="0"/>
                <a:cs typeface="Times New Roman" panose="02020603050405020304" pitchFamily="18" charset="0"/>
              </a:rPr>
              <a:t>Visual Studio 2022</a:t>
            </a:r>
            <a:endParaRPr lang="es-MX" sz="1600" i="1" dirty="0">
              <a:solidFill>
                <a:schemeClr val="bg1"/>
              </a:solidFill>
              <a:latin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CC8FA3FF-326B-851F-6074-DBDD29F8DC8B}"/>
              </a:ext>
            </a:extLst>
          </p:cNvPr>
          <p:cNvSpPr txBox="1"/>
          <p:nvPr/>
        </p:nvSpPr>
        <p:spPr>
          <a:xfrm>
            <a:off x="2231867" y="1531494"/>
            <a:ext cx="7175767" cy="1631216"/>
          </a:xfrm>
          <a:prstGeom prst="rect">
            <a:avLst/>
          </a:prstGeom>
          <a:noFill/>
        </p:spPr>
        <p:txBody>
          <a:bodyPr wrap="square" rtlCol="0">
            <a:spAutoFit/>
          </a:bodyPr>
          <a:lstStyle/>
          <a:p>
            <a:r>
              <a:rPr lang="es-MX" sz="2000" dirty="0">
                <a:solidFill>
                  <a:schemeClr val="bg1"/>
                </a:solidFill>
                <a:latin typeface="Times New Roman" panose="02020603050405020304" pitchFamily="18" charset="0"/>
                <a:cs typeface="Times New Roman" panose="02020603050405020304" pitchFamily="18" charset="0"/>
              </a:rPr>
              <a:t>Microsoft Visual Studio es un entorno de desarrollo integrado (IDE, por sus siglas en inglés) para Windows y macOS. Es compatible con múltiples lenguajes de programación, tales como C++, C#, Visual Basic .NET, F#, Java, Python, Ruby y PHP, al igual que entornos de desarrollo web, como ASP.NET MVC, Django, etc.</a:t>
            </a:r>
          </a:p>
        </p:txBody>
      </p:sp>
      <p:sp>
        <p:nvSpPr>
          <p:cNvPr id="11" name="CuadroTexto 10">
            <a:extLst>
              <a:ext uri="{FF2B5EF4-FFF2-40B4-BE49-F238E27FC236}">
                <a16:creationId xmlns:a16="http://schemas.microsoft.com/office/drawing/2014/main" id="{238A0F78-148F-A3FC-D840-27886E01FE37}"/>
              </a:ext>
            </a:extLst>
          </p:cNvPr>
          <p:cNvSpPr txBox="1"/>
          <p:nvPr/>
        </p:nvSpPr>
        <p:spPr>
          <a:xfrm>
            <a:off x="2231867" y="3775978"/>
            <a:ext cx="7175767" cy="1938992"/>
          </a:xfrm>
          <a:prstGeom prst="rect">
            <a:avLst/>
          </a:prstGeom>
          <a:noFill/>
        </p:spPr>
        <p:txBody>
          <a:bodyPr wrap="square" rtlCol="0">
            <a:spAutoFit/>
          </a:bodyPr>
          <a:lstStyle/>
          <a:p>
            <a:r>
              <a:rPr lang="es-MX" sz="2000" dirty="0">
                <a:solidFill>
                  <a:schemeClr val="bg1"/>
                </a:solidFill>
                <a:latin typeface="Times New Roman" panose="02020603050405020304" pitchFamily="18" charset="0"/>
                <a:cs typeface="Times New Roman" panose="02020603050405020304" pitchFamily="18" charset="0"/>
              </a:rPr>
              <a:t>Visual Studio permite a los desarrolladores crear sitios y aplicaciones web, así como servicios web en cualquier entorno compatible con la plataforma .NET (a partir de la versión .NET 2002). Así, se pueden crear aplicaciones que se comuniquen entre estaciones de trabajo, páginas web, dispositivos móviles, dispositivos embebidos y videoconsolas, entre otros.</a:t>
            </a:r>
          </a:p>
        </p:txBody>
      </p:sp>
      <p:sp>
        <p:nvSpPr>
          <p:cNvPr id="9" name="CuadroTexto 8">
            <a:extLst>
              <a:ext uri="{FF2B5EF4-FFF2-40B4-BE49-F238E27FC236}">
                <a16:creationId xmlns:a16="http://schemas.microsoft.com/office/drawing/2014/main" id="{6F022359-56DB-3C21-C5C4-CD75D407D15C}"/>
              </a:ext>
            </a:extLst>
          </p:cNvPr>
          <p:cNvSpPr txBox="1"/>
          <p:nvPr/>
        </p:nvSpPr>
        <p:spPr>
          <a:xfrm>
            <a:off x="1988437" y="-1837769"/>
            <a:ext cx="8215125" cy="1200329"/>
          </a:xfrm>
          <a:prstGeom prst="rect">
            <a:avLst/>
          </a:prstGeom>
          <a:noFill/>
        </p:spPr>
        <p:txBody>
          <a:bodyPr wrap="square" rtlCol="0">
            <a:spAutoFit/>
          </a:bodyPr>
          <a:lstStyle/>
          <a:p>
            <a:r>
              <a:rPr lang="es-MX" dirty="0">
                <a:solidFill>
                  <a:schemeClr val="bg1"/>
                </a:solidFill>
                <a:latin typeface="Times New Roman" panose="02020603050405020304" pitchFamily="18" charset="0"/>
                <a:cs typeface="Times New Roman" panose="02020603050405020304" pitchFamily="18" charset="0"/>
              </a:rPr>
              <a:t>Lenguaje de programación orientado a objetos, su función es el de crear aplicaciones y servicios de base de datos para el escritorio.</a:t>
            </a:r>
          </a:p>
          <a:p>
            <a:r>
              <a:rPr lang="es-MX" dirty="0">
                <a:solidFill>
                  <a:schemeClr val="bg1"/>
                </a:solidFill>
                <a:latin typeface="Times New Roman" panose="02020603050405020304" pitchFamily="18" charset="0"/>
                <a:cs typeface="Times New Roman" panose="02020603050405020304" pitchFamily="18" charset="0"/>
              </a:rPr>
              <a:t>El objetivo de Visual Basic es ser una herramienta de programación del alto nivel.</a:t>
            </a:r>
          </a:p>
          <a:p>
            <a:r>
              <a:rPr lang="es-MX" dirty="0">
                <a:solidFill>
                  <a:schemeClr val="bg1"/>
                </a:solidFill>
                <a:latin typeface="Times New Roman" panose="02020603050405020304" pitchFamily="18" charset="0"/>
                <a:cs typeface="Times New Roman" panose="02020603050405020304" pitchFamily="18" charset="0"/>
              </a:rPr>
              <a:t>Es fácil encontrar documentación e información para hacer proyectos</a:t>
            </a:r>
          </a:p>
        </p:txBody>
      </p:sp>
      <p:pic>
        <p:nvPicPr>
          <p:cNvPr id="12" name="Picture 2" descr="Visual Basic .NET - Wikipedia, la enciclopedia libre">
            <a:extLst>
              <a:ext uri="{FF2B5EF4-FFF2-40B4-BE49-F238E27FC236}">
                <a16:creationId xmlns:a16="http://schemas.microsoft.com/office/drawing/2014/main" id="{C7413F09-5638-F1C4-B9BE-398168EE4B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134" b="109134"/>
          <a:stretch/>
        </p:blipFill>
        <p:spPr bwMode="auto">
          <a:xfrm>
            <a:off x="4436918" y="3236768"/>
            <a:ext cx="3318164" cy="3318164"/>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2F5AF237-F592-AFDF-212B-3EB8E3894D63}"/>
              </a:ext>
            </a:extLst>
          </p:cNvPr>
          <p:cNvSpPr txBox="1"/>
          <p:nvPr/>
        </p:nvSpPr>
        <p:spPr>
          <a:xfrm>
            <a:off x="-3354619" y="797812"/>
            <a:ext cx="1217513" cy="338554"/>
          </a:xfrm>
          <a:prstGeom prst="rect">
            <a:avLst/>
          </a:prstGeom>
          <a:noFill/>
        </p:spPr>
        <p:txBody>
          <a:bodyPr wrap="none" rtlCol="0">
            <a:spAutoFit/>
          </a:bodyPr>
          <a:lstStyle/>
          <a:p>
            <a:r>
              <a:rPr lang="es-MX" sz="1600" dirty="0">
                <a:solidFill>
                  <a:schemeClr val="bg1"/>
                </a:solidFill>
                <a:latin typeface="Times New Roman" panose="02020603050405020304" pitchFamily="18" charset="0"/>
                <a:cs typeface="Times New Roman" panose="02020603050405020304" pitchFamily="18" charset="0"/>
              </a:rPr>
              <a:t>Visual Basic</a:t>
            </a:r>
            <a:endParaRPr lang="es-MX" sz="16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395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D49EDB7-8DB2-E1C8-EA3D-D68D11937E2F}"/>
              </a:ext>
            </a:extLst>
          </p:cNvPr>
          <p:cNvSpPr txBox="1"/>
          <p:nvPr/>
        </p:nvSpPr>
        <p:spPr>
          <a:xfrm>
            <a:off x="378036" y="151963"/>
            <a:ext cx="2927139" cy="307777"/>
          </a:xfrm>
          <a:prstGeom prst="rect">
            <a:avLst/>
          </a:prstGeom>
          <a:noFill/>
        </p:spPr>
        <p:txBody>
          <a:bodyPr wrap="square" rtlCol="0">
            <a:spAutoFit/>
          </a:bodyPr>
          <a:lstStyle/>
          <a:p>
            <a:pPr algn="ctr"/>
            <a:r>
              <a:rPr lang="es-MX" sz="1400" i="1" dirty="0">
                <a:solidFill>
                  <a:schemeClr val="bg1"/>
                </a:solidFill>
                <a:latin typeface="DPDidot HTFM96" charset="0"/>
                <a:cs typeface="Lato" panose="020F0502020204030203" pitchFamily="34" charset="0"/>
              </a:rPr>
              <a:t>Interfaz de usuario con Visual Basic</a:t>
            </a:r>
          </a:p>
        </p:txBody>
      </p:sp>
      <p:sp>
        <p:nvSpPr>
          <p:cNvPr id="5" name="CuadroTexto 4">
            <a:extLst>
              <a:ext uri="{FF2B5EF4-FFF2-40B4-BE49-F238E27FC236}">
                <a16:creationId xmlns:a16="http://schemas.microsoft.com/office/drawing/2014/main" id="{2431DB50-8242-397F-539F-578630AC6E18}"/>
              </a:ext>
            </a:extLst>
          </p:cNvPr>
          <p:cNvSpPr txBox="1"/>
          <p:nvPr/>
        </p:nvSpPr>
        <p:spPr>
          <a:xfrm>
            <a:off x="3813900" y="79200"/>
            <a:ext cx="4564200" cy="523220"/>
          </a:xfrm>
          <a:prstGeom prst="rect">
            <a:avLst/>
          </a:prstGeom>
          <a:noFill/>
        </p:spPr>
        <p:txBody>
          <a:bodyPr wrap="square" rtlCol="0">
            <a:spAutoFit/>
          </a:bodyPr>
          <a:lstStyle/>
          <a:p>
            <a:pPr algn="ctr"/>
            <a:r>
              <a:rPr lang="es-MX" sz="2800" spc="600" dirty="0">
                <a:solidFill>
                  <a:schemeClr val="bg1"/>
                </a:solidFill>
                <a:latin typeface="Lato" panose="020F0502020204030203" pitchFamily="34" charset="0"/>
                <a:cs typeface="Lato" panose="020F0502020204030203" pitchFamily="34" charset="0"/>
              </a:rPr>
              <a:t>Control de Acceso</a:t>
            </a:r>
          </a:p>
        </p:txBody>
      </p:sp>
      <p:cxnSp>
        <p:nvCxnSpPr>
          <p:cNvPr id="2" name="Conector recto 1">
            <a:extLst>
              <a:ext uri="{FF2B5EF4-FFF2-40B4-BE49-F238E27FC236}">
                <a16:creationId xmlns:a16="http://schemas.microsoft.com/office/drawing/2014/main" id="{31B959D4-6D7B-9CC5-D4C1-905333D341A2}"/>
              </a:ext>
            </a:extLst>
          </p:cNvPr>
          <p:cNvCxnSpPr>
            <a:cxnSpLocks/>
          </p:cNvCxnSpPr>
          <p:nvPr/>
        </p:nvCxnSpPr>
        <p:spPr>
          <a:xfrm>
            <a:off x="496349" y="635579"/>
            <a:ext cx="111993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91EA7AE3-F936-9D53-24FE-4679F5114457}"/>
              </a:ext>
            </a:extLst>
          </p:cNvPr>
          <p:cNvCxnSpPr>
            <a:cxnSpLocks/>
          </p:cNvCxnSpPr>
          <p:nvPr/>
        </p:nvCxnSpPr>
        <p:spPr>
          <a:xfrm>
            <a:off x="496349" y="1061938"/>
            <a:ext cx="111993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1C1878A3-6666-C640-B887-BC71D9CAFD2D}"/>
              </a:ext>
            </a:extLst>
          </p:cNvPr>
          <p:cNvSpPr txBox="1"/>
          <p:nvPr/>
        </p:nvSpPr>
        <p:spPr>
          <a:xfrm>
            <a:off x="12939735" y="602420"/>
            <a:ext cx="1760418" cy="338554"/>
          </a:xfrm>
          <a:prstGeom prst="rect">
            <a:avLst/>
          </a:prstGeom>
          <a:noFill/>
        </p:spPr>
        <p:txBody>
          <a:bodyPr wrap="none" rtlCol="0">
            <a:spAutoFit/>
          </a:bodyPr>
          <a:lstStyle/>
          <a:p>
            <a:r>
              <a:rPr lang="es-MX" sz="1600" dirty="0">
                <a:solidFill>
                  <a:schemeClr val="bg1"/>
                </a:solidFill>
                <a:latin typeface="Times New Roman" panose="02020603050405020304" pitchFamily="18" charset="0"/>
                <a:cs typeface="Times New Roman" panose="02020603050405020304" pitchFamily="18" charset="0"/>
              </a:rPr>
              <a:t>Visual Studio 2022</a:t>
            </a:r>
            <a:endParaRPr lang="es-MX" sz="1600" i="1" dirty="0">
              <a:solidFill>
                <a:schemeClr val="bg1"/>
              </a:solidFill>
              <a:latin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CC8FA3FF-326B-851F-6074-DBDD29F8DC8B}"/>
              </a:ext>
            </a:extLst>
          </p:cNvPr>
          <p:cNvSpPr txBox="1"/>
          <p:nvPr/>
        </p:nvSpPr>
        <p:spPr>
          <a:xfrm>
            <a:off x="-8225117" y="1331312"/>
            <a:ext cx="7175767" cy="1631216"/>
          </a:xfrm>
          <a:prstGeom prst="rect">
            <a:avLst/>
          </a:prstGeom>
          <a:noFill/>
        </p:spPr>
        <p:txBody>
          <a:bodyPr wrap="square" rtlCol="0">
            <a:spAutoFit/>
          </a:bodyPr>
          <a:lstStyle/>
          <a:p>
            <a:r>
              <a:rPr lang="es-MX" sz="2000" dirty="0">
                <a:solidFill>
                  <a:schemeClr val="bg1"/>
                </a:solidFill>
                <a:latin typeface="Times New Roman" panose="02020603050405020304" pitchFamily="18" charset="0"/>
                <a:cs typeface="Times New Roman" panose="02020603050405020304" pitchFamily="18" charset="0"/>
              </a:rPr>
              <a:t>Microsoft Visual Studio es un entorno de desarrollo integrado (IDE, por sus siglas en inglés) para Windows y macOS. Es compatible con múltiples lenguajes de programación, tales como C++, C#, Visual Basic .NET, F#, Java, Python, Ruby y PHP, al igual que entornos de desarrollo web, como ASP.NET MVC, Django, etc.</a:t>
            </a:r>
          </a:p>
        </p:txBody>
      </p:sp>
      <p:sp>
        <p:nvSpPr>
          <p:cNvPr id="11" name="CuadroTexto 10">
            <a:extLst>
              <a:ext uri="{FF2B5EF4-FFF2-40B4-BE49-F238E27FC236}">
                <a16:creationId xmlns:a16="http://schemas.microsoft.com/office/drawing/2014/main" id="{238A0F78-148F-A3FC-D840-27886E01FE37}"/>
              </a:ext>
            </a:extLst>
          </p:cNvPr>
          <p:cNvSpPr txBox="1"/>
          <p:nvPr/>
        </p:nvSpPr>
        <p:spPr>
          <a:xfrm>
            <a:off x="-8225117" y="3658747"/>
            <a:ext cx="7175767" cy="1938992"/>
          </a:xfrm>
          <a:prstGeom prst="rect">
            <a:avLst/>
          </a:prstGeom>
          <a:noFill/>
        </p:spPr>
        <p:txBody>
          <a:bodyPr wrap="square" rtlCol="0">
            <a:spAutoFit/>
          </a:bodyPr>
          <a:lstStyle/>
          <a:p>
            <a:r>
              <a:rPr lang="es-MX" sz="2000" dirty="0">
                <a:solidFill>
                  <a:schemeClr val="bg1"/>
                </a:solidFill>
                <a:latin typeface="Times New Roman" panose="02020603050405020304" pitchFamily="18" charset="0"/>
                <a:cs typeface="Times New Roman" panose="02020603050405020304" pitchFamily="18" charset="0"/>
              </a:rPr>
              <a:t>Visual Studio permite a los desarrolladores crear sitios y aplicaciones web, así como servicios web en cualquier entorno compatible con la plataforma .NET (a partir de la versión .NET 2002). Así, se pueden crear aplicaciones que se comuniquen entre estaciones de trabajo, páginas web, dispositivos móviles, dispositivos embebidos y videoconsolas, entre otros.</a:t>
            </a:r>
          </a:p>
        </p:txBody>
      </p:sp>
      <p:sp>
        <p:nvSpPr>
          <p:cNvPr id="9" name="CuadroTexto 8">
            <a:extLst>
              <a:ext uri="{FF2B5EF4-FFF2-40B4-BE49-F238E27FC236}">
                <a16:creationId xmlns:a16="http://schemas.microsoft.com/office/drawing/2014/main" id="{6FB720E8-1B25-65A6-6B6E-0D482EAACBF6}"/>
              </a:ext>
            </a:extLst>
          </p:cNvPr>
          <p:cNvSpPr txBox="1"/>
          <p:nvPr/>
        </p:nvSpPr>
        <p:spPr>
          <a:xfrm>
            <a:off x="5215791" y="677967"/>
            <a:ext cx="1217513" cy="338554"/>
          </a:xfrm>
          <a:prstGeom prst="rect">
            <a:avLst/>
          </a:prstGeom>
          <a:noFill/>
        </p:spPr>
        <p:txBody>
          <a:bodyPr wrap="none" rtlCol="0">
            <a:spAutoFit/>
          </a:bodyPr>
          <a:lstStyle/>
          <a:p>
            <a:r>
              <a:rPr lang="es-MX" sz="1600" dirty="0">
                <a:solidFill>
                  <a:schemeClr val="bg1"/>
                </a:solidFill>
                <a:latin typeface="Times New Roman" panose="02020603050405020304" pitchFamily="18" charset="0"/>
                <a:cs typeface="Times New Roman" panose="02020603050405020304" pitchFamily="18" charset="0"/>
              </a:rPr>
              <a:t>Visual Basic</a:t>
            </a:r>
            <a:endParaRPr lang="es-MX" sz="1600" i="1" dirty="0">
              <a:solidFill>
                <a:schemeClr val="bg1"/>
              </a:solidFill>
              <a:latin typeface="Times New Roman" panose="02020603050405020304" pitchFamily="18" charset="0"/>
              <a:cs typeface="Times New Roman" panose="02020603050405020304" pitchFamily="18" charset="0"/>
            </a:endParaRPr>
          </a:p>
        </p:txBody>
      </p:sp>
      <p:sp>
        <p:nvSpPr>
          <p:cNvPr id="6" name="CuadroTexto 5">
            <a:extLst>
              <a:ext uri="{FF2B5EF4-FFF2-40B4-BE49-F238E27FC236}">
                <a16:creationId xmlns:a16="http://schemas.microsoft.com/office/drawing/2014/main" id="{4ED5B415-C642-58C3-3E13-C003480CE15D}"/>
              </a:ext>
            </a:extLst>
          </p:cNvPr>
          <p:cNvSpPr txBox="1"/>
          <p:nvPr/>
        </p:nvSpPr>
        <p:spPr>
          <a:xfrm>
            <a:off x="1988437" y="1876981"/>
            <a:ext cx="8215125" cy="1200329"/>
          </a:xfrm>
          <a:prstGeom prst="rect">
            <a:avLst/>
          </a:prstGeom>
          <a:noFill/>
        </p:spPr>
        <p:txBody>
          <a:bodyPr wrap="square" rtlCol="0">
            <a:spAutoFit/>
          </a:bodyPr>
          <a:lstStyle/>
          <a:p>
            <a:r>
              <a:rPr lang="es-MX" dirty="0">
                <a:solidFill>
                  <a:schemeClr val="bg1"/>
                </a:solidFill>
                <a:latin typeface="Times New Roman" panose="02020603050405020304" pitchFamily="18" charset="0"/>
                <a:cs typeface="Times New Roman" panose="02020603050405020304" pitchFamily="18" charset="0"/>
              </a:rPr>
              <a:t>Lenguaje de programación orientado a objetos, su función es el de crear aplicaciones y servicios de base de datos para el escritorio.</a:t>
            </a:r>
          </a:p>
          <a:p>
            <a:r>
              <a:rPr lang="es-MX" dirty="0">
                <a:solidFill>
                  <a:schemeClr val="bg1"/>
                </a:solidFill>
                <a:latin typeface="Times New Roman" panose="02020603050405020304" pitchFamily="18" charset="0"/>
                <a:cs typeface="Times New Roman" panose="02020603050405020304" pitchFamily="18" charset="0"/>
              </a:rPr>
              <a:t>El objetivo de Visual Basic es ser una herramienta de programación del alto nivel.</a:t>
            </a:r>
          </a:p>
          <a:p>
            <a:r>
              <a:rPr lang="es-MX" dirty="0">
                <a:solidFill>
                  <a:schemeClr val="bg1"/>
                </a:solidFill>
                <a:latin typeface="Times New Roman" panose="02020603050405020304" pitchFamily="18" charset="0"/>
                <a:cs typeface="Times New Roman" panose="02020603050405020304" pitchFamily="18" charset="0"/>
              </a:rPr>
              <a:t>Es fácil encontrar documentación e información para hacer proyectos</a:t>
            </a:r>
          </a:p>
        </p:txBody>
      </p:sp>
      <p:pic>
        <p:nvPicPr>
          <p:cNvPr id="1026" name="Picture 2" descr="Visual Basic .NET - Wikipedia, la enciclopedia libre">
            <a:extLst>
              <a:ext uri="{FF2B5EF4-FFF2-40B4-BE49-F238E27FC236}">
                <a16:creationId xmlns:a16="http://schemas.microsoft.com/office/drawing/2014/main" id="{3A814D01-E2CD-6C4D-1CA8-FB74ECEA7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917" y="3179618"/>
            <a:ext cx="3318164" cy="3318164"/>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92969D1F-482E-6005-26A7-920B4190E2F2}"/>
              </a:ext>
            </a:extLst>
          </p:cNvPr>
          <p:cNvSpPr txBox="1"/>
          <p:nvPr/>
        </p:nvSpPr>
        <p:spPr>
          <a:xfrm>
            <a:off x="-2218877" y="792267"/>
            <a:ext cx="2218877" cy="338554"/>
          </a:xfrm>
          <a:prstGeom prst="rect">
            <a:avLst/>
          </a:prstGeom>
          <a:noFill/>
        </p:spPr>
        <p:txBody>
          <a:bodyPr wrap="none" rtlCol="0">
            <a:spAutoFit/>
          </a:bodyPr>
          <a:lstStyle/>
          <a:p>
            <a:r>
              <a:rPr lang="es-MX" sz="1600" i="1" dirty="0">
                <a:solidFill>
                  <a:schemeClr val="bg1"/>
                </a:solidFill>
                <a:latin typeface="Times New Roman" panose="02020603050405020304" pitchFamily="18" charset="0"/>
                <a:cs typeface="Times New Roman" panose="02020603050405020304" pitchFamily="18" charset="0"/>
              </a:rPr>
              <a:t>Construcción de interfaz</a:t>
            </a:r>
          </a:p>
        </p:txBody>
      </p:sp>
      <p:pic>
        <p:nvPicPr>
          <p:cNvPr id="12" name="Picture 2" descr="Microsoft Visual Studio - Wikipedia, la enciclopedia libre">
            <a:extLst>
              <a:ext uri="{FF2B5EF4-FFF2-40B4-BE49-F238E27FC236}">
                <a16:creationId xmlns:a16="http://schemas.microsoft.com/office/drawing/2014/main" id="{B6F49E75-8F38-E35C-D752-D2AE89C44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0282" y="2170916"/>
            <a:ext cx="3464119" cy="3464119"/>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96C3876A-9935-0F1E-A579-0C42857925DE}"/>
              </a:ext>
            </a:extLst>
          </p:cNvPr>
          <p:cNvSpPr txBox="1"/>
          <p:nvPr/>
        </p:nvSpPr>
        <p:spPr>
          <a:xfrm>
            <a:off x="-11423245" y="2114941"/>
            <a:ext cx="1503168" cy="461665"/>
          </a:xfrm>
          <a:prstGeom prst="rect">
            <a:avLst/>
          </a:prstGeom>
          <a:noFill/>
        </p:spPr>
        <p:txBody>
          <a:bodyPr wrap="none" rtlCol="0">
            <a:spAutoFit/>
          </a:bodyPr>
          <a:lstStyle/>
          <a:p>
            <a:r>
              <a:rPr lang="es-MX" sz="2400" dirty="0">
                <a:solidFill>
                  <a:schemeClr val="bg1"/>
                </a:solidFill>
                <a:latin typeface="Times New Roman" panose="02020603050405020304" pitchFamily="18" charset="0"/>
                <a:cs typeface="Times New Roman" panose="02020603050405020304" pitchFamily="18" charset="0"/>
              </a:rPr>
              <a:t>Descargar </a:t>
            </a:r>
          </a:p>
        </p:txBody>
      </p:sp>
      <p:sp>
        <p:nvSpPr>
          <p:cNvPr id="14" name="CuadroTexto 13">
            <a:extLst>
              <a:ext uri="{FF2B5EF4-FFF2-40B4-BE49-F238E27FC236}">
                <a16:creationId xmlns:a16="http://schemas.microsoft.com/office/drawing/2014/main" id="{0F265879-A15E-37BB-4DB9-AA9D38552E28}"/>
              </a:ext>
            </a:extLst>
          </p:cNvPr>
          <p:cNvSpPr txBox="1"/>
          <p:nvPr/>
        </p:nvSpPr>
        <p:spPr>
          <a:xfrm>
            <a:off x="-11581972" y="3214923"/>
            <a:ext cx="10874324" cy="1200329"/>
          </a:xfrm>
          <a:prstGeom prst="rect">
            <a:avLst/>
          </a:prstGeom>
          <a:noFill/>
        </p:spPr>
        <p:txBody>
          <a:bodyPr wrap="none" rtlCol="0">
            <a:spAutoFit/>
          </a:bodyPr>
          <a:lstStyle/>
          <a:p>
            <a:r>
              <a:rPr lang="es-MX" sz="2400" dirty="0">
                <a:solidFill>
                  <a:schemeClr val="bg1"/>
                </a:solidFill>
                <a:latin typeface="Times New Roman" panose="02020603050405020304" pitchFamily="18" charset="0"/>
                <a:cs typeface="Times New Roman" panose="02020603050405020304" pitchFamily="18" charset="0"/>
              </a:rPr>
              <a:t> Visual Studio 2022 	</a:t>
            </a:r>
            <a:r>
              <a:rPr lang="es-MX" sz="2400" dirty="0">
                <a:solidFill>
                  <a:schemeClr val="bg1"/>
                </a:solidFill>
                <a:latin typeface="Times New Roman" panose="02020603050405020304" pitchFamily="18" charset="0"/>
                <a:cs typeface="Times New Roman" panose="02020603050405020304" pitchFamily="18" charset="0"/>
                <a:hlinkClick r:id="rId4"/>
              </a:rPr>
              <a:t>https://visualstudio.microsoft.com/es/</a:t>
            </a:r>
            <a:endParaRPr lang="es-MX" sz="2400" dirty="0">
              <a:solidFill>
                <a:schemeClr val="bg1"/>
              </a:solidFill>
              <a:latin typeface="Times New Roman" panose="02020603050405020304" pitchFamily="18" charset="0"/>
              <a:cs typeface="Times New Roman" panose="02020603050405020304" pitchFamily="18" charset="0"/>
            </a:endParaRPr>
          </a:p>
          <a:p>
            <a:r>
              <a:rPr lang="es-MX" sz="2400" dirty="0">
                <a:solidFill>
                  <a:schemeClr val="bg1"/>
                </a:solidFill>
                <a:latin typeface="Times New Roman" panose="02020603050405020304" pitchFamily="18" charset="0"/>
                <a:cs typeface="Times New Roman" panose="02020603050405020304" pitchFamily="18" charset="0"/>
              </a:rPr>
              <a:t>MYSQL </a:t>
            </a:r>
            <a:r>
              <a:rPr lang="es-MX" sz="2400" dirty="0" err="1">
                <a:solidFill>
                  <a:schemeClr val="bg1"/>
                </a:solidFill>
                <a:latin typeface="Times New Roman" panose="02020603050405020304" pitchFamily="18" charset="0"/>
                <a:cs typeface="Times New Roman" panose="02020603050405020304" pitchFamily="18" charset="0"/>
              </a:rPr>
              <a:t>Connector</a:t>
            </a:r>
            <a:r>
              <a:rPr lang="es-MX" sz="2400" dirty="0">
                <a:solidFill>
                  <a:schemeClr val="bg1"/>
                </a:solidFill>
                <a:latin typeface="Times New Roman" panose="02020603050405020304" pitchFamily="18" charset="0"/>
                <a:cs typeface="Times New Roman" panose="02020603050405020304" pitchFamily="18" charset="0"/>
              </a:rPr>
              <a:t> NET. 	</a:t>
            </a:r>
            <a:r>
              <a:rPr lang="es-MX" sz="2400" dirty="0">
                <a:solidFill>
                  <a:schemeClr val="bg1"/>
                </a:solidFill>
                <a:latin typeface="Times New Roman" panose="02020603050405020304" pitchFamily="18" charset="0"/>
                <a:cs typeface="Times New Roman" panose="02020603050405020304" pitchFamily="18" charset="0"/>
                <a:hlinkClick r:id="rId5"/>
              </a:rPr>
              <a:t>https://dev.mysql.com/downloads/connector/net/8.0.html</a:t>
            </a:r>
            <a:endParaRPr lang="es-MX" sz="2400" dirty="0">
              <a:solidFill>
                <a:schemeClr val="bg1"/>
              </a:solidFill>
              <a:latin typeface="Times New Roman" panose="02020603050405020304" pitchFamily="18" charset="0"/>
              <a:cs typeface="Times New Roman" panose="02020603050405020304" pitchFamily="18" charset="0"/>
            </a:endParaRPr>
          </a:p>
          <a:p>
            <a:r>
              <a:rPr lang="es-MX" sz="24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27138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D49EDB7-8DB2-E1C8-EA3D-D68D11937E2F}"/>
              </a:ext>
            </a:extLst>
          </p:cNvPr>
          <p:cNvSpPr txBox="1"/>
          <p:nvPr/>
        </p:nvSpPr>
        <p:spPr>
          <a:xfrm>
            <a:off x="378036" y="151963"/>
            <a:ext cx="2927139" cy="307777"/>
          </a:xfrm>
          <a:prstGeom prst="rect">
            <a:avLst/>
          </a:prstGeom>
          <a:noFill/>
        </p:spPr>
        <p:txBody>
          <a:bodyPr wrap="square" rtlCol="0">
            <a:spAutoFit/>
          </a:bodyPr>
          <a:lstStyle/>
          <a:p>
            <a:pPr algn="ctr"/>
            <a:r>
              <a:rPr lang="es-MX" sz="1400" i="1" dirty="0">
                <a:solidFill>
                  <a:schemeClr val="bg1"/>
                </a:solidFill>
                <a:latin typeface="DPDidot HTFM96" charset="0"/>
                <a:cs typeface="Lato" panose="020F0502020204030203" pitchFamily="34" charset="0"/>
              </a:rPr>
              <a:t>Interfaz de usuario con Visual Basic</a:t>
            </a:r>
          </a:p>
        </p:txBody>
      </p:sp>
      <p:sp>
        <p:nvSpPr>
          <p:cNvPr id="5" name="CuadroTexto 4">
            <a:extLst>
              <a:ext uri="{FF2B5EF4-FFF2-40B4-BE49-F238E27FC236}">
                <a16:creationId xmlns:a16="http://schemas.microsoft.com/office/drawing/2014/main" id="{2431DB50-8242-397F-539F-578630AC6E18}"/>
              </a:ext>
            </a:extLst>
          </p:cNvPr>
          <p:cNvSpPr txBox="1"/>
          <p:nvPr/>
        </p:nvSpPr>
        <p:spPr>
          <a:xfrm>
            <a:off x="3813900" y="79200"/>
            <a:ext cx="4564200" cy="523220"/>
          </a:xfrm>
          <a:prstGeom prst="rect">
            <a:avLst/>
          </a:prstGeom>
          <a:noFill/>
        </p:spPr>
        <p:txBody>
          <a:bodyPr wrap="square" rtlCol="0">
            <a:spAutoFit/>
          </a:bodyPr>
          <a:lstStyle/>
          <a:p>
            <a:pPr algn="ctr"/>
            <a:r>
              <a:rPr lang="es-MX" sz="2800" spc="600" dirty="0">
                <a:solidFill>
                  <a:schemeClr val="bg1"/>
                </a:solidFill>
                <a:latin typeface="Lato" panose="020F0502020204030203" pitchFamily="34" charset="0"/>
                <a:cs typeface="Lato" panose="020F0502020204030203" pitchFamily="34" charset="0"/>
              </a:rPr>
              <a:t>Control de Acceso</a:t>
            </a:r>
          </a:p>
        </p:txBody>
      </p:sp>
      <p:cxnSp>
        <p:nvCxnSpPr>
          <p:cNvPr id="2" name="Conector recto 1">
            <a:extLst>
              <a:ext uri="{FF2B5EF4-FFF2-40B4-BE49-F238E27FC236}">
                <a16:creationId xmlns:a16="http://schemas.microsoft.com/office/drawing/2014/main" id="{31B959D4-6D7B-9CC5-D4C1-905333D341A2}"/>
              </a:ext>
            </a:extLst>
          </p:cNvPr>
          <p:cNvCxnSpPr>
            <a:cxnSpLocks/>
          </p:cNvCxnSpPr>
          <p:nvPr/>
        </p:nvCxnSpPr>
        <p:spPr>
          <a:xfrm>
            <a:off x="496349" y="635579"/>
            <a:ext cx="111993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91EA7AE3-F936-9D53-24FE-4679F5114457}"/>
              </a:ext>
            </a:extLst>
          </p:cNvPr>
          <p:cNvCxnSpPr>
            <a:cxnSpLocks/>
          </p:cNvCxnSpPr>
          <p:nvPr/>
        </p:nvCxnSpPr>
        <p:spPr>
          <a:xfrm>
            <a:off x="496349" y="1061938"/>
            <a:ext cx="111993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1C1878A3-6666-C640-B887-BC71D9CAFD2D}"/>
              </a:ext>
            </a:extLst>
          </p:cNvPr>
          <p:cNvSpPr txBox="1"/>
          <p:nvPr/>
        </p:nvSpPr>
        <p:spPr>
          <a:xfrm>
            <a:off x="12939735" y="602420"/>
            <a:ext cx="1760418" cy="338554"/>
          </a:xfrm>
          <a:prstGeom prst="rect">
            <a:avLst/>
          </a:prstGeom>
          <a:noFill/>
        </p:spPr>
        <p:txBody>
          <a:bodyPr wrap="none" rtlCol="0">
            <a:spAutoFit/>
          </a:bodyPr>
          <a:lstStyle/>
          <a:p>
            <a:r>
              <a:rPr lang="es-MX" sz="1600" dirty="0">
                <a:solidFill>
                  <a:schemeClr val="bg1"/>
                </a:solidFill>
                <a:latin typeface="Times New Roman" panose="02020603050405020304" pitchFamily="18" charset="0"/>
                <a:cs typeface="Times New Roman" panose="02020603050405020304" pitchFamily="18" charset="0"/>
              </a:rPr>
              <a:t>Visual Studio 2022</a:t>
            </a:r>
            <a:endParaRPr lang="es-MX" sz="1600" i="1" dirty="0">
              <a:solidFill>
                <a:schemeClr val="bg1"/>
              </a:solidFill>
              <a:latin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CC8FA3FF-326B-851F-6074-DBDD29F8DC8B}"/>
              </a:ext>
            </a:extLst>
          </p:cNvPr>
          <p:cNvSpPr txBox="1"/>
          <p:nvPr/>
        </p:nvSpPr>
        <p:spPr>
          <a:xfrm>
            <a:off x="-8225117" y="1331312"/>
            <a:ext cx="7175767" cy="1631216"/>
          </a:xfrm>
          <a:prstGeom prst="rect">
            <a:avLst/>
          </a:prstGeom>
          <a:noFill/>
        </p:spPr>
        <p:txBody>
          <a:bodyPr wrap="square" rtlCol="0">
            <a:spAutoFit/>
          </a:bodyPr>
          <a:lstStyle/>
          <a:p>
            <a:r>
              <a:rPr lang="es-MX" sz="2000" dirty="0">
                <a:solidFill>
                  <a:schemeClr val="bg1"/>
                </a:solidFill>
                <a:latin typeface="Times New Roman" panose="02020603050405020304" pitchFamily="18" charset="0"/>
                <a:cs typeface="Times New Roman" panose="02020603050405020304" pitchFamily="18" charset="0"/>
              </a:rPr>
              <a:t>Microsoft Visual Studio es un entorno de desarrollo integrado (IDE, por sus siglas en inglés) para Windows y macOS. Es compatible con múltiples lenguajes de programación, tales como C++, C#, Visual Basic .NET, F#, Java, Python, Ruby y PHP, al igual que entornos de desarrollo web, como ASP.NET MVC, Django, etc.</a:t>
            </a:r>
          </a:p>
        </p:txBody>
      </p:sp>
      <p:sp>
        <p:nvSpPr>
          <p:cNvPr id="11" name="CuadroTexto 10">
            <a:extLst>
              <a:ext uri="{FF2B5EF4-FFF2-40B4-BE49-F238E27FC236}">
                <a16:creationId xmlns:a16="http://schemas.microsoft.com/office/drawing/2014/main" id="{238A0F78-148F-A3FC-D840-27886E01FE37}"/>
              </a:ext>
            </a:extLst>
          </p:cNvPr>
          <p:cNvSpPr txBox="1"/>
          <p:nvPr/>
        </p:nvSpPr>
        <p:spPr>
          <a:xfrm>
            <a:off x="-8225117" y="3658747"/>
            <a:ext cx="7175767" cy="1938992"/>
          </a:xfrm>
          <a:prstGeom prst="rect">
            <a:avLst/>
          </a:prstGeom>
          <a:noFill/>
        </p:spPr>
        <p:txBody>
          <a:bodyPr wrap="square" rtlCol="0">
            <a:spAutoFit/>
          </a:bodyPr>
          <a:lstStyle/>
          <a:p>
            <a:r>
              <a:rPr lang="es-MX" sz="2000" dirty="0">
                <a:solidFill>
                  <a:schemeClr val="bg1"/>
                </a:solidFill>
                <a:latin typeface="Times New Roman" panose="02020603050405020304" pitchFamily="18" charset="0"/>
                <a:cs typeface="Times New Roman" panose="02020603050405020304" pitchFamily="18" charset="0"/>
              </a:rPr>
              <a:t>Visual Studio permite a los desarrolladores crear sitios y aplicaciones web, así como servicios web en cualquier entorno compatible con la plataforma .NET (a partir de la versión .NET 2002). Así, se pueden crear aplicaciones que se comuniquen entre estaciones de trabajo, páginas web, dispositivos móviles, dispositivos embebidos y videoconsolas, entre otros.</a:t>
            </a:r>
          </a:p>
        </p:txBody>
      </p:sp>
      <p:sp>
        <p:nvSpPr>
          <p:cNvPr id="9" name="CuadroTexto 8">
            <a:extLst>
              <a:ext uri="{FF2B5EF4-FFF2-40B4-BE49-F238E27FC236}">
                <a16:creationId xmlns:a16="http://schemas.microsoft.com/office/drawing/2014/main" id="{6FB720E8-1B25-65A6-6B6E-0D482EAACBF6}"/>
              </a:ext>
            </a:extLst>
          </p:cNvPr>
          <p:cNvSpPr txBox="1"/>
          <p:nvPr/>
        </p:nvSpPr>
        <p:spPr>
          <a:xfrm>
            <a:off x="5215791" y="677967"/>
            <a:ext cx="1217513" cy="338554"/>
          </a:xfrm>
          <a:prstGeom prst="rect">
            <a:avLst/>
          </a:prstGeom>
          <a:noFill/>
        </p:spPr>
        <p:txBody>
          <a:bodyPr wrap="none" rtlCol="0">
            <a:spAutoFit/>
          </a:bodyPr>
          <a:lstStyle/>
          <a:p>
            <a:r>
              <a:rPr lang="es-MX" sz="1600" dirty="0">
                <a:solidFill>
                  <a:schemeClr val="bg1"/>
                </a:solidFill>
                <a:latin typeface="Times New Roman" panose="02020603050405020304" pitchFamily="18" charset="0"/>
                <a:cs typeface="Times New Roman" panose="02020603050405020304" pitchFamily="18" charset="0"/>
              </a:rPr>
              <a:t>Visual Basic</a:t>
            </a:r>
            <a:endParaRPr lang="es-MX" sz="1600" i="1" dirty="0">
              <a:solidFill>
                <a:schemeClr val="bg1"/>
              </a:solidFill>
              <a:latin typeface="Times New Roman" panose="02020603050405020304" pitchFamily="18" charset="0"/>
              <a:cs typeface="Times New Roman" panose="02020603050405020304" pitchFamily="18" charset="0"/>
            </a:endParaRPr>
          </a:p>
        </p:txBody>
      </p:sp>
      <p:sp>
        <p:nvSpPr>
          <p:cNvPr id="6" name="CuadroTexto 5">
            <a:extLst>
              <a:ext uri="{FF2B5EF4-FFF2-40B4-BE49-F238E27FC236}">
                <a16:creationId xmlns:a16="http://schemas.microsoft.com/office/drawing/2014/main" id="{4ED5B415-C642-58C3-3E13-C003480CE15D}"/>
              </a:ext>
            </a:extLst>
          </p:cNvPr>
          <p:cNvSpPr txBox="1"/>
          <p:nvPr/>
        </p:nvSpPr>
        <p:spPr>
          <a:xfrm>
            <a:off x="1716984" y="-1744002"/>
            <a:ext cx="8215125" cy="1200329"/>
          </a:xfrm>
          <a:prstGeom prst="rect">
            <a:avLst/>
          </a:prstGeom>
          <a:noFill/>
        </p:spPr>
        <p:txBody>
          <a:bodyPr wrap="square" rtlCol="0">
            <a:spAutoFit/>
          </a:bodyPr>
          <a:lstStyle/>
          <a:p>
            <a:r>
              <a:rPr lang="es-MX" dirty="0">
                <a:solidFill>
                  <a:schemeClr val="bg1"/>
                </a:solidFill>
                <a:latin typeface="Times New Roman" panose="02020603050405020304" pitchFamily="18" charset="0"/>
                <a:cs typeface="Times New Roman" panose="02020603050405020304" pitchFamily="18" charset="0"/>
              </a:rPr>
              <a:t>Lenguaje de programación orientado a objetos, su función es el de crear aplicaciones y servicios de base de datos para el escritorio.</a:t>
            </a:r>
          </a:p>
          <a:p>
            <a:r>
              <a:rPr lang="es-MX" dirty="0">
                <a:solidFill>
                  <a:schemeClr val="bg1"/>
                </a:solidFill>
                <a:latin typeface="Times New Roman" panose="02020603050405020304" pitchFamily="18" charset="0"/>
                <a:cs typeface="Times New Roman" panose="02020603050405020304" pitchFamily="18" charset="0"/>
              </a:rPr>
              <a:t>El objetivo de Visual Basic es ser una herramienta de programación del alto nivel.</a:t>
            </a:r>
          </a:p>
          <a:p>
            <a:r>
              <a:rPr lang="es-MX" dirty="0">
                <a:solidFill>
                  <a:schemeClr val="bg1"/>
                </a:solidFill>
                <a:latin typeface="Times New Roman" panose="02020603050405020304" pitchFamily="18" charset="0"/>
                <a:cs typeface="Times New Roman" panose="02020603050405020304" pitchFamily="18" charset="0"/>
              </a:rPr>
              <a:t>Es fácil encontrar documentación e información para hacer proyectos</a:t>
            </a:r>
          </a:p>
        </p:txBody>
      </p:sp>
      <p:pic>
        <p:nvPicPr>
          <p:cNvPr id="1026" name="Picture 2" descr="Visual Basic .NET - Wikipedia, la enciclopedia libre">
            <a:extLst>
              <a:ext uri="{FF2B5EF4-FFF2-40B4-BE49-F238E27FC236}">
                <a16:creationId xmlns:a16="http://schemas.microsoft.com/office/drawing/2014/main" id="{3A814D01-E2CD-6C4D-1CA8-FB74ECEA7E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192" t="-1722" r="102192" b="1722"/>
          <a:stretch/>
        </p:blipFill>
        <p:spPr bwMode="auto">
          <a:xfrm>
            <a:off x="4436917" y="3179618"/>
            <a:ext cx="3318164" cy="3318164"/>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92969D1F-482E-6005-26A7-920B4190E2F2}"/>
              </a:ext>
            </a:extLst>
          </p:cNvPr>
          <p:cNvSpPr txBox="1"/>
          <p:nvPr/>
        </p:nvSpPr>
        <p:spPr>
          <a:xfrm>
            <a:off x="-2218877" y="792267"/>
            <a:ext cx="2218877" cy="338554"/>
          </a:xfrm>
          <a:prstGeom prst="rect">
            <a:avLst/>
          </a:prstGeom>
          <a:noFill/>
        </p:spPr>
        <p:txBody>
          <a:bodyPr wrap="none" rtlCol="0">
            <a:spAutoFit/>
          </a:bodyPr>
          <a:lstStyle/>
          <a:p>
            <a:r>
              <a:rPr lang="es-MX" sz="1600" i="1" dirty="0">
                <a:solidFill>
                  <a:schemeClr val="bg1"/>
                </a:solidFill>
                <a:latin typeface="Times New Roman" panose="02020603050405020304" pitchFamily="18" charset="0"/>
                <a:cs typeface="Times New Roman" panose="02020603050405020304" pitchFamily="18" charset="0"/>
              </a:rPr>
              <a:t>Construcción de interfaz</a:t>
            </a:r>
          </a:p>
        </p:txBody>
      </p:sp>
      <p:pic>
        <p:nvPicPr>
          <p:cNvPr id="12" name="Picture 2" descr="Microsoft Visual Studio - Wikipedia, la enciclopedia libre">
            <a:extLst>
              <a:ext uri="{FF2B5EF4-FFF2-40B4-BE49-F238E27FC236}">
                <a16:creationId xmlns:a16="http://schemas.microsoft.com/office/drawing/2014/main" id="{B6F49E75-8F38-E35C-D752-D2AE89C44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0282" y="2170916"/>
            <a:ext cx="3464119" cy="3464119"/>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E8773A67-A765-0181-5055-B5C72CE83562}"/>
              </a:ext>
            </a:extLst>
          </p:cNvPr>
          <p:cNvSpPr txBox="1"/>
          <p:nvPr/>
        </p:nvSpPr>
        <p:spPr>
          <a:xfrm>
            <a:off x="965400" y="1583999"/>
            <a:ext cx="1503168" cy="461665"/>
          </a:xfrm>
          <a:prstGeom prst="rect">
            <a:avLst/>
          </a:prstGeom>
          <a:noFill/>
        </p:spPr>
        <p:txBody>
          <a:bodyPr wrap="none" rtlCol="0">
            <a:spAutoFit/>
          </a:bodyPr>
          <a:lstStyle/>
          <a:p>
            <a:r>
              <a:rPr lang="es-MX" sz="2400" dirty="0">
                <a:solidFill>
                  <a:schemeClr val="bg1"/>
                </a:solidFill>
                <a:latin typeface="Times New Roman" panose="02020603050405020304" pitchFamily="18" charset="0"/>
                <a:cs typeface="Times New Roman" panose="02020603050405020304" pitchFamily="18" charset="0"/>
              </a:rPr>
              <a:t>Descargar </a:t>
            </a:r>
          </a:p>
        </p:txBody>
      </p:sp>
      <p:sp>
        <p:nvSpPr>
          <p:cNvPr id="15" name="CuadroTexto 14">
            <a:extLst>
              <a:ext uri="{FF2B5EF4-FFF2-40B4-BE49-F238E27FC236}">
                <a16:creationId xmlns:a16="http://schemas.microsoft.com/office/drawing/2014/main" id="{EBCDE9AB-8786-7DA6-0D29-397A2BED092E}"/>
              </a:ext>
            </a:extLst>
          </p:cNvPr>
          <p:cNvSpPr txBox="1"/>
          <p:nvPr/>
        </p:nvSpPr>
        <p:spPr>
          <a:xfrm>
            <a:off x="806673" y="2683981"/>
            <a:ext cx="10874324" cy="1200329"/>
          </a:xfrm>
          <a:prstGeom prst="rect">
            <a:avLst/>
          </a:prstGeom>
          <a:noFill/>
        </p:spPr>
        <p:txBody>
          <a:bodyPr wrap="none" rtlCol="0">
            <a:spAutoFit/>
          </a:bodyPr>
          <a:lstStyle/>
          <a:p>
            <a:r>
              <a:rPr lang="es-MX" sz="2400" dirty="0">
                <a:solidFill>
                  <a:schemeClr val="bg1"/>
                </a:solidFill>
                <a:latin typeface="Times New Roman" panose="02020603050405020304" pitchFamily="18" charset="0"/>
                <a:cs typeface="Times New Roman" panose="02020603050405020304" pitchFamily="18" charset="0"/>
              </a:rPr>
              <a:t> Visual Studio 2022 	</a:t>
            </a:r>
            <a:r>
              <a:rPr lang="es-MX" sz="2400" dirty="0">
                <a:solidFill>
                  <a:schemeClr val="bg1"/>
                </a:solidFill>
                <a:latin typeface="Times New Roman" panose="02020603050405020304" pitchFamily="18" charset="0"/>
                <a:cs typeface="Times New Roman" panose="02020603050405020304" pitchFamily="18" charset="0"/>
                <a:hlinkClick r:id="rId4"/>
              </a:rPr>
              <a:t>https://visualstudio.microsoft.com/es/</a:t>
            </a:r>
            <a:endParaRPr lang="es-MX" sz="2400" dirty="0">
              <a:solidFill>
                <a:schemeClr val="bg1"/>
              </a:solidFill>
              <a:latin typeface="Times New Roman" panose="02020603050405020304" pitchFamily="18" charset="0"/>
              <a:cs typeface="Times New Roman" panose="02020603050405020304" pitchFamily="18" charset="0"/>
            </a:endParaRPr>
          </a:p>
          <a:p>
            <a:r>
              <a:rPr lang="es-MX" sz="2400" dirty="0">
                <a:solidFill>
                  <a:schemeClr val="bg1"/>
                </a:solidFill>
                <a:latin typeface="Times New Roman" panose="02020603050405020304" pitchFamily="18" charset="0"/>
                <a:cs typeface="Times New Roman" panose="02020603050405020304" pitchFamily="18" charset="0"/>
              </a:rPr>
              <a:t>MYSQL </a:t>
            </a:r>
            <a:r>
              <a:rPr lang="es-MX" sz="2400" dirty="0" err="1">
                <a:solidFill>
                  <a:schemeClr val="bg1"/>
                </a:solidFill>
                <a:latin typeface="Times New Roman" panose="02020603050405020304" pitchFamily="18" charset="0"/>
                <a:cs typeface="Times New Roman" panose="02020603050405020304" pitchFamily="18" charset="0"/>
              </a:rPr>
              <a:t>Connector</a:t>
            </a:r>
            <a:r>
              <a:rPr lang="es-MX" sz="2400" dirty="0">
                <a:solidFill>
                  <a:schemeClr val="bg1"/>
                </a:solidFill>
                <a:latin typeface="Times New Roman" panose="02020603050405020304" pitchFamily="18" charset="0"/>
                <a:cs typeface="Times New Roman" panose="02020603050405020304" pitchFamily="18" charset="0"/>
              </a:rPr>
              <a:t> NET. 	</a:t>
            </a:r>
            <a:r>
              <a:rPr lang="es-MX" sz="2400" dirty="0">
                <a:solidFill>
                  <a:schemeClr val="bg1"/>
                </a:solidFill>
                <a:latin typeface="Times New Roman" panose="02020603050405020304" pitchFamily="18" charset="0"/>
                <a:cs typeface="Times New Roman" panose="02020603050405020304" pitchFamily="18" charset="0"/>
                <a:hlinkClick r:id="rId5"/>
              </a:rPr>
              <a:t>https://dev.mysql.com/downloads/connector/net/8.0.html</a:t>
            </a:r>
            <a:endParaRPr lang="es-MX" sz="2400" dirty="0">
              <a:solidFill>
                <a:schemeClr val="bg1"/>
              </a:solidFill>
              <a:latin typeface="Times New Roman" panose="02020603050405020304" pitchFamily="18" charset="0"/>
              <a:cs typeface="Times New Roman" panose="02020603050405020304" pitchFamily="18" charset="0"/>
            </a:endParaRPr>
          </a:p>
          <a:p>
            <a:r>
              <a:rPr lang="es-MX" sz="24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301817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D49EDB7-8DB2-E1C8-EA3D-D68D11937E2F}"/>
              </a:ext>
            </a:extLst>
          </p:cNvPr>
          <p:cNvSpPr txBox="1"/>
          <p:nvPr/>
        </p:nvSpPr>
        <p:spPr>
          <a:xfrm>
            <a:off x="378036" y="151963"/>
            <a:ext cx="2927139" cy="307777"/>
          </a:xfrm>
          <a:prstGeom prst="rect">
            <a:avLst/>
          </a:prstGeom>
          <a:noFill/>
        </p:spPr>
        <p:txBody>
          <a:bodyPr wrap="square" rtlCol="0">
            <a:spAutoFit/>
          </a:bodyPr>
          <a:lstStyle/>
          <a:p>
            <a:pPr algn="ctr"/>
            <a:r>
              <a:rPr lang="es-MX" sz="1400" i="1" dirty="0">
                <a:solidFill>
                  <a:schemeClr val="bg1"/>
                </a:solidFill>
                <a:latin typeface="DPDidot HTFM96" charset="0"/>
                <a:cs typeface="Lato" panose="020F0502020204030203" pitchFamily="34" charset="0"/>
              </a:rPr>
              <a:t>Interfaz de usuario con Visual Basic</a:t>
            </a:r>
          </a:p>
        </p:txBody>
      </p:sp>
      <p:sp>
        <p:nvSpPr>
          <p:cNvPr id="5" name="CuadroTexto 4">
            <a:extLst>
              <a:ext uri="{FF2B5EF4-FFF2-40B4-BE49-F238E27FC236}">
                <a16:creationId xmlns:a16="http://schemas.microsoft.com/office/drawing/2014/main" id="{2431DB50-8242-397F-539F-578630AC6E18}"/>
              </a:ext>
            </a:extLst>
          </p:cNvPr>
          <p:cNvSpPr txBox="1"/>
          <p:nvPr/>
        </p:nvSpPr>
        <p:spPr>
          <a:xfrm>
            <a:off x="3813900" y="79200"/>
            <a:ext cx="4564200" cy="523220"/>
          </a:xfrm>
          <a:prstGeom prst="rect">
            <a:avLst/>
          </a:prstGeom>
          <a:noFill/>
        </p:spPr>
        <p:txBody>
          <a:bodyPr wrap="square" rtlCol="0">
            <a:spAutoFit/>
          </a:bodyPr>
          <a:lstStyle/>
          <a:p>
            <a:pPr algn="ctr"/>
            <a:r>
              <a:rPr lang="es-MX" sz="2800" spc="600" dirty="0">
                <a:solidFill>
                  <a:schemeClr val="bg1"/>
                </a:solidFill>
                <a:latin typeface="Lato" panose="020F0502020204030203" pitchFamily="34" charset="0"/>
                <a:cs typeface="Lato" panose="020F0502020204030203" pitchFamily="34" charset="0"/>
              </a:rPr>
              <a:t>Control de Acceso</a:t>
            </a:r>
          </a:p>
        </p:txBody>
      </p:sp>
      <p:cxnSp>
        <p:nvCxnSpPr>
          <p:cNvPr id="2" name="Conector recto 1">
            <a:extLst>
              <a:ext uri="{FF2B5EF4-FFF2-40B4-BE49-F238E27FC236}">
                <a16:creationId xmlns:a16="http://schemas.microsoft.com/office/drawing/2014/main" id="{31B959D4-6D7B-9CC5-D4C1-905333D341A2}"/>
              </a:ext>
            </a:extLst>
          </p:cNvPr>
          <p:cNvCxnSpPr>
            <a:cxnSpLocks/>
          </p:cNvCxnSpPr>
          <p:nvPr/>
        </p:nvCxnSpPr>
        <p:spPr>
          <a:xfrm>
            <a:off x="496349" y="635579"/>
            <a:ext cx="111993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91EA7AE3-F936-9D53-24FE-4679F5114457}"/>
              </a:ext>
            </a:extLst>
          </p:cNvPr>
          <p:cNvCxnSpPr>
            <a:cxnSpLocks/>
          </p:cNvCxnSpPr>
          <p:nvPr/>
        </p:nvCxnSpPr>
        <p:spPr>
          <a:xfrm>
            <a:off x="496349" y="1061938"/>
            <a:ext cx="111993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1C1878A3-6666-C640-B887-BC71D9CAFD2D}"/>
              </a:ext>
            </a:extLst>
          </p:cNvPr>
          <p:cNvSpPr txBox="1"/>
          <p:nvPr/>
        </p:nvSpPr>
        <p:spPr>
          <a:xfrm>
            <a:off x="12939735" y="602420"/>
            <a:ext cx="1760418" cy="338554"/>
          </a:xfrm>
          <a:prstGeom prst="rect">
            <a:avLst/>
          </a:prstGeom>
          <a:noFill/>
        </p:spPr>
        <p:txBody>
          <a:bodyPr wrap="none" rtlCol="0">
            <a:spAutoFit/>
          </a:bodyPr>
          <a:lstStyle/>
          <a:p>
            <a:r>
              <a:rPr lang="es-MX" sz="1600" dirty="0">
                <a:solidFill>
                  <a:schemeClr val="bg1"/>
                </a:solidFill>
                <a:latin typeface="Times New Roman" panose="02020603050405020304" pitchFamily="18" charset="0"/>
                <a:cs typeface="Times New Roman" panose="02020603050405020304" pitchFamily="18" charset="0"/>
              </a:rPr>
              <a:t>Visual Studio 2022</a:t>
            </a:r>
            <a:endParaRPr lang="es-MX" sz="1600" i="1" dirty="0">
              <a:solidFill>
                <a:schemeClr val="bg1"/>
              </a:solidFill>
              <a:latin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CC8FA3FF-326B-851F-6074-DBDD29F8DC8B}"/>
              </a:ext>
            </a:extLst>
          </p:cNvPr>
          <p:cNvSpPr txBox="1"/>
          <p:nvPr/>
        </p:nvSpPr>
        <p:spPr>
          <a:xfrm>
            <a:off x="-8225117" y="1331312"/>
            <a:ext cx="7175767" cy="1631216"/>
          </a:xfrm>
          <a:prstGeom prst="rect">
            <a:avLst/>
          </a:prstGeom>
          <a:noFill/>
        </p:spPr>
        <p:txBody>
          <a:bodyPr wrap="square" rtlCol="0">
            <a:spAutoFit/>
          </a:bodyPr>
          <a:lstStyle/>
          <a:p>
            <a:r>
              <a:rPr lang="es-MX" sz="2000" dirty="0">
                <a:solidFill>
                  <a:schemeClr val="bg1"/>
                </a:solidFill>
                <a:latin typeface="Times New Roman" panose="02020603050405020304" pitchFamily="18" charset="0"/>
                <a:cs typeface="Times New Roman" panose="02020603050405020304" pitchFamily="18" charset="0"/>
              </a:rPr>
              <a:t>Microsoft Visual Studio es un entorno de desarrollo integrado (IDE, por sus siglas en inglés) para Windows y macOS. Es compatible con múltiples lenguajes de programación, tales como C++, C#, Visual Basic .NET, F#, Java, Python, Ruby y PHP, al igual que entornos de desarrollo web, como ASP.NET MVC, Django, etc.</a:t>
            </a:r>
          </a:p>
        </p:txBody>
      </p:sp>
      <p:sp>
        <p:nvSpPr>
          <p:cNvPr id="11" name="CuadroTexto 10">
            <a:extLst>
              <a:ext uri="{FF2B5EF4-FFF2-40B4-BE49-F238E27FC236}">
                <a16:creationId xmlns:a16="http://schemas.microsoft.com/office/drawing/2014/main" id="{238A0F78-148F-A3FC-D840-27886E01FE37}"/>
              </a:ext>
            </a:extLst>
          </p:cNvPr>
          <p:cNvSpPr txBox="1"/>
          <p:nvPr/>
        </p:nvSpPr>
        <p:spPr>
          <a:xfrm>
            <a:off x="-8225117" y="3658747"/>
            <a:ext cx="7175767" cy="1938992"/>
          </a:xfrm>
          <a:prstGeom prst="rect">
            <a:avLst/>
          </a:prstGeom>
          <a:noFill/>
        </p:spPr>
        <p:txBody>
          <a:bodyPr wrap="square" rtlCol="0">
            <a:spAutoFit/>
          </a:bodyPr>
          <a:lstStyle/>
          <a:p>
            <a:r>
              <a:rPr lang="es-MX" sz="2000" dirty="0">
                <a:solidFill>
                  <a:schemeClr val="bg1"/>
                </a:solidFill>
                <a:latin typeface="Times New Roman" panose="02020603050405020304" pitchFamily="18" charset="0"/>
                <a:cs typeface="Times New Roman" panose="02020603050405020304" pitchFamily="18" charset="0"/>
              </a:rPr>
              <a:t>Visual Studio permite a los desarrolladores crear sitios y aplicaciones web, así como servicios web en cualquier entorno compatible con la plataforma .NET (a partir de la versión .NET 2002). Así, se pueden crear aplicaciones que se comuniquen entre estaciones de trabajo, páginas web, dispositivos móviles, dispositivos embebidos y videoconsolas, entre otros.</a:t>
            </a:r>
          </a:p>
        </p:txBody>
      </p:sp>
      <p:sp>
        <p:nvSpPr>
          <p:cNvPr id="9" name="CuadroTexto 8">
            <a:extLst>
              <a:ext uri="{FF2B5EF4-FFF2-40B4-BE49-F238E27FC236}">
                <a16:creationId xmlns:a16="http://schemas.microsoft.com/office/drawing/2014/main" id="{6FB720E8-1B25-65A6-6B6E-0D482EAACBF6}"/>
              </a:ext>
            </a:extLst>
          </p:cNvPr>
          <p:cNvSpPr txBox="1"/>
          <p:nvPr/>
        </p:nvSpPr>
        <p:spPr>
          <a:xfrm>
            <a:off x="5215791" y="677967"/>
            <a:ext cx="2218877" cy="338554"/>
          </a:xfrm>
          <a:prstGeom prst="rect">
            <a:avLst/>
          </a:prstGeom>
          <a:noFill/>
        </p:spPr>
        <p:txBody>
          <a:bodyPr wrap="none" rtlCol="0">
            <a:spAutoFit/>
          </a:bodyPr>
          <a:lstStyle/>
          <a:p>
            <a:r>
              <a:rPr lang="es-MX" sz="1600" i="1" dirty="0">
                <a:solidFill>
                  <a:schemeClr val="bg1"/>
                </a:solidFill>
                <a:latin typeface="Times New Roman" panose="02020603050405020304" pitchFamily="18" charset="0"/>
                <a:cs typeface="Times New Roman" panose="02020603050405020304" pitchFamily="18" charset="0"/>
              </a:rPr>
              <a:t>Construcción de interfaz</a:t>
            </a:r>
          </a:p>
        </p:txBody>
      </p:sp>
      <p:sp>
        <p:nvSpPr>
          <p:cNvPr id="6" name="CuadroTexto 5">
            <a:extLst>
              <a:ext uri="{FF2B5EF4-FFF2-40B4-BE49-F238E27FC236}">
                <a16:creationId xmlns:a16="http://schemas.microsoft.com/office/drawing/2014/main" id="{4ED5B415-C642-58C3-3E13-C003480CE15D}"/>
              </a:ext>
            </a:extLst>
          </p:cNvPr>
          <p:cNvSpPr txBox="1"/>
          <p:nvPr/>
        </p:nvSpPr>
        <p:spPr>
          <a:xfrm>
            <a:off x="12939735" y="1979289"/>
            <a:ext cx="8215125" cy="1200329"/>
          </a:xfrm>
          <a:prstGeom prst="rect">
            <a:avLst/>
          </a:prstGeom>
          <a:noFill/>
        </p:spPr>
        <p:txBody>
          <a:bodyPr wrap="square" rtlCol="0">
            <a:spAutoFit/>
          </a:bodyPr>
          <a:lstStyle/>
          <a:p>
            <a:r>
              <a:rPr lang="es-MX" dirty="0">
                <a:solidFill>
                  <a:schemeClr val="bg1"/>
                </a:solidFill>
                <a:latin typeface="Times New Roman" panose="02020603050405020304" pitchFamily="18" charset="0"/>
                <a:cs typeface="Times New Roman" panose="02020603050405020304" pitchFamily="18" charset="0"/>
              </a:rPr>
              <a:t>Lenguaje de programación orientado a objetos, su función es el de crear aplicaciones y servicios de base de datos para el escritorio.</a:t>
            </a:r>
          </a:p>
          <a:p>
            <a:r>
              <a:rPr lang="es-MX" dirty="0">
                <a:solidFill>
                  <a:schemeClr val="bg1"/>
                </a:solidFill>
                <a:latin typeface="Times New Roman" panose="02020603050405020304" pitchFamily="18" charset="0"/>
                <a:cs typeface="Times New Roman" panose="02020603050405020304" pitchFamily="18" charset="0"/>
              </a:rPr>
              <a:t>El objetivo de Visual Basic es ser una herramienta de programación del alto nivel.</a:t>
            </a:r>
          </a:p>
          <a:p>
            <a:r>
              <a:rPr lang="es-MX" dirty="0">
                <a:solidFill>
                  <a:schemeClr val="bg1"/>
                </a:solidFill>
                <a:latin typeface="Times New Roman" panose="02020603050405020304" pitchFamily="18" charset="0"/>
                <a:cs typeface="Times New Roman" panose="02020603050405020304" pitchFamily="18" charset="0"/>
              </a:rPr>
              <a:t>Es fácil encontrar documentación e información para hacer proyectos</a:t>
            </a:r>
          </a:p>
        </p:txBody>
      </p:sp>
      <p:pic>
        <p:nvPicPr>
          <p:cNvPr id="1026" name="Picture 2" descr="Visual Basic .NET - Wikipedia, la enciclopedia libre">
            <a:extLst>
              <a:ext uri="{FF2B5EF4-FFF2-40B4-BE49-F238E27FC236}">
                <a16:creationId xmlns:a16="http://schemas.microsoft.com/office/drawing/2014/main" id="{3A814D01-E2CD-6C4D-1CA8-FB74ECEA7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546" y="1564164"/>
            <a:ext cx="4081453" cy="408145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icrosoft Visual Studio - Wikipedia, la enciclopedia libre">
            <a:extLst>
              <a:ext uri="{FF2B5EF4-FFF2-40B4-BE49-F238E27FC236}">
                <a16:creationId xmlns:a16="http://schemas.microsoft.com/office/drawing/2014/main" id="{2BC2C11D-AEB2-9824-86BB-123BFE119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86" y="2056616"/>
            <a:ext cx="3464119" cy="346411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0F328924-0803-DF47-ADFF-CF31C517A80D}"/>
              </a:ext>
            </a:extLst>
          </p:cNvPr>
          <p:cNvSpPr txBox="1"/>
          <p:nvPr/>
        </p:nvSpPr>
        <p:spPr>
          <a:xfrm>
            <a:off x="-2508153" y="723384"/>
            <a:ext cx="1217513" cy="338554"/>
          </a:xfrm>
          <a:prstGeom prst="rect">
            <a:avLst/>
          </a:prstGeom>
          <a:noFill/>
        </p:spPr>
        <p:txBody>
          <a:bodyPr wrap="none" rtlCol="0">
            <a:spAutoFit/>
          </a:bodyPr>
          <a:lstStyle/>
          <a:p>
            <a:r>
              <a:rPr lang="es-MX" sz="1600" dirty="0">
                <a:solidFill>
                  <a:schemeClr val="bg1"/>
                </a:solidFill>
                <a:latin typeface="Times New Roman" panose="02020603050405020304" pitchFamily="18" charset="0"/>
                <a:cs typeface="Times New Roman" panose="02020603050405020304" pitchFamily="18" charset="0"/>
              </a:rPr>
              <a:t>Visual Basic</a:t>
            </a:r>
            <a:endParaRPr lang="es-MX" sz="1600" i="1" dirty="0">
              <a:solidFill>
                <a:schemeClr val="bg1"/>
              </a:solidFill>
              <a:latin typeface="Times New Roman" panose="02020603050405020304" pitchFamily="18" charset="0"/>
              <a:cs typeface="Times New Roman" panose="02020603050405020304" pitchFamily="18" charset="0"/>
            </a:endParaRPr>
          </a:p>
        </p:txBody>
      </p:sp>
      <p:sp>
        <p:nvSpPr>
          <p:cNvPr id="12" name="CuadroTexto 11">
            <a:extLst>
              <a:ext uri="{FF2B5EF4-FFF2-40B4-BE49-F238E27FC236}">
                <a16:creationId xmlns:a16="http://schemas.microsoft.com/office/drawing/2014/main" id="{4181A644-0C93-AA20-478B-76B64E9D7768}"/>
              </a:ext>
            </a:extLst>
          </p:cNvPr>
          <p:cNvSpPr txBox="1"/>
          <p:nvPr/>
        </p:nvSpPr>
        <p:spPr>
          <a:xfrm>
            <a:off x="13098462" y="1479471"/>
            <a:ext cx="1503168" cy="461665"/>
          </a:xfrm>
          <a:prstGeom prst="rect">
            <a:avLst/>
          </a:prstGeom>
          <a:noFill/>
        </p:spPr>
        <p:txBody>
          <a:bodyPr wrap="none" rtlCol="0">
            <a:spAutoFit/>
          </a:bodyPr>
          <a:lstStyle/>
          <a:p>
            <a:r>
              <a:rPr lang="es-MX" sz="2400" dirty="0">
                <a:solidFill>
                  <a:schemeClr val="bg1"/>
                </a:solidFill>
                <a:latin typeface="Times New Roman" panose="02020603050405020304" pitchFamily="18" charset="0"/>
                <a:cs typeface="Times New Roman" panose="02020603050405020304" pitchFamily="18" charset="0"/>
              </a:rPr>
              <a:t>Descargar </a:t>
            </a:r>
          </a:p>
        </p:txBody>
      </p:sp>
      <p:sp>
        <p:nvSpPr>
          <p:cNvPr id="13" name="CuadroTexto 12">
            <a:extLst>
              <a:ext uri="{FF2B5EF4-FFF2-40B4-BE49-F238E27FC236}">
                <a16:creationId xmlns:a16="http://schemas.microsoft.com/office/drawing/2014/main" id="{430A3ED9-2492-F8FB-027B-30A766DDCA2B}"/>
              </a:ext>
            </a:extLst>
          </p:cNvPr>
          <p:cNvSpPr txBox="1"/>
          <p:nvPr/>
        </p:nvSpPr>
        <p:spPr>
          <a:xfrm>
            <a:off x="12939735" y="2579453"/>
            <a:ext cx="10874324" cy="1200329"/>
          </a:xfrm>
          <a:prstGeom prst="rect">
            <a:avLst/>
          </a:prstGeom>
          <a:noFill/>
        </p:spPr>
        <p:txBody>
          <a:bodyPr wrap="none" rtlCol="0">
            <a:spAutoFit/>
          </a:bodyPr>
          <a:lstStyle/>
          <a:p>
            <a:r>
              <a:rPr lang="es-MX" sz="2400" dirty="0">
                <a:solidFill>
                  <a:schemeClr val="bg1"/>
                </a:solidFill>
                <a:latin typeface="Times New Roman" panose="02020603050405020304" pitchFamily="18" charset="0"/>
                <a:cs typeface="Times New Roman" panose="02020603050405020304" pitchFamily="18" charset="0"/>
              </a:rPr>
              <a:t> Visual Studio 2022 	</a:t>
            </a:r>
            <a:r>
              <a:rPr lang="es-MX" sz="2400" dirty="0">
                <a:solidFill>
                  <a:schemeClr val="bg1"/>
                </a:solidFill>
                <a:latin typeface="Times New Roman" panose="02020603050405020304" pitchFamily="18" charset="0"/>
                <a:cs typeface="Times New Roman" panose="02020603050405020304" pitchFamily="18" charset="0"/>
                <a:hlinkClick r:id="rId4"/>
              </a:rPr>
              <a:t>https://visualstudio.microsoft.com/es/</a:t>
            </a:r>
            <a:endParaRPr lang="es-MX" sz="2400" dirty="0">
              <a:solidFill>
                <a:schemeClr val="bg1"/>
              </a:solidFill>
              <a:latin typeface="Times New Roman" panose="02020603050405020304" pitchFamily="18" charset="0"/>
              <a:cs typeface="Times New Roman" panose="02020603050405020304" pitchFamily="18" charset="0"/>
            </a:endParaRPr>
          </a:p>
          <a:p>
            <a:r>
              <a:rPr lang="es-MX" sz="2400" dirty="0">
                <a:solidFill>
                  <a:schemeClr val="bg1"/>
                </a:solidFill>
                <a:latin typeface="Times New Roman" panose="02020603050405020304" pitchFamily="18" charset="0"/>
                <a:cs typeface="Times New Roman" panose="02020603050405020304" pitchFamily="18" charset="0"/>
              </a:rPr>
              <a:t>MYSQL </a:t>
            </a:r>
            <a:r>
              <a:rPr lang="es-MX" sz="2400" dirty="0" err="1">
                <a:solidFill>
                  <a:schemeClr val="bg1"/>
                </a:solidFill>
                <a:latin typeface="Times New Roman" panose="02020603050405020304" pitchFamily="18" charset="0"/>
                <a:cs typeface="Times New Roman" panose="02020603050405020304" pitchFamily="18" charset="0"/>
              </a:rPr>
              <a:t>Connector</a:t>
            </a:r>
            <a:r>
              <a:rPr lang="es-MX" sz="2400" dirty="0">
                <a:solidFill>
                  <a:schemeClr val="bg1"/>
                </a:solidFill>
                <a:latin typeface="Times New Roman" panose="02020603050405020304" pitchFamily="18" charset="0"/>
                <a:cs typeface="Times New Roman" panose="02020603050405020304" pitchFamily="18" charset="0"/>
              </a:rPr>
              <a:t> NET. 	</a:t>
            </a:r>
            <a:r>
              <a:rPr lang="es-MX" sz="2400" dirty="0">
                <a:solidFill>
                  <a:schemeClr val="bg1"/>
                </a:solidFill>
                <a:latin typeface="Times New Roman" panose="02020603050405020304" pitchFamily="18" charset="0"/>
                <a:cs typeface="Times New Roman" panose="02020603050405020304" pitchFamily="18" charset="0"/>
                <a:hlinkClick r:id="rId5"/>
              </a:rPr>
              <a:t>https://dev.mysql.com/downloads/connector/net/8.0.html</a:t>
            </a:r>
            <a:endParaRPr lang="es-MX" sz="2400" dirty="0">
              <a:solidFill>
                <a:schemeClr val="bg1"/>
              </a:solidFill>
              <a:latin typeface="Times New Roman" panose="02020603050405020304" pitchFamily="18" charset="0"/>
              <a:cs typeface="Times New Roman" panose="02020603050405020304" pitchFamily="18" charset="0"/>
            </a:endParaRPr>
          </a:p>
          <a:p>
            <a:r>
              <a:rPr lang="es-MX" sz="24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05901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1240</Words>
  <Application>Microsoft Office PowerPoint</Application>
  <PresentationFormat>Panorámica</PresentationFormat>
  <Paragraphs>85</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Calibri</vt:lpstr>
      <vt:lpstr>Calibri Light</vt:lpstr>
      <vt:lpstr>DPDidot HTFM96</vt:lpstr>
      <vt:lpstr>Lato</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Eli Jafet Garcia Aguilar</dc:creator>
  <cp:lastModifiedBy>Eli Jafet Garcia Aguilar</cp:lastModifiedBy>
  <cp:revision>2</cp:revision>
  <dcterms:created xsi:type="dcterms:W3CDTF">2022-11-22T20:41:30Z</dcterms:created>
  <dcterms:modified xsi:type="dcterms:W3CDTF">2022-11-22T22:55:56Z</dcterms:modified>
</cp:coreProperties>
</file>