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arlow ExtraLight"/>
      <p:regular r:id="rId16"/>
      <p:bold r:id="rId17"/>
      <p:italic r:id="rId18"/>
      <p:boldItalic r:id="rId19"/>
    </p:embeddedFont>
    <p:embeddedFont>
      <p:font typeface="Hepta Slab Medium"/>
      <p:regular r:id="rId20"/>
      <p:bold r:id="rId21"/>
    </p:embeddedFont>
    <p:embeddedFont>
      <p:font typeface="Hepta Slab Light"/>
      <p:regular r:id="rId22"/>
      <p:bold r:id="rId23"/>
    </p:embeddedFont>
    <p:embeddedFont>
      <p:font typeface="Hepta Slab"/>
      <p:regular r:id="rId24"/>
      <p:bold r:id="rId25"/>
    </p:embeddedFont>
    <p:embeddedFont>
      <p:font typeface="Barlow Medium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regular.fntdata"/><Relationship Id="rId22" Type="http://schemas.openxmlformats.org/officeDocument/2006/relationships/font" Target="fonts/HeptaSlabLight-regular.fntdata"/><Relationship Id="rId21" Type="http://schemas.openxmlformats.org/officeDocument/2006/relationships/font" Target="fonts/HeptaSlabMedium-bold.fntdata"/><Relationship Id="rId24" Type="http://schemas.openxmlformats.org/officeDocument/2006/relationships/font" Target="fonts/HeptaSlab-regular.fntdata"/><Relationship Id="rId23" Type="http://schemas.openxmlformats.org/officeDocument/2006/relationships/font" Target="fonts/HeptaSlab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regular.fntdata"/><Relationship Id="rId25" Type="http://schemas.openxmlformats.org/officeDocument/2006/relationships/font" Target="fonts/HeptaSlab-bold.fntdata"/><Relationship Id="rId28" Type="http://schemas.openxmlformats.org/officeDocument/2006/relationships/font" Target="fonts/BarlowMedium-italic.fntdata"/><Relationship Id="rId27" Type="http://schemas.openxmlformats.org/officeDocument/2006/relationships/font" Target="fonts/Barlow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35" Type="http://schemas.openxmlformats.org/officeDocument/2006/relationships/font" Target="fonts/Barlow-bold.fntdata"/><Relationship Id="rId12" Type="http://schemas.openxmlformats.org/officeDocument/2006/relationships/slide" Target="slides/slide7.xml"/><Relationship Id="rId34" Type="http://schemas.openxmlformats.org/officeDocument/2006/relationships/font" Target="fonts/Barlow-regular.fntdata"/><Relationship Id="rId15" Type="http://schemas.openxmlformats.org/officeDocument/2006/relationships/slide" Target="slides/slide10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-italic.fntdata"/><Relationship Id="rId17" Type="http://schemas.openxmlformats.org/officeDocument/2006/relationships/font" Target="fonts/BarlowExtraLight-bold.fntdata"/><Relationship Id="rId16" Type="http://schemas.openxmlformats.org/officeDocument/2006/relationships/font" Target="fonts/BarlowExtraLight-regular.fntdata"/><Relationship Id="rId19" Type="http://schemas.openxmlformats.org/officeDocument/2006/relationships/font" Target="fonts/BarlowExtraLight-boldItalic.fntdata"/><Relationship Id="rId18" Type="http://schemas.openxmlformats.org/officeDocument/2006/relationships/font" Target="fonts/Barlow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941e3dc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941e3dc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941e3dc7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1941e3dc7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941e3dc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941e3dc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941e3dc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941e3dc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941e3dc7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941e3dc7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941e3dc74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941e3dc7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941e3dc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941e3dc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941e3dc7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941e3dc7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941e3dc7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941e3dc7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941e3dc7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941e3dc7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Text File Compressor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02675" y="4236450"/>
            <a:ext cx="1622700" cy="26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DSA 3</a:t>
            </a:r>
            <a:r>
              <a:rPr baseline="30000" lang="en"/>
              <a:t>rd</a:t>
            </a:r>
            <a:r>
              <a:rPr lang="en"/>
              <a:t> </a:t>
            </a:r>
            <a:r>
              <a:rPr baseline="30000" lang="en" sz="1200"/>
              <a:t> </a:t>
            </a:r>
            <a:r>
              <a:rPr lang="en"/>
              <a:t>Semester Project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Using Huffman Coding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2" type="title"/>
          </p:nvPr>
        </p:nvSpPr>
        <p:spPr>
          <a:xfrm>
            <a:off x="702825" y="2374900"/>
            <a:ext cx="72042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files often contain redundant information</a:t>
            </a:r>
            <a:endParaRPr sz="1600"/>
          </a:p>
        </p:txBody>
      </p:sp>
      <p:sp>
        <p:nvSpPr>
          <p:cNvPr id="334" name="Google Shape;334;p48"/>
          <p:cNvSpPr txBox="1"/>
          <p:nvPr>
            <p:ph idx="3" type="title"/>
          </p:nvPr>
        </p:nvSpPr>
        <p:spPr>
          <a:xfrm>
            <a:off x="702825" y="3194100"/>
            <a:ext cx="6181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Need for efficient storage and transmission</a:t>
            </a:r>
            <a:endParaRPr sz="1600"/>
          </a:p>
        </p:txBody>
      </p:sp>
      <p:sp>
        <p:nvSpPr>
          <p:cNvPr id="335" name="Google Shape;335;p48"/>
          <p:cNvSpPr txBox="1"/>
          <p:nvPr>
            <p:ph idx="4" type="title"/>
          </p:nvPr>
        </p:nvSpPr>
        <p:spPr>
          <a:xfrm>
            <a:off x="702825" y="4025075"/>
            <a:ext cx="7115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Challenge: How to compress text files without losing information?</a:t>
            </a:r>
            <a:endParaRPr sz="1600"/>
          </a:p>
        </p:txBody>
      </p:sp>
      <p:cxnSp>
        <p:nvCxnSpPr>
          <p:cNvPr id="336" name="Google Shape;336;p48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8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8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8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8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8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Problem Statement</a:t>
            </a:r>
            <a:endParaRPr sz="2200"/>
          </a:p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 txBox="1"/>
          <p:nvPr/>
        </p:nvSpPr>
        <p:spPr>
          <a:xfrm>
            <a:off x="702825" y="1466850"/>
            <a:ext cx="7470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compression is crucial in modern computing</a:t>
            </a:r>
            <a:endParaRPr sz="16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Promising Solution</a:t>
            </a:r>
            <a:endParaRPr/>
          </a:p>
        </p:txBody>
      </p:sp>
      <p:sp>
        <p:nvSpPr>
          <p:cNvPr id="349" name="Google Shape;349;p49"/>
          <p:cNvSpPr txBox="1"/>
          <p:nvPr>
            <p:ph idx="2" type="title"/>
          </p:nvPr>
        </p:nvSpPr>
        <p:spPr>
          <a:xfrm>
            <a:off x="609750" y="1558350"/>
            <a:ext cx="80742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Huffman Coding</a:t>
            </a:r>
            <a:r>
              <a:rPr lang="en" sz="5000"/>
              <a:t>  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0"/>
          <p:cNvSpPr txBox="1"/>
          <p:nvPr>
            <p:ph idx="2" type="body"/>
          </p:nvPr>
        </p:nvSpPr>
        <p:spPr>
          <a:xfrm>
            <a:off x="717925" y="3171700"/>
            <a:ext cx="7539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data compression</a:t>
            </a:r>
            <a:r>
              <a:rPr lang="en"/>
              <a:t> technique that creates </a:t>
            </a:r>
            <a:r>
              <a:rPr lang="en">
                <a:solidFill>
                  <a:schemeClr val="accent2"/>
                </a:solidFill>
              </a:rPr>
              <a:t>variable-length codes</a:t>
            </a:r>
            <a:r>
              <a:rPr lang="en"/>
              <a:t> for characters based on their </a:t>
            </a:r>
            <a:r>
              <a:rPr lang="en">
                <a:solidFill>
                  <a:schemeClr val="accent2"/>
                </a:solidFill>
              </a:rPr>
              <a:t>frequency</a:t>
            </a:r>
            <a:r>
              <a:rPr lang="en"/>
              <a:t> of occurrence.</a:t>
            </a:r>
            <a:endParaRPr/>
          </a:p>
        </p:txBody>
      </p:sp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717925" y="1957075"/>
            <a:ext cx="723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Developed by </a:t>
            </a:r>
            <a:r>
              <a:rPr lang="en" sz="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David Huffman</a:t>
            </a:r>
            <a:r>
              <a:rPr lang="en" sz="28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, a graduate student at MIT, in </a:t>
            </a:r>
            <a:r>
              <a:rPr lang="en" sz="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1952</a:t>
            </a:r>
            <a:endParaRPr sz="28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idx="2" type="title"/>
          </p:nvPr>
        </p:nvSpPr>
        <p:spPr>
          <a:xfrm>
            <a:off x="702825" y="2374900"/>
            <a:ext cx="72042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Variable-length prefix coding</a:t>
            </a:r>
            <a:endParaRPr sz="1600"/>
          </a:p>
        </p:txBody>
      </p:sp>
      <p:sp>
        <p:nvSpPr>
          <p:cNvPr id="363" name="Google Shape;363;p51"/>
          <p:cNvSpPr txBox="1"/>
          <p:nvPr>
            <p:ph idx="3" type="title"/>
          </p:nvPr>
        </p:nvSpPr>
        <p:spPr>
          <a:xfrm>
            <a:off x="702825" y="3194100"/>
            <a:ext cx="6181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frequent characters get shorter codes</a:t>
            </a:r>
            <a:endParaRPr sz="1600"/>
          </a:p>
        </p:txBody>
      </p:sp>
      <p:sp>
        <p:nvSpPr>
          <p:cNvPr id="364" name="Google Shape;364;p51"/>
          <p:cNvSpPr txBox="1"/>
          <p:nvPr>
            <p:ph idx="4" type="title"/>
          </p:nvPr>
        </p:nvSpPr>
        <p:spPr>
          <a:xfrm>
            <a:off x="702825" y="4025075"/>
            <a:ext cx="7115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Less frequent characters get longer codes</a:t>
            </a:r>
            <a:endParaRPr sz="1600"/>
          </a:p>
        </p:txBody>
      </p:sp>
      <p:cxnSp>
        <p:nvCxnSpPr>
          <p:cNvPr id="365" name="Google Shape;365;p51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51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51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51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1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51"/>
          <p:cNvSpPr txBox="1"/>
          <p:nvPr>
            <p:ph idx="1" type="subTitle"/>
          </p:nvPr>
        </p:nvSpPr>
        <p:spPr>
          <a:xfrm>
            <a:off x="480425" y="290625"/>
            <a:ext cx="70038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Huffman Coding Implementation</a:t>
            </a:r>
            <a:endParaRPr sz="2200"/>
          </a:p>
        </p:txBody>
      </p:sp>
      <p:sp>
        <p:nvSpPr>
          <p:cNvPr id="371" name="Google Shape;371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1"/>
          <p:cNvSpPr txBox="1"/>
          <p:nvPr/>
        </p:nvSpPr>
        <p:spPr>
          <a:xfrm>
            <a:off x="702825" y="1466850"/>
            <a:ext cx="7470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Lossless compression technique</a:t>
            </a:r>
            <a:endParaRPr sz="16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Implementation</a:t>
            </a:r>
            <a:endParaRPr sz="2200"/>
          </a:p>
        </p:txBody>
      </p:sp>
      <p:sp>
        <p:nvSpPr>
          <p:cNvPr id="378" name="Google Shape;378;p52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9" name="Google Shape;379;p52"/>
          <p:cNvSpPr txBox="1"/>
          <p:nvPr>
            <p:ph idx="3" type="subTitle"/>
          </p:nvPr>
        </p:nvSpPr>
        <p:spPr>
          <a:xfrm>
            <a:off x="1699225" y="980275"/>
            <a:ext cx="4850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Character</a:t>
            </a:r>
            <a:r>
              <a:rPr lang="en" sz="1800"/>
              <a:t> frequency Analysis</a:t>
            </a:r>
            <a:endParaRPr sz="1800"/>
          </a:p>
        </p:txBody>
      </p:sp>
      <p:sp>
        <p:nvSpPr>
          <p:cNvPr id="380" name="Google Shape;380;p52"/>
          <p:cNvSpPr txBox="1"/>
          <p:nvPr>
            <p:ph idx="4" type="body"/>
          </p:nvPr>
        </p:nvSpPr>
        <p:spPr>
          <a:xfrm>
            <a:off x="1699225" y="1366325"/>
            <a:ext cx="46932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 occurrences of each character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frequency table</a:t>
            </a:r>
            <a:endParaRPr sz="1600"/>
          </a:p>
        </p:txBody>
      </p:sp>
      <p:sp>
        <p:nvSpPr>
          <p:cNvPr id="381" name="Google Shape;381;p52"/>
          <p:cNvSpPr txBox="1"/>
          <p:nvPr>
            <p:ph idx="5" type="body"/>
          </p:nvPr>
        </p:nvSpPr>
        <p:spPr>
          <a:xfrm>
            <a:off x="787297" y="20998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2" name="Google Shape;382;p52"/>
          <p:cNvSpPr txBox="1"/>
          <p:nvPr>
            <p:ph idx="6" type="subTitle"/>
          </p:nvPr>
        </p:nvSpPr>
        <p:spPr>
          <a:xfrm>
            <a:off x="1699225" y="2099825"/>
            <a:ext cx="5401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Priority Queue &amp; Tree Construction</a:t>
            </a:r>
            <a:endParaRPr sz="1800"/>
          </a:p>
        </p:txBody>
      </p:sp>
      <p:sp>
        <p:nvSpPr>
          <p:cNvPr id="383" name="Google Shape;383;p52"/>
          <p:cNvSpPr txBox="1"/>
          <p:nvPr>
            <p:ph idx="7" type="body"/>
          </p:nvPr>
        </p:nvSpPr>
        <p:spPr>
          <a:xfrm>
            <a:off x="1699224" y="2477375"/>
            <a:ext cx="47916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nodes for each character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Huffman tree using min-heap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nodes based on frequency</a:t>
            </a:r>
            <a:endParaRPr sz="1600"/>
          </a:p>
        </p:txBody>
      </p:sp>
      <p:sp>
        <p:nvSpPr>
          <p:cNvPr id="384" name="Google Shape;384;p52"/>
          <p:cNvSpPr txBox="1"/>
          <p:nvPr>
            <p:ph idx="8" type="body"/>
          </p:nvPr>
        </p:nvSpPr>
        <p:spPr>
          <a:xfrm>
            <a:off x="787297" y="3320368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5" name="Google Shape;385;p52"/>
          <p:cNvSpPr txBox="1"/>
          <p:nvPr>
            <p:ph idx="9" type="subTitle"/>
          </p:nvPr>
        </p:nvSpPr>
        <p:spPr>
          <a:xfrm>
            <a:off x="1699221" y="3371843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Generation</a:t>
            </a:r>
            <a:endParaRPr sz="1800"/>
          </a:p>
        </p:txBody>
      </p:sp>
      <p:sp>
        <p:nvSpPr>
          <p:cNvPr id="386" name="Google Shape;386;p52"/>
          <p:cNvSpPr txBox="1"/>
          <p:nvPr>
            <p:ph idx="13" type="body"/>
          </p:nvPr>
        </p:nvSpPr>
        <p:spPr>
          <a:xfrm>
            <a:off x="1713400" y="3897325"/>
            <a:ext cx="50823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Traverse tree to generate binary codes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Left child: append '0'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Right child: append '1'</a:t>
            </a:r>
            <a:endParaRPr sz="1600"/>
          </a:p>
        </p:txBody>
      </p:sp>
      <p:sp>
        <p:nvSpPr>
          <p:cNvPr id="387" name="Google Shape;387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idx="1" type="subTitle"/>
          </p:nvPr>
        </p:nvSpPr>
        <p:spPr>
          <a:xfrm>
            <a:off x="247551" y="250825"/>
            <a:ext cx="3974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St</a:t>
            </a:r>
            <a:r>
              <a:rPr lang="en" sz="2200"/>
              <a:t>r</a:t>
            </a:r>
            <a:r>
              <a:rPr lang="en" sz="2200"/>
              <a:t>uctures Used</a:t>
            </a:r>
            <a:endParaRPr sz="2200"/>
          </a:p>
        </p:txBody>
      </p:sp>
      <p:sp>
        <p:nvSpPr>
          <p:cNvPr id="393" name="Google Shape;393;p53"/>
          <p:cNvSpPr txBox="1"/>
          <p:nvPr/>
        </p:nvSpPr>
        <p:spPr>
          <a:xfrm>
            <a:off x="4738475" y="1893013"/>
            <a:ext cx="3237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Used to build Huffman Tree</a:t>
            </a:r>
            <a:endParaRPr sz="1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4738475" y="1396525"/>
            <a:ext cx="317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Priority Queue</a:t>
            </a:r>
            <a:endParaRPr sz="2200">
              <a:solidFill>
                <a:schemeClr val="accent6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4814275" y="3920850"/>
            <a:ext cx="3475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Variable-Length Codes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6" name="Google Shape;396;p53"/>
          <p:cNvSpPr txBox="1"/>
          <p:nvPr/>
        </p:nvSpPr>
        <p:spPr>
          <a:xfrm>
            <a:off x="4738475" y="337013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22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Binary Tree</a:t>
            </a:r>
            <a:endParaRPr sz="2200"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7" name="Google Shape;397;p53"/>
          <p:cNvSpPr txBox="1"/>
          <p:nvPr/>
        </p:nvSpPr>
        <p:spPr>
          <a:xfrm>
            <a:off x="75050" y="1893000"/>
            <a:ext cx="4319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Used to store </a:t>
            </a: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characters</a:t>
            </a: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and their frequencies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127850" y="1396525"/>
            <a:ext cx="359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23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Map</a:t>
            </a:r>
            <a:endParaRPr sz="2300"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9" name="Google Shape;399;p53"/>
          <p:cNvSpPr txBox="1"/>
          <p:nvPr/>
        </p:nvSpPr>
        <p:spPr>
          <a:xfrm>
            <a:off x="75050" y="3891300"/>
            <a:ext cx="3863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Used as a container for Priority Queue</a:t>
            </a:r>
            <a:endParaRPr sz="1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0" name="Google Shape;400;p53"/>
          <p:cNvSpPr txBox="1"/>
          <p:nvPr/>
        </p:nvSpPr>
        <p:spPr>
          <a:xfrm>
            <a:off x="75050" y="33366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Vector</a:t>
            </a:r>
            <a:endParaRPr sz="2200">
              <a:solidFill>
                <a:schemeClr val="accent6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1" name="Google Shape;401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53"/>
          <p:cNvSpPr txBox="1"/>
          <p:nvPr/>
        </p:nvSpPr>
        <p:spPr>
          <a:xfrm>
            <a:off x="15950" y="2211000"/>
            <a:ext cx="426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Syntax : map&lt;KeyType, ValueType&gt; mapName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15950" y="2614800"/>
            <a:ext cx="3816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map&lt;char, frequency&gt; frequency map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53"/>
          <p:cNvSpPr txBox="1"/>
          <p:nvPr/>
        </p:nvSpPr>
        <p:spPr>
          <a:xfrm>
            <a:off x="4620275" y="2215488"/>
            <a:ext cx="3171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priority_queue&lt;DataType&gt; pq;</a:t>
            </a:r>
            <a:endParaRPr sz="1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53"/>
          <p:cNvSpPr txBox="1"/>
          <p:nvPr/>
        </p:nvSpPr>
        <p:spPr>
          <a:xfrm>
            <a:off x="4620275" y="2675025"/>
            <a:ext cx="4523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priority_queue&lt;Node*, vector&lt;Node*&gt;, Compare&gt;</a:t>
            </a:r>
            <a:endParaRPr sz="1600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-26950" y="4262113"/>
            <a:ext cx="4523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Used in Sorting Huffman Codes for Binary Search</a:t>
            </a:r>
            <a:endParaRPr sz="1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7" name="Google Shape;407;p53"/>
          <p:cNvSpPr txBox="1"/>
          <p:nvPr/>
        </p:nvSpPr>
        <p:spPr>
          <a:xfrm>
            <a:off x="15950" y="4641950"/>
            <a:ext cx="391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vector&lt;DataType&gt; vectorName</a:t>
            </a:r>
            <a:endParaRPr sz="1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8" name="Google Shape;408;p53"/>
          <p:cNvSpPr txBox="1"/>
          <p:nvPr/>
        </p:nvSpPr>
        <p:spPr>
          <a:xfrm>
            <a:off x="4738475" y="4232574"/>
            <a:ext cx="4169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Leaf nodes contain actual characters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4738475" y="4612400"/>
            <a:ext cx="386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Internal nodes have nullptr for ch</a:t>
            </a:r>
            <a:endParaRPr sz="16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4"/>
          <p:cNvSpPr txBox="1"/>
          <p:nvPr/>
        </p:nvSpPr>
        <p:spPr>
          <a:xfrm>
            <a:off x="865450" y="350350"/>
            <a:ext cx="72087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Consider a file containing the following characters: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= 10 ,	b = 5,	c =  2,	d = 50,	e = 20	 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1976750" y="4533850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7" name="Google Shape;417;p54"/>
          <p:cNvSpPr/>
          <p:nvPr/>
        </p:nvSpPr>
        <p:spPr>
          <a:xfrm>
            <a:off x="2955250" y="4533850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8" name="Google Shape;418;p54"/>
          <p:cNvSpPr/>
          <p:nvPr/>
        </p:nvSpPr>
        <p:spPr>
          <a:xfrm>
            <a:off x="2463625" y="3810525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7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9" name="Google Shape;419;p54"/>
          <p:cNvSpPr/>
          <p:nvPr/>
        </p:nvSpPr>
        <p:spPr>
          <a:xfrm>
            <a:off x="3525575" y="3810525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3004425" y="3087200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17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1" name="Google Shape;421;p54"/>
          <p:cNvSpPr/>
          <p:nvPr/>
        </p:nvSpPr>
        <p:spPr>
          <a:xfrm>
            <a:off x="3992800" y="3087200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3574750" y="2453525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37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3" name="Google Shape;423;p54"/>
          <p:cNvSpPr/>
          <p:nvPr/>
        </p:nvSpPr>
        <p:spPr>
          <a:xfrm>
            <a:off x="4572000" y="2453525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d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4145075" y="1686350"/>
            <a:ext cx="619500" cy="57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87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5" name="Google Shape;425;p54"/>
          <p:cNvCxnSpPr>
            <a:stCxn id="424" idx="3"/>
            <a:endCxn id="422" idx="0"/>
          </p:cNvCxnSpPr>
          <p:nvPr/>
        </p:nvCxnSpPr>
        <p:spPr>
          <a:xfrm rot="5400000">
            <a:off x="3919899" y="2137731"/>
            <a:ext cx="280500" cy="351300"/>
          </a:xfrm>
          <a:prstGeom prst="curvedConnector3">
            <a:avLst>
              <a:gd fmla="val 648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54"/>
          <p:cNvSpPr txBox="1"/>
          <p:nvPr/>
        </p:nvSpPr>
        <p:spPr>
          <a:xfrm>
            <a:off x="3525575" y="2080975"/>
            <a:ext cx="359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7" name="Google Shape;427;p54"/>
          <p:cNvCxnSpPr>
            <a:stCxn id="424" idx="5"/>
            <a:endCxn id="423" idx="0"/>
          </p:cNvCxnSpPr>
          <p:nvPr/>
        </p:nvCxnSpPr>
        <p:spPr>
          <a:xfrm flipH="1" rot="-5400000">
            <a:off x="4637551" y="2209431"/>
            <a:ext cx="280500" cy="207900"/>
          </a:xfrm>
          <a:prstGeom prst="curvedConnector3">
            <a:avLst>
              <a:gd fmla="val 648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54"/>
          <p:cNvSpPr txBox="1"/>
          <p:nvPr/>
        </p:nvSpPr>
        <p:spPr>
          <a:xfrm>
            <a:off x="5025475" y="2271800"/>
            <a:ext cx="472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9" name="Google Shape;429;p54"/>
          <p:cNvCxnSpPr>
            <a:stCxn id="422" idx="3"/>
            <a:endCxn id="420" idx="7"/>
          </p:cNvCxnSpPr>
          <p:nvPr/>
        </p:nvCxnSpPr>
        <p:spPr>
          <a:xfrm rot="5400000">
            <a:off x="3484124" y="2989356"/>
            <a:ext cx="230400" cy="1323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54"/>
          <p:cNvSpPr txBox="1"/>
          <p:nvPr/>
        </p:nvSpPr>
        <p:spPr>
          <a:xfrm>
            <a:off x="2852025" y="2856800"/>
            <a:ext cx="4722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31" name="Google Shape;431;p54"/>
          <p:cNvCxnSpPr>
            <a:stCxn id="422" idx="5"/>
            <a:endCxn id="421" idx="0"/>
          </p:cNvCxnSpPr>
          <p:nvPr/>
        </p:nvCxnSpPr>
        <p:spPr>
          <a:xfrm flipH="1" rot="-5400000">
            <a:off x="4129476" y="2914356"/>
            <a:ext cx="147000" cy="198900"/>
          </a:xfrm>
          <a:prstGeom prst="curvedConnector3">
            <a:avLst>
              <a:gd fmla="val 783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54"/>
          <p:cNvSpPr txBox="1"/>
          <p:nvPr/>
        </p:nvSpPr>
        <p:spPr>
          <a:xfrm>
            <a:off x="4720600" y="3274925"/>
            <a:ext cx="472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33" name="Google Shape;433;p54"/>
          <p:cNvCxnSpPr>
            <a:stCxn id="420" idx="3"/>
            <a:endCxn id="418" idx="0"/>
          </p:cNvCxnSpPr>
          <p:nvPr/>
        </p:nvCxnSpPr>
        <p:spPr>
          <a:xfrm rot="5400000">
            <a:off x="2815999" y="3531231"/>
            <a:ext cx="236400" cy="321900"/>
          </a:xfrm>
          <a:prstGeom prst="curvedConnector3">
            <a:avLst>
              <a:gd fmla="val 676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54"/>
          <p:cNvSpPr txBox="1"/>
          <p:nvPr/>
        </p:nvSpPr>
        <p:spPr>
          <a:xfrm>
            <a:off x="2301300" y="3451950"/>
            <a:ext cx="471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0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35" name="Google Shape;435;p54"/>
          <p:cNvCxnSpPr>
            <a:stCxn id="420" idx="5"/>
            <a:endCxn id="419" idx="0"/>
          </p:cNvCxnSpPr>
          <p:nvPr/>
        </p:nvCxnSpPr>
        <p:spPr>
          <a:xfrm flipH="1" rot="-5400000">
            <a:off x="3566051" y="3541131"/>
            <a:ext cx="236400" cy="302100"/>
          </a:xfrm>
          <a:prstGeom prst="curvedConnector3">
            <a:avLst>
              <a:gd fmla="val 676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54"/>
          <p:cNvSpPr txBox="1"/>
          <p:nvPr/>
        </p:nvSpPr>
        <p:spPr>
          <a:xfrm>
            <a:off x="4169875" y="3933850"/>
            <a:ext cx="472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37" name="Google Shape;437;p54"/>
          <p:cNvCxnSpPr>
            <a:stCxn id="418" idx="3"/>
            <a:endCxn id="416" idx="0"/>
          </p:cNvCxnSpPr>
          <p:nvPr/>
        </p:nvCxnSpPr>
        <p:spPr>
          <a:xfrm rot="5400000">
            <a:off x="2302199" y="4281556"/>
            <a:ext cx="236400" cy="267900"/>
          </a:xfrm>
          <a:prstGeom prst="curvedConnector3">
            <a:avLst>
              <a:gd fmla="val 676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54"/>
          <p:cNvSpPr txBox="1"/>
          <p:nvPr/>
        </p:nvSpPr>
        <p:spPr>
          <a:xfrm>
            <a:off x="1711225" y="4327225"/>
            <a:ext cx="35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39" name="Google Shape;439;p54"/>
          <p:cNvCxnSpPr>
            <a:stCxn id="418" idx="5"/>
            <a:endCxn id="417" idx="0"/>
          </p:cNvCxnSpPr>
          <p:nvPr/>
        </p:nvCxnSpPr>
        <p:spPr>
          <a:xfrm flipH="1" rot="-5400000">
            <a:off x="3010551" y="4279156"/>
            <a:ext cx="236400" cy="272700"/>
          </a:xfrm>
          <a:prstGeom prst="curvedConnector3">
            <a:avLst>
              <a:gd fmla="val 676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54"/>
          <p:cNvSpPr txBox="1"/>
          <p:nvPr/>
        </p:nvSpPr>
        <p:spPr>
          <a:xfrm>
            <a:off x="3648650" y="4494425"/>
            <a:ext cx="413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1" name="Google Shape;441;p54"/>
          <p:cNvSpPr txBox="1"/>
          <p:nvPr/>
        </p:nvSpPr>
        <p:spPr>
          <a:xfrm>
            <a:off x="6218025" y="2453525"/>
            <a:ext cx="10320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= 001               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= 0001            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= 0000           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= 1                     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= 01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2" name="Google Shape;442;p54"/>
          <p:cNvSpPr/>
          <p:nvPr/>
        </p:nvSpPr>
        <p:spPr>
          <a:xfrm>
            <a:off x="7250000" y="2616025"/>
            <a:ext cx="207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3" name="Google Shape;443;p54"/>
          <p:cNvSpPr/>
          <p:nvPr/>
        </p:nvSpPr>
        <p:spPr>
          <a:xfrm>
            <a:off x="7250000" y="2856800"/>
            <a:ext cx="207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4" name="Google Shape;444;p54"/>
          <p:cNvSpPr/>
          <p:nvPr/>
        </p:nvSpPr>
        <p:spPr>
          <a:xfrm>
            <a:off x="7250000" y="3097575"/>
            <a:ext cx="207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5" name="Google Shape;445;p54"/>
          <p:cNvSpPr/>
          <p:nvPr/>
        </p:nvSpPr>
        <p:spPr>
          <a:xfrm>
            <a:off x="7250000" y="3338350"/>
            <a:ext cx="207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6" name="Google Shape;446;p54"/>
          <p:cNvSpPr/>
          <p:nvPr/>
        </p:nvSpPr>
        <p:spPr>
          <a:xfrm>
            <a:off x="7250000" y="3530425"/>
            <a:ext cx="207900" cy="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7" name="Google Shape;447;p54"/>
          <p:cNvSpPr txBox="1"/>
          <p:nvPr/>
        </p:nvSpPr>
        <p:spPr>
          <a:xfrm>
            <a:off x="7631650" y="2453575"/>
            <a:ext cx="12078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3 * 10  =   30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4 * 5    =   20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4 * 2    =      8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  *50  =   50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2 *20  =   40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8" name="Google Shape;448;p54"/>
          <p:cNvSpPr txBox="1"/>
          <p:nvPr/>
        </p:nvSpPr>
        <p:spPr>
          <a:xfrm>
            <a:off x="6218025" y="3865000"/>
            <a:ext cx="254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Total number of bits =   148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9" name="Google Shape;449;p54"/>
          <p:cNvSpPr txBox="1"/>
          <p:nvPr/>
        </p:nvSpPr>
        <p:spPr>
          <a:xfrm>
            <a:off x="519675" y="1646325"/>
            <a:ext cx="21234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ithout compression: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10 * 8 = 80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5  * 8 = 40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2  * 8 = 16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50* 8 = 400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20* 8 = 160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Number of bits = 696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55" name="Google Shape;455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