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46"/>
  </p:notesMasterIdLst>
  <p:handoutMasterIdLst>
    <p:handoutMasterId r:id="rId47"/>
  </p:handoutMasterIdLst>
  <p:sldIdLst>
    <p:sldId id="337" r:id="rId5"/>
    <p:sldId id="330" r:id="rId6"/>
    <p:sldId id="331" r:id="rId7"/>
    <p:sldId id="332" r:id="rId8"/>
    <p:sldId id="262" r:id="rId9"/>
    <p:sldId id="263" r:id="rId10"/>
    <p:sldId id="299" r:id="rId11"/>
    <p:sldId id="302" r:id="rId12"/>
    <p:sldId id="264" r:id="rId13"/>
    <p:sldId id="266" r:id="rId14"/>
    <p:sldId id="265" r:id="rId15"/>
    <p:sldId id="276" r:id="rId16"/>
    <p:sldId id="303" r:id="rId17"/>
    <p:sldId id="293" r:id="rId18"/>
    <p:sldId id="277" r:id="rId19"/>
    <p:sldId id="269" r:id="rId20"/>
    <p:sldId id="304" r:id="rId21"/>
    <p:sldId id="305" r:id="rId22"/>
    <p:sldId id="307" r:id="rId23"/>
    <p:sldId id="306" r:id="rId24"/>
    <p:sldId id="333" r:id="rId25"/>
    <p:sldId id="334" r:id="rId26"/>
    <p:sldId id="309" r:id="rId27"/>
    <p:sldId id="310" r:id="rId28"/>
    <p:sldId id="311" r:id="rId29"/>
    <p:sldId id="312" r:id="rId30"/>
    <p:sldId id="314" r:id="rId31"/>
    <p:sldId id="335" r:id="rId32"/>
    <p:sldId id="315" r:id="rId33"/>
    <p:sldId id="316" r:id="rId34"/>
    <p:sldId id="336" r:id="rId35"/>
    <p:sldId id="296" r:id="rId36"/>
    <p:sldId id="318" r:id="rId37"/>
    <p:sldId id="319" r:id="rId38"/>
    <p:sldId id="322" r:id="rId39"/>
    <p:sldId id="323" r:id="rId40"/>
    <p:sldId id="324" r:id="rId41"/>
    <p:sldId id="289" r:id="rId42"/>
    <p:sldId id="320" r:id="rId43"/>
    <p:sldId id="274" r:id="rId44"/>
    <p:sldId id="338" r:id="rId4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85169"/>
  </p:normalViewPr>
  <p:slideViewPr>
    <p:cSldViewPr snapToGrid="0" snapToObjects="1">
      <p:cViewPr varScale="1">
        <p:scale>
          <a:sx n="58" d="100"/>
          <a:sy n="58" d="100"/>
        </p:scale>
        <p:origin x="130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8/28/2023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84285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r>
              <a:rPr lang="en-US"/>
              <a:t>IBM Data Science Capstone Final Project By onwe Joelson Friday </a:t>
            </a:r>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fo4Jesus/Applied-Data-Science-Capstone-Peer-graded-project/blob/main/1.%20Space-%20Data"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C7D41F-9865-FB2A-84FC-9EC029F473FB}"/>
              </a:ext>
            </a:extLst>
          </p:cNvPr>
          <p:cNvSpPr txBox="1"/>
          <p:nvPr/>
        </p:nvSpPr>
        <p:spPr>
          <a:xfrm>
            <a:off x="759229" y="249382"/>
            <a:ext cx="10673541" cy="5851602"/>
          </a:xfrm>
          <a:prstGeom prst="rect">
            <a:avLst/>
          </a:prstGeom>
          <a:noFill/>
        </p:spPr>
        <p:txBody>
          <a:bodyPr wrap="square">
            <a:spAutoFit/>
          </a:bodyPr>
          <a:lstStyle/>
          <a:p>
            <a:pPr algn="ctr">
              <a:lnSpc>
                <a:spcPct val="200000"/>
              </a:lnSpc>
            </a:pPr>
            <a:r>
              <a:rPr lang="en-US" sz="3200" b="1" dirty="0">
                <a:latin typeface="Times New Roman" panose="02020603050405020304" pitchFamily="18" charset="0"/>
                <a:cs typeface="Times New Roman" panose="02020603050405020304" pitchFamily="18" charset="0"/>
              </a:rPr>
              <a:t>SpaceX Falcon-9 Success Landing Prediction </a:t>
            </a:r>
          </a:p>
          <a:p>
            <a:pPr algn="ctr">
              <a:lnSpc>
                <a:spcPct val="200000"/>
              </a:lnSpc>
            </a:pPr>
            <a:r>
              <a:rPr lang="en-US" sz="3200" b="1" i="0" dirty="0" err="1">
                <a:effectLst/>
                <a:latin typeface="Times New Roman" panose="02020603050405020304" pitchFamily="18" charset="0"/>
                <a:cs typeface="Times New Roman" panose="02020603050405020304" pitchFamily="18" charset="0"/>
              </a:rPr>
              <a:t>Applie</a:t>
            </a:r>
            <a:r>
              <a:rPr lang="en-US" sz="3200" b="1" i="0" dirty="0">
                <a:effectLst/>
                <a:latin typeface="Times New Roman" panose="02020603050405020304" pitchFamily="18" charset="0"/>
                <a:cs typeface="Times New Roman" panose="02020603050405020304" pitchFamily="18" charset="0"/>
              </a:rPr>
              <a:t> Data Science Capstone Final Project </a:t>
            </a:r>
          </a:p>
          <a:p>
            <a:pPr algn="ctr">
              <a:lnSpc>
                <a:spcPct val="200000"/>
              </a:lnSpc>
            </a:pPr>
            <a:r>
              <a:rPr lang="en-US" sz="3200" b="1" i="0" dirty="0">
                <a:effectLst/>
                <a:latin typeface="Times New Roman" panose="02020603050405020304" pitchFamily="18" charset="0"/>
                <a:cs typeface="Times New Roman" panose="02020603050405020304" pitchFamily="18" charset="0"/>
              </a:rPr>
              <a:t>Presented to Coursera</a:t>
            </a:r>
          </a:p>
          <a:p>
            <a:pPr algn="ctr">
              <a:lnSpc>
                <a:spcPct val="200000"/>
              </a:lnSpc>
            </a:pPr>
            <a:r>
              <a:rPr lang="en-US" sz="3200" b="1" dirty="0">
                <a:latin typeface="Times New Roman" panose="02020603050405020304" pitchFamily="18" charset="0"/>
                <a:cs typeface="Times New Roman" panose="02020603050405020304" pitchFamily="18" charset="0"/>
              </a:rPr>
              <a:t>BY</a:t>
            </a:r>
          </a:p>
          <a:p>
            <a:pPr algn="ctr">
              <a:lnSpc>
                <a:spcPct val="200000"/>
              </a:lnSpc>
            </a:pPr>
            <a:r>
              <a:rPr lang="en-US" sz="3200" b="1" dirty="0" err="1">
                <a:latin typeface="Times New Roman" panose="02020603050405020304" pitchFamily="18" charset="0"/>
                <a:cs typeface="Times New Roman" panose="02020603050405020304" pitchFamily="18" charset="0"/>
              </a:rPr>
              <a:t>Onwe</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Joelson</a:t>
            </a:r>
            <a:r>
              <a:rPr lang="en-US" sz="3200" b="1" dirty="0">
                <a:latin typeface="Times New Roman" panose="02020603050405020304" pitchFamily="18" charset="0"/>
                <a:cs typeface="Times New Roman" panose="02020603050405020304" pitchFamily="18" charset="0"/>
              </a:rPr>
              <a:t> Friday</a:t>
            </a:r>
          </a:p>
          <a:p>
            <a:pPr algn="ctr">
              <a:lnSpc>
                <a:spcPct val="200000"/>
              </a:lnSpc>
            </a:pPr>
            <a:r>
              <a:rPr lang="en-US" sz="3200" b="1" dirty="0">
                <a:latin typeface="Times New Roman" panose="02020603050405020304" pitchFamily="18" charset="0"/>
                <a:cs typeface="Times New Roman" panose="02020603050405020304" pitchFamily="18" charset="0"/>
              </a:rPr>
              <a:t>August, 2023</a:t>
            </a:r>
          </a:p>
        </p:txBody>
      </p:sp>
    </p:spTree>
    <p:extLst>
      <p:ext uri="{BB962C8B-B14F-4D97-AF65-F5344CB8AC3E}">
        <p14:creationId xmlns:p14="http://schemas.microsoft.com/office/powerpoint/2010/main" val="3148651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495703"/>
            <a:ext cx="4987333" cy="4931508"/>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explored the data by visualizing the relationship between flight number and launch Site, payload and launch site, success rate of each orbit type, flight number and orbit type, the launch success yearly trend. </a:t>
            </a:r>
            <a:endParaRPr lang="en-US" sz="2200"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3"/>
          <a:stretch>
            <a:fillRect/>
          </a:stretch>
        </p:blipFill>
        <p:spPr>
          <a:xfrm>
            <a:off x="770011" y="3669829"/>
            <a:ext cx="5000794" cy="2757382"/>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4"/>
          <a:stretch>
            <a:fillRect/>
          </a:stretch>
        </p:blipFill>
        <p:spPr>
          <a:xfrm>
            <a:off x="6096000" y="1495703"/>
            <a:ext cx="5189612" cy="4937874"/>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96721"/>
            <a:ext cx="9745589" cy="4761192"/>
          </a:xfrm>
          <a:prstGeom prst="rect">
            <a:avLst/>
          </a:prstGeom>
        </p:spPr>
        <p:txBody>
          <a:bodyPr lIns="91440" tIns="45720" rIns="91440" bIns="45720" anchor="t"/>
          <a:lstStyle/>
          <a:p>
            <a:pPr>
              <a:lnSpc>
                <a:spcPct val="100000"/>
              </a:lnSpc>
              <a:spcBef>
                <a:spcPts val="1400"/>
              </a:spcBef>
            </a:pPr>
            <a:r>
              <a:rPr lang="en-US" sz="2000" b="1" dirty="0">
                <a:solidFill>
                  <a:schemeClr val="accent3">
                    <a:lumMod val="25000"/>
                  </a:schemeClr>
                </a:solidFill>
                <a:latin typeface="Times New Roman" panose="02020603050405020304" pitchFamily="18" charset="0"/>
                <a:cs typeface="Times New Roman" panose="02020603050405020304" pitchFamily="18" charset="0"/>
              </a:rPr>
              <a:t>We loaded the SpaceX dataset into a PostgreSQL database without leaving the </a:t>
            </a:r>
            <a:r>
              <a:rPr lang="en-US" sz="2000" b="1" dirty="0" err="1">
                <a:solidFill>
                  <a:schemeClr val="accent3">
                    <a:lumMod val="25000"/>
                  </a:schemeClr>
                </a:solidFill>
                <a:latin typeface="Times New Roman" panose="02020603050405020304" pitchFamily="18" charset="0"/>
                <a:cs typeface="Times New Roman" panose="02020603050405020304" pitchFamily="18" charset="0"/>
              </a:rPr>
              <a:t>jupyter</a:t>
            </a:r>
            <a:r>
              <a:rPr lang="en-US" sz="2000" b="1" dirty="0">
                <a:solidFill>
                  <a:schemeClr val="accent3">
                    <a:lumMod val="25000"/>
                  </a:schemeClr>
                </a:solidFill>
                <a:latin typeface="Times New Roman" panose="02020603050405020304" pitchFamily="18" charset="0"/>
                <a:cs typeface="Times New Roman" panose="02020603050405020304" pitchFamily="18" charset="0"/>
              </a:rPr>
              <a:t> notebook.</a:t>
            </a:r>
          </a:p>
          <a:p>
            <a:pPr>
              <a:lnSpc>
                <a:spcPct val="100000"/>
              </a:lnSpc>
              <a:spcBef>
                <a:spcPts val="1400"/>
              </a:spcBef>
            </a:pPr>
            <a:r>
              <a:rPr lang="en-US" sz="2000" b="1" dirty="0">
                <a:solidFill>
                  <a:schemeClr val="accent3">
                    <a:lumMod val="25000"/>
                  </a:schemeClr>
                </a:solidFill>
                <a:latin typeface="Times New Roman" panose="02020603050405020304" pitchFamily="18" charset="0"/>
                <a:cs typeface="Times New Roman" panose="02020603050405020304" pitchFamily="18" charset="0"/>
              </a:rPr>
              <a:t>We applied EDA with SQL to get insight from the data. We wrote queries to find out for instance:</a:t>
            </a:r>
          </a:p>
          <a:p>
            <a:pPr lvl="1">
              <a:lnSpc>
                <a:spcPct val="100000"/>
              </a:lnSpc>
              <a:spcBef>
                <a:spcPts val="1400"/>
              </a:spcBef>
              <a:buFontTx/>
              <a:buChar char="-"/>
            </a:pPr>
            <a:r>
              <a:rPr lang="en-US" sz="2000" b="1" dirty="0">
                <a:latin typeface="Times New Roman" panose="02020603050405020304" pitchFamily="18" charset="0"/>
                <a:cs typeface="Times New Roman" panose="02020603050405020304" pitchFamily="18" charset="0"/>
              </a:rPr>
              <a:t>The names of unique launch sites in the space mission.</a:t>
            </a:r>
          </a:p>
          <a:p>
            <a:pPr lvl="1">
              <a:lnSpc>
                <a:spcPct val="100000"/>
              </a:lnSpc>
              <a:spcBef>
                <a:spcPts val="1400"/>
              </a:spcBef>
              <a:buFontTx/>
              <a:buChar char="-"/>
            </a:pPr>
            <a:r>
              <a:rPr lang="en-US" sz="2000" b="1" dirty="0">
                <a:latin typeface="Times New Roman" panose="02020603050405020304" pitchFamily="18" charset="0"/>
                <a:cs typeface="Times New Roman" panose="02020603050405020304" pitchFamily="18" charset="0"/>
              </a:rPr>
              <a:t>The total payload mass carried by boosters launched by NASA (CRS)</a:t>
            </a:r>
          </a:p>
          <a:p>
            <a:pPr lvl="1">
              <a:lnSpc>
                <a:spcPct val="100000"/>
              </a:lnSpc>
              <a:spcBef>
                <a:spcPts val="1400"/>
              </a:spcBef>
              <a:buFontTx/>
              <a:buChar char="-"/>
            </a:pPr>
            <a:r>
              <a:rPr lang="en-US" sz="2000" b="1" dirty="0">
                <a:latin typeface="Times New Roman" panose="02020603050405020304" pitchFamily="18" charset="0"/>
                <a:cs typeface="Times New Roman" panose="02020603050405020304" pitchFamily="18" charset="0"/>
              </a:rPr>
              <a:t>The average payload mass carried by booster version F9 v1.1</a:t>
            </a:r>
          </a:p>
          <a:p>
            <a:pPr lvl="1">
              <a:lnSpc>
                <a:spcPct val="100000"/>
              </a:lnSpc>
              <a:spcBef>
                <a:spcPts val="1400"/>
              </a:spcBef>
              <a:buFontTx/>
              <a:buChar char="-"/>
            </a:pPr>
            <a:r>
              <a:rPr lang="en-US" sz="2000" b="1" dirty="0">
                <a:latin typeface="Times New Roman" panose="02020603050405020304" pitchFamily="18" charset="0"/>
                <a:cs typeface="Times New Roman" panose="02020603050405020304" pitchFamily="18" charset="0"/>
              </a:rPr>
              <a:t>The total number of successful and failure mission outcomes</a:t>
            </a:r>
          </a:p>
          <a:p>
            <a:pPr lvl="1">
              <a:lnSpc>
                <a:spcPct val="100000"/>
              </a:lnSpc>
              <a:spcBef>
                <a:spcPts val="1400"/>
              </a:spcBef>
              <a:buFontTx/>
              <a:buChar char="-"/>
            </a:pPr>
            <a:r>
              <a:rPr lang="en-US" sz="2000" b="1" dirty="0">
                <a:latin typeface="Times New Roman" panose="02020603050405020304" pitchFamily="18" charset="0"/>
                <a:cs typeface="Times New Roman" panose="02020603050405020304" pitchFamily="18" charset="0"/>
              </a:rPr>
              <a:t>The failed landing outcomes in drone ship, their booster version and launch site names.</a:t>
            </a:r>
          </a:p>
          <a:p>
            <a:pPr marL="0" indent="0">
              <a:lnSpc>
                <a:spcPct val="100000"/>
              </a:lnSpc>
              <a:spcBef>
                <a:spcPts val="1400"/>
              </a:spcBef>
              <a:buNone/>
            </a:pPr>
            <a:endParaRPr lang="en-US" sz="2000" b="1" dirty="0">
              <a:solidFill>
                <a:schemeClr val="accent3">
                  <a:lumMod val="25000"/>
                </a:schemeClr>
              </a:solidFill>
              <a:latin typeface="Times New Roman" panose="02020603050405020304" pitchFamily="18" charset="0"/>
              <a:cs typeface="Times New Roman" panose="02020603050405020304" pitchFamily="18" charset="0"/>
            </a:endParaRPr>
          </a:p>
          <a:p>
            <a:pPr marL="0" indent="0">
              <a:lnSpc>
                <a:spcPct val="100000"/>
              </a:lnSpc>
              <a:spcBef>
                <a:spcPts val="1400"/>
              </a:spcBef>
              <a:buNone/>
            </a:pPr>
            <a:endParaRPr lang="en-US" sz="2000" b="1" dirty="0">
              <a:solidFill>
                <a:schemeClr val="accent3">
                  <a:lumMod val="25000"/>
                </a:schemeClr>
              </a:solidFill>
              <a:latin typeface="Times New Roman" panose="02020603050405020304" pitchFamily="18" charset="0"/>
              <a:cs typeface="Times New Roman" panose="02020603050405020304" pitchFamily="18" charset="0"/>
            </a:endParaRPr>
          </a:p>
          <a:p>
            <a:pPr>
              <a:lnSpc>
                <a:spcPct val="100000"/>
              </a:lnSpc>
              <a:spcBef>
                <a:spcPts val="1400"/>
              </a:spcBef>
            </a:pPr>
            <a:endParaRPr lang="en-US" sz="2000" b="1" dirty="0">
              <a:solidFill>
                <a:schemeClr val="accent3">
                  <a:lumMod val="25000"/>
                </a:schemeClr>
              </a:solidFill>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EDA with SQL</a:t>
            </a:r>
          </a:p>
        </p:txBody>
      </p:sp>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507253"/>
            <a:ext cx="10515600" cy="4719139"/>
          </a:xfrm>
          <a:prstGeom prst="rect">
            <a:avLst/>
          </a:prstGeom>
        </p:spPr>
        <p:txBody>
          <a:bodyPr>
            <a:normAutofit/>
          </a:bodyPr>
          <a:lstStyle/>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marked all launch sites, and added map objects such as markers, circles, lines to mark the success or failure of launches for each site on the folium map.</a:t>
            </a:r>
          </a:p>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assigned the feature launch outcomes (failure or success) to class 0 and 1.i.e., 0 for failure, and 1 for success.</a:t>
            </a:r>
          </a:p>
          <a:p>
            <a:pPr>
              <a:lnSpc>
                <a:spcPct val="100000"/>
              </a:lnSpc>
              <a:spcBef>
                <a:spcPts val="1400"/>
              </a:spcBef>
            </a:pPr>
            <a:r>
              <a:rPr lang="en-US" sz="2000" b="1" dirty="0">
                <a:latin typeface="Times New Roman" panose="02020603050405020304" pitchFamily="18" charset="0"/>
                <a:cs typeface="Times New Roman" panose="02020603050405020304" pitchFamily="18" charset="0"/>
              </a:rPr>
              <a:t>Using the color-labeled marker clusters, we identified which launch sites have relatively high success rate. </a:t>
            </a:r>
          </a:p>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calculated the distances between a launch site to its proximities. We answered some question for instance:</a:t>
            </a:r>
          </a:p>
          <a:p>
            <a:pPr lvl="1">
              <a:lnSpc>
                <a:spcPct val="100000"/>
              </a:lnSpc>
              <a:spcBef>
                <a:spcPts val="1400"/>
              </a:spcBef>
              <a:buFontTx/>
              <a:buChar char="-"/>
            </a:pPr>
            <a:r>
              <a:rPr lang="en-US" sz="2000" b="1" dirty="0">
                <a:latin typeface="Times New Roman" panose="02020603050405020304" pitchFamily="18" charset="0"/>
                <a:cs typeface="Times New Roman" panose="02020603050405020304" pitchFamily="18" charset="0"/>
              </a:rPr>
              <a:t>Are launch sites near railways, highways and coastlines.</a:t>
            </a:r>
          </a:p>
          <a:p>
            <a:pPr lvl="1">
              <a:lnSpc>
                <a:spcPct val="100000"/>
              </a:lnSpc>
              <a:spcBef>
                <a:spcPts val="1400"/>
              </a:spcBef>
              <a:buFontTx/>
              <a:buChar char="-"/>
            </a:pPr>
            <a:r>
              <a:rPr lang="en-US" sz="2000" b="1" dirty="0">
                <a:latin typeface="Times New Roman" panose="02020603050405020304" pitchFamily="18" charset="0"/>
                <a:cs typeface="Times New Roman" panose="02020603050405020304" pitchFamily="18" charset="0"/>
              </a:rPr>
              <a:t>Do launch sites keep certain distance away from cities.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Build an Interactive Map with Folium</a:t>
            </a:r>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031267" y="1825625"/>
            <a:ext cx="9745589" cy="4601586"/>
          </a:xfrm>
          <a:prstGeom prst="rect">
            <a:avLst/>
          </a:prstGeom>
        </p:spPr>
        <p:txBody>
          <a:bodyPr vert="horz" lIns="91440" tIns="45720" rIns="91440" bIns="45720" rtlCol="0" anchor="t">
            <a:normAutofit/>
          </a:bodyPr>
          <a:lstStyle/>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built an interactive dashboard with </a:t>
            </a:r>
            <a:r>
              <a:rPr lang="en-US" sz="2000" b="1" dirty="0" err="1">
                <a:latin typeface="Times New Roman" panose="02020603050405020304" pitchFamily="18" charset="0"/>
                <a:cs typeface="Times New Roman" panose="02020603050405020304" pitchFamily="18" charset="0"/>
              </a:rPr>
              <a:t>Plotly</a:t>
            </a:r>
            <a:r>
              <a:rPr lang="en-US" sz="2000" b="1" dirty="0">
                <a:latin typeface="Times New Roman" panose="02020603050405020304" pitchFamily="18" charset="0"/>
                <a:cs typeface="Times New Roman" panose="02020603050405020304" pitchFamily="18" charset="0"/>
              </a:rPr>
              <a:t> dash</a:t>
            </a:r>
          </a:p>
          <a:p>
            <a:pPr marL="0" indent="0">
              <a:lnSpc>
                <a:spcPct val="100000"/>
              </a:lnSpc>
              <a:spcBef>
                <a:spcPts val="1400"/>
              </a:spcBef>
              <a:buNone/>
            </a:pPr>
            <a:endParaRPr lang="en-US" sz="2000" b="1" dirty="0">
              <a:latin typeface="Times New Roman" panose="02020603050405020304" pitchFamily="18" charset="0"/>
              <a:cs typeface="Times New Roman" panose="02020603050405020304" pitchFamily="18" charset="0"/>
            </a:endParaRPr>
          </a:p>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plotted pie charts showing the total launches by a certain sites</a:t>
            </a:r>
          </a:p>
          <a:p>
            <a:pPr marL="0" indent="0">
              <a:lnSpc>
                <a:spcPct val="100000"/>
              </a:lnSpc>
              <a:spcBef>
                <a:spcPts val="1400"/>
              </a:spcBef>
              <a:buNone/>
            </a:pPr>
            <a:endParaRPr lang="en-US" sz="2000" b="1" dirty="0">
              <a:latin typeface="Times New Roman" panose="02020603050405020304" pitchFamily="18" charset="0"/>
              <a:cs typeface="Times New Roman" panose="02020603050405020304" pitchFamily="18" charset="0"/>
            </a:endParaRPr>
          </a:p>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plotted scatter graph showing the relationship with Outcome and Payload Mass (Kg) for the different booster version.</a:t>
            </a:r>
          </a:p>
          <a:p>
            <a:pPr marL="0" indent="0">
              <a:buNone/>
            </a:pPr>
            <a:endParaRPr lang="en-US" sz="2000" b="1"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loaded the data using </a:t>
            </a:r>
            <a:r>
              <a:rPr lang="en-US" sz="2000" b="1" dirty="0" err="1">
                <a:latin typeface="Times New Roman" panose="02020603050405020304" pitchFamily="18" charset="0"/>
                <a:cs typeface="Times New Roman" panose="02020603050405020304" pitchFamily="18" charset="0"/>
              </a:rPr>
              <a:t>numpy</a:t>
            </a:r>
            <a:r>
              <a:rPr lang="en-US" sz="2000" b="1" dirty="0">
                <a:latin typeface="Times New Roman" panose="02020603050405020304" pitchFamily="18" charset="0"/>
                <a:cs typeface="Times New Roman" panose="02020603050405020304" pitchFamily="18" charset="0"/>
              </a:rPr>
              <a:t> and pandas, transformed the data, split our data into training and testing.</a:t>
            </a:r>
          </a:p>
          <a:p>
            <a:pPr marL="0" indent="0">
              <a:lnSpc>
                <a:spcPct val="100000"/>
              </a:lnSpc>
              <a:spcBef>
                <a:spcPts val="1400"/>
              </a:spcBef>
              <a:buNone/>
            </a:pPr>
            <a:endParaRPr lang="en-US" sz="2000" b="1" dirty="0">
              <a:latin typeface="Times New Roman" panose="02020603050405020304" pitchFamily="18" charset="0"/>
              <a:cs typeface="Times New Roman" panose="02020603050405020304" pitchFamily="18" charset="0"/>
            </a:endParaRPr>
          </a:p>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built different machine learning models and tune different hyperparameters using </a:t>
            </a:r>
            <a:r>
              <a:rPr lang="en-US" sz="2000" b="1" dirty="0" err="1">
                <a:latin typeface="Times New Roman" panose="02020603050405020304" pitchFamily="18" charset="0"/>
                <a:cs typeface="Times New Roman" panose="02020603050405020304" pitchFamily="18" charset="0"/>
              </a:rPr>
              <a:t>GridSearchCV</a:t>
            </a:r>
            <a:r>
              <a:rPr lang="en-US" sz="2000" b="1" dirty="0">
                <a:latin typeface="Times New Roman" panose="02020603050405020304" pitchFamily="18" charset="0"/>
                <a:cs typeface="Times New Roman" panose="02020603050405020304" pitchFamily="18" charset="0"/>
              </a:rPr>
              <a:t>.</a:t>
            </a:r>
          </a:p>
          <a:p>
            <a:pPr marL="0" indent="0">
              <a:lnSpc>
                <a:spcPct val="100000"/>
              </a:lnSpc>
              <a:spcBef>
                <a:spcPts val="1400"/>
              </a:spcBef>
              <a:buNone/>
            </a:pPr>
            <a:endParaRPr lang="en-US" sz="2000" b="1" dirty="0">
              <a:latin typeface="Times New Roman" panose="02020603050405020304" pitchFamily="18" charset="0"/>
              <a:cs typeface="Times New Roman" panose="02020603050405020304" pitchFamily="18" charset="0"/>
            </a:endParaRPr>
          </a:p>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used accuracy as the metric for our model, improved the model using feature engineering and algorithm tuning.</a:t>
            </a:r>
          </a:p>
          <a:p>
            <a:pPr marL="0" indent="0">
              <a:lnSpc>
                <a:spcPct val="100000"/>
              </a:lnSpc>
              <a:spcBef>
                <a:spcPts val="1400"/>
              </a:spcBef>
              <a:buNone/>
            </a:pPr>
            <a:endParaRPr lang="en-US" sz="2000" b="1" dirty="0">
              <a:latin typeface="Times New Roman" panose="02020603050405020304" pitchFamily="18" charset="0"/>
              <a:cs typeface="Times New Roman" panose="02020603050405020304" pitchFamily="18" charset="0"/>
            </a:endParaRPr>
          </a:p>
          <a:p>
            <a:pPr>
              <a:lnSpc>
                <a:spcPct val="100000"/>
              </a:lnSpc>
              <a:spcBef>
                <a:spcPts val="1400"/>
              </a:spcBef>
            </a:pPr>
            <a:r>
              <a:rPr lang="en-US" sz="2000" b="1" dirty="0">
                <a:latin typeface="Times New Roman" panose="02020603050405020304" pitchFamily="18" charset="0"/>
                <a:cs typeface="Times New Roman" panose="02020603050405020304" pitchFamily="18" charset="0"/>
              </a:rPr>
              <a:t>We found the best performing classification model.</a:t>
            </a:r>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6"/>
            <a:ext cx="7068725" cy="32468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1400"/>
              </a:spcBef>
            </a:pPr>
            <a:r>
              <a:rPr lang="en-US" sz="2400" b="1" dirty="0">
                <a:solidFill>
                  <a:schemeClr val="tx1"/>
                </a:solidFill>
                <a:latin typeface="Times New Roman" panose="02020603050405020304" pitchFamily="18" charset="0"/>
                <a:cs typeface="Times New Roman" panose="02020603050405020304" pitchFamily="18" charset="0"/>
              </a:rPr>
              <a:t>Exploratory data analysis results</a:t>
            </a:r>
          </a:p>
          <a:p>
            <a:pPr marL="0" indent="0">
              <a:lnSpc>
                <a:spcPct val="120000"/>
              </a:lnSpc>
              <a:spcBef>
                <a:spcPts val="1400"/>
              </a:spcBef>
              <a:buNone/>
            </a:pPr>
            <a:endParaRPr lang="en-US" sz="2400" b="1"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1400"/>
              </a:spcBef>
            </a:pPr>
            <a:r>
              <a:rPr lang="en-US" sz="2400" b="1" dirty="0">
                <a:solidFill>
                  <a:schemeClr val="tx1"/>
                </a:solidFill>
                <a:latin typeface="Times New Roman" panose="02020603050405020304" pitchFamily="18" charset="0"/>
                <a:cs typeface="Times New Roman" panose="02020603050405020304" pitchFamily="18" charset="0"/>
              </a:rPr>
              <a:t>Interactive analytics demo in screenshots</a:t>
            </a:r>
          </a:p>
          <a:p>
            <a:pPr marL="0" indent="0">
              <a:lnSpc>
                <a:spcPct val="120000"/>
              </a:lnSpc>
              <a:spcBef>
                <a:spcPts val="1400"/>
              </a:spcBef>
              <a:buNone/>
            </a:pPr>
            <a:endParaRPr lang="en-US" sz="2400" b="1"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1400"/>
              </a:spcBef>
            </a:pPr>
            <a:r>
              <a:rPr lang="en-US" sz="2400" b="1" dirty="0">
                <a:solidFill>
                  <a:schemeClr val="tx1"/>
                </a:solidFill>
                <a:latin typeface="Times New Roman" panose="02020603050405020304" pitchFamily="18" charset="0"/>
                <a:cs typeface="Times New Roman" panose="02020603050405020304" pitchFamily="18" charset="0"/>
              </a:rPr>
              <a:t>Predictive analysis results</a:t>
            </a:r>
          </a:p>
          <a:p>
            <a:pPr lvl="1"/>
            <a:endParaRPr lang="en-US" b="1" dirty="0"/>
          </a:p>
          <a:p>
            <a:pPr marL="457200" lvl="1" indent="0">
              <a:buNone/>
            </a:pPr>
            <a:endParaRPr lang="en-US" b="1" dirty="0"/>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2100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64972" y="2057400"/>
            <a:ext cx="10592999" cy="967154"/>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Flight Number vs. Launch Site</a:t>
            </a: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3"/>
          <a:stretch>
            <a:fillRect/>
          </a:stretch>
        </p:blipFill>
        <p:spPr>
          <a:xfrm>
            <a:off x="1205802" y="2954215"/>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635001" y="640823"/>
            <a:ext cx="3047984" cy="25043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Payload vs. Launch Site</a:t>
            </a: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249FA24-F878-44BC-852B-8E69CCAEC695}"/>
              </a:ext>
            </a:extLst>
          </p:cNvPr>
          <p:cNvPicPr>
            <a:picLocks noChangeAspect="1"/>
          </p:cNvPicPr>
          <p:nvPr/>
        </p:nvPicPr>
        <p:blipFill>
          <a:blip r:embed="rId2"/>
          <a:stretch>
            <a:fillRect/>
          </a:stretch>
        </p:blipFill>
        <p:spPr>
          <a:xfrm>
            <a:off x="4481565" y="3179605"/>
            <a:ext cx="6872235" cy="2406755"/>
          </a:xfrm>
          <a:prstGeom prst="rect">
            <a:avLst/>
          </a:prstGeom>
        </p:spPr>
      </p:pic>
      <p:pic>
        <p:nvPicPr>
          <p:cNvPr id="10" name="Picture 9">
            <a:extLst>
              <a:ext uri="{FF2B5EF4-FFF2-40B4-BE49-F238E27FC236}">
                <a16:creationId xmlns:a16="http://schemas.microsoft.com/office/drawing/2014/main" id="{4A1632B3-C012-413C-A33E-15F53D11AFC0}"/>
              </a:ext>
            </a:extLst>
          </p:cNvPr>
          <p:cNvPicPr>
            <a:picLocks noChangeAspect="1"/>
          </p:cNvPicPr>
          <p:nvPr/>
        </p:nvPicPr>
        <p:blipFill>
          <a:blip r:embed="rId3"/>
          <a:stretch>
            <a:fillRect/>
          </a:stretch>
        </p:blipFill>
        <p:spPr>
          <a:xfrm>
            <a:off x="4679949" y="1071405"/>
            <a:ext cx="6877050" cy="1971675"/>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see that ES-L1, GEO, HEO, SSO, VLEO had the most success rate.</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4967973" y="2244294"/>
            <a:ext cx="6580559" cy="343926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09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6"/>
            <a:ext cx="10515600"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Flight Number vs. Orbit Type</a:t>
            </a:r>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3"/>
          <a:stretch>
            <a:fillRect/>
          </a:stretch>
        </p:blipFill>
        <p:spPr>
          <a:xfrm>
            <a:off x="1342767" y="3529484"/>
            <a:ext cx="8263457" cy="2105025"/>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400" b="1" dirty="0">
                <a:solidFill>
                  <a:schemeClr val="tx1"/>
                </a:solidFill>
                <a:latin typeface="Times New Roman" panose="02020603050405020304" pitchFamily="18" charset="0"/>
                <a:cs typeface="Times New Roman" panose="02020603050405020304" pitchFamily="18" charset="0"/>
              </a:rPr>
              <a:t>Executive Summary</a:t>
            </a:r>
          </a:p>
          <a:p>
            <a:pPr>
              <a:lnSpc>
                <a:spcPct val="100000"/>
              </a:lnSpc>
              <a:spcBef>
                <a:spcPts val="1400"/>
              </a:spcBef>
            </a:pPr>
            <a:r>
              <a:rPr lang="en-US" sz="2400" b="1" dirty="0">
                <a:solidFill>
                  <a:schemeClr val="tx1"/>
                </a:solidFill>
                <a:latin typeface="Times New Roman" panose="02020603050405020304" pitchFamily="18" charset="0"/>
                <a:cs typeface="Times New Roman" panose="02020603050405020304" pitchFamily="18" charset="0"/>
              </a:rPr>
              <a:t>Introduction</a:t>
            </a:r>
          </a:p>
          <a:p>
            <a:pPr>
              <a:lnSpc>
                <a:spcPct val="100000"/>
              </a:lnSpc>
              <a:spcBef>
                <a:spcPts val="1400"/>
              </a:spcBef>
            </a:pPr>
            <a:r>
              <a:rPr lang="en-US" sz="2400" b="1" dirty="0">
                <a:solidFill>
                  <a:schemeClr val="tx1"/>
                </a:solidFill>
                <a:latin typeface="Times New Roman" panose="02020603050405020304" pitchFamily="18" charset="0"/>
                <a:cs typeface="Times New Roman" panose="02020603050405020304" pitchFamily="18" charset="0"/>
              </a:rPr>
              <a:t>Methodology</a:t>
            </a:r>
          </a:p>
          <a:p>
            <a:pPr>
              <a:lnSpc>
                <a:spcPct val="100000"/>
              </a:lnSpc>
              <a:spcBef>
                <a:spcPts val="1400"/>
              </a:spcBef>
            </a:pPr>
            <a:r>
              <a:rPr lang="en-US" sz="2400" b="1" dirty="0">
                <a:solidFill>
                  <a:schemeClr val="tx1"/>
                </a:solidFill>
                <a:latin typeface="Times New Roman" panose="02020603050405020304" pitchFamily="18" charset="0"/>
                <a:cs typeface="Times New Roman" panose="02020603050405020304" pitchFamily="18" charset="0"/>
              </a:rPr>
              <a:t>Results</a:t>
            </a:r>
          </a:p>
          <a:p>
            <a:pPr>
              <a:lnSpc>
                <a:spcPct val="100000"/>
              </a:lnSpc>
              <a:spcBef>
                <a:spcPts val="1400"/>
              </a:spcBef>
            </a:pPr>
            <a:r>
              <a:rPr lang="en-US" sz="2400" b="1" dirty="0">
                <a:solidFill>
                  <a:schemeClr val="tx1"/>
                </a:solidFill>
                <a:latin typeface="Times New Roman" panose="02020603050405020304" pitchFamily="18" charset="0"/>
                <a:cs typeface="Times New Roman" panose="02020603050405020304" pitchFamily="18" charset="0"/>
              </a:rPr>
              <a:t>Conclusion</a:t>
            </a:r>
          </a:p>
          <a:p>
            <a:pPr>
              <a:lnSpc>
                <a:spcPct val="100000"/>
              </a:lnSpc>
              <a:spcBef>
                <a:spcPts val="1400"/>
              </a:spcBef>
            </a:pPr>
            <a:r>
              <a:rPr lang="en-US" sz="2400" b="1" dirty="0">
                <a:solidFill>
                  <a:schemeClr val="tx1"/>
                </a:solidFill>
                <a:latin typeface="Times New Roman" panose="02020603050405020304" pitchFamily="18" charset="0"/>
                <a:cs typeface="Times New Roman" panose="02020603050405020304" pitchFamily="18" charset="0"/>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Outline </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57400"/>
            <a:ext cx="10687961"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observe that with heavy payloads, the successful landing are more for PO, LEO and ISS orbits.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Payload vs. Orbit Type</a:t>
            </a:r>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3"/>
          <a:stretch>
            <a:fillRect/>
          </a:stretch>
        </p:blipFill>
        <p:spPr>
          <a:xfrm>
            <a:off x="1146614" y="3429000"/>
            <a:ext cx="9082607" cy="20955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observe that success rate since 2013 kept on increasing till 2020.</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4712822" y="1935308"/>
            <a:ext cx="6303910" cy="3602565"/>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All Launch Site Names</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a:p>
            <a:pPr>
              <a:spcBef>
                <a:spcPts val="1400"/>
              </a:spcBef>
            </a:pPr>
            <a:endParaRPr lang="en-US" sz="2000" dirty="0"/>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5295320" y="2196715"/>
            <a:ext cx="6253212" cy="3534424"/>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4233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222887" cy="4122999"/>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3"/>
          <a:stretch>
            <a:fillRect/>
          </a:stretch>
        </p:blipFill>
        <p:spPr>
          <a:xfrm>
            <a:off x="867266" y="1626375"/>
            <a:ext cx="10028374" cy="29071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calculated the total payload carried by boosters from NASA as 45596 using the query below</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3"/>
          <a:stretch>
            <a:fillRect/>
          </a:stretch>
        </p:blipFill>
        <p:spPr>
          <a:xfrm>
            <a:off x="1858945" y="2833181"/>
            <a:ext cx="7415269" cy="2942144"/>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D52E17-48CB-4D60-BD56-71D197A29B38}"/>
              </a:ext>
            </a:extLst>
          </p:cNvPr>
          <p:cNvSpPr txBox="1">
            <a:spLocks/>
          </p:cNvSpPr>
          <p:nvPr/>
        </p:nvSpPr>
        <p:spPr>
          <a:xfrm>
            <a:off x="648929" y="629266"/>
            <a:ext cx="3505495" cy="1622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b="1" kern="1200" dirty="0">
                <a:solidFill>
                  <a:schemeClr val="tx1"/>
                </a:solidFill>
                <a:latin typeface="Times New Roman" panose="02020603050405020304" pitchFamily="18" charset="0"/>
                <a:ea typeface="+mj-ea"/>
                <a:cs typeface="Times New Roman" panose="02020603050405020304" pitchFamily="18" charset="0"/>
              </a:rPr>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8931" y="2438400"/>
            <a:ext cx="3505494" cy="3785419"/>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calculated the average payload mass carried by booster version F9 v1.1 as 2928.4</a:t>
            </a:r>
          </a:p>
          <a:p>
            <a:pPr>
              <a:spcBef>
                <a:spcPts val="1400"/>
              </a:spcBef>
            </a:pP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5405862" y="2217937"/>
            <a:ext cx="6019331" cy="2418879"/>
          </a:xfrm>
          <a:prstGeom prst="rect">
            <a:avLst/>
          </a:prstGeom>
          <a:effectLst/>
        </p:spPr>
      </p:pic>
    </p:spTree>
    <p:extLst>
      <p:ext uri="{BB962C8B-B14F-4D97-AF65-F5344CB8AC3E}">
        <p14:creationId xmlns:p14="http://schemas.microsoft.com/office/powerpoint/2010/main" val="273556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1800" dirty="0">
                <a:latin typeface="Abadi" panose="020B0604020104020204" pitchFamily="34" charset="0"/>
              </a:rPr>
              <a:t>We observed that the dates of the first successful landing outcome on ground pad was 22</a:t>
            </a:r>
            <a:r>
              <a:rPr lang="en-US" sz="1800" baseline="30000" dirty="0">
                <a:latin typeface="Abadi" panose="020B0604020104020204" pitchFamily="34" charset="0"/>
              </a:rPr>
              <a:t>nd</a:t>
            </a:r>
            <a:r>
              <a:rPr lang="en-US" sz="1800" dirty="0">
                <a:latin typeface="Abadi" panose="020B0604020104020204" pitchFamily="34" charset="0"/>
              </a:rPr>
              <a:t> December 2015</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5295320" y="2716765"/>
            <a:ext cx="6253212" cy="2494323"/>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34679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Successful Drone Ship Landing with Payload between 4000 and 6000</a:t>
            </a:r>
          </a:p>
        </p:txBody>
      </p:sp>
      <p:pic>
        <p:nvPicPr>
          <p:cNvPr id="3"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643467" y="1782981"/>
            <a:ext cx="6253214" cy="4284116"/>
          </a:xfrm>
          <a:prstGeom prst="rect">
            <a:avLst/>
          </a:prstGeom>
        </p:spPr>
      </p:pic>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the </a:t>
            </a:r>
            <a:r>
              <a:rPr lang="en-US" sz="2000" b="1" dirty="0">
                <a:latin typeface="Abadi" panose="020B0604020104020204" pitchFamily="34" charset="0"/>
              </a:rPr>
              <a:t>WHERE</a:t>
            </a:r>
            <a:r>
              <a:rPr lang="en-US" sz="2000" dirty="0">
                <a:latin typeface="Abadi" panose="020B0604020104020204" pitchFamily="34" charset="0"/>
              </a:rPr>
              <a:t> clause to filter for boosters which have successfully landed on drone ship and applied the </a:t>
            </a:r>
            <a:r>
              <a:rPr lang="en-US" sz="2000" b="1" dirty="0">
                <a:latin typeface="Abadi" panose="020B0604020104020204" pitchFamily="34" charset="0"/>
              </a:rPr>
              <a:t>AND</a:t>
            </a:r>
            <a:r>
              <a:rPr lang="en-US" sz="2000" dirty="0">
                <a:latin typeface="Abadi" panose="020B0604020104020204" pitchFamily="34" charset="0"/>
              </a:rPr>
              <a:t> condition to determine successful landing with payload mass greater than 4000 but less than 6000</a:t>
            </a:r>
          </a:p>
          <a:p>
            <a:pPr>
              <a:spcBef>
                <a:spcPts val="1400"/>
              </a:spcBef>
            </a:pPr>
            <a:endParaRPr lang="en-US" sz="2000" dirty="0"/>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9399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wildcard like ‘%’ to filter for </a:t>
            </a:r>
            <a:r>
              <a:rPr lang="en-US" sz="2000" b="1" dirty="0">
                <a:latin typeface="Abadi" panose="020B0604020104020204" pitchFamily="34" charset="0"/>
              </a:rPr>
              <a:t>WHERE</a:t>
            </a:r>
            <a:r>
              <a:rPr lang="en-US" sz="2000" dirty="0">
                <a:latin typeface="Abadi" panose="020B0604020104020204" pitchFamily="34" charset="0"/>
              </a:rPr>
              <a:t> </a:t>
            </a:r>
            <a:r>
              <a:rPr lang="en-US" sz="2000" dirty="0" err="1">
                <a:latin typeface="Abadi" panose="020B0604020104020204" pitchFamily="34" charset="0"/>
              </a:rPr>
              <a:t>MissionOutcome</a:t>
            </a:r>
            <a:r>
              <a:rPr lang="en-US" sz="2000" dirty="0">
                <a:latin typeface="Abadi" panose="020B0604020104020204" pitchFamily="34" charset="0"/>
              </a:rPr>
              <a:t> was a success or a failure. </a:t>
            </a:r>
          </a:p>
          <a:p>
            <a:pPr>
              <a:spcBef>
                <a:spcPts val="1400"/>
              </a:spcBef>
            </a:pPr>
            <a:endParaRPr lang="en-US" sz="2000" dirty="0"/>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43466" y="1457471"/>
            <a:ext cx="5108891" cy="4633362"/>
          </a:xfrm>
          <a:prstGeom prst="rect">
            <a:avLst/>
          </a:prstGeom>
        </p:spPr>
      </p:pic>
    </p:spTree>
    <p:extLst>
      <p:ext uri="{BB962C8B-B14F-4D97-AF65-F5344CB8AC3E}">
        <p14:creationId xmlns:p14="http://schemas.microsoft.com/office/powerpoint/2010/main" val="389881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838200" y="609600"/>
            <a:ext cx="4015855"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b="1" kern="1200" dirty="0">
                <a:solidFill>
                  <a:schemeClr val="tx1"/>
                </a:solidFill>
                <a:latin typeface="Times New Roman" panose="02020603050405020304" pitchFamily="18" charset="0"/>
                <a:ea typeface="+mj-ea"/>
                <a:cs typeface="Times New Roman" panose="02020603050405020304" pitchFamily="18" charset="0"/>
              </a:rPr>
              <a:t>Boosters Carried Maximum 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62366" y="2194102"/>
            <a:ext cx="3427001" cy="3908586"/>
          </a:xfrm>
          <a:prstGeom prst="rect">
            <a:avLst/>
          </a:prstGeom>
        </p:spPr>
        <p:txBody>
          <a:bodyPr vert="horz" lIns="91440" tIns="45720" rIns="91440" bIns="45720" rtlCol="0">
            <a:normAutofit/>
          </a:bodyPr>
          <a:lstStyle/>
          <a:p>
            <a:pPr>
              <a:spcBef>
                <a:spcPts val="1400"/>
              </a:spcBef>
            </a:pPr>
            <a:r>
              <a:rPr lang="en-US" sz="1700" dirty="0">
                <a:latin typeface="Abadi" panose="020B0604020104020204" pitchFamily="34" charset="0"/>
              </a:rPr>
              <a:t>We determined the booster that have carried the maximum payload using a subquery in the </a:t>
            </a:r>
            <a:r>
              <a:rPr lang="en-US" sz="1700" b="1" dirty="0">
                <a:latin typeface="Abadi" panose="020B0604020104020204" pitchFamily="34" charset="0"/>
              </a:rPr>
              <a:t>WHERE</a:t>
            </a:r>
            <a:r>
              <a:rPr lang="en-US" sz="1700" dirty="0">
                <a:latin typeface="Abadi" panose="020B0604020104020204" pitchFamily="34" charset="0"/>
              </a:rPr>
              <a:t> clause and the </a:t>
            </a:r>
            <a:r>
              <a:rPr lang="en-US" sz="1700" b="1" dirty="0">
                <a:latin typeface="Abadi" panose="020B0604020104020204" pitchFamily="34" charset="0"/>
              </a:rPr>
              <a:t>MAX() </a:t>
            </a:r>
            <a:r>
              <a:rPr lang="en-US" sz="1700" dirty="0">
                <a:latin typeface="Abadi" panose="020B0604020104020204" pitchFamily="34"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5445457" y="963426"/>
            <a:ext cx="6155141" cy="4954888"/>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b="1" dirty="0">
                <a:solidFill>
                  <a:schemeClr val="accent3">
                    <a:lumMod val="25000"/>
                  </a:schemeClr>
                </a:solidFill>
                <a:latin typeface="Times New Roman" panose="02020603050405020304" pitchFamily="18" charset="0"/>
                <a:cs typeface="Times New Roman" panose="02020603050405020304" pitchFamily="18" charset="0"/>
              </a:rPr>
              <a:t>Summary of methodologies</a:t>
            </a: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Data Collection through API</a:t>
            </a: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Data Collection with Web Scraping</a:t>
            </a: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Data Wrangling</a:t>
            </a: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Exploratory Data Analysis with SQL</a:t>
            </a: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Exploratory Data Analysis with Data Visualization</a:t>
            </a: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Interactive Visual Analytics with Folium</a:t>
            </a: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Machine Learning Prediction</a:t>
            </a:r>
          </a:p>
          <a:p>
            <a:pPr>
              <a:lnSpc>
                <a:spcPct val="100000"/>
              </a:lnSpc>
              <a:spcBef>
                <a:spcPts val="1400"/>
              </a:spcBef>
              <a:buFont typeface="Arial" panose="020B0604020202020204" pitchFamily="34" charset="0"/>
              <a:buChar char="•"/>
            </a:pPr>
            <a:r>
              <a:rPr lang="en-US" sz="2200" b="1" dirty="0">
                <a:solidFill>
                  <a:schemeClr val="accent3">
                    <a:lumMod val="25000"/>
                  </a:schemeClr>
                </a:solidFill>
                <a:latin typeface="Times New Roman" panose="02020603050405020304" pitchFamily="18" charset="0"/>
                <a:cs typeface="Times New Roman" panose="02020603050405020304" pitchFamily="18" charset="0"/>
              </a:rPr>
              <a:t>Summary of all results</a:t>
            </a:r>
            <a:endParaRPr lang="en-US" sz="1800" b="1" dirty="0">
              <a:solidFill>
                <a:schemeClr val="accent3">
                  <a:lumMod val="25000"/>
                </a:schemeClr>
              </a:solidFill>
              <a:latin typeface="Times New Roman" panose="02020603050405020304" pitchFamily="18" charset="0"/>
              <a:cs typeface="Times New Roman" panose="02020603050405020304" pitchFamily="18" charset="0"/>
            </a:endParaRP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Exploratory Data Analysis result</a:t>
            </a: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Interactive analytics in screenshots</a:t>
            </a:r>
          </a:p>
          <a:p>
            <a:pPr lvl="1">
              <a:lnSpc>
                <a:spcPct val="100000"/>
              </a:lnSpc>
              <a:spcBef>
                <a:spcPts val="1400"/>
              </a:spcBef>
              <a:buFontTx/>
              <a:buChar char="-"/>
            </a:pPr>
            <a:r>
              <a:rPr lang="en-US" sz="1800" b="1" dirty="0">
                <a:solidFill>
                  <a:schemeClr val="accent3">
                    <a:lumMod val="25000"/>
                  </a:schemeClr>
                </a:solidFill>
                <a:latin typeface="Times New Roman" panose="02020603050405020304" pitchFamily="18" charset="0"/>
                <a:cs typeface="Times New Roman" panose="02020603050405020304" pitchFamily="18" charset="0"/>
              </a:rPr>
              <a:t>Predictive Analytics result</a:t>
            </a:r>
          </a:p>
          <a:p>
            <a:pPr>
              <a:lnSpc>
                <a:spcPct val="100000"/>
              </a:lnSpc>
              <a:spcBef>
                <a:spcPts val="1400"/>
              </a:spcBef>
            </a:pPr>
            <a:endParaRPr lang="en-US" sz="2200" b="1"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Executive Summary</a:t>
            </a: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used a combinations of the </a:t>
            </a:r>
            <a:r>
              <a:rPr lang="en-US" sz="2200" b="1" dirty="0">
                <a:solidFill>
                  <a:schemeClr val="accent3">
                    <a:lumMod val="25000"/>
                  </a:schemeClr>
                </a:solidFill>
                <a:latin typeface="Abadi"/>
              </a:rPr>
              <a:t>WHERE</a:t>
            </a:r>
            <a:r>
              <a:rPr lang="en-US" sz="2200" dirty="0">
                <a:solidFill>
                  <a:schemeClr val="accent3">
                    <a:lumMod val="25000"/>
                  </a:schemeClr>
                </a:solidFill>
                <a:latin typeface="Abadi"/>
              </a:rPr>
              <a:t> clause, </a:t>
            </a:r>
            <a:r>
              <a:rPr lang="en-US" sz="2200" b="1" dirty="0">
                <a:solidFill>
                  <a:schemeClr val="accent3">
                    <a:lumMod val="25000"/>
                  </a:schemeClr>
                </a:solidFill>
                <a:latin typeface="Abadi"/>
              </a:rPr>
              <a:t>LIKE</a:t>
            </a:r>
            <a:r>
              <a:rPr lang="en-US" sz="2200" dirty="0">
                <a:solidFill>
                  <a:schemeClr val="accent3">
                    <a:lumMod val="25000"/>
                  </a:schemeClr>
                </a:solidFill>
                <a:latin typeface="Abadi"/>
              </a:rPr>
              <a:t>, </a:t>
            </a:r>
            <a:r>
              <a:rPr lang="en-US" sz="2200" b="1" dirty="0">
                <a:solidFill>
                  <a:schemeClr val="accent3">
                    <a:lumMod val="25000"/>
                  </a:schemeClr>
                </a:solidFill>
                <a:latin typeface="Abadi"/>
              </a:rPr>
              <a:t>AND</a:t>
            </a:r>
            <a:r>
              <a:rPr lang="en-US" sz="2200" dirty="0">
                <a:solidFill>
                  <a:schemeClr val="accent3">
                    <a:lumMod val="25000"/>
                  </a:schemeClr>
                </a:solidFill>
                <a:latin typeface="Abadi"/>
              </a:rPr>
              <a:t>, and </a:t>
            </a:r>
            <a:r>
              <a:rPr lang="en-US" sz="2200" b="1" dirty="0">
                <a:solidFill>
                  <a:schemeClr val="accent3">
                    <a:lumMod val="25000"/>
                  </a:schemeClr>
                </a:solidFill>
                <a:latin typeface="Abadi"/>
              </a:rPr>
              <a:t>BETWEEN</a:t>
            </a:r>
            <a:r>
              <a:rPr lang="en-US" sz="2200" dirty="0">
                <a:solidFill>
                  <a:schemeClr val="accent3">
                    <a:lumMod val="25000"/>
                  </a:schemeClr>
                </a:solidFill>
                <a:latin typeface="Abadi"/>
              </a:rPr>
              <a:t> conditions to filter for failed landing outcomes in drone ship, their booster versions, and launch site names for year 2015</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2015 Launch Records</a:t>
            </a:r>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3"/>
          <a:stretch>
            <a:fillRect/>
          </a:stretch>
        </p:blipFill>
        <p:spPr>
          <a:xfrm>
            <a:off x="2023304" y="3075335"/>
            <a:ext cx="7239000" cy="258127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Rank Landing Outcomes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selected Landing outcomes and the </a:t>
            </a:r>
            <a:r>
              <a:rPr lang="en-US" sz="2000" b="1" dirty="0">
                <a:latin typeface="Abadi" panose="020B0604020104020204" pitchFamily="34" charset="0"/>
              </a:rPr>
              <a:t>COUNT</a:t>
            </a:r>
            <a:r>
              <a:rPr lang="en-US" sz="2000" dirty="0">
                <a:latin typeface="Abadi" panose="020B0604020104020204" pitchFamily="34" charset="0"/>
              </a:rPr>
              <a:t> of landing outcomes from the data and used the </a:t>
            </a:r>
            <a:r>
              <a:rPr lang="en-US" sz="2000" b="1" dirty="0">
                <a:latin typeface="Abadi" panose="020B0604020104020204" pitchFamily="34" charset="0"/>
              </a:rPr>
              <a:t>WHERE</a:t>
            </a:r>
            <a:r>
              <a:rPr lang="en-US" sz="2000" dirty="0">
                <a:latin typeface="Abadi" panose="020B0604020104020204" pitchFamily="34" charset="0"/>
              </a:rPr>
              <a:t> clause to filter for landing outcomes </a:t>
            </a:r>
            <a:r>
              <a:rPr lang="en-US" sz="2000" b="1" dirty="0">
                <a:latin typeface="Abadi" panose="020B0604020104020204" pitchFamily="34" charset="0"/>
              </a:rPr>
              <a:t>BETWEEN</a:t>
            </a:r>
            <a:r>
              <a:rPr lang="en-US" sz="2000" dirty="0">
                <a:latin typeface="Abadi" panose="020B0604020104020204" pitchFamily="34" charset="0"/>
              </a:rPr>
              <a:t> 2010-06-04 to 2010-03-20.</a:t>
            </a:r>
          </a:p>
          <a:p>
            <a:pPr>
              <a:spcBef>
                <a:spcPts val="1400"/>
              </a:spcBef>
            </a:pPr>
            <a:r>
              <a:rPr lang="en-US" sz="2000" dirty="0">
                <a:latin typeface="Abadi" panose="020B0604020104020204" pitchFamily="34" charset="0"/>
              </a:rPr>
              <a:t>We applied the </a:t>
            </a:r>
            <a:r>
              <a:rPr lang="en-US" sz="2000" b="1" dirty="0">
                <a:latin typeface="Abadi" panose="020B0604020104020204" pitchFamily="34" charset="0"/>
              </a:rPr>
              <a:t>GROUP BY </a:t>
            </a:r>
            <a:r>
              <a:rPr lang="en-US" sz="2000" dirty="0">
                <a:latin typeface="Abadi" panose="020B0604020104020204" pitchFamily="34" charset="0"/>
              </a:rPr>
              <a:t>clause to group the landing outcomes and the </a:t>
            </a:r>
            <a:r>
              <a:rPr lang="en-US" sz="2000" b="1" dirty="0">
                <a:latin typeface="Abadi" panose="020B0604020104020204" pitchFamily="34" charset="0"/>
              </a:rPr>
              <a:t>ORDER BY </a:t>
            </a:r>
            <a:r>
              <a:rPr lang="en-US" sz="2000" dirty="0">
                <a:latin typeface="Abadi" panose="020B0604020104020204" pitchFamily="34" charset="0"/>
              </a:rPr>
              <a:t>clause to order the grouped landing outcome in descending order.</a:t>
            </a:r>
          </a:p>
          <a:p>
            <a:pPr>
              <a:spcBef>
                <a:spcPts val="1400"/>
              </a:spcBef>
            </a:pPr>
            <a:endParaRPr lang="en-US" sz="2000" dirty="0"/>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776008" y="1589360"/>
            <a:ext cx="6124575" cy="4295775"/>
          </a:xfrm>
          <a:prstGeom prst="rect">
            <a:avLst/>
          </a:prstGeom>
        </p:spPr>
      </p:pic>
    </p:spTree>
    <p:extLst>
      <p:ext uri="{BB962C8B-B14F-4D97-AF65-F5344CB8AC3E}">
        <p14:creationId xmlns:p14="http://schemas.microsoft.com/office/powerpoint/2010/main" val="3236239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70AB9A3-B553-4971-BB03-177421E4971B}"/>
              </a:ext>
            </a:extLst>
          </p:cNvPr>
          <p:cNvPicPr>
            <a:picLocks noGrp="1" noChangeAspect="1"/>
          </p:cNvPicPr>
          <p:nvPr>
            <p:ph idx="4294967295"/>
          </p:nvPr>
        </p:nvPicPr>
        <p:blipFill>
          <a:blip r:embed="rId3"/>
          <a:stretch>
            <a:fillRect/>
          </a:stretch>
        </p:blipFill>
        <p:spPr>
          <a:xfrm>
            <a:off x="770011" y="1308538"/>
            <a:ext cx="10515600" cy="4717035"/>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ph idx="4294967295"/>
          </p:nvPr>
        </p:nvPicPr>
        <p:blipFill>
          <a:blip r:embed="rId3"/>
          <a:stretch>
            <a:fillRect/>
          </a:stretch>
        </p:blipFill>
        <p:spPr>
          <a:xfrm>
            <a:off x="770011" y="1253472"/>
            <a:ext cx="10687962" cy="4772101"/>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1784D2-4EB3-4F23-A05A-978BAA2AC218}"/>
              </a:ext>
            </a:extLst>
          </p:cNvPr>
          <p:cNvPicPr>
            <a:picLocks noGrp="1" noChangeAspect="1"/>
          </p:cNvPicPr>
          <p:nvPr>
            <p:ph idx="4294967295"/>
          </p:nvPr>
        </p:nvPicPr>
        <p:blipFill>
          <a:blip r:embed="rId2"/>
          <a:stretch>
            <a:fillRect/>
          </a:stretch>
        </p:blipFill>
        <p:spPr>
          <a:xfrm>
            <a:off x="770010" y="1362318"/>
            <a:ext cx="10092431" cy="5064893"/>
          </a:xfrm>
          <a:prstGeom prst="rect">
            <a:avLst/>
          </a:prstGeom>
        </p:spPr>
      </p:pic>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Launch Site distance to landmarks</a:t>
            </a:r>
          </a:p>
        </p:txBody>
      </p:sp>
    </p:spTree>
    <p:extLst>
      <p:ext uri="{BB962C8B-B14F-4D97-AF65-F5344CB8AC3E}">
        <p14:creationId xmlns:p14="http://schemas.microsoft.com/office/powerpoint/2010/main" val="232499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752019" y="1454291"/>
            <a:ext cx="10687962" cy="4772101"/>
          </a:xfrm>
          <a:prstGeom prst="rect">
            <a:avLst/>
          </a:prstGeom>
        </p:spPr>
      </p:pic>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459822"/>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 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2123100" y="1242623"/>
            <a:ext cx="7790783" cy="4440746"/>
          </a:xfrm>
          <a:prstGeom prst="rect">
            <a:avLst/>
          </a:prstGeom>
        </p:spPr>
      </p:pic>
      <p:sp>
        <p:nvSpPr>
          <p:cNvPr id="26" name="Title 1">
            <a:extLst>
              <a:ext uri="{FF2B5EF4-FFF2-40B4-BE49-F238E27FC236}">
                <a16:creationId xmlns:a16="http://schemas.microsoft.com/office/drawing/2014/main" id="{B13EB6D9-4C4B-45DF-8FAE-DB400E38C812}"/>
              </a:ext>
            </a:extLst>
          </p:cNvPr>
          <p:cNvSpPr txBox="1">
            <a:spLocks/>
          </p:cNvSpPr>
          <p:nvPr/>
        </p:nvSpPr>
        <p:spPr>
          <a:xfrm>
            <a:off x="1103586" y="727738"/>
            <a:ext cx="10476314" cy="5148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Pie chart showing the Launch site with the highest launch success ratio</a:t>
            </a:r>
          </a:p>
          <a:p>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16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b="1" kern="1200" dirty="0">
                <a:solidFill>
                  <a:schemeClr val="tx1"/>
                </a:solidFill>
                <a:latin typeface="Times New Roman" panose="02020603050405020304" pitchFamily="18" charset="0"/>
                <a:ea typeface="+mj-ea"/>
                <a:cs typeface="Times New Roman" panose="02020603050405020304" pitchFamily="18" charset="0"/>
              </a:rPr>
              <a:t>Scatter plot of Payload vs Launch Outcome for all sites, with different payload selected in the range slider</a:t>
            </a:r>
          </a:p>
        </p:txBody>
      </p:sp>
      <p:sp>
        <p:nvSpPr>
          <p:cNvPr id="17" name="Rectangle 16">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838200" y="2191367"/>
            <a:ext cx="10515599" cy="3785614"/>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1046746"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b="1" kern="1200" dirty="0">
                <a:solidFill>
                  <a:schemeClr val="tx1"/>
                </a:solidFill>
                <a:latin typeface="Times New Roman" panose="02020603050405020304" pitchFamily="18" charset="0"/>
                <a:ea typeface="+mj-ea"/>
                <a:cs typeface="Times New Roman" panose="02020603050405020304" pitchFamily="18" charset="0"/>
              </a:rPr>
              <a:t>Classification Accuracy</a:t>
            </a: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5351164" y="586822"/>
            <a:ext cx="6002636" cy="1645920"/>
          </a:xfrm>
          <a:prstGeom prst="rect">
            <a:avLst/>
          </a:prstGeom>
        </p:spPr>
        <p:txBody>
          <a:bodyPr vert="horz" lIns="91440" tIns="45720" rIns="91440" bIns="45720" rtlCol="0" anchor="ctr">
            <a:normAutofit/>
          </a:bodyPr>
          <a:lstStyle/>
          <a:p>
            <a:pPr>
              <a:spcBef>
                <a:spcPts val="1400"/>
              </a:spcBef>
            </a:pPr>
            <a:r>
              <a:rPr lang="en-US" sz="2200" dirty="0">
                <a:latin typeface="Abadi" panose="020B0604020104020204" pitchFamily="34" charset="0"/>
              </a:rPr>
              <a:t>The decision tree classifier is the model with the highest classification accuracy</a:t>
            </a:r>
          </a:p>
          <a:p>
            <a:pPr>
              <a:spcBef>
                <a:spcPts val="1400"/>
              </a:spcBef>
            </a:pPr>
            <a:endParaRPr lang="en-US" sz="1800" dirty="0"/>
          </a:p>
        </p:txBody>
      </p:sp>
      <p:pic>
        <p:nvPicPr>
          <p:cNvPr id="3"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57784" y="2815221"/>
            <a:ext cx="11164824" cy="3321534"/>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5791563"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confusion matrix for the decision tree classifier shows that the classifier can distinguish between the different classes. The major problem is the false positives .i.e., unsuccessful landing marked as successful landing by the classifier.</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Confusion Matrix</a:t>
            </a: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3"/>
          <a:stretch>
            <a:fillRect/>
          </a:stretch>
        </p:blipFill>
        <p:spPr>
          <a:xfrm>
            <a:off x="6561574" y="1880339"/>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5119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b="1" dirty="0">
                <a:solidFill>
                  <a:schemeClr val="accent3">
                    <a:lumMod val="25000"/>
                  </a:schemeClr>
                </a:solidFill>
                <a:latin typeface="Times New Roman" panose="02020603050405020304" pitchFamily="18" charset="0"/>
                <a:cs typeface="Times New Roman" panose="02020603050405020304" pitchFamily="18" charset="0"/>
              </a:rPr>
              <a:t>Project background and context</a:t>
            </a:r>
          </a:p>
          <a:p>
            <a:pPr marL="457200" lvl="1" indent="0" algn="just">
              <a:spcBef>
                <a:spcPts val="1400"/>
              </a:spcBef>
              <a:buNone/>
            </a:pPr>
            <a:r>
              <a:rPr lang="en-US" sz="2000" b="1" dirty="0">
                <a:solidFill>
                  <a:schemeClr val="accent3">
                    <a:lumMod val="25000"/>
                  </a:schemeClr>
                </a:solidFill>
                <a:latin typeface="Times New Roman" panose="02020603050405020304" pitchFamily="18" charset="0"/>
                <a:cs typeface="Times New Roman" panose="02020603050405020304" pitchFamily="18"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000" b="1" dirty="0">
                <a:solidFill>
                  <a:schemeClr val="accent3">
                    <a:lumMod val="25000"/>
                  </a:schemeClr>
                </a:solidFill>
                <a:latin typeface="Times New Roman" panose="02020603050405020304" pitchFamily="18" charset="0"/>
                <a:cs typeface="Times New Roman" panose="02020603050405020304" pitchFamily="18" charset="0"/>
              </a:rPr>
              <a:t>Problems you want to find answers</a:t>
            </a:r>
          </a:p>
          <a:p>
            <a:pPr lvl="1">
              <a:spcBef>
                <a:spcPts val="1400"/>
              </a:spcBef>
              <a:buFontTx/>
              <a:buChar char="-"/>
            </a:pPr>
            <a:r>
              <a:rPr lang="en-US" sz="2000" b="1" dirty="0">
                <a:solidFill>
                  <a:schemeClr val="accent3">
                    <a:lumMod val="25000"/>
                  </a:schemeClr>
                </a:solidFill>
                <a:latin typeface="Times New Roman" panose="02020603050405020304" pitchFamily="18" charset="0"/>
                <a:cs typeface="Times New Roman" panose="02020603050405020304" pitchFamily="18" charset="0"/>
              </a:rPr>
              <a:t>What factors determine if the rocket will land successfully?</a:t>
            </a:r>
          </a:p>
          <a:p>
            <a:pPr lvl="1">
              <a:spcBef>
                <a:spcPts val="1400"/>
              </a:spcBef>
              <a:buFontTx/>
              <a:buChar char="-"/>
            </a:pPr>
            <a:r>
              <a:rPr lang="en-US" sz="2000" b="1" dirty="0">
                <a:solidFill>
                  <a:schemeClr val="accent3">
                    <a:lumMod val="25000"/>
                  </a:schemeClr>
                </a:solidFill>
                <a:latin typeface="Times New Roman" panose="02020603050405020304" pitchFamily="18" charset="0"/>
                <a:cs typeface="Times New Roman" panose="02020603050405020304" pitchFamily="18" charset="0"/>
              </a:rPr>
              <a:t>The interaction amongst various features that determine the success rate of a successful landing.</a:t>
            </a:r>
          </a:p>
          <a:p>
            <a:pPr lvl="1">
              <a:spcBef>
                <a:spcPts val="1400"/>
              </a:spcBef>
              <a:buFontTx/>
              <a:buChar char="-"/>
            </a:pPr>
            <a:r>
              <a:rPr lang="en-US" sz="2000" b="1" dirty="0">
                <a:solidFill>
                  <a:schemeClr val="accent3">
                    <a:lumMod val="25000"/>
                  </a:schemeClr>
                </a:solidFill>
                <a:latin typeface="Times New Roman" panose="02020603050405020304" pitchFamily="18" charset="0"/>
                <a:cs typeface="Times New Roman" panose="02020603050405020304" pitchFamily="18"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507254"/>
            <a:ext cx="10515600" cy="4518320"/>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We can conclude that:</a:t>
            </a:r>
          </a:p>
          <a:p>
            <a:pPr>
              <a:lnSpc>
                <a:spcPct val="100000"/>
              </a:lnSpc>
              <a:spcBef>
                <a:spcPts val="1400"/>
              </a:spcBef>
            </a:pPr>
            <a:r>
              <a:rPr lang="en-US" sz="2200" dirty="0">
                <a:solidFill>
                  <a:schemeClr val="accent3">
                    <a:lumMod val="25000"/>
                  </a:schemeClr>
                </a:solidFill>
                <a:latin typeface="Abadi" panose="020B0604020104020204" pitchFamily="34" charset="0"/>
              </a:rPr>
              <a:t>The larger the flight amount at a launch site, the greater the success rate at a launch site.</a:t>
            </a:r>
          </a:p>
          <a:p>
            <a:pPr>
              <a:lnSpc>
                <a:spcPct val="100000"/>
              </a:lnSpc>
              <a:spcBef>
                <a:spcPts val="1400"/>
              </a:spcBef>
            </a:pPr>
            <a:r>
              <a:rPr lang="en-US" sz="2200" dirty="0">
                <a:latin typeface="Abadi" panose="020B0604020104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badi" panose="020B0604020104020204" pitchFamily="34" charset="0"/>
              </a:rPr>
              <a:t>Orbits </a:t>
            </a:r>
            <a:r>
              <a:rPr lang="en-US" sz="2200" dirty="0">
                <a:latin typeface="Abadi" panose="020B0604020104020204" pitchFamily="34" charset="0"/>
              </a:rPr>
              <a:t>ES-L1, GEO, HEO, SSO, VLEO had the most success rate.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badi" panose="020B0604020104020204" pitchFamily="34"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1630123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69CA8-4E0F-5B8C-FF58-6CD6A434EFFB}"/>
              </a:ext>
            </a:extLst>
          </p:cNvPr>
          <p:cNvSpPr txBox="1"/>
          <p:nvPr/>
        </p:nvSpPr>
        <p:spPr>
          <a:xfrm>
            <a:off x="2863735" y="1574953"/>
            <a:ext cx="6093228" cy="2492990"/>
          </a:xfrm>
          <a:prstGeom prst="rect">
            <a:avLst/>
          </a:prstGeom>
          <a:noFill/>
        </p:spPr>
        <p:txBody>
          <a:bodyPr wrap="square">
            <a:spAutoFit/>
          </a:bodyPr>
          <a:lstStyle/>
          <a:p>
            <a:r>
              <a:rPr lang="en-US" sz="4000" b="1" dirty="0" err="1">
                <a:latin typeface="Times New Roman" panose="02020603050405020304" pitchFamily="18" charset="0"/>
                <a:cs typeface="Times New Roman" panose="02020603050405020304" pitchFamily="18" charset="0"/>
              </a:rPr>
              <a:t>Github</a:t>
            </a:r>
            <a:r>
              <a:rPr lang="en-US" sz="4000" b="1" dirty="0">
                <a:latin typeface="Times New Roman" panose="02020603050405020304" pitchFamily="18" charset="0"/>
                <a:cs typeface="Times New Roman" panose="02020603050405020304" pitchFamily="18" charset="0"/>
              </a:rPr>
              <a:t> link for this project:</a:t>
            </a:r>
          </a:p>
          <a:p>
            <a:endParaRPr lang="en-US" sz="2400" b="1"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https://github.com/Jafo4Jesus/Applied-Data-Science-Capstone-Peer-graded-project</a:t>
            </a:r>
          </a:p>
        </p:txBody>
      </p:sp>
    </p:spTree>
    <p:extLst>
      <p:ext uri="{BB962C8B-B14F-4D97-AF65-F5344CB8AC3E}">
        <p14:creationId xmlns:p14="http://schemas.microsoft.com/office/powerpoint/2010/main" val="200268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b="1" dirty="0">
                <a:solidFill>
                  <a:schemeClr val="tx1"/>
                </a:solidFill>
                <a:latin typeface="Abadi"/>
              </a:rPr>
              <a:t>Executive Summary</a:t>
            </a:r>
          </a:p>
          <a:p>
            <a:pPr>
              <a:lnSpc>
                <a:spcPct val="120000"/>
              </a:lnSpc>
              <a:spcBef>
                <a:spcPts val="1400"/>
              </a:spcBef>
            </a:pPr>
            <a:r>
              <a:rPr lang="en-US" sz="8800" b="1" dirty="0">
                <a:solidFill>
                  <a:schemeClr val="tx1"/>
                </a:solidFill>
                <a:latin typeface="Abadi"/>
              </a:rPr>
              <a:t>Data collection methodology:</a:t>
            </a:r>
          </a:p>
          <a:p>
            <a:pPr lvl="1">
              <a:lnSpc>
                <a:spcPct val="120000"/>
              </a:lnSpc>
              <a:spcBef>
                <a:spcPts val="1400"/>
              </a:spcBef>
            </a:pPr>
            <a:r>
              <a:rPr lang="en-US" sz="7600" b="1" dirty="0">
                <a:solidFill>
                  <a:schemeClr val="tx1"/>
                </a:solidFill>
                <a:latin typeface="Abadi"/>
              </a:rPr>
              <a:t>Data was collected using SpaceX API and web scraping from Wikipedia. </a:t>
            </a:r>
          </a:p>
          <a:p>
            <a:pPr>
              <a:lnSpc>
                <a:spcPct val="120000"/>
              </a:lnSpc>
              <a:spcBef>
                <a:spcPts val="1400"/>
              </a:spcBef>
            </a:pPr>
            <a:r>
              <a:rPr lang="en-US" sz="8800" b="1" dirty="0">
                <a:solidFill>
                  <a:schemeClr val="tx1"/>
                </a:solidFill>
                <a:latin typeface="Abadi"/>
              </a:rPr>
              <a:t>Perform data wrangling</a:t>
            </a:r>
          </a:p>
          <a:p>
            <a:pPr lvl="1">
              <a:lnSpc>
                <a:spcPct val="120000"/>
              </a:lnSpc>
              <a:spcBef>
                <a:spcPts val="1400"/>
              </a:spcBef>
            </a:pPr>
            <a:r>
              <a:rPr lang="en-US" sz="7600" b="1" dirty="0">
                <a:solidFill>
                  <a:schemeClr val="tx1"/>
                </a:solidFill>
                <a:latin typeface="Abadi"/>
              </a:rPr>
              <a:t>One-hot encoding was applied to categorical features</a:t>
            </a:r>
          </a:p>
          <a:p>
            <a:pPr>
              <a:lnSpc>
                <a:spcPct val="120000"/>
              </a:lnSpc>
              <a:spcBef>
                <a:spcPts val="1400"/>
              </a:spcBef>
            </a:pPr>
            <a:r>
              <a:rPr lang="en-US" sz="8800" b="1" dirty="0">
                <a:solidFill>
                  <a:schemeClr val="tx1"/>
                </a:solidFill>
                <a:latin typeface="Abadi"/>
              </a:rPr>
              <a:t>Perform exploratory data analysis (EDA) using visualization and SQL</a:t>
            </a:r>
          </a:p>
          <a:p>
            <a:pPr>
              <a:lnSpc>
                <a:spcPct val="120000"/>
              </a:lnSpc>
              <a:spcBef>
                <a:spcPts val="1400"/>
              </a:spcBef>
            </a:pPr>
            <a:r>
              <a:rPr lang="en-US" sz="8800" b="1" dirty="0">
                <a:solidFill>
                  <a:schemeClr val="tx1"/>
                </a:solidFill>
                <a:latin typeface="Abadi"/>
              </a:rPr>
              <a:t>Perform interactive visual analytics using Folium and Plotly Dash</a:t>
            </a:r>
          </a:p>
          <a:p>
            <a:pPr>
              <a:lnSpc>
                <a:spcPct val="120000"/>
              </a:lnSpc>
              <a:spcBef>
                <a:spcPts val="1400"/>
              </a:spcBef>
            </a:pPr>
            <a:r>
              <a:rPr lang="en-US" sz="8800" b="1" dirty="0">
                <a:solidFill>
                  <a:schemeClr val="tx1"/>
                </a:solidFill>
                <a:latin typeface="Abadi"/>
              </a:rPr>
              <a:t>Perform predictive analysis using classification models</a:t>
            </a:r>
          </a:p>
          <a:p>
            <a:pPr lvl="1">
              <a:lnSpc>
                <a:spcPct val="120000"/>
              </a:lnSpc>
              <a:spcBef>
                <a:spcPts val="1400"/>
              </a:spcBef>
            </a:pPr>
            <a:r>
              <a:rPr lang="en-US" sz="7600" b="1" dirty="0">
                <a:solidFill>
                  <a:schemeClr val="tx1"/>
                </a:solidFill>
                <a:latin typeface="Abadi"/>
              </a:rPr>
              <a:t>How to build, tune, evaluate classification models</a:t>
            </a:r>
          </a:p>
          <a:p>
            <a:pPr>
              <a:lnSpc>
                <a:spcPct val="120000"/>
              </a:lnSpc>
              <a:spcBef>
                <a:spcPts val="1400"/>
              </a:spcBef>
            </a:pPr>
            <a:endParaRPr lang="en-US" sz="8800" b="1" dirty="0">
              <a:solidFill>
                <a:schemeClr val="accent3">
                  <a:lumMod val="25000"/>
                </a:schemeClr>
              </a:solidFill>
              <a:latin typeface="Abadi"/>
            </a:endParaRPr>
          </a:p>
          <a:p>
            <a:pPr>
              <a:lnSpc>
                <a:spcPct val="100000"/>
              </a:lnSpc>
              <a:spcBef>
                <a:spcPts val="1400"/>
              </a:spcBef>
            </a:pPr>
            <a:endParaRPr lang="en-US" sz="2200" b="1" dirty="0">
              <a:solidFill>
                <a:schemeClr val="accent3">
                  <a:lumMod val="25000"/>
                </a:schemeClr>
              </a:solidFill>
              <a:latin typeface="Abadi"/>
            </a:endParaRPr>
          </a:p>
          <a:p>
            <a:pPr>
              <a:lnSpc>
                <a:spcPct val="100000"/>
              </a:lnSpc>
              <a:spcBef>
                <a:spcPts val="1400"/>
              </a:spcBef>
            </a:pPr>
            <a:endParaRPr lang="en-US" sz="2200" b="1" dirty="0">
              <a:solidFill>
                <a:schemeClr val="accent3">
                  <a:lumMod val="25000"/>
                </a:schemeClr>
              </a:solidFill>
              <a:latin typeface="Abadi"/>
            </a:endParaRPr>
          </a:p>
          <a:p>
            <a:pPr>
              <a:lnSpc>
                <a:spcPct val="100000"/>
              </a:lnSpc>
              <a:spcBef>
                <a:spcPts val="1400"/>
              </a:spcBef>
            </a:pPr>
            <a:endParaRPr lang="en-US" sz="2200" b="1" dirty="0">
              <a:solidFill>
                <a:schemeClr val="accent3">
                  <a:lumMod val="25000"/>
                </a:schemeClr>
              </a:solidFill>
              <a:latin typeface="Abadi"/>
            </a:endParaRPr>
          </a:p>
          <a:p>
            <a:pPr>
              <a:lnSpc>
                <a:spcPct val="100000"/>
              </a:lnSpc>
              <a:spcBef>
                <a:spcPts val="1400"/>
              </a:spcBef>
            </a:pPr>
            <a:endParaRPr lang="en-US" sz="2200" b="1"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03131"/>
            <a:ext cx="10218555" cy="4773832"/>
          </a:xfrm>
          <a:prstGeom prst="rect">
            <a:avLst/>
          </a:prstGeom>
        </p:spPr>
        <p:txBody>
          <a:bodyPr/>
          <a:lstStyle/>
          <a:p>
            <a:pPr algn="just">
              <a:lnSpc>
                <a:spcPct val="100000"/>
              </a:lnSpc>
              <a:spcBef>
                <a:spcPts val="1400"/>
              </a:spcBef>
            </a:pPr>
            <a:r>
              <a:rPr lang="en-US" sz="2200" dirty="0">
                <a:solidFill>
                  <a:schemeClr val="accent3">
                    <a:lumMod val="25000"/>
                  </a:schemeClr>
                </a:solidFill>
                <a:latin typeface="Abadi" panose="020B0604020104020204" pitchFamily="34" charset="0"/>
              </a:rPr>
              <a:t>The data was collected using various methods</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was done using get request to the SpaceX API.</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Next, we decoded the response content as a Json using .json() function call and turn it into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using .</a:t>
            </a:r>
            <a:r>
              <a:rPr lang="en-US" sz="1900" dirty="0" err="1">
                <a:solidFill>
                  <a:schemeClr val="accent3">
                    <a:lumMod val="25000"/>
                  </a:schemeClr>
                </a:solidFill>
                <a:latin typeface="Abadi" panose="020B0604020104020204" pitchFamily="34" charset="0"/>
              </a:rPr>
              <a:t>json_normalize</a:t>
            </a:r>
            <a:r>
              <a:rPr lang="en-US" sz="19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We then cleaned the data, checked for missing values and fill in missing values where necessary.</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In addition, we performed web scraping from Wikipedia for Falcon 9 launch records with BeautifulSoup. </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The objective was to extract the launch records as HTML table, parse the table and convert it 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for future analysis.</a:t>
            </a:r>
          </a:p>
          <a:p>
            <a:pPr lvl="1">
              <a:lnSpc>
                <a:spcPct val="100000"/>
              </a:lnSpc>
              <a:spcBef>
                <a:spcPts val="1400"/>
              </a:spcBef>
              <a:buFontTx/>
              <a:buChar char="-"/>
            </a:pPr>
            <a:endParaRPr lang="en-US" sz="18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Data Collection</a:t>
            </a:r>
          </a:p>
        </p:txBody>
      </p:sp>
    </p:spTree>
    <p:extLst>
      <p:ext uri="{BB962C8B-B14F-4D97-AF65-F5344CB8AC3E}">
        <p14:creationId xmlns:p14="http://schemas.microsoft.com/office/powerpoint/2010/main" val="32886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fontScale="92500" lnSpcReduction="10000"/>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used the get request to the SpaceX API to collect data, clean the requested data and did some basic data wrangling and formatting.</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dirty="0">
                <a:hlinkClick r:id="rId3"/>
              </a:rPr>
              <a:t>https://github.com/Jafo4Jesus/Applied-Data-Science-Capstone-Peer-graded-project/blob/main/1.%20Space-%20Data%20</a:t>
            </a:r>
            <a:r>
              <a:rPr lang="en-US" dirty="0"/>
              <a:t>Collection%20API%20(1).ipynb</a:t>
            </a:r>
          </a:p>
          <a:p>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Times New Roman" panose="02020603050405020304" pitchFamily="18" charset="0"/>
                <a:cs typeface="Times New Roman" panose="02020603050405020304" pitchFamily="18" charset="0"/>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4"/>
          <a:stretch>
            <a:fillRect/>
          </a:stretch>
        </p:blipFill>
        <p:spPr>
          <a:xfrm>
            <a:off x="6518511" y="1499088"/>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477107"/>
            <a:ext cx="4655614" cy="5189699"/>
          </a:xfrm>
          <a:prstGeom prst="rect">
            <a:avLst/>
          </a:prstGeom>
        </p:spPr>
        <p:txBody>
          <a:bodyPr lIns="91440" tIns="45720" rIns="91440" bIns="45720" anchor="t">
            <a:noAutofit/>
          </a:bodyPr>
          <a:lstStyle/>
          <a:p>
            <a:pPr>
              <a:lnSpc>
                <a:spcPct val="100000"/>
              </a:lnSpc>
              <a:spcBef>
                <a:spcPts val="1400"/>
              </a:spcBef>
            </a:pPr>
            <a:r>
              <a:rPr lang="en-US" sz="2200" dirty="0">
                <a:solidFill>
                  <a:schemeClr val="accent3">
                    <a:lumMod val="25000"/>
                  </a:schemeClr>
                </a:solidFill>
                <a:latin typeface="Abadi"/>
              </a:rPr>
              <a:t>We applied web scrapping to webscrap Falcon 9 launch records with BeautifulSoup </a:t>
            </a:r>
          </a:p>
          <a:p>
            <a:pPr>
              <a:lnSpc>
                <a:spcPct val="100000"/>
              </a:lnSpc>
              <a:spcBef>
                <a:spcPts val="1400"/>
              </a:spcBef>
            </a:pPr>
            <a:r>
              <a:rPr lang="en-US" sz="2200" dirty="0">
                <a:solidFill>
                  <a:schemeClr val="accent3">
                    <a:lumMod val="25000"/>
                  </a:schemeClr>
                </a:solidFill>
                <a:latin typeface="Abadi"/>
              </a:rPr>
              <a:t>We parsed the table and converted it into a pandas dataframe.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https://github.com/Jafo4Jesus/Applied-Data-Science-Capstone-Peer-graded-project/blob/main/2.%20Space-X%20Web%20scraping%20Falcon%209%20and%20Falcon%20Heavy%20Launches%20Records%20from%20Wikipedia%20(1).ipynb</a:t>
            </a: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pitchFamily="18" charset="0"/>
                <a:cs typeface="Times New Roman" panose="02020603050405020304" pitchFamily="18" charset="0"/>
              </a:rPr>
              <a:t>Data Collection - Scraping</a:t>
            </a: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477108"/>
            <a:ext cx="4556797" cy="46898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3"/>
          <a:stretch>
            <a:fillRect/>
          </a:stretch>
        </p:blipFill>
        <p:spPr>
          <a:xfrm>
            <a:off x="5910262" y="1447559"/>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027812" y="1486343"/>
            <a:ext cx="5430160" cy="4940868"/>
          </a:xfrm>
          <a:prstGeom prst="rect">
            <a:avLst/>
          </a:prstGeom>
        </p:spPr>
        <p:txBody>
          <a:bodyPr/>
          <a:lstStyle/>
          <a:p>
            <a:r>
              <a:rPr lang="en-US" sz="2200" dirty="0">
                <a:solidFill>
                  <a:schemeClr val="accent3">
                    <a:lumMod val="25000"/>
                  </a:schemeClr>
                </a:solidFill>
                <a:latin typeface="Abadi" panose="020B0604020104020204" pitchFamily="34" charset="0"/>
              </a:rPr>
              <a:t>We performed exploratory data analysis and determined the training labels.</a:t>
            </a:r>
          </a:p>
          <a:p>
            <a:r>
              <a:rPr lang="en-US" sz="2200" dirty="0">
                <a:solidFill>
                  <a:schemeClr val="accent3">
                    <a:lumMod val="25000"/>
                  </a:schemeClr>
                </a:solidFill>
                <a:latin typeface="Abadi" panose="020B0604020104020204" pitchFamily="34" charset="0"/>
              </a:rPr>
              <a:t>We calculated the number of launches at each site, and the number and occurrence of each orbits</a:t>
            </a:r>
          </a:p>
          <a:p>
            <a:r>
              <a:rPr lang="en-US" sz="2200" dirty="0">
                <a:solidFill>
                  <a:schemeClr val="accent3">
                    <a:lumMod val="25000"/>
                  </a:schemeClr>
                </a:solidFill>
                <a:latin typeface="Abadi" panose="020B0604020104020204" pitchFamily="34" charset="0"/>
              </a:rPr>
              <a:t>We created landing outcome label from outcome column and exported the results to csv.</a:t>
            </a: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https://github.com/Jafo4Jesus/Applied-Data-Science-Capstone-Peer-graded-project/blob/main/3.%20Space-X%20Data%20Wrangling%20spacex%20(1).ipynb</a:t>
            </a:r>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Times New Roman" panose="02020603050405020304" pitchFamily="18" charset="0"/>
                <a:cs typeface="Times New Roman" panose="02020603050405020304" pitchFamily="18" charset="0"/>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3"/>
          <a:stretch>
            <a:fillRect/>
          </a:stretch>
        </p:blipFill>
        <p:spPr>
          <a:xfrm>
            <a:off x="838201" y="1488855"/>
            <a:ext cx="5017252" cy="3986526"/>
          </a:xfrm>
          <a:prstGeom prst="rect">
            <a:avLst/>
          </a:prstGeom>
        </p:spPr>
      </p:pic>
    </p:spTree>
    <p:extLst>
      <p:ext uri="{BB962C8B-B14F-4D97-AF65-F5344CB8AC3E}">
        <p14:creationId xmlns:p14="http://schemas.microsoft.com/office/powerpoint/2010/main" val="29875529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1419</TotalTime>
  <Words>1709</Words>
  <Application>Microsoft Office PowerPoint</Application>
  <PresentationFormat>Widescreen</PresentationFormat>
  <Paragraphs>175</Paragraphs>
  <Slides>41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Abadi</vt:lpstr>
      <vt:lpstr>Arial</vt:lpstr>
      <vt:lpstr>Calibri</vt:lpstr>
      <vt:lpstr>Calibri Light</vt:lpstr>
      <vt:lpstr>IBM Plex Mono Text</vt:lpstr>
      <vt:lpstr>Times New Roman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Obasi Goodness</cp:lastModifiedBy>
  <cp:revision>200</cp:revision>
  <dcterms:created xsi:type="dcterms:W3CDTF">2021-04-29T18:58:34Z</dcterms:created>
  <dcterms:modified xsi:type="dcterms:W3CDTF">2023-08-28T09:35:52Z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