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75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9EDDCA-8DA0-4991-8D7E-56560B19D2EB}"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5EC77-BF75-4D3B-87ED-34BB2F399347}" type="slidenum">
              <a:rPr lang="en-US" smtClean="0"/>
              <a:t>‹#›</a:t>
            </a:fld>
            <a:endParaRPr lang="en-US"/>
          </a:p>
        </p:txBody>
      </p:sp>
    </p:spTree>
    <p:extLst>
      <p:ext uri="{BB962C8B-B14F-4D97-AF65-F5344CB8AC3E}">
        <p14:creationId xmlns:p14="http://schemas.microsoft.com/office/powerpoint/2010/main" val="1629972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9EDDCA-8DA0-4991-8D7E-56560B19D2EB}"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5EC77-BF75-4D3B-87ED-34BB2F399347}" type="slidenum">
              <a:rPr lang="en-US" smtClean="0"/>
              <a:t>‹#›</a:t>
            </a:fld>
            <a:endParaRPr lang="en-US"/>
          </a:p>
        </p:txBody>
      </p:sp>
    </p:spTree>
    <p:extLst>
      <p:ext uri="{BB962C8B-B14F-4D97-AF65-F5344CB8AC3E}">
        <p14:creationId xmlns:p14="http://schemas.microsoft.com/office/powerpoint/2010/main" val="174092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9EDDCA-8DA0-4991-8D7E-56560B19D2EB}"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5EC77-BF75-4D3B-87ED-34BB2F399347}" type="slidenum">
              <a:rPr lang="en-US" smtClean="0"/>
              <a:t>‹#›</a:t>
            </a:fld>
            <a:endParaRPr lang="en-US"/>
          </a:p>
        </p:txBody>
      </p:sp>
    </p:spTree>
    <p:extLst>
      <p:ext uri="{BB962C8B-B14F-4D97-AF65-F5344CB8AC3E}">
        <p14:creationId xmlns:p14="http://schemas.microsoft.com/office/powerpoint/2010/main" val="3275057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9EDDCA-8DA0-4991-8D7E-56560B19D2EB}"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5EC77-BF75-4D3B-87ED-34BB2F399347}" type="slidenum">
              <a:rPr lang="en-US" smtClean="0"/>
              <a:t>‹#›</a:t>
            </a:fld>
            <a:endParaRPr lang="en-US"/>
          </a:p>
        </p:txBody>
      </p:sp>
    </p:spTree>
    <p:extLst>
      <p:ext uri="{BB962C8B-B14F-4D97-AF65-F5344CB8AC3E}">
        <p14:creationId xmlns:p14="http://schemas.microsoft.com/office/powerpoint/2010/main" val="3698998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9EDDCA-8DA0-4991-8D7E-56560B19D2EB}"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35EC77-BF75-4D3B-87ED-34BB2F399347}" type="slidenum">
              <a:rPr lang="en-US" smtClean="0"/>
              <a:t>‹#›</a:t>
            </a:fld>
            <a:endParaRPr lang="en-US"/>
          </a:p>
        </p:txBody>
      </p:sp>
    </p:spTree>
    <p:extLst>
      <p:ext uri="{BB962C8B-B14F-4D97-AF65-F5344CB8AC3E}">
        <p14:creationId xmlns:p14="http://schemas.microsoft.com/office/powerpoint/2010/main" val="4255706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9EDDCA-8DA0-4991-8D7E-56560B19D2EB}"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35EC77-BF75-4D3B-87ED-34BB2F399347}" type="slidenum">
              <a:rPr lang="en-US" smtClean="0"/>
              <a:t>‹#›</a:t>
            </a:fld>
            <a:endParaRPr lang="en-US"/>
          </a:p>
        </p:txBody>
      </p:sp>
    </p:spTree>
    <p:extLst>
      <p:ext uri="{BB962C8B-B14F-4D97-AF65-F5344CB8AC3E}">
        <p14:creationId xmlns:p14="http://schemas.microsoft.com/office/powerpoint/2010/main" val="208350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9EDDCA-8DA0-4991-8D7E-56560B19D2EB}" type="datetimeFigureOut">
              <a:rPr lang="en-US" smtClean="0"/>
              <a:t>3/4/2021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35EC77-BF75-4D3B-87ED-34BB2F399347}" type="slidenum">
              <a:rPr lang="en-US" smtClean="0"/>
              <a:t>‹#›</a:t>
            </a:fld>
            <a:endParaRPr lang="en-US"/>
          </a:p>
        </p:txBody>
      </p:sp>
    </p:spTree>
    <p:extLst>
      <p:ext uri="{BB962C8B-B14F-4D97-AF65-F5344CB8AC3E}">
        <p14:creationId xmlns:p14="http://schemas.microsoft.com/office/powerpoint/2010/main" val="429586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9EDDCA-8DA0-4991-8D7E-56560B19D2EB}" type="datetimeFigureOut">
              <a:rPr lang="en-US" smtClean="0"/>
              <a:t>3/4/2021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35EC77-BF75-4D3B-87ED-34BB2F399347}" type="slidenum">
              <a:rPr lang="en-US" smtClean="0"/>
              <a:t>‹#›</a:t>
            </a:fld>
            <a:endParaRPr lang="en-US"/>
          </a:p>
        </p:txBody>
      </p:sp>
    </p:spTree>
    <p:extLst>
      <p:ext uri="{BB962C8B-B14F-4D97-AF65-F5344CB8AC3E}">
        <p14:creationId xmlns:p14="http://schemas.microsoft.com/office/powerpoint/2010/main" val="3309388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9EDDCA-8DA0-4991-8D7E-56560B19D2EB}" type="datetimeFigureOut">
              <a:rPr lang="en-US" smtClean="0"/>
              <a:t>3/4/2021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35EC77-BF75-4D3B-87ED-34BB2F399347}" type="slidenum">
              <a:rPr lang="en-US" smtClean="0"/>
              <a:t>‹#›</a:t>
            </a:fld>
            <a:endParaRPr lang="en-US"/>
          </a:p>
        </p:txBody>
      </p:sp>
    </p:spTree>
    <p:extLst>
      <p:ext uri="{BB962C8B-B14F-4D97-AF65-F5344CB8AC3E}">
        <p14:creationId xmlns:p14="http://schemas.microsoft.com/office/powerpoint/2010/main" val="1590923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9EDDCA-8DA0-4991-8D7E-56560B19D2EB}"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35EC77-BF75-4D3B-87ED-34BB2F399347}" type="slidenum">
              <a:rPr lang="en-US" smtClean="0"/>
              <a:t>‹#›</a:t>
            </a:fld>
            <a:endParaRPr lang="en-US"/>
          </a:p>
        </p:txBody>
      </p:sp>
    </p:spTree>
    <p:extLst>
      <p:ext uri="{BB962C8B-B14F-4D97-AF65-F5344CB8AC3E}">
        <p14:creationId xmlns:p14="http://schemas.microsoft.com/office/powerpoint/2010/main" val="2178687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9EDDCA-8DA0-4991-8D7E-56560B19D2EB}"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35EC77-BF75-4D3B-87ED-34BB2F399347}" type="slidenum">
              <a:rPr lang="en-US" smtClean="0"/>
              <a:t>‹#›</a:t>
            </a:fld>
            <a:endParaRPr lang="en-US"/>
          </a:p>
        </p:txBody>
      </p:sp>
    </p:spTree>
    <p:extLst>
      <p:ext uri="{BB962C8B-B14F-4D97-AF65-F5344CB8AC3E}">
        <p14:creationId xmlns:p14="http://schemas.microsoft.com/office/powerpoint/2010/main" val="1614122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EDDCA-8DA0-4991-8D7E-56560B19D2EB}" type="datetimeFigureOut">
              <a:rPr lang="en-US" smtClean="0"/>
              <a:t>3/4/2021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35EC77-BF75-4D3B-87ED-34BB2F399347}" type="slidenum">
              <a:rPr lang="en-US" smtClean="0"/>
              <a:t>‹#›</a:t>
            </a:fld>
            <a:endParaRPr lang="en-US"/>
          </a:p>
        </p:txBody>
      </p:sp>
    </p:spTree>
    <p:extLst>
      <p:ext uri="{BB962C8B-B14F-4D97-AF65-F5344CB8AC3E}">
        <p14:creationId xmlns:p14="http://schemas.microsoft.com/office/powerpoint/2010/main" val="2887363299"/>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09682"/>
            <a:ext cx="9144000" cy="1353617"/>
          </a:xfrm>
        </p:spPr>
        <p:txBody>
          <a:bodyPr/>
          <a:lstStyle/>
          <a:p>
            <a:r>
              <a:rPr lang="en-US" dirty="0" smtClean="0"/>
              <a:t> BUILDING SERVICES</a:t>
            </a:r>
            <a:endParaRPr lang="en-US" dirty="0"/>
          </a:p>
        </p:txBody>
      </p:sp>
      <p:sp>
        <p:nvSpPr>
          <p:cNvPr id="3" name="Subtitle 2"/>
          <p:cNvSpPr>
            <a:spLocks noGrp="1"/>
          </p:cNvSpPr>
          <p:nvPr>
            <p:ph type="subTitle" idx="1"/>
          </p:nvPr>
        </p:nvSpPr>
        <p:spPr/>
        <p:txBody>
          <a:bodyPr>
            <a:normAutofit fontScale="77500" lnSpcReduction="20000"/>
          </a:bodyPr>
          <a:lstStyle/>
          <a:p>
            <a:r>
              <a:rPr lang="en-US" dirty="0" err="1" smtClean="0"/>
              <a:t>Jahid</a:t>
            </a:r>
            <a:r>
              <a:rPr lang="en-US" dirty="0" smtClean="0"/>
              <a:t> </a:t>
            </a:r>
            <a:r>
              <a:rPr lang="en-US" dirty="0" err="1" smtClean="0"/>
              <a:t>Hasan</a:t>
            </a:r>
            <a:endParaRPr lang="en-US" dirty="0" smtClean="0"/>
          </a:p>
          <a:p>
            <a:r>
              <a:rPr lang="en-US" dirty="0" smtClean="0"/>
              <a:t>Assistant Professor</a:t>
            </a:r>
          </a:p>
          <a:p>
            <a:r>
              <a:rPr lang="en-US" dirty="0" smtClean="0"/>
              <a:t>Dept. of Department of Industrial and Production Engineering </a:t>
            </a:r>
          </a:p>
          <a:p>
            <a:r>
              <a:rPr lang="en-US" dirty="0" err="1" smtClean="0"/>
              <a:t>Shahjalal</a:t>
            </a:r>
            <a:r>
              <a:rPr lang="en-US" dirty="0" smtClean="0"/>
              <a:t> University of Science &amp; Technology (SUST), </a:t>
            </a:r>
          </a:p>
          <a:p>
            <a:r>
              <a:rPr lang="en-US" dirty="0" err="1" smtClean="0"/>
              <a:t>Sylhet</a:t>
            </a:r>
            <a:r>
              <a:rPr lang="en-US" dirty="0" smtClean="0"/>
              <a:t>, Bangladesh</a:t>
            </a:r>
            <a:endParaRPr lang="en-US" dirty="0"/>
          </a:p>
        </p:txBody>
      </p:sp>
    </p:spTree>
    <p:extLst>
      <p:ext uri="{BB962C8B-B14F-4D97-AF65-F5344CB8AC3E}">
        <p14:creationId xmlns:p14="http://schemas.microsoft.com/office/powerpoint/2010/main" val="2875633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23330" y="504967"/>
            <a:ext cx="10836323" cy="5671996"/>
          </a:xfrm>
          <a:prstGeom prst="rect">
            <a:avLst/>
          </a:prstGeom>
        </p:spPr>
      </p:pic>
    </p:spTree>
    <p:extLst>
      <p:ext uri="{BB962C8B-B14F-4D97-AF65-F5344CB8AC3E}">
        <p14:creationId xmlns:p14="http://schemas.microsoft.com/office/powerpoint/2010/main" val="681682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55094" y="-23813"/>
            <a:ext cx="10972800" cy="6905625"/>
          </a:xfrm>
          <a:prstGeom prst="rect">
            <a:avLst/>
          </a:prstGeom>
        </p:spPr>
      </p:pic>
    </p:spTree>
    <p:extLst>
      <p:ext uri="{BB962C8B-B14F-4D97-AF65-F5344CB8AC3E}">
        <p14:creationId xmlns:p14="http://schemas.microsoft.com/office/powerpoint/2010/main" val="3759090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36729" y="191069"/>
            <a:ext cx="10385946" cy="960603"/>
          </a:xfrm>
          <a:prstGeom prst="rect">
            <a:avLst/>
          </a:prstGeom>
        </p:spPr>
      </p:pic>
      <p:pic>
        <p:nvPicPr>
          <p:cNvPr id="5" name="Content Placeholder 4"/>
          <p:cNvPicPr>
            <a:picLocks noGrp="1" noChangeAspect="1"/>
          </p:cNvPicPr>
          <p:nvPr>
            <p:ph idx="1"/>
          </p:nvPr>
        </p:nvPicPr>
        <p:blipFill>
          <a:blip r:embed="rId3"/>
          <a:stretch>
            <a:fillRect/>
          </a:stretch>
        </p:blipFill>
        <p:spPr>
          <a:xfrm>
            <a:off x="1037230" y="1151672"/>
            <a:ext cx="10208525" cy="5025291"/>
          </a:xfrm>
          <a:prstGeom prst="rect">
            <a:avLst/>
          </a:prstGeom>
        </p:spPr>
      </p:pic>
    </p:spTree>
    <p:extLst>
      <p:ext uri="{BB962C8B-B14F-4D97-AF65-F5344CB8AC3E}">
        <p14:creationId xmlns:p14="http://schemas.microsoft.com/office/powerpoint/2010/main" val="462158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9785" y="300251"/>
            <a:ext cx="11467474" cy="5980628"/>
          </a:xfrm>
        </p:spPr>
        <p:txBody>
          <a:bodyPr>
            <a:noAutofit/>
          </a:bodyPr>
          <a:lstStyle/>
          <a:p>
            <a:r>
              <a:rPr lang="en-US" sz="3200" b="1" i="1" dirty="0"/>
              <a:t>The total cooling load is the sum of the heat transferred through the building envelope such as walls, roof, floor, windows, doors etc. and the heat generated by occupants, equipment and lights. </a:t>
            </a:r>
            <a:endParaRPr lang="en-US" sz="3200" b="1" i="1" dirty="0" smtClean="0"/>
          </a:p>
          <a:p>
            <a:r>
              <a:rPr lang="en-US" sz="3200" i="1" dirty="0" smtClean="0"/>
              <a:t>The </a:t>
            </a:r>
            <a:r>
              <a:rPr lang="en-US" sz="3200" i="1" dirty="0"/>
              <a:t>heat transfer through the envelope is called as external loads, while all other heat added are called as internal loads</a:t>
            </a:r>
            <a:r>
              <a:rPr lang="en-US" sz="3200" dirty="0"/>
              <a:t>. </a:t>
            </a:r>
            <a:endParaRPr lang="en-US" sz="3200" dirty="0" smtClean="0"/>
          </a:p>
          <a:p>
            <a:r>
              <a:rPr lang="en-US" sz="3200" u="sng" dirty="0" smtClean="0"/>
              <a:t>The </a:t>
            </a:r>
            <a:r>
              <a:rPr lang="en-US" sz="3200" u="sng" dirty="0"/>
              <a:t>proportion of external to internal load varies with building types, site climates, and building designs. </a:t>
            </a:r>
            <a:endParaRPr lang="en-US" sz="3200" u="sng" dirty="0" smtClean="0"/>
          </a:p>
          <a:p>
            <a:r>
              <a:rPr lang="en-US" sz="3200" dirty="0" smtClean="0"/>
              <a:t>The  </a:t>
            </a:r>
            <a:r>
              <a:rPr lang="en-US" sz="3200" dirty="0"/>
              <a:t>total  cooling  load  on  any  building  consists  of  both sensible and latent load components</a:t>
            </a:r>
            <a:r>
              <a:rPr lang="en-US" sz="3200" dirty="0" smtClean="0"/>
              <a:t>.</a:t>
            </a:r>
          </a:p>
          <a:p>
            <a:r>
              <a:rPr lang="en-US" sz="3200" dirty="0" smtClean="0">
                <a:solidFill>
                  <a:srgbClr val="FF0000"/>
                </a:solidFill>
              </a:rPr>
              <a:t>The </a:t>
            </a:r>
            <a:r>
              <a:rPr lang="en-US" sz="3200" dirty="0">
                <a:solidFill>
                  <a:srgbClr val="FF0000"/>
                </a:solidFill>
              </a:rPr>
              <a:t>sensible load influences dry bulb temperature, while the latent load affects the moisture content of the conditioned space</a:t>
            </a:r>
          </a:p>
        </p:txBody>
      </p:sp>
    </p:spTree>
    <p:extLst>
      <p:ext uri="{BB962C8B-B14F-4D97-AF65-F5344CB8AC3E}">
        <p14:creationId xmlns:p14="http://schemas.microsoft.com/office/powerpoint/2010/main" val="3307257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813" y="191068"/>
            <a:ext cx="11497456" cy="6389613"/>
          </a:xfrm>
        </p:spPr>
        <p:txBody>
          <a:bodyPr numCol="2">
            <a:normAutofit/>
          </a:bodyPr>
          <a:lstStyle/>
          <a:p>
            <a:pPr marL="0" indent="0">
              <a:buNone/>
            </a:pPr>
            <a:r>
              <a:rPr lang="en-US" sz="3200" u="sng" dirty="0"/>
              <a:t>Buildings may be externally loaded and internally loaded. </a:t>
            </a:r>
            <a:endParaRPr lang="en-US" sz="3200" u="sng" dirty="0" smtClean="0"/>
          </a:p>
          <a:p>
            <a:r>
              <a:rPr lang="en-US" sz="3200" dirty="0" smtClean="0"/>
              <a:t>  </a:t>
            </a:r>
            <a:r>
              <a:rPr lang="en-US" sz="3200" dirty="0"/>
              <a:t>In externally loaded buildings, the cooling load is mainly due to heat transfer between the surroundings and the internal conditioned space. The cooling load of an externally loaded building varies widely</a:t>
            </a:r>
            <a:r>
              <a:rPr lang="en-US" sz="3200" dirty="0" smtClean="0"/>
              <a:t>.</a:t>
            </a:r>
          </a:p>
          <a:p>
            <a:r>
              <a:rPr lang="en-US" sz="3200" dirty="0" smtClean="0"/>
              <a:t> </a:t>
            </a:r>
            <a:r>
              <a:rPr lang="en-US" sz="3200" dirty="0"/>
              <a:t>In internally loaded buildings the cooling load is mainly due to internal sources such as occupants or appliances or processes. In general the heat generation due to internal heat sources may remain fairly constant, and since the heat transfer from the variable surroundings is much less compared to the internal heat sources, the cooling load of an internally loaded building remains fairly constant.</a:t>
            </a:r>
          </a:p>
        </p:txBody>
      </p:sp>
    </p:spTree>
    <p:extLst>
      <p:ext uri="{BB962C8B-B14F-4D97-AF65-F5344CB8AC3E}">
        <p14:creationId xmlns:p14="http://schemas.microsoft.com/office/powerpoint/2010/main" val="2809180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66280" y="249984"/>
            <a:ext cx="3676650" cy="438150"/>
          </a:xfrm>
          <a:prstGeom prst="rect">
            <a:avLst/>
          </a:prstGeom>
        </p:spPr>
      </p:pic>
      <p:pic>
        <p:nvPicPr>
          <p:cNvPr id="5" name="Content Placeholder 4"/>
          <p:cNvPicPr>
            <a:picLocks noGrp="1" noChangeAspect="1"/>
          </p:cNvPicPr>
          <p:nvPr>
            <p:ph idx="1"/>
          </p:nvPr>
        </p:nvPicPr>
        <p:blipFill>
          <a:blip r:embed="rId3"/>
          <a:stretch>
            <a:fillRect/>
          </a:stretch>
        </p:blipFill>
        <p:spPr>
          <a:xfrm>
            <a:off x="874736" y="866209"/>
            <a:ext cx="10306050" cy="1085850"/>
          </a:xfrm>
          <a:prstGeom prst="rect">
            <a:avLst/>
          </a:prstGeom>
        </p:spPr>
      </p:pic>
      <p:sp>
        <p:nvSpPr>
          <p:cNvPr id="6" name="Rectangle 5"/>
          <p:cNvSpPr/>
          <p:nvPr/>
        </p:nvSpPr>
        <p:spPr>
          <a:xfrm>
            <a:off x="874736" y="1992090"/>
            <a:ext cx="10385947" cy="6555641"/>
          </a:xfrm>
          <a:prstGeom prst="rect">
            <a:avLst/>
          </a:prstGeom>
        </p:spPr>
        <p:txBody>
          <a:bodyPr wrap="square">
            <a:spAutoFit/>
          </a:bodyPr>
          <a:lstStyle/>
          <a:p>
            <a:r>
              <a:rPr lang="en-US" sz="2800" dirty="0"/>
              <a:t>where </a:t>
            </a:r>
            <a:r>
              <a:rPr lang="en-US" sz="2800" i="1" dirty="0"/>
              <a:t>U is the overall heat transfer coefficient and A is the heat transfer area of the surface on the side of the conditioned space. </a:t>
            </a:r>
            <a:endParaRPr lang="en-US" sz="2800" i="1" dirty="0" smtClean="0"/>
          </a:p>
          <a:p>
            <a:r>
              <a:rPr lang="en-US" sz="2800" i="1" dirty="0" smtClean="0"/>
              <a:t>CLTD </a:t>
            </a:r>
            <a:r>
              <a:rPr lang="en-US" sz="2800" i="1" dirty="0"/>
              <a:t>is the cooling load temperature difference</a:t>
            </a:r>
            <a:r>
              <a:rPr lang="en-US" sz="2800" dirty="0"/>
              <a:t>. </a:t>
            </a:r>
            <a:endParaRPr lang="en-US" sz="2800" dirty="0" smtClean="0"/>
          </a:p>
          <a:p>
            <a:endParaRPr lang="en-US" sz="2800" dirty="0"/>
          </a:p>
          <a:p>
            <a:r>
              <a:rPr lang="en-US" sz="2800" dirty="0" smtClean="0"/>
              <a:t>-For </a:t>
            </a:r>
            <a:r>
              <a:rPr lang="en-US" sz="2800" dirty="0"/>
              <a:t>sunlit surfaces, CLTD has to be obtained from the CLTD tables. </a:t>
            </a:r>
            <a:endParaRPr lang="en-US" sz="2800" dirty="0" smtClean="0"/>
          </a:p>
          <a:p>
            <a:pPr marL="457200" indent="-457200">
              <a:buFontTx/>
              <a:buChar char="-"/>
            </a:pPr>
            <a:r>
              <a:rPr lang="en-US" sz="2800" dirty="0" smtClean="0"/>
              <a:t>For </a:t>
            </a:r>
            <a:r>
              <a:rPr lang="en-US" sz="2800" dirty="0"/>
              <a:t>surfaces which are not sunlit or which have negligible thermal mass (such as doors), the CLTD value is simply equal to the temperature difference across the wall or roof. </a:t>
            </a:r>
            <a:endParaRPr lang="en-US" sz="2800" dirty="0" smtClean="0"/>
          </a:p>
          <a:p>
            <a:pPr marL="457200" indent="-457200">
              <a:buFontTx/>
              <a:buChar char="-"/>
            </a:pPr>
            <a:r>
              <a:rPr lang="en-US" sz="2800" dirty="0" smtClean="0"/>
              <a:t>For </a:t>
            </a:r>
            <a:r>
              <a:rPr lang="en-US" sz="2800" dirty="0"/>
              <a:t>example, for external doors the CLTD value is simply equal to the difference between the design outdoor and indoor dry bulb temperatures, T</a:t>
            </a:r>
            <a:r>
              <a:rPr lang="en-US" sz="2000" dirty="0"/>
              <a:t>out</a:t>
            </a:r>
            <a:r>
              <a:rPr lang="en-US" sz="2800" dirty="0"/>
              <a:t>-T</a:t>
            </a:r>
            <a:r>
              <a:rPr lang="en-US" sz="2000" dirty="0"/>
              <a:t>in</a:t>
            </a:r>
            <a:r>
              <a:rPr lang="en-US" sz="2800" dirty="0"/>
              <a:t>.</a:t>
            </a:r>
            <a:endParaRPr lang="en-US" sz="2800" dirty="0" smtClean="0"/>
          </a:p>
          <a:p>
            <a:endParaRPr lang="en-US" sz="2800" dirty="0"/>
          </a:p>
          <a:p>
            <a:endParaRPr lang="en-US" sz="2800" dirty="0" smtClean="0"/>
          </a:p>
          <a:p>
            <a:r>
              <a:rPr lang="en-US" sz="2800" dirty="0" smtClean="0"/>
              <a:t>  </a:t>
            </a:r>
            <a:r>
              <a:rPr lang="en-US" sz="2800" dirty="0"/>
              <a:t>For sunlit surfaces, CLTD has to be obtained from the CLTD tables. </a:t>
            </a:r>
            <a:r>
              <a:rPr lang="en-US" sz="2800" dirty="0" smtClean="0"/>
              <a:t> </a:t>
            </a:r>
            <a:r>
              <a:rPr lang="en-US" sz="2800" dirty="0"/>
              <a:t>For surfaces which are not sunlit or which have negligible</a:t>
            </a:r>
          </a:p>
        </p:txBody>
      </p:sp>
      <p:pic>
        <p:nvPicPr>
          <p:cNvPr id="3" name="Picture 2"/>
          <p:cNvPicPr>
            <a:picLocks noChangeAspect="1"/>
          </p:cNvPicPr>
          <p:nvPr/>
        </p:nvPicPr>
        <p:blipFill>
          <a:blip r:embed="rId4"/>
          <a:stretch>
            <a:fillRect/>
          </a:stretch>
        </p:blipFill>
        <p:spPr>
          <a:xfrm>
            <a:off x="2667711" y="1496790"/>
            <a:ext cx="2762250" cy="495300"/>
          </a:xfrm>
          <a:prstGeom prst="rect">
            <a:avLst/>
          </a:prstGeom>
        </p:spPr>
      </p:pic>
    </p:spTree>
    <p:extLst>
      <p:ext uri="{BB962C8B-B14F-4D97-AF65-F5344CB8AC3E}">
        <p14:creationId xmlns:p14="http://schemas.microsoft.com/office/powerpoint/2010/main" val="460837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7546"/>
            <a:ext cx="10515600" cy="5849417"/>
          </a:xfrm>
        </p:spPr>
        <p:txBody>
          <a:bodyPr/>
          <a:lstStyle/>
          <a:p>
            <a:pPr marL="0" indent="0">
              <a:buNone/>
            </a:pPr>
            <a:r>
              <a:rPr lang="en-US" dirty="0">
                <a:solidFill>
                  <a:srgbClr val="FF0000"/>
                </a:solidFill>
              </a:rPr>
              <a:t>b) Heat transfer through fenestration</a:t>
            </a:r>
            <a:r>
              <a:rPr lang="en-US" dirty="0"/>
              <a:t>: Heat transfer through transparent surface such as a window, includes heat transfer by conduction due to temperature difference across the window and heat transfer due to solar radiation through the window. The heat transfer due to solar radiation through the window is given by: </a:t>
            </a:r>
            <a:endParaRPr lang="en-US" dirty="0" smtClean="0"/>
          </a:p>
          <a:p>
            <a:endParaRPr lang="en-US" dirty="0"/>
          </a:p>
          <a:p>
            <a:endParaRPr lang="en-US" dirty="0" smtClean="0"/>
          </a:p>
          <a:p>
            <a:pPr marL="0" indent="0">
              <a:buNone/>
            </a:pPr>
            <a:r>
              <a:rPr lang="en-US" i="1" dirty="0" smtClean="0"/>
              <a:t>where A unshaded </a:t>
            </a:r>
            <a:r>
              <a:rPr lang="en-US" i="1" dirty="0"/>
              <a:t>is the area exposed to solar radiation, </a:t>
            </a:r>
            <a:r>
              <a:rPr lang="en-US" i="1" dirty="0" err="1"/>
              <a:t>SHGF</a:t>
            </a:r>
            <a:r>
              <a:rPr lang="en-US" sz="2000" i="1" dirty="0" err="1"/>
              <a:t>max</a:t>
            </a:r>
            <a:r>
              <a:rPr lang="en-US" i="1" dirty="0"/>
              <a:t> and SC are the maximum Solar Heat Gain Factor and Shading Coefficient, respectively, and CLF is the Cooling Load Factor</a:t>
            </a:r>
            <a:r>
              <a:rPr lang="en-US" i="1" dirty="0" smtClean="0"/>
              <a:t>.</a:t>
            </a:r>
          </a:p>
          <a:p>
            <a:pPr marL="0" indent="0">
              <a:buNone/>
            </a:pPr>
            <a:r>
              <a:rPr lang="en-US" dirty="0" smtClean="0"/>
              <a:t> </a:t>
            </a:r>
            <a:r>
              <a:rPr lang="en-US" dirty="0"/>
              <a:t>c) </a:t>
            </a:r>
            <a:r>
              <a:rPr lang="en-US" dirty="0">
                <a:solidFill>
                  <a:srgbClr val="FF0000"/>
                </a:solidFill>
              </a:rPr>
              <a:t>Heat transfer due to infiltration</a:t>
            </a:r>
            <a:r>
              <a:rPr lang="en-US" dirty="0"/>
              <a:t>: Heat transfer due to infiltration consists of both sensible as well as latent components. The sensible heat transfer rate due to infiltration is given by:</a:t>
            </a:r>
          </a:p>
        </p:txBody>
      </p:sp>
      <p:pic>
        <p:nvPicPr>
          <p:cNvPr id="4" name="Picture 3"/>
          <p:cNvPicPr>
            <a:picLocks noChangeAspect="1"/>
          </p:cNvPicPr>
          <p:nvPr/>
        </p:nvPicPr>
        <p:blipFill>
          <a:blip r:embed="rId2"/>
          <a:stretch>
            <a:fillRect/>
          </a:stretch>
        </p:blipFill>
        <p:spPr>
          <a:xfrm>
            <a:off x="3703377" y="2422477"/>
            <a:ext cx="4457700" cy="457200"/>
          </a:xfrm>
          <a:prstGeom prst="rect">
            <a:avLst/>
          </a:prstGeom>
        </p:spPr>
      </p:pic>
    </p:spTree>
    <p:extLst>
      <p:ext uri="{BB962C8B-B14F-4D97-AF65-F5344CB8AC3E}">
        <p14:creationId xmlns:p14="http://schemas.microsoft.com/office/powerpoint/2010/main" val="2918516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59559" y="300251"/>
            <a:ext cx="11177516" cy="5876712"/>
          </a:xfrm>
          <a:prstGeom prst="rect">
            <a:avLst/>
          </a:prstGeom>
        </p:spPr>
      </p:pic>
    </p:spTree>
    <p:extLst>
      <p:ext uri="{BB962C8B-B14F-4D97-AF65-F5344CB8AC3E}">
        <p14:creationId xmlns:p14="http://schemas.microsoft.com/office/powerpoint/2010/main" val="3345584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09625" y="514350"/>
            <a:ext cx="10572750" cy="5829300"/>
          </a:xfrm>
          <a:prstGeom prst="rect">
            <a:avLst/>
          </a:prstGeom>
        </p:spPr>
      </p:pic>
    </p:spTree>
    <p:extLst>
      <p:ext uri="{BB962C8B-B14F-4D97-AF65-F5344CB8AC3E}">
        <p14:creationId xmlns:p14="http://schemas.microsoft.com/office/powerpoint/2010/main" val="3939980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28800" y="779489"/>
            <a:ext cx="7824866" cy="5397474"/>
          </a:xfrm>
          <a:prstGeom prst="rect">
            <a:avLst/>
          </a:prstGeom>
        </p:spPr>
      </p:pic>
    </p:spTree>
    <p:extLst>
      <p:ext uri="{BB962C8B-B14F-4D97-AF65-F5344CB8AC3E}">
        <p14:creationId xmlns:p14="http://schemas.microsoft.com/office/powerpoint/2010/main" val="364759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a:t>
            </a:r>
            <a:br>
              <a:rPr lang="en-US" dirty="0"/>
            </a:b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Basic </a:t>
            </a:r>
            <a:r>
              <a:rPr lang="en-US" dirty="0"/>
              <a:t>Concepts and </a:t>
            </a:r>
            <a:r>
              <a:rPr lang="en-US" dirty="0" smtClean="0"/>
              <a:t>Definitions</a:t>
            </a:r>
          </a:p>
          <a:p>
            <a:pPr>
              <a:buFont typeface="Wingdings" panose="05000000000000000000" pitchFamily="2" charset="2"/>
              <a:buChar char="Ø"/>
            </a:pPr>
            <a:r>
              <a:rPr lang="en-US" dirty="0" smtClean="0"/>
              <a:t>  </a:t>
            </a:r>
            <a:r>
              <a:rPr lang="en-US" dirty="0"/>
              <a:t>Applications of </a:t>
            </a:r>
            <a:r>
              <a:rPr lang="en-US" dirty="0" smtClean="0"/>
              <a:t>Air-conditioning</a:t>
            </a:r>
          </a:p>
          <a:p>
            <a:pPr>
              <a:buFont typeface="Wingdings" panose="05000000000000000000" pitchFamily="2" charset="2"/>
              <a:buChar char="Ø"/>
            </a:pPr>
            <a:r>
              <a:rPr lang="en-US" dirty="0" smtClean="0"/>
              <a:t> </a:t>
            </a:r>
            <a:r>
              <a:rPr lang="en-US" dirty="0" err="1" smtClean="0"/>
              <a:t>Psychometry</a:t>
            </a:r>
            <a:endParaRPr lang="en-US" dirty="0"/>
          </a:p>
          <a:p>
            <a:pPr>
              <a:buFont typeface="Wingdings" panose="05000000000000000000" pitchFamily="2" charset="2"/>
              <a:buChar char="Ø"/>
            </a:pPr>
            <a:r>
              <a:rPr lang="en-US" dirty="0" smtClean="0"/>
              <a:t>Air </a:t>
            </a:r>
            <a:r>
              <a:rPr lang="en-US" dirty="0"/>
              <a:t>conditioning systems </a:t>
            </a:r>
          </a:p>
          <a:p>
            <a:pPr>
              <a:buFont typeface="Wingdings" panose="05000000000000000000" pitchFamily="2" charset="2"/>
              <a:buChar char="Ø"/>
            </a:pPr>
            <a:r>
              <a:rPr lang="en-US" dirty="0" smtClean="0"/>
              <a:t> </a:t>
            </a:r>
            <a:r>
              <a:rPr lang="en-US" dirty="0">
                <a:solidFill>
                  <a:srgbClr val="FF0000"/>
                </a:solidFill>
              </a:rPr>
              <a:t>Cooling load calculations </a:t>
            </a:r>
          </a:p>
          <a:p>
            <a:pPr>
              <a:buFont typeface="Wingdings" panose="05000000000000000000" pitchFamily="2" charset="2"/>
              <a:buChar char="Ø"/>
            </a:pPr>
            <a:r>
              <a:rPr lang="en-US" dirty="0" smtClean="0"/>
              <a:t> </a:t>
            </a:r>
            <a:r>
              <a:rPr lang="en-US" dirty="0"/>
              <a:t>Air handling and distribution </a:t>
            </a:r>
          </a:p>
          <a:p>
            <a:pPr>
              <a:buFont typeface="Wingdings" panose="05000000000000000000" pitchFamily="2" charset="2"/>
              <a:buChar char="Ø"/>
            </a:pPr>
            <a:r>
              <a:rPr lang="en-US" dirty="0" smtClean="0"/>
              <a:t>     </a:t>
            </a:r>
            <a:r>
              <a:rPr lang="en-US" dirty="0"/>
              <a:t>Duct design </a:t>
            </a:r>
            <a:r>
              <a:rPr lang="en-US" dirty="0" smtClean="0"/>
              <a:t>    </a:t>
            </a:r>
            <a:endParaRPr lang="en-US" dirty="0"/>
          </a:p>
          <a:p>
            <a:pPr>
              <a:buFont typeface="Wingdings" panose="05000000000000000000" pitchFamily="2" charset="2"/>
              <a:buChar char="Ø"/>
            </a:pPr>
            <a:r>
              <a:rPr lang="en-US" dirty="0" smtClean="0"/>
              <a:t>Air-conditioning </a:t>
            </a:r>
            <a:r>
              <a:rPr lang="en-US" dirty="0"/>
              <a:t>equipment </a:t>
            </a:r>
          </a:p>
        </p:txBody>
      </p:sp>
    </p:spTree>
    <p:extLst>
      <p:ext uri="{BB962C8B-B14F-4D97-AF65-F5344CB8AC3E}">
        <p14:creationId xmlns:p14="http://schemas.microsoft.com/office/powerpoint/2010/main" val="2880729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d) Miscellaneous external loads: </a:t>
            </a:r>
          </a:p>
          <a:p>
            <a:pPr marL="0" indent="0">
              <a:buNone/>
            </a:pPr>
            <a:r>
              <a:rPr lang="en-US" dirty="0" smtClean="0"/>
              <a:t> </a:t>
            </a:r>
            <a:r>
              <a:rPr lang="en-US" dirty="0"/>
              <a:t>The sensible and latent heat transfer rates due to the by- passed ventilation air</a:t>
            </a:r>
            <a:r>
              <a:rPr lang="en-US"/>
              <a:t>. </a:t>
            </a:r>
            <a:endParaRPr lang="en-US" smtClean="0"/>
          </a:p>
          <a:p>
            <a:pPr marL="0" indent="0">
              <a:buNone/>
            </a:pPr>
            <a:r>
              <a:rPr lang="en-US" smtClean="0"/>
              <a:t> </a:t>
            </a:r>
            <a:r>
              <a:rPr lang="en-US" dirty="0"/>
              <a:t>In addition to this, sensible and latent heat transfer to the building also occurs due to heat transfer and air leakage in the supply ducts.</a:t>
            </a:r>
          </a:p>
        </p:txBody>
      </p:sp>
    </p:spTree>
    <p:extLst>
      <p:ext uri="{BB962C8B-B14F-4D97-AF65-F5344CB8AC3E}">
        <p14:creationId xmlns:p14="http://schemas.microsoft.com/office/powerpoint/2010/main" val="2673280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421"/>
            <a:ext cx="10515600" cy="926413"/>
          </a:xfrm>
        </p:spPr>
        <p:txBody>
          <a:bodyPr>
            <a:normAutofit fontScale="90000"/>
          </a:bodyPr>
          <a:lstStyle/>
          <a:p>
            <a:r>
              <a:rPr lang="en-US" sz="3600" u="sng" dirty="0"/>
              <a:t>Air Conditioning System &amp; Cooling Load </a:t>
            </a:r>
            <a:r>
              <a:rPr lang="en-US" sz="3600" u="sng" dirty="0" smtClean="0"/>
              <a:t>Calculation</a:t>
            </a:r>
            <a:br>
              <a:rPr lang="en-US" sz="3600" u="sng" dirty="0" smtClean="0"/>
            </a:br>
            <a:r>
              <a:rPr lang="en-US" sz="3600" dirty="0" smtClean="0"/>
              <a:t/>
            </a:r>
            <a:br>
              <a:rPr lang="en-US" sz="3600" dirty="0" smtClean="0"/>
            </a:br>
            <a:r>
              <a:rPr lang="en-US" sz="2700" dirty="0"/>
              <a:t>Wet bulb temperature or adiabatic saturation </a:t>
            </a:r>
            <a:r>
              <a:rPr lang="en-US" sz="2700" dirty="0" smtClean="0"/>
              <a:t>temperature</a:t>
            </a:r>
            <a:endParaRPr lang="en-US" sz="3600" dirty="0"/>
          </a:p>
        </p:txBody>
      </p:sp>
      <p:sp>
        <p:nvSpPr>
          <p:cNvPr id="3" name="Content Placeholder 2"/>
          <p:cNvSpPr>
            <a:spLocks noGrp="1"/>
          </p:cNvSpPr>
          <p:nvPr>
            <p:ph idx="1"/>
          </p:nvPr>
        </p:nvSpPr>
        <p:spPr>
          <a:xfrm>
            <a:off x="838200" y="1733266"/>
            <a:ext cx="10515600" cy="4872249"/>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Under ideal conditions:</a:t>
            </a:r>
            <a:r>
              <a:rPr lang="en-US" sz="3200" dirty="0"/>
              <a:t>t</a:t>
            </a:r>
            <a:r>
              <a:rPr lang="en-US" sz="3200" baseline="-25000" dirty="0"/>
              <a:t>d2</a:t>
            </a:r>
            <a:r>
              <a:rPr lang="en-US" sz="3200" dirty="0"/>
              <a:t>= t</a:t>
            </a:r>
            <a:r>
              <a:rPr lang="en-US" sz="3200" baseline="-25000" dirty="0"/>
              <a:t>d3</a:t>
            </a:r>
            <a:endParaRPr lang="en-US" sz="3200" dirty="0"/>
          </a:p>
          <a:p>
            <a:r>
              <a:rPr lang="en-US" dirty="0" smtClean="0"/>
              <a:t>Due </a:t>
            </a:r>
            <a:r>
              <a:rPr lang="en-US" dirty="0"/>
              <a:t>to the inefficiency of the cooling coil, By pass factor (B.P.F.) is defined by the equation below </a:t>
            </a:r>
            <a:endParaRPr lang="en-US" dirty="0" smtClean="0"/>
          </a:p>
          <a:p>
            <a:pPr marL="0" indent="0">
              <a:buNone/>
            </a:pPr>
            <a:r>
              <a:rPr lang="en-US" dirty="0"/>
              <a:t> </a:t>
            </a:r>
            <a:r>
              <a:rPr lang="en-US" dirty="0" smtClean="0"/>
              <a:t>                                  B.P.F</a:t>
            </a:r>
            <a:r>
              <a:rPr lang="en-US" dirty="0"/>
              <a:t>. = (t</a:t>
            </a:r>
            <a:r>
              <a:rPr lang="en-US" baseline="-25000" dirty="0"/>
              <a:t>d2</a:t>
            </a:r>
            <a:r>
              <a:rPr lang="en-US" dirty="0" smtClean="0"/>
              <a:t> </a:t>
            </a:r>
            <a:r>
              <a:rPr lang="en-US" dirty="0"/>
              <a:t>- </a:t>
            </a:r>
            <a:r>
              <a:rPr lang="en-US" dirty="0" smtClean="0"/>
              <a:t>t</a:t>
            </a:r>
            <a:r>
              <a:rPr lang="en-US" baseline="-25000" dirty="0" smtClean="0"/>
              <a:t>d3</a:t>
            </a:r>
            <a:r>
              <a:rPr lang="en-US" dirty="0"/>
              <a:t>)/(</a:t>
            </a:r>
            <a:r>
              <a:rPr lang="en-US" dirty="0" smtClean="0"/>
              <a:t>t</a:t>
            </a:r>
            <a:r>
              <a:rPr lang="en-US" baseline="-25000" dirty="0" smtClean="0"/>
              <a:t>d1</a:t>
            </a:r>
            <a:r>
              <a:rPr lang="en-US" dirty="0" smtClean="0"/>
              <a:t> </a:t>
            </a:r>
            <a:r>
              <a:rPr lang="en-US" dirty="0"/>
              <a:t>- t</a:t>
            </a:r>
            <a:r>
              <a:rPr lang="en-US" baseline="-25000" dirty="0"/>
              <a:t>d3</a:t>
            </a:r>
            <a:r>
              <a:rPr lang="en-US" dirty="0" smtClean="0"/>
              <a:t>)</a:t>
            </a:r>
            <a:endParaRPr lang="en-US" dirty="0"/>
          </a:p>
        </p:txBody>
      </p:sp>
      <p:pic>
        <p:nvPicPr>
          <p:cNvPr id="4" name="Picture 3"/>
          <p:cNvPicPr>
            <a:picLocks noChangeAspect="1"/>
          </p:cNvPicPr>
          <p:nvPr/>
        </p:nvPicPr>
        <p:blipFill>
          <a:blip r:embed="rId2"/>
          <a:stretch>
            <a:fillRect/>
          </a:stretch>
        </p:blipFill>
        <p:spPr>
          <a:xfrm>
            <a:off x="1011071" y="1208360"/>
            <a:ext cx="5589896" cy="3357349"/>
          </a:xfrm>
          <a:prstGeom prst="rect">
            <a:avLst/>
          </a:prstGeom>
        </p:spPr>
      </p:pic>
      <p:pic>
        <p:nvPicPr>
          <p:cNvPr id="5" name="Picture 4"/>
          <p:cNvPicPr>
            <a:picLocks noChangeAspect="1"/>
          </p:cNvPicPr>
          <p:nvPr/>
        </p:nvPicPr>
        <p:blipFill>
          <a:blip r:embed="rId3"/>
          <a:stretch>
            <a:fillRect/>
          </a:stretch>
        </p:blipFill>
        <p:spPr>
          <a:xfrm>
            <a:off x="6600967" y="1415451"/>
            <a:ext cx="5029200" cy="2943166"/>
          </a:xfrm>
          <a:prstGeom prst="rect">
            <a:avLst/>
          </a:prstGeom>
        </p:spPr>
      </p:pic>
    </p:spTree>
    <p:extLst>
      <p:ext uri="{BB962C8B-B14F-4D97-AF65-F5344CB8AC3E}">
        <p14:creationId xmlns:p14="http://schemas.microsoft.com/office/powerpoint/2010/main" val="3478906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7672"/>
            <a:ext cx="10515600" cy="5699291"/>
          </a:xfrm>
        </p:spPr>
        <p:txBody>
          <a:bodyPr>
            <a:normAutofit/>
          </a:bodyPr>
          <a:lstStyle/>
          <a:p>
            <a:r>
              <a:rPr lang="en-US" sz="3200" b="1" i="1" u="sng" dirty="0"/>
              <a:t>HEAT GAIN: </a:t>
            </a:r>
            <a:r>
              <a:rPr lang="en-US" sz="3200" dirty="0"/>
              <a:t>The heat gain is the rate at which heat is transferred to or generated in a space. </a:t>
            </a:r>
            <a:endParaRPr lang="en-US" sz="3200" dirty="0" smtClean="0"/>
          </a:p>
          <a:p>
            <a:endParaRPr lang="en-US" sz="3200" dirty="0" smtClean="0"/>
          </a:p>
          <a:p>
            <a:r>
              <a:rPr lang="en-US" sz="3200" b="1" i="1" u="sng" dirty="0" smtClean="0"/>
              <a:t>COOLING </a:t>
            </a:r>
            <a:r>
              <a:rPr lang="en-US" sz="3200" b="1" i="1" u="sng" dirty="0"/>
              <a:t>LOAD: </a:t>
            </a:r>
            <a:r>
              <a:rPr lang="en-US" sz="3200" dirty="0"/>
              <a:t>It is the rate at which the cooling equipment would have to remove thermal energy from the air in the space in order to maintain constant temperature and humidity. (This is for summer) </a:t>
            </a:r>
            <a:endParaRPr lang="en-US" sz="3200" dirty="0" smtClean="0"/>
          </a:p>
          <a:p>
            <a:r>
              <a:rPr lang="en-US" sz="3200" b="1" i="1" u="sng" dirty="0" smtClean="0"/>
              <a:t>HEATING </a:t>
            </a:r>
            <a:r>
              <a:rPr lang="en-US" sz="3200" b="1" i="1" u="sng" dirty="0"/>
              <a:t>LOAD: </a:t>
            </a:r>
            <a:r>
              <a:rPr lang="en-US" sz="3200" dirty="0"/>
              <a:t>It is the rate at which the heating equipment would have to produce and release thermal energy to the air in the space in order to maintain constant temperature and humidity. (This is for winter)</a:t>
            </a:r>
          </a:p>
        </p:txBody>
      </p:sp>
    </p:spTree>
    <p:extLst>
      <p:ext uri="{BB962C8B-B14F-4D97-AF65-F5344CB8AC3E}">
        <p14:creationId xmlns:p14="http://schemas.microsoft.com/office/powerpoint/2010/main" val="1173404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73456" y="518615"/>
            <a:ext cx="10194877" cy="5549604"/>
          </a:xfrm>
          <a:prstGeom prst="rect">
            <a:avLst/>
          </a:prstGeom>
        </p:spPr>
      </p:pic>
    </p:spTree>
    <p:extLst>
      <p:ext uri="{BB962C8B-B14F-4D97-AF65-F5344CB8AC3E}">
        <p14:creationId xmlns:p14="http://schemas.microsoft.com/office/powerpoint/2010/main" val="1719345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59558" y="450376"/>
            <a:ext cx="10426890" cy="5726587"/>
          </a:xfrm>
          <a:prstGeom prst="rect">
            <a:avLst/>
          </a:prstGeom>
        </p:spPr>
      </p:pic>
    </p:spTree>
    <p:extLst>
      <p:ext uri="{BB962C8B-B14F-4D97-AF65-F5344CB8AC3E}">
        <p14:creationId xmlns:p14="http://schemas.microsoft.com/office/powerpoint/2010/main" val="19445227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3773"/>
            <a:ext cx="10515600" cy="6013190"/>
          </a:xfrm>
        </p:spPr>
        <p:txBody>
          <a:bodyPr>
            <a:normAutofit lnSpcReduction="10000"/>
          </a:bodyPr>
          <a:lstStyle/>
          <a:p>
            <a:r>
              <a:rPr lang="en-US" b="1" i="1" u="sng" dirty="0"/>
              <a:t>Cooling Load Calculation Process </a:t>
            </a:r>
            <a:endParaRPr lang="en-US" b="1" i="1" u="sng" dirty="0" smtClean="0"/>
          </a:p>
          <a:p>
            <a:pPr marL="514350" indent="-514350">
              <a:buAutoNum type="arabicPeriod"/>
            </a:pPr>
            <a:r>
              <a:rPr lang="en-US" sz="3200" dirty="0" smtClean="0"/>
              <a:t>Select </a:t>
            </a:r>
            <a:r>
              <a:rPr lang="en-US" sz="3200" dirty="0"/>
              <a:t>outdoor design weather conditions. </a:t>
            </a:r>
            <a:endParaRPr lang="en-US" sz="3200" dirty="0" smtClean="0"/>
          </a:p>
          <a:p>
            <a:pPr marL="514350" indent="-514350">
              <a:buAutoNum type="arabicPeriod"/>
            </a:pPr>
            <a:r>
              <a:rPr lang="en-US" sz="3200" dirty="0" smtClean="0"/>
              <a:t>Select </a:t>
            </a:r>
            <a:r>
              <a:rPr lang="en-US" sz="3200" dirty="0"/>
              <a:t>indoor design conditions. </a:t>
            </a:r>
            <a:endParaRPr lang="en-US" sz="3200" dirty="0" smtClean="0"/>
          </a:p>
          <a:p>
            <a:pPr marL="514350" indent="-514350">
              <a:buAutoNum type="arabicPeriod"/>
            </a:pPr>
            <a:r>
              <a:rPr lang="en-US" sz="3200" dirty="0" smtClean="0"/>
              <a:t>Develop </a:t>
            </a:r>
            <a:r>
              <a:rPr lang="en-US" sz="3200" dirty="0"/>
              <a:t>zoning plan for the building. Building Construction </a:t>
            </a:r>
            <a:endParaRPr lang="en-US" sz="3200" dirty="0" smtClean="0"/>
          </a:p>
          <a:p>
            <a:pPr marL="514350" indent="-514350">
              <a:buAutoNum type="arabicPeriod"/>
            </a:pPr>
            <a:r>
              <a:rPr lang="en-US" sz="3200" dirty="0" smtClean="0"/>
              <a:t>select </a:t>
            </a:r>
            <a:r>
              <a:rPr lang="en-US" sz="3200" dirty="0"/>
              <a:t>or compute heat transfer coefficients for outside       walls, roof, doors, windows, etc. </a:t>
            </a:r>
            <a:endParaRPr lang="en-US" sz="3200" dirty="0" smtClean="0"/>
          </a:p>
          <a:p>
            <a:pPr marL="514350" indent="-514350">
              <a:buAutoNum type="arabicPeriod"/>
            </a:pPr>
            <a:r>
              <a:rPr lang="en-US" sz="3200" dirty="0" smtClean="0"/>
              <a:t>Determine </a:t>
            </a:r>
            <a:r>
              <a:rPr lang="en-US" sz="3200" dirty="0"/>
              <a:t>corresponding areas for outside walls, roofs, doors, windows, etc. </a:t>
            </a:r>
            <a:endParaRPr lang="en-US" sz="3200" dirty="0" smtClean="0"/>
          </a:p>
          <a:p>
            <a:pPr marL="514350" indent="-514350">
              <a:buAutoNum type="arabicPeriod"/>
            </a:pPr>
            <a:r>
              <a:rPr lang="en-US" sz="3200" dirty="0" smtClean="0"/>
              <a:t>Determine </a:t>
            </a:r>
            <a:r>
              <a:rPr lang="en-US" sz="3200" dirty="0"/>
              <a:t>building location, orientation, and external shading</a:t>
            </a:r>
            <a:r>
              <a:rPr lang="en-US" sz="3200" dirty="0" smtClean="0"/>
              <a:t>.</a:t>
            </a:r>
          </a:p>
          <a:p>
            <a:pPr marL="514350" indent="-514350">
              <a:buAutoNum type="arabicPeriod"/>
            </a:pPr>
            <a:r>
              <a:rPr lang="en-US" sz="3200" dirty="0" smtClean="0"/>
              <a:t>Obtain </a:t>
            </a:r>
            <a:r>
              <a:rPr lang="en-US" sz="3200" dirty="0"/>
              <a:t>schedule of lighting, occupants, internal equipment, appliances, and processes that would contribute to the internal loads.</a:t>
            </a:r>
          </a:p>
        </p:txBody>
      </p:sp>
    </p:spTree>
    <p:extLst>
      <p:ext uri="{BB962C8B-B14F-4D97-AF65-F5344CB8AC3E}">
        <p14:creationId xmlns:p14="http://schemas.microsoft.com/office/powerpoint/2010/main" val="3136107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421" y="286603"/>
            <a:ext cx="11627892" cy="5890360"/>
          </a:xfrm>
        </p:spPr>
        <p:txBody>
          <a:bodyPr>
            <a:normAutofit lnSpcReduction="10000"/>
          </a:bodyPr>
          <a:lstStyle/>
          <a:p>
            <a:pPr marL="0" indent="0">
              <a:buNone/>
            </a:pPr>
            <a:r>
              <a:rPr lang="en-US" b="1" i="1" u="sng" dirty="0"/>
              <a:t>Cooling Load Calculation </a:t>
            </a:r>
            <a:r>
              <a:rPr lang="en-US" b="1" i="1" u="sng" dirty="0" smtClean="0"/>
              <a:t>Process(</a:t>
            </a:r>
            <a:r>
              <a:rPr lang="en-US" b="1" i="1" u="sng" dirty="0" err="1" smtClean="0"/>
              <a:t>cont’n</a:t>
            </a:r>
            <a:r>
              <a:rPr lang="en-US" b="1" i="1" u="sng" dirty="0" smtClean="0"/>
              <a:t>)</a:t>
            </a:r>
          </a:p>
          <a:p>
            <a:pPr marL="0" indent="0">
              <a:buNone/>
            </a:pPr>
            <a:r>
              <a:rPr lang="en-US" dirty="0" smtClean="0"/>
              <a:t> </a:t>
            </a:r>
            <a:r>
              <a:rPr lang="en-US" sz="3200" dirty="0"/>
              <a:t>8.    </a:t>
            </a:r>
            <a:r>
              <a:rPr lang="en-US" sz="3200" dirty="0" smtClean="0"/>
              <a:t>- </a:t>
            </a:r>
            <a:r>
              <a:rPr lang="en-US" sz="3200" dirty="0"/>
              <a:t>Calculate peak cooling load due to conductive and solar effects (rooms 1st, zones 2nd, total last) </a:t>
            </a:r>
            <a:r>
              <a:rPr lang="en-US" sz="3200" dirty="0" smtClean="0"/>
              <a:t>.</a:t>
            </a:r>
          </a:p>
          <a:p>
            <a:pPr>
              <a:buFontTx/>
              <a:buChar char="-"/>
            </a:pPr>
            <a:r>
              <a:rPr lang="en-US" sz="3200" dirty="0" smtClean="0"/>
              <a:t>Calculate </a:t>
            </a:r>
            <a:r>
              <a:rPr lang="en-US" sz="3200" dirty="0"/>
              <a:t>conductive heat gains through walls, roof, glazing, etc. </a:t>
            </a:r>
            <a:endParaRPr lang="en-US" sz="3200" dirty="0" smtClean="0"/>
          </a:p>
          <a:p>
            <a:pPr>
              <a:buFontTx/>
              <a:buChar char="-"/>
            </a:pPr>
            <a:r>
              <a:rPr lang="en-US" sz="3200" dirty="0" smtClean="0"/>
              <a:t>  Calculate </a:t>
            </a:r>
            <a:r>
              <a:rPr lang="en-US" sz="3200" dirty="0"/>
              <a:t>solar gains through glazing (windows). </a:t>
            </a:r>
            <a:endParaRPr lang="en-US" sz="3200" dirty="0" smtClean="0"/>
          </a:p>
          <a:p>
            <a:pPr marL="514350" indent="-514350">
              <a:buAutoNum type="arabicPeriod" startAt="9"/>
            </a:pPr>
            <a:r>
              <a:rPr lang="en-US" sz="3200" dirty="0" smtClean="0"/>
              <a:t>Compute </a:t>
            </a:r>
            <a:r>
              <a:rPr lang="en-US" sz="3200" dirty="0"/>
              <a:t>heat gains due to air exchange (infiltration / ventilation</a:t>
            </a:r>
            <a:r>
              <a:rPr lang="en-US" sz="3200" dirty="0" smtClean="0"/>
              <a:t>).</a:t>
            </a:r>
          </a:p>
          <a:p>
            <a:pPr marL="0" indent="0">
              <a:buNone/>
            </a:pPr>
            <a:r>
              <a:rPr lang="en-US" sz="3200" dirty="0" smtClean="0"/>
              <a:t>10</a:t>
            </a:r>
            <a:r>
              <a:rPr lang="en-US" sz="3200" dirty="0"/>
              <a:t>.   Calculate internal heat gains due to people, equipment, lights, etc. </a:t>
            </a:r>
            <a:endParaRPr lang="en-US" sz="3200" dirty="0" smtClean="0"/>
          </a:p>
          <a:p>
            <a:pPr marL="0" indent="0">
              <a:buNone/>
            </a:pPr>
            <a:r>
              <a:rPr lang="en-US" sz="3200" dirty="0" smtClean="0"/>
              <a:t>11</a:t>
            </a:r>
            <a:r>
              <a:rPr lang="en-US" sz="3200" dirty="0"/>
              <a:t>.   Sum all heat gains for peak zone loads. </a:t>
            </a:r>
            <a:endParaRPr lang="en-US" sz="3200" dirty="0" smtClean="0"/>
          </a:p>
          <a:p>
            <a:pPr marL="514350" indent="-514350">
              <a:buAutoNum type="arabicPeriod" startAt="12"/>
            </a:pPr>
            <a:r>
              <a:rPr lang="en-US" sz="3200" dirty="0" smtClean="0"/>
              <a:t>Determine </a:t>
            </a:r>
            <a:r>
              <a:rPr lang="en-US" sz="3200" dirty="0"/>
              <a:t>the building peak load</a:t>
            </a:r>
            <a:r>
              <a:rPr lang="en-US" sz="3200" dirty="0" smtClean="0"/>
              <a:t>.</a:t>
            </a:r>
          </a:p>
          <a:p>
            <a:pPr marL="0" indent="0">
              <a:buNone/>
            </a:pPr>
            <a:r>
              <a:rPr lang="en-US" sz="3200" dirty="0" smtClean="0"/>
              <a:t> </a:t>
            </a:r>
            <a:r>
              <a:rPr lang="en-US" sz="3200" dirty="0"/>
              <a:t>13.   Adjust as necessary to account for building diversity, setback recovery, etc. </a:t>
            </a:r>
          </a:p>
        </p:txBody>
      </p:sp>
    </p:spTree>
    <p:extLst>
      <p:ext uri="{BB962C8B-B14F-4D97-AF65-F5344CB8AC3E}">
        <p14:creationId xmlns:p14="http://schemas.microsoft.com/office/powerpoint/2010/main" val="2311221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54842" y="327546"/>
            <a:ext cx="11095630" cy="5964072"/>
          </a:xfrm>
          <a:prstGeom prst="rect">
            <a:avLst/>
          </a:prstGeom>
        </p:spPr>
      </p:pic>
    </p:spTree>
    <p:extLst>
      <p:ext uri="{BB962C8B-B14F-4D97-AF65-F5344CB8AC3E}">
        <p14:creationId xmlns:p14="http://schemas.microsoft.com/office/powerpoint/2010/main" val="42317554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TotalTime>
  <Words>945</Words>
  <Application>Microsoft Office PowerPoint</Application>
  <PresentationFormat>Widescreen</PresentationFormat>
  <Paragraphs>71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 BUILDING SERVICES</vt:lpstr>
      <vt:lpstr>Topics:  </vt:lpstr>
      <vt:lpstr>Air Conditioning System &amp; Cooling Load Calculation  Wet bulb temperature or adiabatic saturation temperature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BUILDING SERVICES</dc:title>
  <dc:creator>Windows User</dc:creator>
  <cp:lastModifiedBy>user</cp:lastModifiedBy>
  <cp:revision>24</cp:revision>
  <dcterms:created xsi:type="dcterms:W3CDTF">2020-02-06T08:31:13Z</dcterms:created>
  <dcterms:modified xsi:type="dcterms:W3CDTF">2021-03-04T10:28:42Z</dcterms:modified>
</cp:coreProperties>
</file>