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Arimo" charset="1" panose="020B0604020202020204"/>
      <p:regular r:id="rId17"/>
    </p:embeddedFont>
    <p:embeddedFont>
      <p:font typeface="Arimo Bold" charset="1" panose="020B0704020202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notesMasters/notesMaster1.xml" Type="http://schemas.openxmlformats.org/officeDocument/2006/relationships/notesMaster"/><Relationship Id="rId15" Target="theme/theme2.xml" Type="http://schemas.openxmlformats.org/officeDocument/2006/relationships/theme"/><Relationship Id="rId16" Target="notesSlides/notesSlide1.xml" Type="http://schemas.openxmlformats.org/officeDocument/2006/relationships/notes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notesSlides/notesSlide2.xml" Type="http://schemas.openxmlformats.org/officeDocument/2006/relationships/notesSlide"/><Relationship Id="rId2" Target="presProps.xml" Type="http://schemas.openxmlformats.org/officeDocument/2006/relationships/presProps"/><Relationship Id="rId20" Target="notesSlides/notesSlide3.xml" Type="http://schemas.openxmlformats.org/officeDocument/2006/relationships/notesSlide"/><Relationship Id="rId21" Target="notesSlides/notesSlide4.xml" Type="http://schemas.openxmlformats.org/officeDocument/2006/relationships/notesSlide"/><Relationship Id="rId22" Target="notesSlides/notesSlide5.xml" Type="http://schemas.openxmlformats.org/officeDocument/2006/relationships/notesSlide"/><Relationship Id="rId23" Target="notesSlides/notesSlide6.xml" Type="http://schemas.openxmlformats.org/officeDocument/2006/relationships/notesSlide"/><Relationship Id="rId24" Target="notesSlides/notesSlide7.xml" Type="http://schemas.openxmlformats.org/officeDocument/2006/relationships/notesSlide"/><Relationship Id="rId25" Target="notesSlides/notesSlide8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9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Relationship Id="rId4" Target="../media/image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.png" Type="http://schemas.openxmlformats.org/officeDocument/2006/relationships/image"/><Relationship Id="rId4" Target="../media/image5.jpeg" Type="http://schemas.openxmlformats.org/officeDocument/2006/relationships/image"/><Relationship Id="rId5" Target="../media/image6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.png" Type="http://schemas.openxmlformats.org/officeDocument/2006/relationships/image"/><Relationship Id="rId4" Target="../media/image1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7070C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8001874" y="1584970"/>
            <a:ext cx="10286126" cy="6198021"/>
          </a:xfrm>
          <a:custGeom>
            <a:avLst/>
            <a:gdLst/>
            <a:ahLst/>
            <a:cxnLst/>
            <a:rect r="r" b="b" t="t" l="l"/>
            <a:pathLst>
              <a:path h="6198021" w="10286126">
                <a:moveTo>
                  <a:pt x="0" y="0"/>
                </a:moveTo>
                <a:lnTo>
                  <a:pt x="10286126" y="0"/>
                </a:lnTo>
                <a:lnTo>
                  <a:pt x="10286126" y="6198021"/>
                </a:lnTo>
                <a:lnTo>
                  <a:pt x="0" y="61980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1130" t="-28263" r="-40445" b="-31905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92238" y="2770734"/>
            <a:ext cx="9445526" cy="2521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25"/>
              </a:lnSpc>
            </a:pPr>
            <a:r>
              <a:rPr lang="en-US" sz="7687">
                <a:solidFill>
                  <a:srgbClr val="97B8FF"/>
                </a:solidFill>
                <a:latin typeface="Arimo"/>
                <a:ea typeface="Arimo"/>
                <a:cs typeface="Arimo"/>
                <a:sym typeface="Arimo"/>
              </a:rPr>
              <a:t>Blockchain Use Cases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5612904"/>
            <a:ext cx="6585438" cy="1328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E0D6DE"/>
                </a:solidFill>
                <a:latin typeface="Arimo"/>
                <a:ea typeface="Arimo"/>
                <a:cs typeface="Arimo"/>
                <a:sym typeface="Arimo"/>
              </a:rPr>
              <a:t>Blockchain technology is revolutionizing various industries. Its decentralized and secure nature offers numerous benefits.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62245" y="9182100"/>
            <a:ext cx="6915431" cy="48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4"/>
              </a:lnSpc>
            </a:pPr>
            <a:r>
              <a:rPr lang="en-US" sz="2750" b="true">
                <a:solidFill>
                  <a:srgbClr val="E0D6DE"/>
                </a:solidFill>
                <a:latin typeface="Arimo Bold"/>
                <a:ea typeface="Arimo Bold"/>
                <a:cs typeface="Arimo Bold"/>
                <a:sym typeface="Arimo Bold"/>
              </a:rPr>
              <a:t>by Jafrash Eada(22071A6774)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7070C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992238" y="4358580"/>
            <a:ext cx="637878" cy="637877"/>
            <a:chOff x="0" y="0"/>
            <a:chExt cx="850503" cy="8505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50392" cy="850519"/>
            </a:xfrm>
            <a:custGeom>
              <a:avLst/>
              <a:gdLst/>
              <a:ahLst/>
              <a:cxnLst/>
              <a:rect r="r" b="b" t="t" l="l"/>
              <a:pathLst>
                <a:path h="850519" w="850392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26262B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5856834" y="4358580"/>
            <a:ext cx="637878" cy="637877"/>
            <a:chOff x="0" y="0"/>
            <a:chExt cx="850503" cy="85050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50392" cy="850519"/>
            </a:xfrm>
            <a:custGeom>
              <a:avLst/>
              <a:gdLst/>
              <a:ahLst/>
              <a:cxnLst/>
              <a:rect r="r" b="b" t="t" l="l"/>
              <a:pathLst>
                <a:path h="850519" w="850392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26262B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992238" y="7377856"/>
            <a:ext cx="637878" cy="637877"/>
            <a:chOff x="0" y="0"/>
            <a:chExt cx="850503" cy="85050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50392" cy="850519"/>
            </a:xfrm>
            <a:custGeom>
              <a:avLst/>
              <a:gdLst/>
              <a:ahLst/>
              <a:cxnLst/>
              <a:rect r="r" b="b" t="t" l="l"/>
              <a:pathLst>
                <a:path h="850519" w="850392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26262B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9144000" y="3122777"/>
            <a:ext cx="9972415" cy="5481022"/>
          </a:xfrm>
          <a:custGeom>
            <a:avLst/>
            <a:gdLst/>
            <a:ahLst/>
            <a:cxnLst/>
            <a:rect r="r" b="b" t="t" l="l"/>
            <a:pathLst>
              <a:path h="5481022" w="9972415">
                <a:moveTo>
                  <a:pt x="0" y="0"/>
                </a:moveTo>
                <a:lnTo>
                  <a:pt x="9972415" y="0"/>
                </a:lnTo>
                <a:lnTo>
                  <a:pt x="9972415" y="5481022"/>
                </a:lnTo>
                <a:lnTo>
                  <a:pt x="0" y="54810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92238" y="1785342"/>
            <a:ext cx="9445526" cy="1829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97B8FF"/>
                </a:solidFill>
                <a:latin typeface="Arimo"/>
                <a:ea typeface="Arimo"/>
                <a:cs typeface="Arimo"/>
                <a:sym typeface="Arimo"/>
              </a:rPr>
              <a:t>Cryptocurrency: Enabling Digital Money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21135" y="4502944"/>
            <a:ext cx="179934" cy="387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>
                <a:solidFill>
                  <a:srgbClr val="E0D6DE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913632" y="4320480"/>
            <a:ext cx="3659684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E0D6DE"/>
                </a:solidFill>
                <a:latin typeface="Arimo"/>
                <a:ea typeface="Arimo"/>
                <a:cs typeface="Arimo"/>
                <a:sym typeface="Arimo"/>
              </a:rPr>
              <a:t>Decentralized Transactions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913632" y="5309741"/>
            <a:ext cx="3659684" cy="146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E0D6DE"/>
                </a:solidFill>
                <a:latin typeface="Arimo"/>
                <a:ea typeface="Arimo"/>
                <a:cs typeface="Arimo"/>
                <a:sym typeface="Arimo"/>
              </a:rPr>
              <a:t>Cryptocurrencies bypass traditional banking systems.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043315" y="4502944"/>
            <a:ext cx="264914" cy="387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>
                <a:solidFill>
                  <a:srgbClr val="E0D6DE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778229" y="4320480"/>
            <a:ext cx="3659684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E0D6DE"/>
                </a:solidFill>
                <a:latin typeface="Arimo"/>
                <a:ea typeface="Arimo"/>
                <a:cs typeface="Arimo"/>
                <a:sym typeface="Arimo"/>
              </a:rPr>
              <a:t>Secure and Transparent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778229" y="5309741"/>
            <a:ext cx="3659684" cy="146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E0D6DE"/>
                </a:solidFill>
                <a:latin typeface="Arimo"/>
                <a:ea typeface="Arimo"/>
                <a:cs typeface="Arimo"/>
                <a:sym typeface="Arimo"/>
              </a:rPr>
              <a:t>Blockchain ensures transaction security and verifiability.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79314" y="7522220"/>
            <a:ext cx="263724" cy="387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>
                <a:solidFill>
                  <a:srgbClr val="E0D6DE"/>
                </a:solidFill>
                <a:latin typeface="Arimo"/>
                <a:ea typeface="Arimo"/>
                <a:cs typeface="Arimo"/>
                <a:sym typeface="Arimo"/>
              </a:rPr>
              <a:t>3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913632" y="7339756"/>
            <a:ext cx="3613100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E0D6DE"/>
                </a:solidFill>
                <a:latin typeface="Arimo"/>
                <a:ea typeface="Arimo"/>
                <a:cs typeface="Arimo"/>
                <a:sym typeface="Arimo"/>
              </a:rPr>
              <a:t>Global Accessibility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913632" y="7886105"/>
            <a:ext cx="8524131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E0D6DE"/>
                </a:solidFill>
                <a:latin typeface="Arimo"/>
                <a:ea typeface="Arimo"/>
                <a:cs typeface="Arimo"/>
                <a:sym typeface="Arimo"/>
              </a:rPr>
              <a:t>Cryptocurrencies can be sent anywhere, anytime.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7070C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8256389" y="3950940"/>
            <a:ext cx="38100" cy="5468094"/>
            <a:chOff x="0" y="0"/>
            <a:chExt cx="50800" cy="729079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800" cy="7290816"/>
            </a:xfrm>
            <a:custGeom>
              <a:avLst/>
              <a:gdLst/>
              <a:ahLst/>
              <a:cxnLst/>
              <a:rect r="r" b="b" t="t" l="l"/>
              <a:pathLst>
                <a:path h="7290816" w="5080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cubicBezTo>
                    <a:pt x="39370" y="0"/>
                    <a:pt x="50800" y="11430"/>
                    <a:pt x="50800" y="25400"/>
                  </a:cubicBezTo>
                  <a:lnTo>
                    <a:pt x="50800" y="7265416"/>
                  </a:lnTo>
                  <a:cubicBezTo>
                    <a:pt x="50800" y="7279386"/>
                    <a:pt x="39370" y="7290816"/>
                    <a:pt x="25400" y="7290816"/>
                  </a:cubicBezTo>
                  <a:cubicBezTo>
                    <a:pt x="11430" y="7290816"/>
                    <a:pt x="0" y="7279386"/>
                    <a:pt x="0" y="7265416"/>
                  </a:cubicBezTo>
                  <a:close/>
                </a:path>
              </a:pathLst>
            </a:custGeom>
            <a:solidFill>
              <a:srgbClr val="3F3F4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8556277" y="4569767"/>
            <a:ext cx="992237" cy="38100"/>
            <a:chOff x="0" y="0"/>
            <a:chExt cx="1322983" cy="50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22959" cy="50800"/>
            </a:xfrm>
            <a:custGeom>
              <a:avLst/>
              <a:gdLst/>
              <a:ahLst/>
              <a:cxnLst/>
              <a:rect r="r" b="b" t="t" l="l"/>
              <a:pathLst>
                <a:path h="50800" w="1322959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297559" y="0"/>
                  </a:lnTo>
                  <a:cubicBezTo>
                    <a:pt x="1311529" y="0"/>
                    <a:pt x="1322959" y="11430"/>
                    <a:pt x="1322959" y="25400"/>
                  </a:cubicBezTo>
                  <a:cubicBezTo>
                    <a:pt x="1322959" y="39370"/>
                    <a:pt x="1311529" y="50800"/>
                    <a:pt x="1297559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3F3F44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956500" y="4269879"/>
            <a:ext cx="637877" cy="637878"/>
            <a:chOff x="0" y="0"/>
            <a:chExt cx="850503" cy="85050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50392" cy="850519"/>
            </a:xfrm>
            <a:custGeom>
              <a:avLst/>
              <a:gdLst/>
              <a:ahLst/>
              <a:cxnLst/>
              <a:rect r="r" b="b" t="t" l="l"/>
              <a:pathLst>
                <a:path h="850519" w="850392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26262B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8556277" y="6486971"/>
            <a:ext cx="992237" cy="38100"/>
            <a:chOff x="0" y="0"/>
            <a:chExt cx="1322983" cy="50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22959" cy="50800"/>
            </a:xfrm>
            <a:custGeom>
              <a:avLst/>
              <a:gdLst/>
              <a:ahLst/>
              <a:cxnLst/>
              <a:rect r="r" b="b" t="t" l="l"/>
              <a:pathLst>
                <a:path h="50800" w="1322959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297559" y="0"/>
                  </a:lnTo>
                  <a:cubicBezTo>
                    <a:pt x="1311529" y="0"/>
                    <a:pt x="1322959" y="11430"/>
                    <a:pt x="1322959" y="25400"/>
                  </a:cubicBezTo>
                  <a:cubicBezTo>
                    <a:pt x="1322959" y="39370"/>
                    <a:pt x="1311529" y="50800"/>
                    <a:pt x="1297559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3F3F44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956500" y="6187082"/>
            <a:ext cx="637877" cy="637877"/>
            <a:chOff x="0" y="0"/>
            <a:chExt cx="850503" cy="85050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50392" cy="850519"/>
            </a:xfrm>
            <a:custGeom>
              <a:avLst/>
              <a:gdLst/>
              <a:ahLst/>
              <a:cxnLst/>
              <a:rect r="r" b="b" t="t" l="l"/>
              <a:pathLst>
                <a:path h="850519" w="850392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26262B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556277" y="8404175"/>
            <a:ext cx="992237" cy="38100"/>
            <a:chOff x="0" y="0"/>
            <a:chExt cx="1322983" cy="50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322959" cy="50800"/>
            </a:xfrm>
            <a:custGeom>
              <a:avLst/>
              <a:gdLst/>
              <a:ahLst/>
              <a:cxnLst/>
              <a:rect r="r" b="b" t="t" l="l"/>
              <a:pathLst>
                <a:path h="50800" w="1322959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297559" y="0"/>
                  </a:lnTo>
                  <a:cubicBezTo>
                    <a:pt x="1311529" y="0"/>
                    <a:pt x="1322959" y="11430"/>
                    <a:pt x="1322959" y="25400"/>
                  </a:cubicBezTo>
                  <a:cubicBezTo>
                    <a:pt x="1322959" y="39370"/>
                    <a:pt x="1311529" y="50800"/>
                    <a:pt x="1297559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3F3F44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7956500" y="8104286"/>
            <a:ext cx="637877" cy="637877"/>
            <a:chOff x="0" y="0"/>
            <a:chExt cx="850503" cy="85050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50392" cy="850519"/>
            </a:xfrm>
            <a:custGeom>
              <a:avLst/>
              <a:gdLst/>
              <a:ahLst/>
              <a:cxnLst/>
              <a:rect r="r" b="b" t="t" l="l"/>
              <a:pathLst>
                <a:path h="850519" w="850392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26262B"/>
            </a:solid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0" y="3270325"/>
            <a:ext cx="8053454" cy="4061571"/>
          </a:xfrm>
          <a:custGeom>
            <a:avLst/>
            <a:gdLst/>
            <a:ahLst/>
            <a:cxnLst/>
            <a:rect r="r" b="b" t="t" l="l"/>
            <a:pathLst>
              <a:path h="4061571" w="8053454">
                <a:moveTo>
                  <a:pt x="0" y="0"/>
                </a:moveTo>
                <a:lnTo>
                  <a:pt x="8053454" y="0"/>
                </a:lnTo>
                <a:lnTo>
                  <a:pt x="8053454" y="4061570"/>
                </a:lnTo>
                <a:lnTo>
                  <a:pt x="0" y="40615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11534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7850237" y="810666"/>
            <a:ext cx="9445526" cy="2715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97B8FF"/>
                </a:solidFill>
                <a:latin typeface="Arimo"/>
                <a:ea typeface="Arimo"/>
                <a:cs typeface="Arimo"/>
                <a:sym typeface="Arimo"/>
              </a:rPr>
              <a:t>Supply Chain Transparency: Blockchain in Action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185397" y="4414242"/>
            <a:ext cx="179934" cy="387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>
                <a:solidFill>
                  <a:srgbClr val="E0D6DE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834860" y="4196358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E0D6DE"/>
                </a:solidFill>
                <a:latin typeface="Arimo"/>
                <a:ea typeface="Arimo"/>
                <a:cs typeface="Arimo"/>
                <a:sym typeface="Arimo"/>
              </a:rPr>
              <a:t>Origin Verification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834860" y="4742706"/>
            <a:ext cx="7460902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E0D6DE"/>
                </a:solidFill>
                <a:latin typeface="Arimo"/>
                <a:ea typeface="Arimo"/>
                <a:cs typeface="Arimo"/>
                <a:sym typeface="Arimo"/>
              </a:rPr>
              <a:t>Track product origins, ensuring authenticity.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142982" y="6331446"/>
            <a:ext cx="264914" cy="387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>
                <a:solidFill>
                  <a:srgbClr val="E0D6DE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834860" y="6113561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E0D6DE"/>
                </a:solidFill>
                <a:latin typeface="Arimo"/>
                <a:ea typeface="Arimo"/>
                <a:cs typeface="Arimo"/>
                <a:sym typeface="Arimo"/>
              </a:rPr>
              <a:t>Shipment Tracking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834860" y="6659910"/>
            <a:ext cx="7460902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E0D6DE"/>
                </a:solidFill>
                <a:latin typeface="Arimo"/>
                <a:ea typeface="Arimo"/>
                <a:cs typeface="Arimo"/>
                <a:sym typeface="Arimo"/>
              </a:rPr>
              <a:t>Monitor product location and condition in real-time.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143577" y="8248650"/>
            <a:ext cx="263724" cy="387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>
                <a:solidFill>
                  <a:srgbClr val="E0D6DE"/>
                </a:solidFill>
                <a:latin typeface="Arimo"/>
                <a:ea typeface="Arimo"/>
                <a:cs typeface="Arimo"/>
                <a:sym typeface="Arimo"/>
              </a:rPr>
              <a:t>3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834860" y="8030766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E0D6DE"/>
                </a:solidFill>
                <a:latin typeface="Arimo"/>
                <a:ea typeface="Arimo"/>
                <a:cs typeface="Arimo"/>
                <a:sym typeface="Arimo"/>
              </a:rPr>
              <a:t>Quality Control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834860" y="8577114"/>
            <a:ext cx="7460902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E0D6DE"/>
                </a:solidFill>
                <a:latin typeface="Arimo"/>
                <a:ea typeface="Arimo"/>
                <a:cs typeface="Arimo"/>
                <a:sym typeface="Arimo"/>
              </a:rPr>
              <a:t>Ensure product quality and prevent counterfeits.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7070C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7850237" y="4018360"/>
            <a:ext cx="4581079" cy="2530228"/>
            <a:chOff x="0" y="0"/>
            <a:chExt cx="6108105" cy="337363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108192" cy="3373755"/>
            </a:xfrm>
            <a:custGeom>
              <a:avLst/>
              <a:gdLst/>
              <a:ahLst/>
              <a:cxnLst/>
              <a:rect r="r" b="b" t="t" l="l"/>
              <a:pathLst>
                <a:path h="3373755" w="6108192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6051423" y="0"/>
                  </a:lnTo>
                  <a:cubicBezTo>
                    <a:pt x="6082792" y="0"/>
                    <a:pt x="6108192" y="25400"/>
                    <a:pt x="6108192" y="56769"/>
                  </a:cubicBezTo>
                  <a:lnTo>
                    <a:pt x="6108192" y="3316986"/>
                  </a:lnTo>
                  <a:cubicBezTo>
                    <a:pt x="6108192" y="3348355"/>
                    <a:pt x="6082792" y="3373755"/>
                    <a:pt x="6051423" y="3373755"/>
                  </a:cubicBezTo>
                  <a:lnTo>
                    <a:pt x="56769" y="3373755"/>
                  </a:lnTo>
                  <a:cubicBezTo>
                    <a:pt x="25400" y="3373755"/>
                    <a:pt x="0" y="3348355"/>
                    <a:pt x="0" y="3316986"/>
                  </a:cubicBezTo>
                  <a:close/>
                </a:path>
              </a:pathLst>
            </a:custGeom>
            <a:solidFill>
              <a:srgbClr val="26262B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2714834" y="4018360"/>
            <a:ext cx="4581079" cy="2530228"/>
            <a:chOff x="0" y="0"/>
            <a:chExt cx="6108105" cy="337363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108192" cy="3373755"/>
            </a:xfrm>
            <a:custGeom>
              <a:avLst/>
              <a:gdLst/>
              <a:ahLst/>
              <a:cxnLst/>
              <a:rect r="r" b="b" t="t" l="l"/>
              <a:pathLst>
                <a:path h="3373755" w="6108192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6051423" y="0"/>
                  </a:lnTo>
                  <a:cubicBezTo>
                    <a:pt x="6082792" y="0"/>
                    <a:pt x="6108192" y="25400"/>
                    <a:pt x="6108192" y="56769"/>
                  </a:cubicBezTo>
                  <a:lnTo>
                    <a:pt x="6108192" y="3316986"/>
                  </a:lnTo>
                  <a:cubicBezTo>
                    <a:pt x="6108192" y="3348355"/>
                    <a:pt x="6082792" y="3373755"/>
                    <a:pt x="6051423" y="3373755"/>
                  </a:cubicBezTo>
                  <a:lnTo>
                    <a:pt x="56769" y="3373755"/>
                  </a:lnTo>
                  <a:cubicBezTo>
                    <a:pt x="25400" y="3373755"/>
                    <a:pt x="0" y="3348355"/>
                    <a:pt x="0" y="3316986"/>
                  </a:cubicBezTo>
                  <a:close/>
                </a:path>
              </a:pathLst>
            </a:custGeom>
            <a:solidFill>
              <a:srgbClr val="26262B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850237" y="6832104"/>
            <a:ext cx="9445526" cy="1633686"/>
            <a:chOff x="0" y="0"/>
            <a:chExt cx="12594035" cy="217824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593955" cy="2178177"/>
            </a:xfrm>
            <a:custGeom>
              <a:avLst/>
              <a:gdLst/>
              <a:ahLst/>
              <a:cxnLst/>
              <a:rect r="r" b="b" t="t" l="l"/>
              <a:pathLst>
                <a:path h="2178177" w="12593955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12537313" y="0"/>
                  </a:lnTo>
                  <a:cubicBezTo>
                    <a:pt x="12568682" y="0"/>
                    <a:pt x="12593955" y="25400"/>
                    <a:pt x="12593955" y="56642"/>
                  </a:cubicBezTo>
                  <a:lnTo>
                    <a:pt x="12593955" y="2121535"/>
                  </a:lnTo>
                  <a:cubicBezTo>
                    <a:pt x="12593955" y="2152904"/>
                    <a:pt x="12568555" y="2178177"/>
                    <a:pt x="12537313" y="2178177"/>
                  </a:cubicBezTo>
                  <a:lnTo>
                    <a:pt x="56642" y="2178177"/>
                  </a:lnTo>
                  <a:cubicBezTo>
                    <a:pt x="25273" y="2178177"/>
                    <a:pt x="0" y="2152777"/>
                    <a:pt x="0" y="2121535"/>
                  </a:cubicBezTo>
                  <a:close/>
                </a:path>
              </a:pathLst>
            </a:custGeom>
            <a:solidFill>
              <a:srgbClr val="26262B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0" y="556555"/>
            <a:ext cx="7646681" cy="4301258"/>
          </a:xfrm>
          <a:custGeom>
            <a:avLst/>
            <a:gdLst/>
            <a:ahLst/>
            <a:cxnLst/>
            <a:rect r="r" b="b" t="t" l="l"/>
            <a:pathLst>
              <a:path h="4301258" w="7646681">
                <a:moveTo>
                  <a:pt x="0" y="0"/>
                </a:moveTo>
                <a:lnTo>
                  <a:pt x="7646681" y="0"/>
                </a:lnTo>
                <a:lnTo>
                  <a:pt x="7646681" y="4301258"/>
                </a:lnTo>
                <a:lnTo>
                  <a:pt x="0" y="43012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0" y="5562663"/>
            <a:ext cx="7789222" cy="4381437"/>
          </a:xfrm>
          <a:custGeom>
            <a:avLst/>
            <a:gdLst/>
            <a:ahLst/>
            <a:cxnLst/>
            <a:rect r="r" b="b" t="t" l="l"/>
            <a:pathLst>
              <a:path h="4381437" w="7789222">
                <a:moveTo>
                  <a:pt x="0" y="0"/>
                </a:moveTo>
                <a:lnTo>
                  <a:pt x="7789222" y="0"/>
                </a:lnTo>
                <a:lnTo>
                  <a:pt x="7789222" y="4381437"/>
                </a:lnTo>
                <a:lnTo>
                  <a:pt x="0" y="43814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7850237" y="1764060"/>
            <a:ext cx="9445526" cy="1829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97B8FF"/>
                </a:solidFill>
                <a:latin typeface="Arimo"/>
                <a:ea typeface="Arimo"/>
                <a:cs typeface="Arimo"/>
                <a:sym typeface="Arimo"/>
              </a:rPr>
              <a:t>Voting Systems: Secure and Transparent Elections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133755" y="4263777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E0D6DE"/>
                </a:solidFill>
                <a:latin typeface="Arimo"/>
                <a:ea typeface="Arimo"/>
                <a:cs typeface="Arimo"/>
                <a:sym typeface="Arimo"/>
              </a:rPr>
              <a:t>Enhanced Security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133755" y="4810125"/>
            <a:ext cx="4014044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E0D6DE"/>
                </a:solidFill>
                <a:latin typeface="Arimo"/>
                <a:ea typeface="Arimo"/>
                <a:cs typeface="Arimo"/>
                <a:sym typeface="Arimo"/>
              </a:rPr>
              <a:t>Blockchain prevents fraud and manipulation.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998351" y="4263777"/>
            <a:ext cx="4014044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E0D6DE"/>
                </a:solidFill>
                <a:latin typeface="Arimo"/>
                <a:ea typeface="Arimo"/>
                <a:cs typeface="Arimo"/>
                <a:sym typeface="Arimo"/>
              </a:rPr>
              <a:t>Improved Transparency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998351" y="5253037"/>
            <a:ext cx="4014044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E0D6DE"/>
                </a:solidFill>
                <a:latin typeface="Arimo"/>
                <a:ea typeface="Arimo"/>
                <a:cs typeface="Arimo"/>
                <a:sym typeface="Arimo"/>
              </a:rPr>
              <a:t>All votes are recorded and auditable.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133755" y="7077521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E0D6DE"/>
                </a:solidFill>
                <a:latin typeface="Arimo"/>
                <a:ea typeface="Arimo"/>
                <a:cs typeface="Arimo"/>
                <a:sym typeface="Arimo"/>
              </a:rPr>
              <a:t>Increased Trust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133755" y="7623870"/>
            <a:ext cx="8878491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E0D6DE"/>
                </a:solidFill>
                <a:latin typeface="Arimo"/>
                <a:ea typeface="Arimo"/>
                <a:cs typeface="Arimo"/>
                <a:sym typeface="Arimo"/>
              </a:rPr>
              <a:t>Voters have confidence in election integrity.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7070C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992238" y="2901552"/>
            <a:ext cx="16303526" cy="1829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97B8FF"/>
                </a:solidFill>
                <a:latin typeface="Arimo"/>
                <a:ea typeface="Arimo"/>
                <a:cs typeface="Arimo"/>
                <a:sym typeface="Arimo"/>
              </a:rPr>
              <a:t>Smart Contracts: Automating Business Processes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92238" y="5401270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97B8FF"/>
                </a:solidFill>
                <a:latin typeface="Arimo"/>
                <a:ea typeface="Arimo"/>
                <a:cs typeface="Arimo"/>
                <a:sym typeface="Arimo"/>
              </a:rPr>
              <a:t>Automation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6061025"/>
            <a:ext cx="4972645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E0D6DE"/>
                </a:solidFill>
                <a:latin typeface="Arimo"/>
                <a:ea typeface="Arimo"/>
                <a:cs typeface="Arimo"/>
                <a:sym typeface="Arimo"/>
              </a:rPr>
              <a:t>Automate contract execution based on predefined terms.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666160" y="5401270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97B8FF"/>
                </a:solidFill>
                <a:latin typeface="Arimo"/>
                <a:ea typeface="Arimo"/>
                <a:cs typeface="Arimo"/>
                <a:sym typeface="Arimo"/>
              </a:rPr>
              <a:t>Efficiency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666160" y="6061025"/>
            <a:ext cx="4972645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E0D6DE"/>
                </a:solidFill>
                <a:latin typeface="Arimo"/>
                <a:ea typeface="Arimo"/>
                <a:cs typeface="Arimo"/>
                <a:sym typeface="Arimo"/>
              </a:rPr>
              <a:t>Reduces manual processes and transaction costs.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340084" y="5401270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97B8FF"/>
                </a:solidFill>
                <a:latin typeface="Arimo"/>
                <a:ea typeface="Arimo"/>
                <a:cs typeface="Arimo"/>
                <a:sym typeface="Arimo"/>
              </a:rPr>
              <a:t>Transparency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340084" y="6061025"/>
            <a:ext cx="4972645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E0D6DE"/>
                </a:solidFill>
                <a:latin typeface="Arimo"/>
                <a:ea typeface="Arimo"/>
                <a:cs typeface="Arimo"/>
                <a:sym typeface="Arimo"/>
              </a:rPr>
              <a:t>All contract details are recorded and auditable.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7070C"/>
            </a:solidFill>
          </p:spPr>
        </p:sp>
      </p:grpSp>
      <p:sp>
        <p:nvSpPr>
          <p:cNvPr name="Freeform 5" id="5" descr="preencoded.png"/>
          <p:cNvSpPr/>
          <p:nvPr/>
        </p:nvSpPr>
        <p:spPr>
          <a:xfrm flipH="false" flipV="false" rot="0">
            <a:off x="7749331" y="3472160"/>
            <a:ext cx="1273374" cy="2037309"/>
          </a:xfrm>
          <a:custGeom>
            <a:avLst/>
            <a:gdLst/>
            <a:ahLst/>
            <a:cxnLst/>
            <a:rect r="r" b="b" t="t" l="l"/>
            <a:pathLst>
              <a:path h="2037309" w="1273374">
                <a:moveTo>
                  <a:pt x="0" y="0"/>
                </a:moveTo>
                <a:lnTo>
                  <a:pt x="1273374" y="0"/>
                </a:lnTo>
                <a:lnTo>
                  <a:pt x="1273374" y="2037309"/>
                </a:lnTo>
                <a:lnTo>
                  <a:pt x="0" y="20373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1" t="0" r="-91" b="0"/>
            </a:stretch>
          </a:blipFill>
        </p:spPr>
      </p:sp>
      <p:sp>
        <p:nvSpPr>
          <p:cNvPr name="Freeform 6" id="6" descr="preencoded.png"/>
          <p:cNvSpPr/>
          <p:nvPr/>
        </p:nvSpPr>
        <p:spPr>
          <a:xfrm flipH="false" flipV="false" rot="0">
            <a:off x="7749331" y="5509469"/>
            <a:ext cx="1273374" cy="2037309"/>
          </a:xfrm>
          <a:custGeom>
            <a:avLst/>
            <a:gdLst/>
            <a:ahLst/>
            <a:cxnLst/>
            <a:rect r="r" b="b" t="t" l="l"/>
            <a:pathLst>
              <a:path h="2037309" w="1273374">
                <a:moveTo>
                  <a:pt x="0" y="0"/>
                </a:moveTo>
                <a:lnTo>
                  <a:pt x="1273374" y="0"/>
                </a:lnTo>
                <a:lnTo>
                  <a:pt x="1273374" y="2037308"/>
                </a:lnTo>
                <a:lnTo>
                  <a:pt x="0" y="20373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91" t="0" r="-91" b="0"/>
            </a:stretch>
          </a:blipFill>
        </p:spPr>
      </p:sp>
      <p:sp>
        <p:nvSpPr>
          <p:cNvPr name="Freeform 7" id="7" descr="preencoded.png"/>
          <p:cNvSpPr/>
          <p:nvPr/>
        </p:nvSpPr>
        <p:spPr>
          <a:xfrm flipH="false" flipV="false" rot="0">
            <a:off x="7749331" y="7546776"/>
            <a:ext cx="1273374" cy="2037309"/>
          </a:xfrm>
          <a:custGeom>
            <a:avLst/>
            <a:gdLst/>
            <a:ahLst/>
            <a:cxnLst/>
            <a:rect r="r" b="b" t="t" l="l"/>
            <a:pathLst>
              <a:path h="2037309" w="1273374">
                <a:moveTo>
                  <a:pt x="0" y="0"/>
                </a:moveTo>
                <a:lnTo>
                  <a:pt x="1273374" y="0"/>
                </a:lnTo>
                <a:lnTo>
                  <a:pt x="1273374" y="2037309"/>
                </a:lnTo>
                <a:lnTo>
                  <a:pt x="0" y="203730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91" t="0" r="-91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2432" y="2882877"/>
            <a:ext cx="7315899" cy="3603571"/>
          </a:xfrm>
          <a:custGeom>
            <a:avLst/>
            <a:gdLst/>
            <a:ahLst/>
            <a:cxnLst/>
            <a:rect r="r" b="b" t="t" l="l"/>
            <a:pathLst>
              <a:path h="3603571" w="7315899">
                <a:moveTo>
                  <a:pt x="0" y="0"/>
                </a:moveTo>
                <a:lnTo>
                  <a:pt x="7315899" y="0"/>
                </a:lnTo>
                <a:lnTo>
                  <a:pt x="7315899" y="3603571"/>
                </a:lnTo>
                <a:lnTo>
                  <a:pt x="0" y="360357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-807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749331" y="655290"/>
            <a:ext cx="9647336" cy="2434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9"/>
              </a:lnSpc>
            </a:pPr>
            <a:r>
              <a:rPr lang="en-US" sz="4999">
                <a:solidFill>
                  <a:srgbClr val="97B8FF"/>
                </a:solidFill>
                <a:latin typeface="Arimo"/>
                <a:ea typeface="Arimo"/>
                <a:cs typeface="Arimo"/>
                <a:sym typeface="Arimo"/>
              </a:rPr>
              <a:t>Healthcare Data Management: Protecting Patient Privacy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404598" y="3698230"/>
            <a:ext cx="3183434" cy="426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4"/>
              </a:lnSpc>
            </a:pPr>
            <a:r>
              <a:rPr lang="en-US" sz="2499">
                <a:solidFill>
                  <a:srgbClr val="E0D6DE"/>
                </a:solidFill>
                <a:latin typeface="Arimo"/>
                <a:ea typeface="Arimo"/>
                <a:cs typeface="Arimo"/>
                <a:sym typeface="Arimo"/>
              </a:rPr>
              <a:t>Data Security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404598" y="4201120"/>
            <a:ext cx="7992070" cy="483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000">
                <a:solidFill>
                  <a:srgbClr val="E0D6DE"/>
                </a:solidFill>
                <a:latin typeface="Arimo"/>
                <a:ea typeface="Arimo"/>
                <a:cs typeface="Arimo"/>
                <a:sym typeface="Arimo"/>
              </a:rPr>
              <a:t>Secure storage and access to patient records.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404598" y="5735539"/>
            <a:ext cx="3183434" cy="426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4"/>
              </a:lnSpc>
            </a:pPr>
            <a:r>
              <a:rPr lang="en-US" sz="2499">
                <a:solidFill>
                  <a:srgbClr val="E0D6DE"/>
                </a:solidFill>
                <a:latin typeface="Arimo"/>
                <a:ea typeface="Arimo"/>
                <a:cs typeface="Arimo"/>
                <a:sym typeface="Arimo"/>
              </a:rPr>
              <a:t>Data Privacy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404598" y="6238429"/>
            <a:ext cx="7992070" cy="483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000">
                <a:solidFill>
                  <a:srgbClr val="E0D6DE"/>
                </a:solidFill>
                <a:latin typeface="Arimo"/>
                <a:ea typeface="Arimo"/>
                <a:cs typeface="Arimo"/>
                <a:sym typeface="Arimo"/>
              </a:rPr>
              <a:t>Enhanced patient control over their data.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404598" y="7772846"/>
            <a:ext cx="3183434" cy="426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4"/>
              </a:lnSpc>
            </a:pPr>
            <a:r>
              <a:rPr lang="en-US" sz="2499">
                <a:solidFill>
                  <a:srgbClr val="E0D6DE"/>
                </a:solidFill>
                <a:latin typeface="Arimo"/>
                <a:ea typeface="Arimo"/>
                <a:cs typeface="Arimo"/>
                <a:sym typeface="Arimo"/>
              </a:rPr>
              <a:t>Data Integrity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404598" y="8275736"/>
            <a:ext cx="7992070" cy="483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000">
                <a:solidFill>
                  <a:srgbClr val="E0D6DE"/>
                </a:solidFill>
                <a:latin typeface="Arimo"/>
                <a:ea typeface="Arimo"/>
                <a:cs typeface="Arimo"/>
                <a:sym typeface="Arimo"/>
              </a:rPr>
              <a:t>Prevent unauthorized data modification.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7070C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7845475" y="5404247"/>
            <a:ext cx="9455051" cy="2561630"/>
            <a:chOff x="0" y="0"/>
            <a:chExt cx="12606735" cy="341550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606782" cy="3415411"/>
            </a:xfrm>
            <a:custGeom>
              <a:avLst/>
              <a:gdLst/>
              <a:ahLst/>
              <a:cxnLst/>
              <a:rect r="r" b="b" t="t" l="l"/>
              <a:pathLst>
                <a:path h="3415411" w="12606782">
                  <a:moveTo>
                    <a:pt x="0" y="62992"/>
                  </a:moveTo>
                  <a:cubicBezTo>
                    <a:pt x="0" y="28194"/>
                    <a:pt x="28321" y="0"/>
                    <a:pt x="63246" y="0"/>
                  </a:cubicBezTo>
                  <a:lnTo>
                    <a:pt x="12543536" y="0"/>
                  </a:lnTo>
                  <a:lnTo>
                    <a:pt x="12543536" y="6350"/>
                  </a:lnTo>
                  <a:lnTo>
                    <a:pt x="12543536" y="0"/>
                  </a:lnTo>
                  <a:cubicBezTo>
                    <a:pt x="12578461" y="0"/>
                    <a:pt x="12606782" y="28194"/>
                    <a:pt x="12606782" y="62992"/>
                  </a:cubicBezTo>
                  <a:lnTo>
                    <a:pt x="12600432" y="62992"/>
                  </a:lnTo>
                  <a:lnTo>
                    <a:pt x="12606782" y="62992"/>
                  </a:lnTo>
                  <a:lnTo>
                    <a:pt x="12606782" y="3352419"/>
                  </a:lnTo>
                  <a:lnTo>
                    <a:pt x="12600432" y="3352419"/>
                  </a:lnTo>
                  <a:lnTo>
                    <a:pt x="12606782" y="3352419"/>
                  </a:lnTo>
                  <a:cubicBezTo>
                    <a:pt x="12606782" y="3387217"/>
                    <a:pt x="12578461" y="3415411"/>
                    <a:pt x="12543536" y="3415411"/>
                  </a:cubicBezTo>
                  <a:lnTo>
                    <a:pt x="12543536" y="3409061"/>
                  </a:lnTo>
                  <a:lnTo>
                    <a:pt x="12543536" y="3415411"/>
                  </a:lnTo>
                  <a:lnTo>
                    <a:pt x="63246" y="3415411"/>
                  </a:lnTo>
                  <a:lnTo>
                    <a:pt x="63246" y="3409061"/>
                  </a:lnTo>
                  <a:lnTo>
                    <a:pt x="63246" y="3415411"/>
                  </a:lnTo>
                  <a:cubicBezTo>
                    <a:pt x="28321" y="3415411"/>
                    <a:pt x="0" y="3387217"/>
                    <a:pt x="0" y="3352419"/>
                  </a:cubicBezTo>
                  <a:lnTo>
                    <a:pt x="0" y="62992"/>
                  </a:lnTo>
                  <a:lnTo>
                    <a:pt x="6350" y="62992"/>
                  </a:lnTo>
                  <a:lnTo>
                    <a:pt x="0" y="62992"/>
                  </a:lnTo>
                  <a:moveTo>
                    <a:pt x="12700" y="62992"/>
                  </a:moveTo>
                  <a:lnTo>
                    <a:pt x="12700" y="3352419"/>
                  </a:lnTo>
                  <a:lnTo>
                    <a:pt x="6350" y="3352419"/>
                  </a:lnTo>
                  <a:lnTo>
                    <a:pt x="12700" y="3352419"/>
                  </a:lnTo>
                  <a:cubicBezTo>
                    <a:pt x="12700" y="3380232"/>
                    <a:pt x="35306" y="3402711"/>
                    <a:pt x="63246" y="3402711"/>
                  </a:cubicBezTo>
                  <a:lnTo>
                    <a:pt x="12543536" y="3402711"/>
                  </a:lnTo>
                  <a:cubicBezTo>
                    <a:pt x="12571476" y="3402711"/>
                    <a:pt x="12594082" y="3380105"/>
                    <a:pt x="12594082" y="3352419"/>
                  </a:cubicBezTo>
                  <a:lnTo>
                    <a:pt x="12594082" y="62992"/>
                  </a:lnTo>
                  <a:cubicBezTo>
                    <a:pt x="12594082" y="35179"/>
                    <a:pt x="12571476" y="12700"/>
                    <a:pt x="12543536" y="12700"/>
                  </a:cubicBezTo>
                  <a:lnTo>
                    <a:pt x="63246" y="12700"/>
                  </a:lnTo>
                  <a:lnTo>
                    <a:pt x="63246" y="6350"/>
                  </a:lnTo>
                  <a:lnTo>
                    <a:pt x="63246" y="12700"/>
                  </a:lnTo>
                  <a:cubicBezTo>
                    <a:pt x="35306" y="12700"/>
                    <a:pt x="12700" y="35306"/>
                    <a:pt x="12700" y="62992"/>
                  </a:cubicBezTo>
                  <a:close/>
                </a:path>
              </a:pathLst>
            </a:custGeom>
            <a:solidFill>
              <a:srgbClr val="FFFFFF">
                <a:alpha val="23922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859762" y="5418535"/>
            <a:ext cx="9425434" cy="1266527"/>
            <a:chOff x="0" y="0"/>
            <a:chExt cx="12567245" cy="168870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567285" cy="1688719"/>
            </a:xfrm>
            <a:custGeom>
              <a:avLst/>
              <a:gdLst/>
              <a:ahLst/>
              <a:cxnLst/>
              <a:rect r="r" b="b" t="t" l="l"/>
              <a:pathLst>
                <a:path h="1688719" w="12567285">
                  <a:moveTo>
                    <a:pt x="0" y="0"/>
                  </a:moveTo>
                  <a:lnTo>
                    <a:pt x="12567285" y="0"/>
                  </a:lnTo>
                  <a:lnTo>
                    <a:pt x="12567285" y="1688719"/>
                  </a:lnTo>
                  <a:lnTo>
                    <a:pt x="0" y="1688719"/>
                  </a:lnTo>
                  <a:close/>
                </a:path>
              </a:pathLst>
            </a:custGeom>
            <a:solidFill>
              <a:srgbClr val="FFFFFF">
                <a:alpha val="3922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859762" y="6685061"/>
            <a:ext cx="9425434" cy="1266527"/>
            <a:chOff x="0" y="0"/>
            <a:chExt cx="12567245" cy="168870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567285" cy="1688719"/>
            </a:xfrm>
            <a:custGeom>
              <a:avLst/>
              <a:gdLst/>
              <a:ahLst/>
              <a:cxnLst/>
              <a:rect r="r" b="b" t="t" l="l"/>
              <a:pathLst>
                <a:path h="1688719" w="12567285">
                  <a:moveTo>
                    <a:pt x="0" y="0"/>
                  </a:moveTo>
                  <a:lnTo>
                    <a:pt x="12567285" y="0"/>
                  </a:lnTo>
                  <a:lnTo>
                    <a:pt x="12567285" y="1688719"/>
                  </a:lnTo>
                  <a:lnTo>
                    <a:pt x="0" y="1688719"/>
                  </a:lnTo>
                  <a:close/>
                </a:path>
              </a:pathLst>
            </a:custGeom>
            <a:solidFill>
              <a:srgbClr val="000000">
                <a:alpha val="3922"/>
              </a:srgbClr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208104" y="3255766"/>
            <a:ext cx="7056346" cy="4710111"/>
          </a:xfrm>
          <a:custGeom>
            <a:avLst/>
            <a:gdLst/>
            <a:ahLst/>
            <a:cxnLst/>
            <a:rect r="r" b="b" t="t" l="l"/>
            <a:pathLst>
              <a:path h="4710111" w="7056346">
                <a:moveTo>
                  <a:pt x="0" y="0"/>
                </a:moveTo>
                <a:lnTo>
                  <a:pt x="7056346" y="0"/>
                </a:lnTo>
                <a:lnTo>
                  <a:pt x="7056346" y="4710111"/>
                </a:lnTo>
                <a:lnTo>
                  <a:pt x="0" y="47101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850237" y="2268736"/>
            <a:ext cx="9445526" cy="2715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97B8FF"/>
                </a:solidFill>
                <a:latin typeface="Arimo"/>
                <a:ea typeface="Arimo"/>
                <a:cs typeface="Arimo"/>
                <a:sym typeface="Arimo"/>
              </a:rPr>
              <a:t>Real Estate Transactions: Streamlining Property Deals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144321" y="5493395"/>
            <a:ext cx="256966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E0D6DE"/>
                </a:solidFill>
                <a:latin typeface="Arimo"/>
                <a:ea typeface="Arimo"/>
                <a:cs typeface="Arimo"/>
                <a:sym typeface="Arimo"/>
              </a:rPr>
              <a:t>Faster Closings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290548" y="5493395"/>
            <a:ext cx="2564904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E0D6DE"/>
                </a:solidFill>
                <a:latin typeface="Arimo"/>
                <a:ea typeface="Arimo"/>
                <a:cs typeface="Arimo"/>
                <a:sym typeface="Arimo"/>
              </a:rPr>
              <a:t>Reduced Costs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432012" y="5493395"/>
            <a:ext cx="2569666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E0D6DE"/>
                </a:solidFill>
                <a:latin typeface="Arimo"/>
                <a:ea typeface="Arimo"/>
                <a:cs typeface="Arimo"/>
                <a:sym typeface="Arimo"/>
              </a:rPr>
              <a:t>Increased Transparency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144321" y="6759922"/>
            <a:ext cx="256966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E0D6DE"/>
                </a:solidFill>
                <a:latin typeface="Arimo"/>
                <a:ea typeface="Arimo"/>
                <a:cs typeface="Arimo"/>
                <a:sym typeface="Arimo"/>
              </a:rPr>
              <a:t>Improved Security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290548" y="6759922"/>
            <a:ext cx="2564904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E0D6DE"/>
                </a:solidFill>
                <a:latin typeface="Arimo"/>
                <a:ea typeface="Arimo"/>
                <a:cs typeface="Arimo"/>
                <a:sym typeface="Arimo"/>
              </a:rPr>
              <a:t>Enhanced Efficiency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432012" y="6759922"/>
            <a:ext cx="256966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E0D6DE"/>
                </a:solidFill>
                <a:latin typeface="Arimo"/>
                <a:ea typeface="Arimo"/>
                <a:cs typeface="Arimo"/>
                <a:sym typeface="Arimo"/>
              </a:rPr>
              <a:t>Greater Trust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7070C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992238" y="3091160"/>
            <a:ext cx="9445526" cy="2715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97B8FF"/>
                </a:solidFill>
                <a:latin typeface="Arimo"/>
                <a:ea typeface="Arimo"/>
                <a:cs typeface="Arimo"/>
                <a:sym typeface="Arimo"/>
              </a:rPr>
              <a:t>The Path Forward: Blockchain's Transformative Potential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92238" y="6126659"/>
            <a:ext cx="9445526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E0D6DE"/>
                </a:solidFill>
                <a:latin typeface="Arimo"/>
                <a:ea typeface="Arimo"/>
                <a:cs typeface="Arimo"/>
                <a:sym typeface="Arimo"/>
              </a:rPr>
              <a:t>Blockchain's potential is vast. It promises a more secure, transparent, and efficient future. Its impact will continue to grow.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DAGT8M9hzlc</dc:identifier>
  <dcterms:modified xsi:type="dcterms:W3CDTF">2011-08-01T06:04:30Z</dcterms:modified>
  <cp:revision>1</cp:revision>
  <dc:title>Blockchain-Use-Cases(1).pptx</dc:title>
</cp:coreProperties>
</file>