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1" r:id="rId12"/>
    <p:sldId id="264" r:id="rId13"/>
    <p:sldId id="265" r:id="rId14"/>
    <p:sldId id="266" r:id="rId15"/>
    <p:sldId id="273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0D5"/>
          </a:solidFill>
        </a:fill>
      </a:tcStyle>
    </a:wholeTbl>
    <a:band2H>
      <a:tcTxStyle/>
      <a:tcStyle>
        <a:tcBdr/>
        <a:fill>
          <a:solidFill>
            <a:srgbClr val="EBF0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DF0"/>
          </a:solidFill>
        </a:fill>
      </a:tcStyle>
    </a:wholeTbl>
    <a:band2H>
      <a:tcTxStyle/>
      <a:tcStyle>
        <a:tcBdr/>
        <a:fill>
          <a:solidFill>
            <a:srgbClr val="F1F6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E5E5"/>
          </a:solidFill>
        </a:fill>
      </a:tcStyle>
    </a:wholeTbl>
    <a:band2H>
      <a:tcTxStyle/>
      <a:tcStyle>
        <a:tcBdr/>
        <a:fill>
          <a:solidFill>
            <a:srgbClr val="FBF3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9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latinLnBrk="0">
      <a:defRPr sz="1200">
        <a:solidFill>
          <a:srgbClr val="FFFFFF"/>
        </a:solidFill>
        <a:latin typeface="+mj-lt"/>
        <a:ea typeface="+mj-ea"/>
        <a:cs typeface="+mj-cs"/>
        <a:sym typeface="Rockwell"/>
      </a:defRPr>
    </a:lvl1pPr>
    <a:lvl2pPr indent="228600" latinLnBrk="0">
      <a:defRPr sz="1200">
        <a:solidFill>
          <a:srgbClr val="FFFFFF"/>
        </a:solidFill>
        <a:latin typeface="+mj-lt"/>
        <a:ea typeface="+mj-ea"/>
        <a:cs typeface="+mj-cs"/>
        <a:sym typeface="Rockwell"/>
      </a:defRPr>
    </a:lvl2pPr>
    <a:lvl3pPr indent="457200" latinLnBrk="0">
      <a:defRPr sz="1200">
        <a:solidFill>
          <a:srgbClr val="FFFFFF"/>
        </a:solidFill>
        <a:latin typeface="+mj-lt"/>
        <a:ea typeface="+mj-ea"/>
        <a:cs typeface="+mj-cs"/>
        <a:sym typeface="Rockwell"/>
      </a:defRPr>
    </a:lvl3pPr>
    <a:lvl4pPr indent="685800" latinLnBrk="0">
      <a:defRPr sz="1200">
        <a:solidFill>
          <a:srgbClr val="FFFFFF"/>
        </a:solidFill>
        <a:latin typeface="+mj-lt"/>
        <a:ea typeface="+mj-ea"/>
        <a:cs typeface="+mj-cs"/>
        <a:sym typeface="Rockwell"/>
      </a:defRPr>
    </a:lvl4pPr>
    <a:lvl5pPr indent="914400" latinLnBrk="0">
      <a:defRPr sz="1200">
        <a:solidFill>
          <a:srgbClr val="FFFFFF"/>
        </a:solidFill>
        <a:latin typeface="+mj-lt"/>
        <a:ea typeface="+mj-ea"/>
        <a:cs typeface="+mj-cs"/>
        <a:sym typeface="Rockwell"/>
      </a:defRPr>
    </a:lvl5pPr>
    <a:lvl6pPr indent="1143000" latinLnBrk="0">
      <a:defRPr sz="1200">
        <a:solidFill>
          <a:srgbClr val="FFFFFF"/>
        </a:solidFill>
        <a:latin typeface="+mj-lt"/>
        <a:ea typeface="+mj-ea"/>
        <a:cs typeface="+mj-cs"/>
        <a:sym typeface="Rockwell"/>
      </a:defRPr>
    </a:lvl6pPr>
    <a:lvl7pPr indent="1371600" latinLnBrk="0">
      <a:defRPr sz="1200">
        <a:solidFill>
          <a:srgbClr val="FFFFFF"/>
        </a:solidFill>
        <a:latin typeface="+mj-lt"/>
        <a:ea typeface="+mj-ea"/>
        <a:cs typeface="+mj-cs"/>
        <a:sym typeface="Rockwell"/>
      </a:defRPr>
    </a:lvl7pPr>
    <a:lvl8pPr indent="1600200" latinLnBrk="0">
      <a:defRPr sz="1200">
        <a:solidFill>
          <a:srgbClr val="FFFFFF"/>
        </a:solidFill>
        <a:latin typeface="+mj-lt"/>
        <a:ea typeface="+mj-ea"/>
        <a:cs typeface="+mj-cs"/>
        <a:sym typeface="Rockwell"/>
      </a:defRPr>
    </a:lvl8pPr>
    <a:lvl9pPr indent="1828800" latinLnBrk="0">
      <a:defRPr sz="1200">
        <a:solidFill>
          <a:srgbClr val="FFFFFF"/>
        </a:solidFill>
        <a:latin typeface="+mj-lt"/>
        <a:ea typeface="+mj-ea"/>
        <a:cs typeface="+mj-cs"/>
        <a:sym typeface="Rockwel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3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3/28/2018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0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3/28/2018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6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3/28/2018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1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0"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7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3/28/2018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4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3/28/2018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8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6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1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3/28/2018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0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2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3/28/2018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97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>
            <a:spLocks noGrp="1"/>
          </p:cNvSpPr>
          <p:nvPr>
            <p:ph type="ctrTitle"/>
          </p:nvPr>
        </p:nvSpPr>
        <p:spPr>
          <a:xfrm>
            <a:off x="1676400" y="609600"/>
            <a:ext cx="6019800" cy="1698625"/>
          </a:xfrm>
          <a:prstGeom prst="rect">
            <a:avLst/>
          </a:prstGeom>
          <a:effectLst>
            <a:outerShdw blurRad="76200" dist="50800" dir="5400000" algn="ctr" rotWithShape="0">
              <a:srgbClr val="000000">
                <a:alpha val="45000"/>
              </a:srgbClr>
            </a:outerShdw>
          </a:effectLst>
        </p:spPr>
        <p:txBody>
          <a:bodyPr/>
          <a:lstStyle>
            <a:lvl1pPr>
              <a:defRPr sz="4200"/>
            </a:lvl1pPr>
          </a:lstStyle>
          <a:p>
            <a:r>
              <a:rPr dirty="0" smtClean="0"/>
              <a:t>Data </a:t>
            </a:r>
            <a:r>
              <a:rPr dirty="0"/>
              <a:t>Analysis With Python</a:t>
            </a:r>
          </a:p>
        </p:txBody>
      </p:sp>
      <p:sp>
        <p:nvSpPr>
          <p:cNvPr id="123" name="Subtitle 2"/>
          <p:cNvSpPr txBox="1">
            <a:spLocks noGrp="1"/>
          </p:cNvSpPr>
          <p:nvPr>
            <p:ph type="subTitle" idx="1"/>
          </p:nvPr>
        </p:nvSpPr>
        <p:spPr>
          <a:xfrm>
            <a:off x="304800" y="3124200"/>
            <a:ext cx="4953000" cy="2729464"/>
          </a:xfrm>
          <a:prstGeom prst="rect">
            <a:avLst/>
          </a:prstGeom>
          <a:effectLst>
            <a:outerShdw blurRad="177800" dist="50800" dir="5400000" algn="ctr" rotWithShape="0">
              <a:srgbClr val="000000">
                <a:alpha val="64000"/>
              </a:srgbClr>
            </a:outerShdw>
          </a:effectLst>
        </p:spPr>
        <p:txBody>
          <a:bodyPr>
            <a:normAutofit lnSpcReduction="10000"/>
          </a:bodyPr>
          <a:lstStyle/>
          <a:p>
            <a:pPr algn="ctr" defTabSz="905255">
              <a:defRPr sz="3168"/>
            </a:pPr>
            <a:r>
              <a:rPr dirty="0">
                <a:solidFill>
                  <a:schemeClr val="bg1"/>
                </a:solidFill>
              </a:rPr>
              <a:t>Presented By:</a:t>
            </a:r>
          </a:p>
          <a:p>
            <a:pPr algn="ctr" defTabSz="905255">
              <a:defRPr sz="1782"/>
            </a:pPr>
            <a:r>
              <a:rPr lang="en-US" dirty="0" smtClean="0">
                <a:solidFill>
                  <a:schemeClr val="bg1"/>
                </a:solidFill>
              </a:rPr>
              <a:t>Hossain </a:t>
            </a:r>
            <a:r>
              <a:rPr lang="en-US" dirty="0" err="1" smtClean="0">
                <a:solidFill>
                  <a:schemeClr val="bg1"/>
                </a:solidFill>
              </a:rPr>
              <a:t>Abedy</a:t>
            </a:r>
            <a:endParaRPr dirty="0">
              <a:solidFill>
                <a:schemeClr val="bg1"/>
              </a:solidFill>
            </a:endParaRPr>
          </a:p>
          <a:p>
            <a:pPr algn="ctr" defTabSz="905255">
              <a:defRPr sz="1782"/>
            </a:pPr>
            <a:r>
              <a:rPr dirty="0">
                <a:solidFill>
                  <a:schemeClr val="bg1"/>
                </a:solidFill>
              </a:rPr>
              <a:t>ID</a:t>
            </a:r>
            <a:r>
              <a:rPr dirty="0">
                <a:solidFill>
                  <a:schemeClr val="bg1"/>
                </a:solidFill>
              </a:rPr>
              <a:t>: </a:t>
            </a:r>
            <a:r>
              <a:rPr dirty="0" smtClean="0">
                <a:solidFill>
                  <a:schemeClr val="bg1"/>
                </a:solidFill>
              </a:rPr>
              <a:t>2014-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dirty="0" smtClean="0">
                <a:solidFill>
                  <a:schemeClr val="bg1"/>
                </a:solidFill>
              </a:rPr>
              <a:t>-60-08</a:t>
            </a:r>
            <a:r>
              <a:rPr lang="en-US" dirty="0" smtClean="0">
                <a:solidFill>
                  <a:schemeClr val="bg1"/>
                </a:solidFill>
              </a:rPr>
              <a:t>0</a:t>
            </a:r>
            <a:endParaRPr dirty="0">
              <a:solidFill>
                <a:schemeClr val="bg1"/>
              </a:solidFill>
            </a:endParaRPr>
          </a:p>
          <a:p>
            <a:pPr algn="ctr" defTabSz="905255">
              <a:defRPr sz="1782"/>
            </a:pPr>
            <a:r>
              <a:rPr lang="en-US" dirty="0" smtClean="0">
                <a:solidFill>
                  <a:schemeClr val="bg1"/>
                </a:solidFill>
              </a:rPr>
              <a:t>Jafrul Hossain</a:t>
            </a:r>
            <a:endParaRPr dirty="0">
              <a:solidFill>
                <a:schemeClr val="bg1"/>
              </a:solidFill>
            </a:endParaRPr>
          </a:p>
          <a:p>
            <a:pPr algn="ctr" defTabSz="905255">
              <a:defRPr sz="1782"/>
            </a:pPr>
            <a:r>
              <a:rPr dirty="0">
                <a:solidFill>
                  <a:schemeClr val="bg1"/>
                </a:solidFill>
              </a:rPr>
              <a:t>ID</a:t>
            </a:r>
            <a:r>
              <a:rPr dirty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2013-3-68-037</a:t>
            </a:r>
            <a:endParaRPr dirty="0">
              <a:solidFill>
                <a:schemeClr val="bg1"/>
              </a:solidFill>
            </a:endParaRPr>
          </a:p>
          <a:p>
            <a:pPr algn="ctr" defTabSz="905255">
              <a:defRPr sz="1782"/>
            </a:pPr>
            <a:r>
              <a:rPr lang="en-US" dirty="0" err="1" smtClean="0">
                <a:solidFill>
                  <a:schemeClr val="bg1"/>
                </a:solidFill>
              </a:rPr>
              <a:t>Nazmul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Hasasn</a:t>
            </a:r>
            <a:endParaRPr lang="en-US" dirty="0" smtClean="0">
              <a:solidFill>
                <a:schemeClr val="bg1"/>
              </a:solidFill>
            </a:endParaRPr>
          </a:p>
          <a:p>
            <a:pPr algn="ctr" defTabSz="905255">
              <a:defRPr sz="1782"/>
            </a:pPr>
            <a:r>
              <a:rPr dirty="0" smtClean="0">
                <a:solidFill>
                  <a:schemeClr val="bg1"/>
                </a:solidFill>
              </a:rPr>
              <a:t>ID</a:t>
            </a:r>
            <a:r>
              <a:rPr dirty="0" smtClean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 2014-2-60-063</a:t>
            </a:r>
            <a:r>
              <a:rPr dirty="0" smtClean="0">
                <a:solidFill>
                  <a:schemeClr val="bg1"/>
                </a:solidFill>
              </a:rPr>
              <a:t>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4" name="Subtitle 2"/>
          <p:cNvSpPr txBox="1"/>
          <p:nvPr/>
        </p:nvSpPr>
        <p:spPr>
          <a:xfrm>
            <a:off x="5029200" y="2971800"/>
            <a:ext cx="3733800" cy="2677656"/>
          </a:xfrm>
          <a:prstGeom prst="rect">
            <a:avLst/>
          </a:prstGeom>
          <a:ln w="12700">
            <a:miter lim="400000"/>
          </a:ln>
          <a:effectLst>
            <a:outerShdw blurRad="279400" dist="50800" dir="5400000" algn="ctr" rotWithShape="0">
              <a:srgbClr val="000000">
                <a:alpha val="71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rPr dirty="0">
                <a:solidFill>
                  <a:schemeClr val="bg1"/>
                </a:solidFill>
              </a:rPr>
              <a:t>Instructor:</a:t>
            </a:r>
          </a:p>
          <a:p>
            <a:pPr algn="ctr">
              <a:defRPr sz="3200">
                <a:solidFill>
                  <a:srgbClr val="FFFFFF"/>
                </a:solidFill>
              </a:defRPr>
            </a:pPr>
            <a:endParaRPr dirty="0">
              <a:solidFill>
                <a:schemeClr val="bg1"/>
              </a:solidFill>
            </a:endParaRP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dirty="0">
                <a:solidFill>
                  <a:schemeClr val="bg1"/>
                </a:solidFill>
              </a:rPr>
              <a:t>Dr. Mohammad </a:t>
            </a:r>
            <a:r>
              <a:rPr dirty="0" err="1">
                <a:solidFill>
                  <a:schemeClr val="bg1"/>
                </a:solidFill>
              </a:rPr>
              <a:t>Rezwanul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Huq</a:t>
            </a:r>
            <a:endParaRPr dirty="0">
              <a:solidFill>
                <a:schemeClr val="bg1"/>
              </a:solidFill>
            </a:endParaRP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dirty="0">
                <a:solidFill>
                  <a:schemeClr val="bg1"/>
                </a:solidFill>
              </a:rPr>
              <a:t>Assistant Professor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dirty="0">
                <a:solidFill>
                  <a:schemeClr val="bg1"/>
                </a:solidFill>
              </a:rPr>
              <a:t>Department of CSE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dirty="0">
                <a:solidFill>
                  <a:schemeClr val="bg1"/>
                </a:solidFill>
              </a:rPr>
              <a:t>East West University</a:t>
            </a:r>
          </a:p>
          <a:p>
            <a:pPr algn="ctr">
              <a:defRPr sz="3200">
                <a:solidFill>
                  <a:srgbClr val="FFFFFF"/>
                </a:solidFill>
              </a:defRPr>
            </a:pP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1609344"/>
          </a:xfrm>
          <a:effectLst>
            <a:outerShdw blurRad="393700" dist="50800" dir="5400000" algn="ctr" rotWithShape="0">
              <a:srgbClr val="000000">
                <a:alpha val="55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en-US" sz="4800" dirty="0" smtClean="0"/>
              <a:t>Runs, Strike rate and Dismissals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93424"/>
            <a:ext cx="7772400" cy="3906252"/>
          </a:xfrm>
          <a:effectLst>
            <a:outerShdw blurRad="482600" dist="50800" dir="5400000" sx="112000" sy="112000" algn="ctr" rotWithShape="0">
              <a:srgbClr val="000000">
                <a:alpha val="3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173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Runs scored by centuries and half centuries 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23" y="2362200"/>
            <a:ext cx="5617798" cy="3390390"/>
          </a:xfrm>
          <a:effectLst>
            <a:outerShdw blurRad="469900" dist="50800" dir="5400000" sx="112000" sy="112000" algn="ctr" rotWithShape="0">
              <a:srgbClr val="000000">
                <a:alpha val="24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645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381000" y="533400"/>
            <a:ext cx="7772400" cy="1609344"/>
          </a:xfrm>
          <a:prstGeom prst="rect">
            <a:avLst/>
          </a:prstGeom>
          <a:effectLst>
            <a:outerShdw blurRad="342900" dist="50800" dir="5400000" algn="ctr" rotWithShape="0">
              <a:srgbClr val="000000">
                <a:alpha val="65000"/>
              </a:srgbClr>
            </a:outerShdw>
          </a:effectLst>
        </p:spPr>
        <p:txBody>
          <a:bodyPr>
            <a:normAutofit/>
          </a:bodyPr>
          <a:lstStyle>
            <a:lvl1pPr indent="44988" defTabSz="749808">
              <a:defRPr sz="3362">
                <a:effectLst>
                  <a:outerShdw blurRad="31242" dist="20910" dir="54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dirty="0"/>
              <a:t>Prediction of Average using Normal Distribution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509764"/>
              </p:ext>
            </p:extLst>
          </p:nvPr>
        </p:nvGraphicFramePr>
        <p:xfrm>
          <a:off x="647700" y="2209800"/>
          <a:ext cx="7239000" cy="3680460"/>
        </p:xfrm>
        <a:graphic>
          <a:graphicData uri="http://schemas.openxmlformats.org/drawingml/2006/table">
            <a:tbl>
              <a:tblPr>
                <a:effectLst>
                  <a:outerShdw blurRad="495300" dist="50800" dir="5400000" algn="ctr" rotWithShape="0">
                    <a:srgbClr val="000000">
                      <a:alpha val="32000"/>
                    </a:srgbClr>
                  </a:outerShdw>
                </a:effectLst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Batsmen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Confidence Interval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Comment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chemeClr val="bg1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1</a:t>
                      </a:r>
                      <a:endParaRPr lang="en-US" sz="36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[63.12,31.76] 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95% of the time Batsman1 average will be between 63.12  to 31.76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chemeClr val="bg1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2</a:t>
                      </a:r>
                      <a:endParaRPr lang="en-US" sz="36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[53.65,32.65]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95% of the time Batsman2 average will be between 63.65  to 30.94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chemeClr val="bg1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3</a:t>
                      </a:r>
                      <a:endParaRPr lang="en-US" sz="36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[70.28,36.38]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95% of the time Batsman3 average will be between 70.28 to 36.38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>
            <a:spLocks noGrp="1"/>
          </p:cNvSpPr>
          <p:nvPr>
            <p:ph type="title"/>
          </p:nvPr>
        </p:nvSpPr>
        <p:spPr>
          <a:xfrm>
            <a:off x="533400" y="210664"/>
            <a:ext cx="7772400" cy="1609344"/>
          </a:xfrm>
          <a:prstGeom prst="rect">
            <a:avLst/>
          </a:prstGeom>
          <a:effectLst>
            <a:outerShdw blurRad="698500" dist="50800" dir="5400000" algn="ctr" rotWithShape="0">
              <a:srgbClr val="000000">
                <a:alpha val="50000"/>
              </a:srgbClr>
            </a:outerShdw>
          </a:effectLst>
        </p:spPr>
        <p:txBody>
          <a:bodyPr>
            <a:normAutofit/>
          </a:bodyPr>
          <a:lstStyle>
            <a:lvl1pPr indent="50474" defTabSz="841247">
              <a:defRPr sz="3772">
                <a:effectLst>
                  <a:outerShdw blurRad="35052" dist="23460" dir="54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dirty="0"/>
              <a:t>Prediction of Average using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</a:t>
            </a:r>
            <a:r>
              <a:rPr lang="en-US" dirty="0" smtClean="0"/>
              <a:t>-</a:t>
            </a:r>
            <a:r>
              <a:rPr dirty="0" smtClean="0"/>
              <a:t>Distribution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120108"/>
              </p:ext>
            </p:extLst>
          </p:nvPr>
        </p:nvGraphicFramePr>
        <p:xfrm>
          <a:off x="762000" y="1828800"/>
          <a:ext cx="7010400" cy="3680460"/>
        </p:xfrm>
        <a:graphic>
          <a:graphicData uri="http://schemas.openxmlformats.org/drawingml/2006/table">
            <a:tbl>
              <a:tblPr/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6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Batsmen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Confidence Interval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Comment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73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1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[63.65,30.94]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95% of the time Batsman1 average will be between 63.65  to 30.94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73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2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[54.00,32.31]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95% of the time Batsman2 average will be between 54.00  to 32.31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73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3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[70.85,35.82]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95% of the time Batsman3 average will be between 70.85  to 35.82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457200" y="371856"/>
            <a:ext cx="7772400" cy="1609344"/>
          </a:xfrm>
          <a:prstGeom prst="rect">
            <a:avLst/>
          </a:prstGeom>
        </p:spPr>
        <p:txBody>
          <a:bodyPr/>
          <a:lstStyle/>
          <a:p>
            <a:r>
              <a:rPr dirty="0"/>
              <a:t>Identifying Players</a:t>
            </a:r>
          </a:p>
        </p:txBody>
      </p:sp>
      <p:sp>
        <p:nvSpPr>
          <p:cNvPr id="154" name="Content Placeholder 2"/>
          <p:cNvSpPr txBox="1">
            <a:spLocks noGrp="1"/>
          </p:cNvSpPr>
          <p:nvPr>
            <p:ph idx="1"/>
          </p:nvPr>
        </p:nvSpPr>
        <p:spPr>
          <a:xfrm>
            <a:off x="2895600" y="1981200"/>
            <a:ext cx="4800600" cy="4050792"/>
          </a:xfrm>
          <a:prstGeom prst="rect">
            <a:avLst/>
          </a:prstGeom>
          <a:effectLst>
            <a:outerShdw blurRad="774700" dist="50800" dir="5400000" algn="ctr" rotWithShape="0">
              <a:schemeClr val="bg1">
                <a:alpha val="94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28000"/>
                    </a:prstClr>
                  </a:outerShdw>
                </a:effectLst>
              </a:rPr>
              <a:t>Tamim</a:t>
            </a:r>
            <a:r>
              <a:rPr lang="en-US" sz="36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28000"/>
                    </a:prstClr>
                  </a:outerShdw>
                </a:effectLst>
              </a:rPr>
              <a:t> Iqbal</a:t>
            </a:r>
            <a:endParaRPr sz="3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28000"/>
                  </a:prstClr>
                </a:outerShdw>
              </a:effectLst>
            </a:endParaRPr>
          </a:p>
          <a:p>
            <a:r>
              <a:rPr lang="en-US" sz="36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28000"/>
                    </a:prstClr>
                  </a:outerShdw>
                </a:effectLst>
              </a:rPr>
              <a:t>Kane Williamson</a:t>
            </a:r>
            <a:endParaRPr sz="3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28000"/>
                  </a:prstClr>
                </a:outerShdw>
              </a:effectLst>
            </a:endParaRPr>
          </a:p>
          <a:p>
            <a:r>
              <a:rPr lang="en-US" sz="36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28000"/>
                    </a:prstClr>
                  </a:outerShdw>
                </a:effectLst>
              </a:rPr>
              <a:t>David Warner</a:t>
            </a:r>
            <a:endParaRPr sz="3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28000"/>
                  </a:prstClr>
                </a:outerShdw>
              </a:effectLst>
            </a:endParaRPr>
          </a:p>
          <a:p>
            <a:r>
              <a:rPr lang="en-US" sz="36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28000"/>
                    </a:prstClr>
                  </a:outerShdw>
                </a:effectLst>
              </a:rPr>
              <a:t>Joe Root</a:t>
            </a:r>
          </a:p>
          <a:p>
            <a:r>
              <a:rPr lang="en-US" sz="3600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28000"/>
                    </a:prstClr>
                  </a:outerShdw>
                </a:effectLst>
              </a:rPr>
              <a:t>Virat</a:t>
            </a:r>
            <a:r>
              <a:rPr lang="en-US" sz="36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28000"/>
                    </a:prstClr>
                  </a:outerShdw>
                </a:effectLst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28000"/>
                    </a:prstClr>
                  </a:outerShdw>
                </a:effectLst>
              </a:rPr>
              <a:t>Kohli</a:t>
            </a:r>
            <a:endParaRPr lang="en-US" sz="3600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28000"/>
                  </a:prstClr>
                </a:outerShdw>
              </a:effectLst>
            </a:endParaRPr>
          </a:p>
          <a:p>
            <a:r>
              <a:rPr lang="en-US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28000"/>
                    </a:prstClr>
                  </a:outerShdw>
                </a:effectLst>
              </a:rPr>
              <a:t>Steven </a:t>
            </a:r>
            <a:r>
              <a:rPr lang="en-US" sz="36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28000"/>
                    </a:prstClr>
                  </a:outerShdw>
                </a:effectLst>
              </a:rPr>
              <a:t>Smith</a:t>
            </a:r>
            <a:endParaRPr sz="3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28000"/>
                  </a:prst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160934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Any questions?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905000"/>
            <a:ext cx="5554481" cy="4051300"/>
          </a:xfrm>
          <a:effectLst>
            <a:outerShdw blurRad="787400" dist="50800" dir="5400000" sx="106000" sy="106000" algn="ctr" rotWithShape="0">
              <a:srgbClr val="000000">
                <a:alpha val="5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5357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266700" dist="50800" dir="5400000" algn="ctr" rotWithShape="0">
              <a:srgbClr val="000000">
                <a:alpha val="47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362200"/>
            <a:ext cx="5402408" cy="4051300"/>
          </a:xfrm>
          <a:effectLst>
            <a:outerShdw blurRad="558800" dist="50800" dir="5400000" sx="112000" sy="112000" algn="ctr" rotWithShape="0">
              <a:srgbClr val="000000">
                <a:alpha val="4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724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7772400" cy="1609344"/>
          </a:xfrm>
          <a:prstGeom prst="rect">
            <a:avLst/>
          </a:prstGeom>
          <a:effectLst>
            <a:outerShdw blurRad="266700" dist="50800" dir="5400000" algn="ctr" rotWithShape="0">
              <a:srgbClr val="000000">
                <a:alpha val="76000"/>
              </a:srgbClr>
            </a:outerShdw>
          </a:effectLst>
        </p:spPr>
        <p:txBody>
          <a:bodyPr/>
          <a:lstStyle/>
          <a:p>
            <a:r>
              <a:rPr dirty="0"/>
              <a:t>Dataset</a:t>
            </a:r>
          </a:p>
        </p:txBody>
      </p:sp>
      <p:pic>
        <p:nvPicPr>
          <p:cNvPr id="4" name="Picture 3" descr="Capture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33400" y="1676400"/>
            <a:ext cx="8001000" cy="3877587"/>
          </a:xfrm>
          <a:prstGeom prst="rect">
            <a:avLst/>
          </a:prstGeom>
          <a:effectLst>
            <a:outerShdw blurRad="444500" dist="50800" dir="5400000" sx="112000" sy="112000" algn="ctr" rotWithShape="0">
              <a:srgbClr val="000000">
                <a:alpha val="31000"/>
              </a:srgbClr>
            </a:outerShdw>
          </a:effec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>
            <a:spLocks noGrp="1"/>
          </p:cNvSpPr>
          <p:nvPr>
            <p:ph type="title"/>
          </p:nvPr>
        </p:nvSpPr>
        <p:spPr>
          <a:xfrm>
            <a:off x="457200" y="427892"/>
            <a:ext cx="7772400" cy="160934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8000"/>
              </a:srgbClr>
            </a:outerShdw>
          </a:effectLst>
        </p:spPr>
        <p:txBody>
          <a:bodyPr/>
          <a:lstStyle/>
          <a:p>
            <a:r>
              <a:rPr lang="en-US" dirty="0" smtClean="0"/>
              <a:t>Average </a:t>
            </a:r>
            <a:r>
              <a:rPr lang="en-US" dirty="0" smtClean="0"/>
              <a:t>Runs</a:t>
            </a:r>
            <a:endParaRPr dirty="0"/>
          </a:p>
        </p:txBody>
      </p:sp>
      <p:pic>
        <p:nvPicPr>
          <p:cNvPr id="4" name="Picture 3" descr="untitl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028444"/>
            <a:ext cx="7010400" cy="4114800"/>
          </a:xfrm>
          <a:prstGeom prst="rect">
            <a:avLst/>
          </a:prstGeom>
          <a:effectLst>
            <a:outerShdw blurRad="508000" dist="50800" dir="5400000" sx="119000" sy="119000" algn="ctr" rotWithShape="0">
              <a:srgbClr val="000000">
                <a:alpha val="27000"/>
              </a:srgbClr>
            </a:outerShdw>
          </a:effec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>
            <a:spLocks noGrp="1"/>
          </p:cNvSpPr>
          <p:nvPr>
            <p:ph type="title"/>
          </p:nvPr>
        </p:nvSpPr>
        <p:spPr>
          <a:xfrm>
            <a:off x="457200" y="371856"/>
            <a:ext cx="7772400" cy="1609344"/>
          </a:xfrm>
          <a:prstGeom prst="rect">
            <a:avLst/>
          </a:prstGeom>
          <a:effectLst>
            <a:outerShdw blurRad="254000" dist="50800" dir="5400000" algn="ctr" rotWithShape="0">
              <a:srgbClr val="000000">
                <a:alpha val="73000"/>
              </a:srgbClr>
            </a:outerShdw>
            <a:reflection endPos="0" dist="50800" dir="5400000" sy="-100000" algn="bl" rotWithShape="0"/>
          </a:effectLst>
        </p:spPr>
        <p:txBody>
          <a:bodyPr>
            <a:normAutofit/>
          </a:bodyPr>
          <a:lstStyle>
            <a:lvl1pPr indent="48828" defTabSz="813816">
              <a:defRPr sz="3648">
                <a:effectLst>
                  <a:outerShdw blurRad="33909" dist="22695" dir="54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dirty="0"/>
              <a:t>Comparison of Standard Deviation of Runs</a:t>
            </a:r>
          </a:p>
        </p:txBody>
      </p:sp>
      <p:pic>
        <p:nvPicPr>
          <p:cNvPr id="4" name="Picture 3" descr="untitl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647700" y="1981200"/>
            <a:ext cx="7391400" cy="4343400"/>
          </a:xfrm>
          <a:prstGeom prst="rect">
            <a:avLst/>
          </a:prstGeom>
          <a:effectLst>
            <a:outerShdw blurRad="609600" dist="50800" dir="5400000" sx="118000" sy="118000" algn="ctr" rotWithShape="0">
              <a:srgbClr val="000000">
                <a:alpha val="27000"/>
              </a:srgbClr>
            </a:outerShdw>
          </a:effec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>
            <a:spLocks noGrp="1"/>
          </p:cNvSpPr>
          <p:nvPr>
            <p:ph type="title"/>
          </p:nvPr>
        </p:nvSpPr>
        <p:spPr>
          <a:xfrm>
            <a:off x="457200" y="371856"/>
            <a:ext cx="7772400" cy="1609344"/>
          </a:xfrm>
          <a:prstGeom prst="rect">
            <a:avLst/>
          </a:prstGeom>
          <a:effectLst>
            <a:outerShdw blurRad="368300" dist="50800" dir="5400000" algn="ctr" rotWithShape="0">
              <a:srgbClr val="000000">
                <a:alpha val="55000"/>
              </a:srgbClr>
            </a:outerShdw>
          </a:effectLst>
        </p:spPr>
        <p:txBody>
          <a:bodyPr>
            <a:normAutofit/>
          </a:bodyPr>
          <a:lstStyle>
            <a:lvl1pPr>
              <a:defRPr sz="4100"/>
            </a:lvl1pPr>
          </a:lstStyle>
          <a:p>
            <a:r>
              <a:rPr dirty="0" smtClean="0"/>
              <a:t>C</a:t>
            </a:r>
            <a:r>
              <a:rPr lang="en-US" dirty="0" smtClean="0"/>
              <a:t>arrier </a:t>
            </a:r>
            <a:r>
              <a:rPr lang="en-US" dirty="0" smtClean="0"/>
              <a:t>Strike Rate</a:t>
            </a:r>
            <a:endParaRPr dirty="0"/>
          </a:p>
        </p:txBody>
      </p:sp>
      <p:pic>
        <p:nvPicPr>
          <p:cNvPr id="4" name="Picture 3" descr="untitl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618392" y="1981200"/>
            <a:ext cx="7620000" cy="4210050"/>
          </a:xfrm>
          <a:prstGeom prst="rect">
            <a:avLst/>
          </a:prstGeom>
          <a:effectLst>
            <a:outerShdw blurRad="406400" dist="50800" dir="5400000" sx="111000" sy="111000" algn="ctr" rotWithShape="0">
              <a:srgbClr val="000000">
                <a:alpha val="27000"/>
              </a:srgbClr>
            </a:outerShdw>
          </a:effec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xfrm>
            <a:off x="381000" y="533400"/>
            <a:ext cx="7772400" cy="1609344"/>
          </a:xfrm>
          <a:prstGeom prst="rect">
            <a:avLst/>
          </a:prstGeom>
          <a:effectLst>
            <a:outerShdw blurRad="228600" dist="50800" dir="11100000" sx="1000" sy="1000" algn="ctr" rotWithShape="0">
              <a:srgbClr val="000000">
                <a:alpha val="95000"/>
              </a:srgbClr>
            </a:outerShdw>
          </a:effectLst>
        </p:spPr>
        <p:txBody>
          <a:bodyPr>
            <a:normAutofit/>
          </a:bodyPr>
          <a:lstStyle>
            <a:lvl1pPr indent="44988" defTabSz="749808">
              <a:defRPr sz="3362">
                <a:effectLst>
                  <a:outerShdw blurRad="31242" dist="20910" dir="54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dirty="0"/>
              <a:t>Comparison of Percentage of Runs with Boundary</a:t>
            </a:r>
          </a:p>
        </p:txBody>
      </p:sp>
      <p:pic>
        <p:nvPicPr>
          <p:cNvPr id="4" name="Picture 3" descr="untitl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" y="1752600"/>
            <a:ext cx="8305800" cy="4572000"/>
          </a:xfrm>
          <a:prstGeom prst="rect">
            <a:avLst/>
          </a:prstGeom>
          <a:effectLst>
            <a:outerShdw blurRad="355600" dist="50800" dir="5400000" sx="112000" sy="112000" algn="ctr" rotWithShape="0">
              <a:srgbClr val="000000">
                <a:alpha val="23000"/>
              </a:srgbClr>
            </a:outerShdw>
          </a:effec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772400" cy="1609344"/>
          </a:xfrm>
          <a:prstGeom prst="rect">
            <a:avLst/>
          </a:prstGeom>
          <a:effectLst>
            <a:outerShdw blurRad="584200" dist="50800" dir="5400000" algn="ctr" rotWithShape="0">
              <a:srgbClr val="000000">
                <a:alpha val="61000"/>
              </a:srgbClr>
            </a:outerShdw>
          </a:effectLst>
        </p:spPr>
        <p:txBody>
          <a:bodyPr/>
          <a:lstStyle/>
          <a:p>
            <a:r>
              <a:rPr lang="en-US" dirty="0" smtClean="0"/>
              <a:t>Runs </a:t>
            </a:r>
            <a:r>
              <a:rPr lang="en-US" dirty="0" smtClean="0"/>
              <a:t>vs Balls</a:t>
            </a:r>
            <a:endParaRPr dirty="0"/>
          </a:p>
        </p:txBody>
      </p:sp>
      <p:pic>
        <p:nvPicPr>
          <p:cNvPr id="5" name="Picture 4" descr="untitl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1676400"/>
            <a:ext cx="8077200" cy="4495800"/>
          </a:xfrm>
          <a:prstGeom prst="rect">
            <a:avLst/>
          </a:prstGeom>
          <a:effectLst>
            <a:outerShdw blurRad="342900" dist="50800" dir="7200000" sx="110000" sy="110000" algn="ctr" rotWithShape="0">
              <a:srgbClr val="000000">
                <a:alpha val="22000"/>
              </a:srgbClr>
            </a:outerShdw>
          </a:effec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 txBox="1">
            <a:spLocks noGrp="1"/>
          </p:cNvSpPr>
          <p:nvPr>
            <p:ph type="title"/>
          </p:nvPr>
        </p:nvSpPr>
        <p:spPr>
          <a:xfrm>
            <a:off x="381000" y="143256"/>
            <a:ext cx="7772400" cy="1609344"/>
          </a:xfrm>
          <a:prstGeom prst="rect">
            <a:avLst/>
          </a:prstGeom>
          <a:effectLst>
            <a:outerShdw blurRad="508000" dist="50800" dir="5400000" algn="ctr" rotWithShape="0">
              <a:srgbClr val="000000">
                <a:alpha val="79000"/>
              </a:srgbClr>
            </a:outerShdw>
          </a:effectLst>
        </p:spPr>
        <p:txBody>
          <a:bodyPr/>
          <a:lstStyle/>
          <a:p>
            <a:r>
              <a:rPr dirty="0"/>
              <a:t>Comparison of Strike Rate</a:t>
            </a:r>
          </a:p>
        </p:txBody>
      </p:sp>
      <p:pic>
        <p:nvPicPr>
          <p:cNvPr id="4" name="Picture 3" descr="untitl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1755531"/>
            <a:ext cx="6934200" cy="4343400"/>
          </a:xfrm>
          <a:prstGeom prst="rect">
            <a:avLst/>
          </a:prstGeom>
          <a:effectLst>
            <a:outerShdw blurRad="825500" dist="50800" dir="5400000" sx="121000" sy="121000" algn="ctr" rotWithShape="0">
              <a:srgbClr val="000000">
                <a:alpha val="24000"/>
              </a:srgbClr>
            </a:outerShdw>
          </a:effec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1856"/>
            <a:ext cx="7772400" cy="1609344"/>
          </a:xfrm>
          <a:effectLst>
            <a:outerShdw blurRad="419100" dist="50800" dir="5400000" algn="ctr" rotWithShape="0">
              <a:srgbClr val="000000">
                <a:alpha val="64000"/>
              </a:srgbClr>
            </a:outerShdw>
          </a:effectLst>
        </p:spPr>
        <p:txBody>
          <a:bodyPr/>
          <a:lstStyle/>
          <a:p>
            <a:r>
              <a:rPr lang="en-US" dirty="0" smtClean="0"/>
              <a:t>Bee swarm plot of Dismissals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5763429" cy="4020111"/>
          </a:xfrm>
          <a:effectLst>
            <a:outerShdw blurRad="660400" dist="50800" dir="5400000" sx="115000" sy="115000" algn="ctr" rotWithShape="0">
              <a:srgbClr val="000000">
                <a:alpha val="3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3310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Foundry">
  <a:themeElements>
    <a:clrScheme name="Foundr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0000FF"/>
      </a:hlink>
      <a:folHlink>
        <a:srgbClr val="FF00FF"/>
      </a:folHlink>
    </a:clrScheme>
    <a:fontScheme name="Foundry">
      <a:majorFont>
        <a:latin typeface="Rockwell"/>
        <a:ea typeface="Rockwell"/>
        <a:cs typeface="Rockwell"/>
      </a:majorFont>
      <a:minorFont>
        <a:latin typeface="Helvetica"/>
        <a:ea typeface="Helvetica"/>
        <a:cs typeface="Helvetica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 cap="flat">
          <a:solidFill>
            <a:schemeClr val="accent1"/>
          </a:solidFill>
          <a:prstDash val="solid"/>
          <a:round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chemeClr val="accent1"/>
          </a:solidFill>
          <a:prstDash val="solid"/>
          <a:round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70</TotalTime>
  <Words>224</Words>
  <Application>Microsoft Office PowerPoint</Application>
  <PresentationFormat>On-screen Show (4:3)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Cambria</vt:lpstr>
      <vt:lpstr>Rockwell</vt:lpstr>
      <vt:lpstr>Rockwell Condensed</vt:lpstr>
      <vt:lpstr>Times New Roman</vt:lpstr>
      <vt:lpstr>Wingdings</vt:lpstr>
      <vt:lpstr>Wood Type</vt:lpstr>
      <vt:lpstr>Data Analysis With Python</vt:lpstr>
      <vt:lpstr>Dataset</vt:lpstr>
      <vt:lpstr>Average Runs</vt:lpstr>
      <vt:lpstr>Comparison of Standard Deviation of Runs</vt:lpstr>
      <vt:lpstr>Carrier Strike Rate</vt:lpstr>
      <vt:lpstr>Comparison of Percentage of Runs with Boundary</vt:lpstr>
      <vt:lpstr>Runs vs Balls</vt:lpstr>
      <vt:lpstr>Comparison of Strike Rate</vt:lpstr>
      <vt:lpstr>Bee swarm plot of Dismissals</vt:lpstr>
      <vt:lpstr>Runs, Strike rate and Dismissals</vt:lpstr>
      <vt:lpstr>Runs scored by centuries and half centuries </vt:lpstr>
      <vt:lpstr>Prediction of Average using Normal Distribution</vt:lpstr>
      <vt:lpstr>Prediction of Average using  t-Distribution</vt:lpstr>
      <vt:lpstr>Identifying Players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With Python</dc:title>
  <dc:creator>Jafrul Tripto</dc:creator>
  <cp:lastModifiedBy>Jafrul Tripto</cp:lastModifiedBy>
  <cp:revision>16</cp:revision>
  <dcterms:modified xsi:type="dcterms:W3CDTF">2018-03-27T20:24:45Z</dcterms:modified>
</cp:coreProperties>
</file>