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7"/>
  </p:notesMasterIdLst>
  <p:sldIdLst>
    <p:sldId id="256" r:id="rId2"/>
    <p:sldId id="257" r:id="rId3"/>
    <p:sldId id="259" r:id="rId4"/>
    <p:sldId id="270" r:id="rId5"/>
    <p:sldId id="260" r:id="rId6"/>
    <p:sldId id="271" r:id="rId7"/>
    <p:sldId id="272" r:id="rId8"/>
    <p:sldId id="258" r:id="rId9"/>
    <p:sldId id="261" r:id="rId10"/>
    <p:sldId id="263" r:id="rId11"/>
    <p:sldId id="266" r:id="rId12"/>
    <p:sldId id="267" r:id="rId13"/>
    <p:sldId id="273" r:id="rId14"/>
    <p:sldId id="274" r:id="rId15"/>
    <p:sldId id="269"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i8k4vfTcigBOvi1GPtpHoS9j9j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196" autoAdjust="0"/>
  </p:normalViewPr>
  <p:slideViewPr>
    <p:cSldViewPr snapToGrid="0">
      <p:cViewPr varScale="1">
        <p:scale>
          <a:sx n="85" d="100"/>
          <a:sy n="85" d="100"/>
        </p:scale>
        <p:origin x="137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36427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7567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3636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47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0451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
          <p:cNvSpPr>
            <a:spLocks noGrp="1"/>
          </p:cNvSpPr>
          <p:nvPr>
            <p:ph type="pic" idx="2"/>
          </p:nvPr>
        </p:nvSpPr>
        <p:spPr>
          <a:xfrm>
            <a:off x="1792288" y="612775"/>
            <a:ext cx="5486400" cy="4114800"/>
          </a:xfrm>
          <a:prstGeom prst="rect">
            <a:avLst/>
          </a:prstGeom>
          <a:noFill/>
          <a:ln>
            <a:noFill/>
          </a:ln>
        </p:spPr>
      </p:sp>
      <p:sp>
        <p:nvSpPr>
          <p:cNvPr id="68" name="Google Shape;68;p1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internationa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hyperlink" Target="https://www.jliedu.com/blog/macro-micro-nutrients-crops/" TargetMode="External"/><Relationship Id="rId4" Type="http://schemas.openxmlformats.org/officeDocument/2006/relationships/hyperlink" Target="https://bit.ly/3QT1xq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007269" y="2175236"/>
            <a:ext cx="7772400" cy="2329633"/>
          </a:xfrm>
          <a:prstGeom prst="rect">
            <a:avLst/>
          </a:prstGeom>
          <a:noFill/>
          <a:ln>
            <a:noFill/>
          </a:ln>
        </p:spPr>
        <p:txBody>
          <a:bodyPr spcFirstLastPara="1" wrap="square" lIns="91425" tIns="45700" rIns="91425" bIns="45700" anchor="ctr" anchorCtr="0">
            <a:normAutofit fontScale="90000"/>
          </a:bodyPr>
          <a:lstStyle/>
          <a:p>
            <a:pPr>
              <a:buSzPts val="4400"/>
            </a:pP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Soil Analyzer</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IN" sz="1800" dirty="0">
                <a:solidFill>
                  <a:schemeClr val="tx1">
                    <a:lumMod val="75000"/>
                    <a:lumOff val="25000"/>
                  </a:schemeClr>
                </a:solidFill>
              </a:rPr>
              <a:t>Analyse the soil fertility with the essential nutrients present in the soil</a:t>
            </a:r>
            <a:br>
              <a:rPr lang="en-IN" sz="4400" dirty="0">
                <a:solidFill>
                  <a:schemeClr val="tx1">
                    <a:lumMod val="75000"/>
                    <a:lumOff val="25000"/>
                  </a:schemeClr>
                </a:solidFill>
              </a:rPr>
            </a:br>
            <a:endParaRPr dirty="0">
              <a:latin typeface="Times New Roman" panose="02020603050405020304" pitchFamily="18" charset="0"/>
              <a:cs typeface="Times New Roman" panose="02020603050405020304" pitchFamily="18" charset="0"/>
            </a:endParaRPr>
          </a:p>
        </p:txBody>
      </p:sp>
      <p:sp>
        <p:nvSpPr>
          <p:cNvPr id="89" name="Google Shape;89;p1"/>
          <p:cNvSpPr txBox="1">
            <a:spLocks noGrp="1"/>
          </p:cNvSpPr>
          <p:nvPr>
            <p:ph type="subTitle" idx="1"/>
          </p:nvPr>
        </p:nvSpPr>
        <p:spPr>
          <a:xfrm>
            <a:off x="4386263" y="4586288"/>
            <a:ext cx="4605337" cy="1981200"/>
          </a:xfrm>
          <a:prstGeom prst="rect">
            <a:avLst/>
          </a:prstGeom>
          <a:noFill/>
          <a:ln>
            <a:noFill/>
          </a:ln>
        </p:spPr>
        <p:txBody>
          <a:bodyPr spcFirstLastPara="1" wrap="square" lIns="91425" tIns="45700" rIns="91425" bIns="45700" anchor="t" anchorCtr="0">
            <a:normAutofit fontScale="55000" lnSpcReduction="20000"/>
          </a:bodyPr>
          <a:lstStyle/>
          <a:p>
            <a:pPr marL="0" indent="0">
              <a:spcBef>
                <a:spcPts val="0"/>
              </a:spcBef>
              <a:buSzPct val="100000"/>
            </a:pPr>
            <a:r>
              <a:rPr lang="en-US" dirty="0">
                <a:latin typeface="Times New Roman" panose="02020603050405020304" pitchFamily="18" charset="0"/>
                <a:cs typeface="Times New Roman" panose="02020603050405020304" pitchFamily="18" charset="0"/>
              </a:rPr>
              <a:t>Batch ID: 470</a:t>
            </a:r>
          </a:p>
          <a:p>
            <a:pPr marL="0" lvl="0" indent="0" algn="ctr" rtl="0">
              <a:spcBef>
                <a:spcPts val="0"/>
              </a:spcBef>
              <a:spcAft>
                <a:spcPts val="0"/>
              </a:spcAft>
              <a:buClr>
                <a:srgbClr val="888888"/>
              </a:buClr>
              <a:buSzPct val="100000"/>
              <a:buNone/>
            </a:pPr>
            <a:endParaRPr lang="en-US"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rgbClr val="888888"/>
              </a:buClr>
              <a:buSzPct val="100000"/>
              <a:buNone/>
            </a:pPr>
            <a:r>
              <a:rPr lang="en-US" dirty="0">
                <a:latin typeface="Times New Roman" panose="02020603050405020304" pitchFamily="18" charset="0"/>
                <a:cs typeface="Times New Roman" panose="02020603050405020304" pitchFamily="18" charset="0"/>
              </a:rPr>
              <a:t>Student 1 Reg. No: RA2011003010044</a:t>
            </a:r>
            <a:endParaRPr dirty="0">
              <a:latin typeface="Times New Roman" panose="02020603050405020304" pitchFamily="18" charset="0"/>
              <a:cs typeface="Times New Roman" panose="02020603050405020304" pitchFamily="18" charset="0"/>
            </a:endParaRPr>
          </a:p>
          <a:p>
            <a:pPr marL="0" indent="0">
              <a:spcBef>
                <a:spcPts val="592"/>
              </a:spcBef>
              <a:buSzPct val="100000"/>
            </a:pPr>
            <a:r>
              <a:rPr lang="en-US" dirty="0">
                <a:latin typeface="Times New Roman" panose="02020603050405020304" pitchFamily="18" charset="0"/>
                <a:cs typeface="Times New Roman" panose="02020603050405020304" pitchFamily="18" charset="0"/>
              </a:rPr>
              <a:t>Student 1 Name: Prakash Y</a:t>
            </a:r>
          </a:p>
          <a:p>
            <a:pPr marL="0" lvl="0" indent="0" algn="ctr" rtl="0">
              <a:spcBef>
                <a:spcPts val="592"/>
              </a:spcBef>
              <a:spcAft>
                <a:spcPts val="0"/>
              </a:spcAft>
              <a:buClr>
                <a:srgbClr val="888888"/>
              </a:buClr>
              <a:buSzPct val="100000"/>
              <a:buNone/>
            </a:pPr>
            <a:endParaRPr lang="en-US" dirty="0">
              <a:latin typeface="Times New Roman" panose="02020603050405020304" pitchFamily="18" charset="0"/>
              <a:cs typeface="Times New Roman" panose="02020603050405020304" pitchFamily="18" charset="0"/>
            </a:endParaRPr>
          </a:p>
          <a:p>
            <a:pPr marL="0" lvl="0" indent="0" algn="ctr" rtl="0">
              <a:spcBef>
                <a:spcPts val="592"/>
              </a:spcBef>
              <a:spcAft>
                <a:spcPts val="0"/>
              </a:spcAft>
              <a:buClr>
                <a:srgbClr val="888888"/>
              </a:buClr>
              <a:buSzPct val="100000"/>
              <a:buNone/>
            </a:pPr>
            <a:r>
              <a:rPr lang="en-US" dirty="0">
                <a:latin typeface="Times New Roman" panose="02020603050405020304" pitchFamily="18" charset="0"/>
                <a:cs typeface="Times New Roman" panose="02020603050405020304" pitchFamily="18" charset="0"/>
              </a:rPr>
              <a:t>Student 2 Reg. No: RA2011003010125</a:t>
            </a:r>
          </a:p>
          <a:p>
            <a:pPr marL="0" lvl="0" indent="0">
              <a:spcBef>
                <a:spcPts val="592"/>
              </a:spcBef>
              <a:buSzPct val="100000"/>
            </a:pPr>
            <a:r>
              <a:rPr lang="en-US" dirty="0">
                <a:latin typeface="Times New Roman" panose="02020603050405020304" pitchFamily="18" charset="0"/>
                <a:cs typeface="Times New Roman" panose="02020603050405020304" pitchFamily="18" charset="0"/>
              </a:rPr>
              <a:t>Student 2 Name: Jagadeesh S</a:t>
            </a:r>
            <a:endParaRPr dirty="0">
              <a:latin typeface="Times New Roman" panose="02020603050405020304" pitchFamily="18" charset="0"/>
              <a:cs typeface="Times New Roman" panose="02020603050405020304" pitchFamily="18" charset="0"/>
            </a:endParaRPr>
          </a:p>
        </p:txBody>
      </p:sp>
      <p:pic>
        <p:nvPicPr>
          <p:cNvPr id="90" name="Google Shape;90;p1"/>
          <p:cNvPicPr preferRelativeResize="0"/>
          <p:nvPr/>
        </p:nvPicPr>
        <p:blipFill rotWithShape="1">
          <a:blip r:embed="rId3">
            <a:alphaModFix/>
          </a:blip>
          <a:srcRect/>
          <a:stretch/>
        </p:blipFill>
        <p:spPr>
          <a:xfrm>
            <a:off x="228600" y="553353"/>
            <a:ext cx="1735931" cy="755015"/>
          </a:xfrm>
          <a:prstGeom prst="rect">
            <a:avLst/>
          </a:prstGeom>
          <a:noFill/>
          <a:ln>
            <a:noFill/>
          </a:ln>
        </p:spPr>
      </p:pic>
      <p:sp>
        <p:nvSpPr>
          <p:cNvPr id="91" name="Google Shape;91;p1"/>
          <p:cNvSpPr/>
          <p:nvPr/>
        </p:nvSpPr>
        <p:spPr>
          <a:xfrm>
            <a:off x="1964531" y="541514"/>
            <a:ext cx="6172200"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SRM INSTITUTE OF SCIENCE AND TECHNOLOGY </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SCHOOL OF COMPUTING</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DEPARTMENT OF COMPUTING TECHNOLOGIES</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18CSP107L - MINOR PROJECT </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 name="Google Shape;89;p1"/>
          <p:cNvSpPr txBox="1">
            <a:spLocks/>
          </p:cNvSpPr>
          <p:nvPr/>
        </p:nvSpPr>
        <p:spPr>
          <a:xfrm>
            <a:off x="228600" y="5243512"/>
            <a:ext cx="3471862" cy="1190625"/>
          </a:xfrm>
          <a:prstGeom prst="rect">
            <a:avLst/>
          </a:prstGeom>
          <a:noFill/>
          <a:ln>
            <a:noFill/>
          </a:ln>
        </p:spPr>
        <p:txBody>
          <a:bodyPr spcFirstLastPara="1" wrap="square" lIns="91425" tIns="45700" rIns="91425" bIns="45700" anchor="t" anchorCtr="0">
            <a:normAutofit fontScale="40000" lnSpcReduction="20000"/>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indent="0">
              <a:lnSpc>
                <a:spcPct val="170000"/>
              </a:lnSpc>
              <a:spcBef>
                <a:spcPts val="592"/>
              </a:spcBef>
              <a:buSzPct val="100000"/>
            </a:pPr>
            <a:r>
              <a:rPr lang="en-US" dirty="0">
                <a:latin typeface="Times New Roman" panose="02020603050405020304" pitchFamily="18" charset="0"/>
                <a:cs typeface="Times New Roman" panose="02020603050405020304" pitchFamily="18" charset="0"/>
              </a:rPr>
              <a:t>Guide name: Dr. P. Rama  </a:t>
            </a:r>
          </a:p>
          <a:p>
            <a:pPr marL="0" indent="0">
              <a:lnSpc>
                <a:spcPct val="170000"/>
              </a:lnSpc>
              <a:spcBef>
                <a:spcPts val="592"/>
              </a:spcBef>
              <a:buSzPct val="100000"/>
            </a:pPr>
            <a:r>
              <a:rPr lang="en-US" dirty="0">
                <a:latin typeface="Times New Roman" panose="02020603050405020304" pitchFamily="18" charset="0"/>
                <a:cs typeface="Times New Roman" panose="02020603050405020304" pitchFamily="18" charset="0"/>
              </a:rPr>
              <a:t>Designation: Assistant Professor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Department: Computing Technologies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 name="TextBox 1">
            <a:extLst>
              <a:ext uri="{FF2B5EF4-FFF2-40B4-BE49-F238E27FC236}">
                <a16:creationId xmlns:a16="http://schemas.microsoft.com/office/drawing/2014/main" id="{DCA3CE1D-B051-3A5A-46A4-D64F2C534A35}"/>
              </a:ext>
            </a:extLst>
          </p:cNvPr>
          <p:cNvSpPr txBox="1"/>
          <p:nvPr/>
        </p:nvSpPr>
        <p:spPr>
          <a:xfrm>
            <a:off x="2590800" y="356497"/>
            <a:ext cx="5602941" cy="954107"/>
          </a:xfrm>
          <a:prstGeom prst="rect">
            <a:avLst/>
          </a:prstGeom>
          <a:noFill/>
        </p:spPr>
        <p:txBody>
          <a:bodyPr wrap="square" rtlCol="0">
            <a:spAutoFit/>
          </a:bodyPr>
          <a:lstStyle/>
          <a:p>
            <a:pPr marL="571500" lvl="1" indent="0">
              <a:buNone/>
            </a:pPr>
            <a:r>
              <a:rPr lang="en-US" sz="2800" dirty="0">
                <a:latin typeface="Times New Roman" panose="02020603050405020304" pitchFamily="18" charset="0"/>
                <a:cs typeface="Times New Roman" panose="02020603050405020304" pitchFamily="18" charset="0"/>
              </a:rPr>
              <a:t>Architecture Diagram of the proposed model</a:t>
            </a:r>
          </a:p>
        </p:txBody>
      </p:sp>
      <p:pic>
        <p:nvPicPr>
          <p:cNvPr id="4" name="Picture 3">
            <a:extLst>
              <a:ext uri="{FF2B5EF4-FFF2-40B4-BE49-F238E27FC236}">
                <a16:creationId xmlns:a16="http://schemas.microsoft.com/office/drawing/2014/main" id="{BFC8F1A3-8324-9C78-6DC9-EA967DD229C2}"/>
              </a:ext>
            </a:extLst>
          </p:cNvPr>
          <p:cNvPicPr>
            <a:picLocks noChangeAspect="1"/>
          </p:cNvPicPr>
          <p:nvPr/>
        </p:nvPicPr>
        <p:blipFill>
          <a:blip r:embed="rId4"/>
          <a:stretch>
            <a:fillRect/>
          </a:stretch>
        </p:blipFill>
        <p:spPr>
          <a:xfrm>
            <a:off x="457200" y="1408994"/>
            <a:ext cx="8138579" cy="4940260"/>
          </a:xfrm>
          <a:prstGeom prst="rect">
            <a:avLst/>
          </a:prstGeom>
        </p:spPr>
      </p:pic>
    </p:spTree>
    <p:extLst>
      <p:ext uri="{BB962C8B-B14F-4D97-AF65-F5344CB8AC3E}">
        <p14:creationId xmlns:p14="http://schemas.microsoft.com/office/powerpoint/2010/main" val="4148088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434354"/>
            <a:ext cx="8229600" cy="4691810"/>
          </a:xfrm>
          <a:prstGeom prst="rect">
            <a:avLst/>
          </a:prstGeom>
          <a:noFill/>
          <a:ln>
            <a:noFill/>
          </a:ln>
        </p:spPr>
        <p:txBody>
          <a:bodyPr spcFirstLastPara="1" wrap="square" lIns="91425" tIns="45700" rIns="91425" bIns="45700" anchor="t" anchorCtr="0">
            <a:noAutofit/>
          </a:bodyPr>
          <a:lstStyle/>
          <a:p>
            <a:pPr marL="114300" indent="0" algn="l">
              <a:buNone/>
            </a:pPr>
            <a:r>
              <a:rPr lang="en-GB" sz="1400" dirty="0"/>
              <a:t>1. Data Collection and Storage:</a:t>
            </a:r>
          </a:p>
          <a:p>
            <a:pPr marL="742950" lvl="1" indent="-285750">
              <a:buFont typeface="Arial" panose="020B0604020202020204" pitchFamily="34" charset="0"/>
              <a:buChar char="•"/>
            </a:pPr>
            <a:r>
              <a:rPr lang="en-GB" sz="1400" dirty="0"/>
              <a:t>Gather diverse soil samples with essential nutrients, pH, OC, EC, and other properties.</a:t>
            </a:r>
          </a:p>
          <a:p>
            <a:pPr marL="742950" lvl="1" indent="-285750">
              <a:buFont typeface="Arial" panose="020B0604020202020204" pitchFamily="34" charset="0"/>
              <a:buChar char="•"/>
            </a:pPr>
            <a:r>
              <a:rPr lang="en-GB" sz="1400" dirty="0"/>
              <a:t>Store the collected data in a structured database.</a:t>
            </a:r>
          </a:p>
          <a:p>
            <a:pPr marL="114300" indent="0" algn="l">
              <a:buNone/>
            </a:pPr>
            <a:r>
              <a:rPr lang="en-GB" sz="1400" dirty="0"/>
              <a:t>2. Data Preprocessing:</a:t>
            </a:r>
          </a:p>
          <a:p>
            <a:pPr marL="742950" lvl="1" indent="-285750">
              <a:buFont typeface="Arial" panose="020B0604020202020204" pitchFamily="34" charset="0"/>
              <a:buChar char="•"/>
            </a:pPr>
            <a:r>
              <a:rPr lang="en-GB" sz="1400" dirty="0"/>
              <a:t>Clean the data by handling missing values, outliers, and errors.</a:t>
            </a:r>
          </a:p>
          <a:p>
            <a:pPr marL="742950" lvl="1" indent="-285750">
              <a:buFont typeface="Arial" panose="020B0604020202020204" pitchFamily="34" charset="0"/>
              <a:buChar char="•"/>
            </a:pPr>
            <a:r>
              <a:rPr lang="en-GB" sz="1400" dirty="0"/>
              <a:t>Normalize or standardize features to ensure consistent scaling.</a:t>
            </a:r>
          </a:p>
          <a:p>
            <a:pPr marL="114300" indent="0" algn="l">
              <a:buNone/>
            </a:pPr>
            <a:r>
              <a:rPr lang="en-IN" sz="1400" dirty="0"/>
              <a:t>3. Machine Learning Model Training:</a:t>
            </a:r>
          </a:p>
          <a:p>
            <a:pPr lvl="1">
              <a:buFont typeface="Arial" panose="020B0604020202020204" pitchFamily="34" charset="0"/>
              <a:buChar char="•"/>
            </a:pPr>
            <a:r>
              <a:rPr lang="en-IN" sz="1400" dirty="0"/>
              <a:t>Choose appropriate machine learning algorithms (Random Forest) for the prediction task.</a:t>
            </a:r>
          </a:p>
          <a:p>
            <a:pPr lvl="1">
              <a:buFont typeface="Arial" panose="020B0604020202020204" pitchFamily="34" charset="0"/>
              <a:buChar char="•"/>
            </a:pPr>
            <a:r>
              <a:rPr lang="en-IN" sz="1400" dirty="0"/>
              <a:t>Split the data into training and validation sets.</a:t>
            </a:r>
          </a:p>
          <a:p>
            <a:pPr lvl="1">
              <a:buFont typeface="Arial" panose="020B0604020202020204" pitchFamily="34" charset="0"/>
              <a:buChar char="•"/>
            </a:pPr>
            <a:r>
              <a:rPr lang="en-IN" sz="1400" dirty="0"/>
              <a:t>Train the chosen models using the training data, tuning hyperparameters for optimal performance.</a:t>
            </a:r>
          </a:p>
          <a:p>
            <a:pPr marL="114300" indent="0" algn="l">
              <a:buNone/>
            </a:pPr>
            <a:r>
              <a:rPr lang="en-IN" sz="1400" dirty="0"/>
              <a:t>4. </a:t>
            </a:r>
            <a:r>
              <a:rPr lang="en-GB" sz="1400" dirty="0"/>
              <a:t>User Interface Development:</a:t>
            </a:r>
          </a:p>
          <a:p>
            <a:pPr lvl="1">
              <a:buFont typeface="Arial" panose="020B0604020202020204" pitchFamily="34" charset="0"/>
              <a:buChar char="•"/>
            </a:pPr>
            <a:r>
              <a:rPr lang="en-GB" sz="1400" dirty="0"/>
              <a:t>Design a web-based interface where users can input soil data and receive predictions.</a:t>
            </a:r>
          </a:p>
          <a:p>
            <a:pPr lvl="1">
              <a:buFont typeface="Arial" panose="020B0604020202020204" pitchFamily="34" charset="0"/>
              <a:buChar char="•"/>
            </a:pPr>
            <a:r>
              <a:rPr lang="en-GB" sz="1400" dirty="0"/>
              <a:t>Create user-friendly input forms with appropriate validations.</a:t>
            </a:r>
          </a:p>
          <a:p>
            <a:pPr marL="114300" indent="0" algn="l">
              <a:buNone/>
            </a:pPr>
            <a:r>
              <a:rPr lang="en-GB" sz="1400" dirty="0"/>
              <a:t>5. Prediction Generation:</a:t>
            </a:r>
          </a:p>
          <a:p>
            <a:pPr lvl="1">
              <a:buFont typeface="Arial" panose="020B0604020202020204" pitchFamily="34" charset="0"/>
              <a:buChar char="•"/>
            </a:pPr>
            <a:r>
              <a:rPr lang="en-GB" sz="1400" dirty="0"/>
              <a:t>Implement the trained machine learning model in the backend to generate predictions based on user-inputted data.</a:t>
            </a:r>
          </a:p>
          <a:p>
            <a:pPr marL="571500" lvl="1" indent="0">
              <a:buNone/>
            </a:pPr>
            <a:endPar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 name="TextBox 1">
            <a:extLst>
              <a:ext uri="{FF2B5EF4-FFF2-40B4-BE49-F238E27FC236}">
                <a16:creationId xmlns:a16="http://schemas.microsoft.com/office/drawing/2014/main" id="{7E88AC01-11E8-A9C3-7F40-9968B4D2210F}"/>
              </a:ext>
            </a:extLst>
          </p:cNvPr>
          <p:cNvSpPr txBox="1"/>
          <p:nvPr/>
        </p:nvSpPr>
        <p:spPr>
          <a:xfrm>
            <a:off x="3048000" y="615681"/>
            <a:ext cx="5638800" cy="584775"/>
          </a:xfrm>
          <a:prstGeom prst="rect">
            <a:avLst/>
          </a:prstGeom>
          <a:noFill/>
        </p:spPr>
        <p:txBody>
          <a:bodyPr wrap="square" rtlCol="0">
            <a:sp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Modules Description </a:t>
            </a:r>
          </a:p>
        </p:txBody>
      </p:sp>
    </p:spTree>
    <p:extLst>
      <p:ext uri="{BB962C8B-B14F-4D97-AF65-F5344CB8AC3E}">
        <p14:creationId xmlns:p14="http://schemas.microsoft.com/office/powerpoint/2010/main" val="2264721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 name="TextBox 1">
            <a:extLst>
              <a:ext uri="{FF2B5EF4-FFF2-40B4-BE49-F238E27FC236}">
                <a16:creationId xmlns:a16="http://schemas.microsoft.com/office/drawing/2014/main" id="{2AEE2A70-93C4-9BA5-5532-E9FCC2C242F3}"/>
              </a:ext>
            </a:extLst>
          </p:cNvPr>
          <p:cNvSpPr txBox="1"/>
          <p:nvPr/>
        </p:nvSpPr>
        <p:spPr>
          <a:xfrm>
            <a:off x="2994212" y="313765"/>
            <a:ext cx="5692588" cy="1569660"/>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Intermediate Results and Discussion</a:t>
            </a:r>
          </a:p>
          <a:p>
            <a:endParaRPr lang="en-IN" sz="3200" dirty="0"/>
          </a:p>
        </p:txBody>
      </p:sp>
      <p:pic>
        <p:nvPicPr>
          <p:cNvPr id="4" name="Picture 3">
            <a:extLst>
              <a:ext uri="{FF2B5EF4-FFF2-40B4-BE49-F238E27FC236}">
                <a16:creationId xmlns:a16="http://schemas.microsoft.com/office/drawing/2014/main" id="{0D255AAE-F946-BCA4-F9CD-975D2C6922E4}"/>
              </a:ext>
            </a:extLst>
          </p:cNvPr>
          <p:cNvPicPr>
            <a:picLocks noChangeAspect="1"/>
          </p:cNvPicPr>
          <p:nvPr/>
        </p:nvPicPr>
        <p:blipFill>
          <a:blip r:embed="rId4"/>
          <a:stretch>
            <a:fillRect/>
          </a:stretch>
        </p:blipFill>
        <p:spPr>
          <a:xfrm>
            <a:off x="0" y="1435216"/>
            <a:ext cx="9144000" cy="4921134"/>
          </a:xfrm>
          <a:prstGeom prst="rect">
            <a:avLst/>
          </a:prstGeom>
        </p:spPr>
      </p:pic>
    </p:spTree>
    <p:extLst>
      <p:ext uri="{BB962C8B-B14F-4D97-AF65-F5344CB8AC3E}">
        <p14:creationId xmlns:p14="http://schemas.microsoft.com/office/powerpoint/2010/main" val="1241478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773974-2A05-09A3-201D-80755C9DEB7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9" name="Picture 8">
            <a:extLst>
              <a:ext uri="{FF2B5EF4-FFF2-40B4-BE49-F238E27FC236}">
                <a16:creationId xmlns:a16="http://schemas.microsoft.com/office/drawing/2014/main" id="{C02E0159-6A57-5841-235E-88E29EC56310}"/>
              </a:ext>
            </a:extLst>
          </p:cNvPr>
          <p:cNvPicPr>
            <a:picLocks noChangeAspect="1"/>
          </p:cNvPicPr>
          <p:nvPr/>
        </p:nvPicPr>
        <p:blipFill>
          <a:blip r:embed="rId2"/>
          <a:stretch>
            <a:fillRect/>
          </a:stretch>
        </p:blipFill>
        <p:spPr>
          <a:xfrm>
            <a:off x="0" y="1107831"/>
            <a:ext cx="9144000" cy="4642338"/>
          </a:xfrm>
          <a:prstGeom prst="rect">
            <a:avLst/>
          </a:prstGeom>
        </p:spPr>
      </p:pic>
      <p:sp>
        <p:nvSpPr>
          <p:cNvPr id="10" name="TextBox 9">
            <a:extLst>
              <a:ext uri="{FF2B5EF4-FFF2-40B4-BE49-F238E27FC236}">
                <a16:creationId xmlns:a16="http://schemas.microsoft.com/office/drawing/2014/main" id="{5EB72DAD-98B5-EB0B-E41F-AA94567E1014}"/>
              </a:ext>
            </a:extLst>
          </p:cNvPr>
          <p:cNvSpPr txBox="1"/>
          <p:nvPr/>
        </p:nvSpPr>
        <p:spPr>
          <a:xfrm>
            <a:off x="313765" y="349624"/>
            <a:ext cx="5504329" cy="307777"/>
          </a:xfrm>
          <a:prstGeom prst="rect">
            <a:avLst/>
          </a:prstGeom>
          <a:noFill/>
        </p:spPr>
        <p:txBody>
          <a:bodyPr wrap="square" rtlCol="0">
            <a:spAutoFit/>
          </a:bodyPr>
          <a:lstStyle/>
          <a:p>
            <a:r>
              <a:rPr lang="en-IN" b="1" dirty="0"/>
              <a:t>Newly formed Dataset: </a:t>
            </a:r>
          </a:p>
        </p:txBody>
      </p:sp>
    </p:spTree>
    <p:extLst>
      <p:ext uri="{BB962C8B-B14F-4D97-AF65-F5344CB8AC3E}">
        <p14:creationId xmlns:p14="http://schemas.microsoft.com/office/powerpoint/2010/main" val="1226189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758102-9F8C-50BB-4CEC-C4621B35B115}"/>
              </a:ext>
            </a:extLst>
          </p:cNvPr>
          <p:cNvSpPr>
            <a:spLocks noGrp="1"/>
          </p:cNvSpPr>
          <p:nvPr>
            <p:ph type="body" idx="1"/>
          </p:nvPr>
        </p:nvSpPr>
        <p:spPr>
          <a:xfrm>
            <a:off x="457200" y="412376"/>
            <a:ext cx="8229600" cy="5713787"/>
          </a:xfrm>
        </p:spPr>
        <p:txBody>
          <a:bodyPr>
            <a:noAutofit/>
          </a:bodyPr>
          <a:lstStyle/>
          <a:p>
            <a:pPr marL="114300" indent="0">
              <a:buNone/>
            </a:pPr>
            <a:r>
              <a:rPr lang="en-GB" sz="2200" dirty="0"/>
              <a:t>In the provided dataset, which encompasses parameters such as pH, electrical conductivity (EC), organic carbon (OC), and various micronutrient levels, an additional layer of insight has been introduced through the calculation of a soil fertility index. This index is a synthesized metric that encapsulates the holistic fertility of the soil, merging the individual parameters into a single value. By employing specific formulas and calculations, this index offers a comprehensive evaluation of the soil's fertility status, integrating key factors that influence plant growth and productivity. The inclusion of the soil fertility index in the dataset enhances its utility by providing a consolidated measure that simplifies decision-making processes related to agricultural practices and resource allocation. This index becomes an invaluable tool for understanding the overall soil health and determining appropriate strategies for optimizing crop cultivation and land management practices.</a:t>
            </a:r>
            <a:endParaRPr lang="en-IN" sz="2200" dirty="0"/>
          </a:p>
        </p:txBody>
      </p:sp>
      <p:sp>
        <p:nvSpPr>
          <p:cNvPr id="4" name="Slide Number Placeholder 3">
            <a:extLst>
              <a:ext uri="{FF2B5EF4-FFF2-40B4-BE49-F238E27FC236}">
                <a16:creationId xmlns:a16="http://schemas.microsoft.com/office/drawing/2014/main" id="{BA041D90-2003-A9AF-ACAC-8B96FACDB5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884314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r>
              <a:rPr lang="en-GB" sz="2800" dirty="0"/>
              <a:t>Kaggle Dataset prepared by G. B. Pant University of Agriculture and Technology.</a:t>
            </a:r>
            <a:endParaRPr lang="en-IN" sz="2800" dirty="0"/>
          </a:p>
          <a:p>
            <a:pPr marL="0" indent="0">
              <a:buNone/>
            </a:pPr>
            <a:endParaRPr lang="en-GB" sz="2800" u="sng" dirty="0">
              <a:sym typeface="Tahoma"/>
            </a:endParaRPr>
          </a:p>
          <a:p>
            <a:r>
              <a:rPr lang="en-US" sz="2800" dirty="0">
                <a:sym typeface="Helvetica Neue"/>
                <a:hlinkClick r:id="rId3">
                  <a:extLst>
                    <a:ext uri="{A12FA001-AC4F-418D-AE19-62706E023703}">
                      <ahyp:hlinkClr xmlns:ahyp="http://schemas.microsoft.com/office/drawing/2018/hyperlinkcolor" val="tx"/>
                    </a:ext>
                  </a:extLst>
                </a:hlinkClick>
              </a:rPr>
              <a:t>http://www.international-</a:t>
            </a:r>
            <a:r>
              <a:rPr lang="en-US" sz="2800" dirty="0">
                <a:sym typeface="Helvetica Neue"/>
                <a:hlinkClick r:id="rId4">
                  <a:extLst>
                    <a:ext uri="{A12FA001-AC4F-418D-AE19-62706E023703}">
                      <ahyp:hlinkClr xmlns:ahyp="http://schemas.microsoft.com/office/drawing/2018/hyperlinkcolor" val="tx"/>
                    </a:ext>
                  </a:extLst>
                </a:hlinkClick>
              </a:rPr>
              <a:t>agrophysics.org/pdf-113349- 43087?filename=Soil%20quality%20ind </a:t>
            </a:r>
            <a:r>
              <a:rPr lang="en-US" sz="2800" dirty="0">
                <a:sym typeface="Helvetica Neue"/>
              </a:rPr>
              <a:t> </a:t>
            </a:r>
            <a:r>
              <a:rPr lang="en-US" sz="2800" dirty="0">
                <a:sym typeface="Helvetica Neue"/>
                <a:hlinkClick r:id="rId4">
                  <a:extLst>
                    <a:ext uri="{A12FA001-AC4F-418D-AE19-62706E023703}">
                      <ahyp:hlinkClr xmlns:ahyp="http://schemas.microsoft.com/office/drawing/2018/hyperlinkcolor" val="tx"/>
                    </a:ext>
                  </a:extLst>
                </a:hlinkClick>
              </a:rPr>
              <a:t>ex%20for.pdf</a:t>
            </a:r>
            <a:endParaRPr lang="en-US" sz="2800" dirty="0">
              <a:sym typeface="Helvetica Neue"/>
            </a:endParaRPr>
          </a:p>
          <a:p>
            <a:endParaRPr lang="en-US" sz="2800" dirty="0">
              <a:sym typeface="Helvetica Neue"/>
            </a:endParaRPr>
          </a:p>
          <a:p>
            <a:r>
              <a:rPr lang="en-GB" sz="2800" dirty="0">
                <a:hlinkClick r:id="rId5">
                  <a:extLst>
                    <a:ext uri="{A12FA001-AC4F-418D-AE19-62706E023703}">
                      <ahyp:hlinkClr xmlns:ahyp="http://schemas.microsoft.com/office/drawing/2018/hyperlinkcolor" val="tx"/>
                    </a:ext>
                  </a:extLst>
                </a:hlinkClick>
              </a:rPr>
              <a:t>Importance of Macro and Micro Nutrients for Crops | JLI Blog (jliedu.com)</a:t>
            </a:r>
            <a:endParaRPr lang="en-GB" sz="2800" dirty="0"/>
          </a:p>
          <a:p>
            <a:pPr marL="571500" lvl="1" indent="0">
              <a:buNone/>
            </a:pPr>
            <a:endParaRPr lang="en-US" dirty="0">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6">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 name="TextBox 1">
            <a:extLst>
              <a:ext uri="{FF2B5EF4-FFF2-40B4-BE49-F238E27FC236}">
                <a16:creationId xmlns:a16="http://schemas.microsoft.com/office/drawing/2014/main" id="{C37FE8F8-5B96-0D0B-2417-D6976CE40225}"/>
              </a:ext>
            </a:extLst>
          </p:cNvPr>
          <p:cNvSpPr txBox="1"/>
          <p:nvPr/>
        </p:nvSpPr>
        <p:spPr>
          <a:xfrm>
            <a:off x="3191435" y="495128"/>
            <a:ext cx="5495365"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172124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Abstract</a:t>
            </a:r>
            <a:endParaRPr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55000" lnSpcReduction="20000"/>
          </a:bodyPr>
          <a:lstStyle/>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a:p>
            <a:pPr>
              <a:lnSpc>
                <a:spcPct val="100000"/>
              </a:lnSpc>
              <a:spcBef>
                <a:spcPts val="2000"/>
              </a:spcBef>
              <a:spcAft>
                <a:spcPts val="2000"/>
              </a:spcAft>
            </a:pPr>
            <a:r>
              <a:rPr lang="en-GB" sz="3200" b="0" i="0" dirty="0">
                <a:effectLst/>
              </a:rPr>
              <a:t>In this presentation, we delve into the realm of data-driven agriculture by introducing a novel approach to soil analysis using machine learning. Our project aims to predict soil fertility through the integration of essential nutrients and key soil properties. By harnessing historical soil data alongside factors such as pH, electrical conductivity, organic content, and micro/macronutrient levels, our machine learning model offers a predictive framework for assessing soil health. </a:t>
            </a:r>
          </a:p>
          <a:p>
            <a:pPr>
              <a:lnSpc>
                <a:spcPct val="100000"/>
              </a:lnSpc>
              <a:spcBef>
                <a:spcPts val="2000"/>
              </a:spcBef>
              <a:spcAft>
                <a:spcPts val="2000"/>
              </a:spcAft>
            </a:pPr>
            <a:r>
              <a:rPr lang="en-GB" sz="3200" b="0" i="0" dirty="0">
                <a:effectLst/>
              </a:rPr>
              <a:t>Through a systematic approach encompassing data collection, preprocessing, feature engineering, model selection, and validation, we empower farmers and land managers with accurate fertility predictions. This presentation sheds light on the potential of modern technology to revolutionize agriculture practices, enabling sustainable cultivation and informed decision-making.</a:t>
            </a:r>
            <a:endParaRPr lang="en-IN" sz="3200" dirty="0"/>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Introduction</a:t>
            </a:r>
            <a:endParaRPr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spcBef>
                <a:spcPts val="0"/>
              </a:spcBef>
              <a:spcAft>
                <a:spcPts val="0"/>
              </a:spcAft>
              <a:buClr>
                <a:schemeClr val="dk1"/>
              </a:buClr>
              <a:buSzPts val="3200"/>
              <a:buNone/>
            </a:pP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r>
              <a:rPr lang="en-US" sz="3200" spc="-5" dirty="0">
                <a:effectLst/>
                <a:latin typeface="Calibri" panose="020F0502020204030204" pitchFamily="34" charset="0"/>
                <a:ea typeface="Calibri" panose="020F0502020204030204" pitchFamily="34" charset="0"/>
                <a:cs typeface="Calibri" panose="020F0502020204030204" pitchFamily="34" charset="0"/>
              </a:rPr>
              <a:t>As we know, India is the second largest population country </a:t>
            </a:r>
            <a:r>
              <a:rPr lang="en-US" sz="3200" dirty="0">
                <a:effectLst/>
                <a:latin typeface="Calibri" panose="020F0502020204030204" pitchFamily="34" charset="0"/>
                <a:ea typeface="Calibri" panose="020F0502020204030204" pitchFamily="34" charset="0"/>
                <a:cs typeface="Calibri" panose="020F0502020204030204" pitchFamily="34" charset="0"/>
              </a:rPr>
              <a:t>in the world and</a:t>
            </a:r>
            <a:r>
              <a:rPr lang="en-US" sz="3200" spc="5" dirty="0">
                <a:effectLst/>
                <a:latin typeface="Calibri" panose="020F0502020204030204" pitchFamily="34" charset="0"/>
                <a:ea typeface="Calibri" panose="020F0502020204030204" pitchFamily="34" charset="0"/>
                <a:cs typeface="Calibri" panose="020F0502020204030204" pitchFamily="34" charset="0"/>
              </a:rPr>
              <a:t> </a:t>
            </a:r>
            <a:r>
              <a:rPr lang="en-US" sz="3200" spc="-10" dirty="0">
                <a:effectLst/>
                <a:latin typeface="Calibri" panose="020F0502020204030204" pitchFamily="34" charset="0"/>
                <a:ea typeface="Calibri" panose="020F0502020204030204" pitchFamily="34" charset="0"/>
                <a:cs typeface="Calibri" panose="020F0502020204030204" pitchFamily="34" charset="0"/>
              </a:rPr>
              <a:t>the majority of people </a:t>
            </a:r>
            <a:r>
              <a:rPr lang="en-US" sz="3200" spc="-5" dirty="0">
                <a:effectLst/>
                <a:latin typeface="Calibri" panose="020F0502020204030204" pitchFamily="34" charset="0"/>
                <a:ea typeface="Calibri" panose="020F0502020204030204" pitchFamily="34" charset="0"/>
                <a:cs typeface="Calibri" panose="020F0502020204030204" pitchFamily="34" charset="0"/>
              </a:rPr>
              <a:t>in India have agriculture as their occupation. Farmers are</a:t>
            </a:r>
            <a:r>
              <a:rPr lang="en-US" sz="3200" dirty="0">
                <a:effectLst/>
                <a:latin typeface="Calibri" panose="020F0502020204030204" pitchFamily="34" charset="0"/>
                <a:ea typeface="Calibri" panose="020F0502020204030204" pitchFamily="34" charset="0"/>
                <a:cs typeface="Calibri" panose="020F0502020204030204" pitchFamily="34" charset="0"/>
              </a:rPr>
              <a:t> </a:t>
            </a:r>
            <a:r>
              <a:rPr lang="en-US" sz="3200" spc="-5" dirty="0">
                <a:effectLst/>
                <a:latin typeface="Calibri" panose="020F0502020204030204" pitchFamily="34" charset="0"/>
                <a:ea typeface="Calibri" panose="020F0502020204030204" pitchFamily="34" charset="0"/>
                <a:cs typeface="Calibri" panose="020F0502020204030204" pitchFamily="34" charset="0"/>
              </a:rPr>
              <a:t>growing</a:t>
            </a:r>
            <a:r>
              <a:rPr lang="en-US" sz="3200" spc="-25" dirty="0">
                <a:effectLst/>
                <a:latin typeface="Calibri" panose="020F0502020204030204" pitchFamily="34" charset="0"/>
                <a:ea typeface="Calibri" panose="020F0502020204030204" pitchFamily="34" charset="0"/>
                <a:cs typeface="Calibri" panose="020F0502020204030204" pitchFamily="34" charset="0"/>
              </a:rPr>
              <a:t> </a:t>
            </a:r>
            <a:r>
              <a:rPr lang="en-US" sz="3200" spc="-5" dirty="0">
                <a:effectLst/>
                <a:latin typeface="Calibri" panose="020F0502020204030204" pitchFamily="34" charset="0"/>
                <a:ea typeface="Calibri" panose="020F0502020204030204" pitchFamily="34" charset="0"/>
                <a:cs typeface="Calibri" panose="020F0502020204030204" pitchFamily="34" charset="0"/>
              </a:rPr>
              <a:t>the</a:t>
            </a:r>
            <a:r>
              <a:rPr lang="en-US" sz="3200" spc="-60" dirty="0">
                <a:effectLst/>
                <a:latin typeface="Calibri" panose="020F0502020204030204" pitchFamily="34" charset="0"/>
                <a:ea typeface="Calibri" panose="020F0502020204030204" pitchFamily="34" charset="0"/>
                <a:cs typeface="Calibri" panose="020F0502020204030204" pitchFamily="34" charset="0"/>
              </a:rPr>
              <a:t> </a:t>
            </a:r>
            <a:r>
              <a:rPr lang="en-US" sz="3200" spc="-5" dirty="0">
                <a:effectLst/>
                <a:latin typeface="Calibri" panose="020F0502020204030204" pitchFamily="34" charset="0"/>
                <a:ea typeface="Calibri" panose="020F0502020204030204" pitchFamily="34" charset="0"/>
                <a:cs typeface="Calibri" panose="020F0502020204030204" pitchFamily="34" charset="0"/>
              </a:rPr>
              <a:t>same</a:t>
            </a:r>
            <a:r>
              <a:rPr lang="en-US" sz="3200" spc="-60" dirty="0">
                <a:effectLst/>
                <a:latin typeface="Calibri" panose="020F0502020204030204" pitchFamily="34" charset="0"/>
                <a:ea typeface="Calibri" panose="020F0502020204030204" pitchFamily="34" charset="0"/>
                <a:cs typeface="Calibri" panose="020F0502020204030204" pitchFamily="34" charset="0"/>
              </a:rPr>
              <a:t> </a:t>
            </a:r>
            <a:r>
              <a:rPr lang="en-US" sz="3200" spc="-5" dirty="0">
                <a:effectLst/>
                <a:latin typeface="Calibri" panose="020F0502020204030204" pitchFamily="34" charset="0"/>
                <a:ea typeface="Calibri" panose="020F0502020204030204" pitchFamily="34" charset="0"/>
                <a:cs typeface="Calibri" panose="020F0502020204030204" pitchFamily="34" charset="0"/>
              </a:rPr>
              <a:t>crops</a:t>
            </a:r>
            <a:r>
              <a:rPr lang="en-US" sz="3200" spc="-50" dirty="0">
                <a:effectLst/>
                <a:latin typeface="Calibri" panose="020F0502020204030204" pitchFamily="34" charset="0"/>
                <a:ea typeface="Calibri" panose="020F0502020204030204" pitchFamily="34" charset="0"/>
                <a:cs typeface="Calibri" panose="020F0502020204030204" pitchFamily="34" charset="0"/>
              </a:rPr>
              <a:t> </a:t>
            </a:r>
            <a:r>
              <a:rPr lang="en-US" sz="3200" spc="-5" dirty="0">
                <a:effectLst/>
                <a:latin typeface="Calibri" panose="020F0502020204030204" pitchFamily="34" charset="0"/>
                <a:ea typeface="Calibri" panose="020F0502020204030204" pitchFamily="34" charset="0"/>
                <a:cs typeface="Calibri" panose="020F0502020204030204" pitchFamily="34" charset="0"/>
              </a:rPr>
              <a:t>repeatedly</a:t>
            </a:r>
            <a:r>
              <a:rPr lang="en-US" sz="3200" spc="-60" dirty="0">
                <a:effectLst/>
                <a:latin typeface="Calibri" panose="020F0502020204030204" pitchFamily="34" charset="0"/>
                <a:ea typeface="Calibri" panose="020F0502020204030204" pitchFamily="34" charset="0"/>
                <a:cs typeface="Calibri" panose="020F0502020204030204" pitchFamily="34" charset="0"/>
              </a:rPr>
              <a:t> </a:t>
            </a:r>
            <a:r>
              <a:rPr lang="en-US" sz="3200" spc="-5" dirty="0">
                <a:effectLst/>
                <a:latin typeface="Calibri" panose="020F0502020204030204" pitchFamily="34" charset="0"/>
                <a:ea typeface="Calibri" panose="020F0502020204030204" pitchFamily="34" charset="0"/>
                <a:cs typeface="Calibri" panose="020F0502020204030204" pitchFamily="34" charset="0"/>
              </a:rPr>
              <a:t>without</a:t>
            </a:r>
            <a:r>
              <a:rPr lang="en-US" sz="3200" spc="-50" dirty="0">
                <a:effectLst/>
                <a:latin typeface="Calibri" panose="020F0502020204030204" pitchFamily="34" charset="0"/>
                <a:ea typeface="Calibri" panose="020F0502020204030204" pitchFamily="34" charset="0"/>
                <a:cs typeface="Calibri" panose="020F0502020204030204" pitchFamily="34" charset="0"/>
              </a:rPr>
              <a:t> </a:t>
            </a:r>
            <a:r>
              <a:rPr lang="en-US" sz="3200" spc="-5" dirty="0">
                <a:effectLst/>
                <a:latin typeface="Calibri" panose="020F0502020204030204" pitchFamily="34" charset="0"/>
                <a:ea typeface="Calibri" panose="020F0502020204030204" pitchFamily="34" charset="0"/>
                <a:cs typeface="Calibri" panose="020F0502020204030204" pitchFamily="34" charset="0"/>
              </a:rPr>
              <a:t>trying</a:t>
            </a:r>
            <a:r>
              <a:rPr lang="en-US" sz="3200" spc="-35" dirty="0">
                <a:effectLst/>
                <a:latin typeface="Calibri" panose="020F0502020204030204" pitchFamily="34" charset="0"/>
                <a:ea typeface="Calibri" panose="020F0502020204030204" pitchFamily="34" charset="0"/>
                <a:cs typeface="Calibri" panose="020F0502020204030204" pitchFamily="34" charset="0"/>
              </a:rPr>
              <a:t> </a:t>
            </a:r>
            <a:r>
              <a:rPr lang="en-US" sz="3200" spc="-5" dirty="0">
                <a:effectLst/>
                <a:latin typeface="Calibri" panose="020F0502020204030204" pitchFamily="34" charset="0"/>
                <a:ea typeface="Calibri" panose="020F0502020204030204" pitchFamily="34" charset="0"/>
                <a:cs typeface="Calibri" panose="020F0502020204030204" pitchFamily="34" charset="0"/>
              </a:rPr>
              <a:t>a</a:t>
            </a:r>
            <a:r>
              <a:rPr lang="en-US" sz="3200" spc="-40" dirty="0">
                <a:effectLst/>
                <a:latin typeface="Calibri" panose="020F0502020204030204" pitchFamily="34" charset="0"/>
                <a:ea typeface="Calibri" panose="020F0502020204030204" pitchFamily="34" charset="0"/>
                <a:cs typeface="Calibri" panose="020F0502020204030204" pitchFamily="34" charset="0"/>
              </a:rPr>
              <a:t> </a:t>
            </a:r>
            <a:r>
              <a:rPr lang="en-US" sz="3200" spc="-5" dirty="0">
                <a:effectLst/>
                <a:latin typeface="Calibri" panose="020F0502020204030204" pitchFamily="34" charset="0"/>
                <a:ea typeface="Calibri" panose="020F0502020204030204" pitchFamily="34" charset="0"/>
                <a:cs typeface="Calibri" panose="020F0502020204030204" pitchFamily="34" charset="0"/>
              </a:rPr>
              <a:t>new</a:t>
            </a:r>
            <a:r>
              <a:rPr lang="en-US" sz="3200" spc="-65" dirty="0">
                <a:effectLst/>
                <a:latin typeface="Calibri" panose="020F0502020204030204" pitchFamily="34" charset="0"/>
                <a:ea typeface="Calibri" panose="020F0502020204030204" pitchFamily="34" charset="0"/>
                <a:cs typeface="Calibri" panose="020F0502020204030204" pitchFamily="34" charset="0"/>
              </a:rPr>
              <a:t> </a:t>
            </a:r>
            <a:r>
              <a:rPr lang="en-US" sz="3200" spc="-5" dirty="0">
                <a:effectLst/>
                <a:latin typeface="Calibri" panose="020F0502020204030204" pitchFamily="34" charset="0"/>
                <a:ea typeface="Calibri" panose="020F0502020204030204" pitchFamily="34" charset="0"/>
                <a:cs typeface="Calibri" panose="020F0502020204030204" pitchFamily="34" charset="0"/>
              </a:rPr>
              <a:t>variety</a:t>
            </a:r>
            <a:r>
              <a:rPr lang="en-US" sz="3200" spc="-60" dirty="0">
                <a:effectLst/>
                <a:latin typeface="Calibri" panose="020F0502020204030204" pitchFamily="34" charset="0"/>
                <a:ea typeface="Calibri" panose="020F0502020204030204" pitchFamily="34" charset="0"/>
                <a:cs typeface="Calibri" panose="020F0502020204030204" pitchFamily="34" charset="0"/>
              </a:rPr>
              <a:t> </a:t>
            </a:r>
            <a:r>
              <a:rPr lang="en-US" sz="3200" dirty="0">
                <a:effectLst/>
                <a:latin typeface="Calibri" panose="020F0502020204030204" pitchFamily="34" charset="0"/>
                <a:ea typeface="Calibri" panose="020F0502020204030204" pitchFamily="34" charset="0"/>
                <a:cs typeface="Calibri" panose="020F0502020204030204" pitchFamily="34" charset="0"/>
              </a:rPr>
              <a:t>of</a:t>
            </a:r>
            <a:r>
              <a:rPr lang="en-US" sz="3200" spc="-15" dirty="0">
                <a:effectLst/>
                <a:latin typeface="Calibri" panose="020F0502020204030204" pitchFamily="34" charset="0"/>
                <a:ea typeface="Calibri" panose="020F0502020204030204" pitchFamily="34" charset="0"/>
                <a:cs typeface="Calibri" panose="020F0502020204030204" pitchFamily="34" charset="0"/>
              </a:rPr>
              <a:t> </a:t>
            </a:r>
            <a:r>
              <a:rPr lang="en-US" sz="3200" dirty="0">
                <a:effectLst/>
                <a:latin typeface="Calibri" panose="020F0502020204030204" pitchFamily="34" charset="0"/>
                <a:ea typeface="Calibri" panose="020F0502020204030204" pitchFamily="34" charset="0"/>
                <a:cs typeface="Calibri" panose="020F0502020204030204" pitchFamily="34" charset="0"/>
              </a:rPr>
              <a:t>crops</a:t>
            </a:r>
            <a:r>
              <a:rPr lang="en-US" sz="3200" spc="-55" dirty="0">
                <a:effectLst/>
                <a:latin typeface="Calibri" panose="020F0502020204030204" pitchFamily="34" charset="0"/>
                <a:ea typeface="Calibri" panose="020F0502020204030204" pitchFamily="34" charset="0"/>
                <a:cs typeface="Calibri" panose="020F0502020204030204" pitchFamily="34" charset="0"/>
              </a:rPr>
              <a:t> </a:t>
            </a:r>
            <a:r>
              <a:rPr lang="en-US" sz="3200" dirty="0">
                <a:effectLst/>
                <a:latin typeface="Calibri" panose="020F0502020204030204" pitchFamily="34" charset="0"/>
                <a:ea typeface="Calibri" panose="020F0502020204030204" pitchFamily="34" charset="0"/>
                <a:cs typeface="Calibri" panose="020F0502020204030204" pitchFamily="34" charset="0"/>
              </a:rPr>
              <a:t>and</a:t>
            </a:r>
            <a:r>
              <a:rPr lang="en-US" sz="3200" spc="-25" dirty="0">
                <a:effectLst/>
                <a:latin typeface="Calibri" panose="020F0502020204030204" pitchFamily="34" charset="0"/>
                <a:ea typeface="Calibri" panose="020F0502020204030204" pitchFamily="34" charset="0"/>
                <a:cs typeface="Calibri" panose="020F0502020204030204" pitchFamily="34" charset="0"/>
              </a:rPr>
              <a:t> </a:t>
            </a:r>
            <a:r>
              <a:rPr lang="en-US" sz="3200" dirty="0">
                <a:effectLst/>
                <a:latin typeface="Calibri" panose="020F0502020204030204" pitchFamily="34" charset="0"/>
                <a:ea typeface="Calibri" panose="020F0502020204030204" pitchFamily="34" charset="0"/>
                <a:cs typeface="Calibri" panose="020F0502020204030204" pitchFamily="34" charset="0"/>
              </a:rPr>
              <a:t>they</a:t>
            </a:r>
            <a:r>
              <a:rPr lang="en-US" sz="3200" spc="-65" dirty="0">
                <a:effectLst/>
                <a:latin typeface="Calibri" panose="020F0502020204030204" pitchFamily="34" charset="0"/>
                <a:ea typeface="Calibri" panose="020F0502020204030204" pitchFamily="34" charset="0"/>
                <a:cs typeface="Calibri" panose="020F0502020204030204" pitchFamily="34" charset="0"/>
              </a:rPr>
              <a:t> </a:t>
            </a:r>
            <a:r>
              <a:rPr lang="en-US" sz="3200" dirty="0">
                <a:effectLst/>
                <a:latin typeface="Calibri" panose="020F0502020204030204" pitchFamily="34" charset="0"/>
                <a:ea typeface="Calibri" panose="020F0502020204030204" pitchFamily="34" charset="0"/>
                <a:cs typeface="Calibri" panose="020F0502020204030204" pitchFamily="34" charset="0"/>
              </a:rPr>
              <a:t>are</a:t>
            </a:r>
            <a:r>
              <a:rPr lang="en-US" sz="3200" spc="-260" dirty="0">
                <a:effectLst/>
                <a:latin typeface="Calibri" panose="020F0502020204030204" pitchFamily="34" charset="0"/>
                <a:ea typeface="Calibri" panose="020F0502020204030204" pitchFamily="34" charset="0"/>
                <a:cs typeface="Calibri" panose="020F0502020204030204" pitchFamily="34" charset="0"/>
              </a:rPr>
              <a:t> </a:t>
            </a:r>
            <a:r>
              <a:rPr lang="en-US" sz="3200" spc="-5" dirty="0">
                <a:effectLst/>
                <a:latin typeface="Calibri" panose="020F0502020204030204" pitchFamily="34" charset="0"/>
                <a:ea typeface="Calibri" panose="020F0502020204030204" pitchFamily="34" charset="0"/>
                <a:cs typeface="Calibri" panose="020F0502020204030204" pitchFamily="34" charset="0"/>
              </a:rPr>
              <a:t>applying fertilizers in random quantities without </a:t>
            </a:r>
            <a:r>
              <a:rPr lang="en-US" sz="3200" dirty="0">
                <a:effectLst/>
                <a:latin typeface="Calibri" panose="020F0502020204030204" pitchFamily="34" charset="0"/>
                <a:ea typeface="Calibri" panose="020F0502020204030204" pitchFamily="34" charset="0"/>
                <a:cs typeface="Calibri" panose="020F0502020204030204" pitchFamily="34" charset="0"/>
              </a:rPr>
              <a:t>knowing the deﬁcient content and</a:t>
            </a:r>
            <a:r>
              <a:rPr lang="en-US" sz="3200" spc="-265" dirty="0">
                <a:effectLst/>
                <a:latin typeface="Calibri" panose="020F0502020204030204" pitchFamily="34" charset="0"/>
                <a:ea typeface="Calibri" panose="020F0502020204030204" pitchFamily="34" charset="0"/>
                <a:cs typeface="Calibri" panose="020F0502020204030204" pitchFamily="34" charset="0"/>
              </a:rPr>
              <a:t> </a:t>
            </a:r>
            <a:r>
              <a:rPr lang="en-US" sz="3200" spc="-10" dirty="0">
                <a:effectLst/>
                <a:latin typeface="Calibri" panose="020F0502020204030204" pitchFamily="34" charset="0"/>
                <a:ea typeface="Calibri" panose="020F0502020204030204" pitchFamily="34" charset="0"/>
                <a:cs typeface="Calibri" panose="020F0502020204030204" pitchFamily="34" charset="0"/>
              </a:rPr>
              <a:t>quantity.</a:t>
            </a:r>
            <a:r>
              <a:rPr lang="en-US" sz="3200" dirty="0">
                <a:effectLst/>
                <a:latin typeface="Calibri" panose="020F0502020204030204" pitchFamily="34" charset="0"/>
                <a:ea typeface="Calibri" panose="020F0502020204030204" pitchFamily="34" charset="0"/>
                <a:cs typeface="Calibri" panose="020F0502020204030204" pitchFamily="34" charset="0"/>
              </a:rPr>
              <a:t> </a:t>
            </a:r>
            <a:r>
              <a:rPr lang="en-US" sz="3200" spc="-5" dirty="0">
                <a:effectLst/>
                <a:latin typeface="Calibri" panose="020F0502020204030204" pitchFamily="34" charset="0"/>
                <a:ea typeface="Calibri" panose="020F0502020204030204" pitchFamily="34" charset="0"/>
                <a:cs typeface="Calibri" panose="020F0502020204030204" pitchFamily="34" charset="0"/>
              </a:rPr>
              <a:t>So,</a:t>
            </a:r>
            <a:r>
              <a:rPr lang="en-US" sz="3200" spc="-20" dirty="0">
                <a:effectLst/>
                <a:latin typeface="Calibri" panose="020F0502020204030204" pitchFamily="34" charset="0"/>
                <a:ea typeface="Calibri" panose="020F0502020204030204" pitchFamily="34" charset="0"/>
                <a:cs typeface="Calibri" panose="020F0502020204030204" pitchFamily="34" charset="0"/>
              </a:rPr>
              <a:t> </a:t>
            </a:r>
            <a:r>
              <a:rPr lang="en-US" sz="3200" spc="-5" dirty="0">
                <a:effectLst/>
                <a:latin typeface="Calibri" panose="020F0502020204030204" pitchFamily="34" charset="0"/>
                <a:ea typeface="Calibri" panose="020F0502020204030204" pitchFamily="34" charset="0"/>
                <a:cs typeface="Calibri" panose="020F0502020204030204" pitchFamily="34" charset="0"/>
              </a:rPr>
              <a:t>this</a:t>
            </a:r>
            <a:r>
              <a:rPr lang="en-US" sz="3200" spc="-30" dirty="0">
                <a:effectLst/>
                <a:latin typeface="Calibri" panose="020F0502020204030204" pitchFamily="34" charset="0"/>
                <a:ea typeface="Calibri" panose="020F0502020204030204" pitchFamily="34" charset="0"/>
                <a:cs typeface="Calibri" panose="020F0502020204030204" pitchFamily="34" charset="0"/>
              </a:rPr>
              <a:t> </a:t>
            </a:r>
            <a:r>
              <a:rPr lang="en-US" sz="3200" spc="-5" dirty="0">
                <a:effectLst/>
                <a:latin typeface="Calibri" panose="020F0502020204030204" pitchFamily="34" charset="0"/>
                <a:ea typeface="Calibri" panose="020F0502020204030204" pitchFamily="34" charset="0"/>
                <a:cs typeface="Calibri" panose="020F0502020204030204" pitchFamily="34" charset="0"/>
              </a:rPr>
              <a:t>is</a:t>
            </a:r>
            <a:r>
              <a:rPr lang="en-US" sz="3200" spc="-55" dirty="0">
                <a:effectLst/>
                <a:latin typeface="Calibri" panose="020F0502020204030204" pitchFamily="34" charset="0"/>
                <a:ea typeface="Calibri" panose="020F0502020204030204" pitchFamily="34" charset="0"/>
                <a:cs typeface="Calibri" panose="020F0502020204030204" pitchFamily="34" charset="0"/>
              </a:rPr>
              <a:t> </a:t>
            </a:r>
            <a:r>
              <a:rPr lang="en-US" sz="3200" spc="-5" dirty="0">
                <a:effectLst/>
                <a:latin typeface="Calibri" panose="020F0502020204030204" pitchFamily="34" charset="0"/>
                <a:ea typeface="Calibri" panose="020F0502020204030204" pitchFamily="34" charset="0"/>
                <a:cs typeface="Calibri" panose="020F0502020204030204" pitchFamily="34" charset="0"/>
              </a:rPr>
              <a:t>directly</a:t>
            </a:r>
            <a:r>
              <a:rPr lang="en-US" sz="3200" spc="-60" dirty="0">
                <a:effectLst/>
                <a:latin typeface="Calibri" panose="020F0502020204030204" pitchFamily="34" charset="0"/>
                <a:ea typeface="Calibri" panose="020F0502020204030204" pitchFamily="34" charset="0"/>
                <a:cs typeface="Calibri" panose="020F0502020204030204" pitchFamily="34" charset="0"/>
              </a:rPr>
              <a:t> </a:t>
            </a:r>
            <a:r>
              <a:rPr lang="en-US" sz="3200" spc="-5" dirty="0">
                <a:effectLst/>
                <a:latin typeface="Calibri" panose="020F0502020204030204" pitchFamily="34" charset="0"/>
                <a:ea typeface="Calibri" panose="020F0502020204030204" pitchFamily="34" charset="0"/>
                <a:cs typeface="Calibri" panose="020F0502020204030204" pitchFamily="34" charset="0"/>
              </a:rPr>
              <a:t>aﬀecting</a:t>
            </a:r>
            <a:r>
              <a:rPr lang="en-US" sz="3200" spc="-30" dirty="0">
                <a:effectLst/>
                <a:latin typeface="Calibri" panose="020F0502020204030204" pitchFamily="34" charset="0"/>
                <a:ea typeface="Calibri" panose="020F0502020204030204" pitchFamily="34" charset="0"/>
                <a:cs typeface="Calibri" panose="020F0502020204030204" pitchFamily="34" charset="0"/>
              </a:rPr>
              <a:t> </a:t>
            </a:r>
            <a:r>
              <a:rPr lang="en-US" sz="3200" spc="-5" dirty="0">
                <a:effectLst/>
                <a:latin typeface="Calibri" panose="020F0502020204030204" pitchFamily="34" charset="0"/>
                <a:ea typeface="Calibri" panose="020F0502020204030204" pitchFamily="34" charset="0"/>
                <a:cs typeface="Calibri" panose="020F0502020204030204" pitchFamily="34" charset="0"/>
              </a:rPr>
              <a:t>crop</a:t>
            </a:r>
            <a:r>
              <a:rPr lang="en-US" sz="3200" spc="-65" dirty="0">
                <a:effectLst/>
                <a:latin typeface="Calibri" panose="020F0502020204030204" pitchFamily="34" charset="0"/>
                <a:ea typeface="Calibri" panose="020F0502020204030204" pitchFamily="34" charset="0"/>
                <a:cs typeface="Calibri" panose="020F0502020204030204" pitchFamily="34" charset="0"/>
              </a:rPr>
              <a:t> </a:t>
            </a:r>
            <a:r>
              <a:rPr lang="en-US" sz="3200" spc="-5" dirty="0">
                <a:effectLst/>
                <a:latin typeface="Calibri" panose="020F0502020204030204" pitchFamily="34" charset="0"/>
                <a:ea typeface="Calibri" panose="020F0502020204030204" pitchFamily="34" charset="0"/>
                <a:cs typeface="Calibri" panose="020F0502020204030204" pitchFamily="34" charset="0"/>
              </a:rPr>
              <a:t>yield</a:t>
            </a:r>
            <a:r>
              <a:rPr lang="en-US" sz="3200" spc="-35" dirty="0">
                <a:effectLst/>
                <a:latin typeface="Calibri" panose="020F0502020204030204" pitchFamily="34" charset="0"/>
                <a:ea typeface="Calibri" panose="020F0502020204030204" pitchFamily="34" charset="0"/>
                <a:cs typeface="Calibri" panose="020F0502020204030204" pitchFamily="34" charset="0"/>
              </a:rPr>
              <a:t> </a:t>
            </a:r>
            <a:r>
              <a:rPr lang="en-US" sz="3200" spc="-5" dirty="0">
                <a:effectLst/>
                <a:latin typeface="Calibri" panose="020F0502020204030204" pitchFamily="34" charset="0"/>
                <a:ea typeface="Calibri" panose="020F0502020204030204" pitchFamily="34" charset="0"/>
                <a:cs typeface="Calibri" panose="020F0502020204030204" pitchFamily="34" charset="0"/>
              </a:rPr>
              <a:t>and</a:t>
            </a:r>
            <a:r>
              <a:rPr lang="en-US" sz="3200" spc="-35" dirty="0">
                <a:effectLst/>
                <a:latin typeface="Calibri" panose="020F0502020204030204" pitchFamily="34" charset="0"/>
                <a:ea typeface="Calibri" panose="020F0502020204030204" pitchFamily="34" charset="0"/>
                <a:cs typeface="Calibri" panose="020F0502020204030204" pitchFamily="34" charset="0"/>
              </a:rPr>
              <a:t> </a:t>
            </a:r>
            <a:r>
              <a:rPr lang="en-US" sz="3200" spc="-5" dirty="0">
                <a:effectLst/>
                <a:latin typeface="Calibri" panose="020F0502020204030204" pitchFamily="34" charset="0"/>
                <a:ea typeface="Calibri" panose="020F0502020204030204" pitchFamily="34" charset="0"/>
                <a:cs typeface="Calibri" panose="020F0502020204030204" pitchFamily="34" charset="0"/>
              </a:rPr>
              <a:t>also</a:t>
            </a:r>
            <a:r>
              <a:rPr lang="en-US" sz="3200" spc="-55" dirty="0">
                <a:effectLst/>
                <a:latin typeface="Calibri" panose="020F0502020204030204" pitchFamily="34" charset="0"/>
                <a:ea typeface="Calibri" panose="020F0502020204030204" pitchFamily="34" charset="0"/>
                <a:cs typeface="Calibri" panose="020F0502020204030204" pitchFamily="34" charset="0"/>
              </a:rPr>
              <a:t> </a:t>
            </a:r>
            <a:r>
              <a:rPr lang="en-US" sz="3200" spc="-5" dirty="0">
                <a:effectLst/>
                <a:latin typeface="Calibri" panose="020F0502020204030204" pitchFamily="34" charset="0"/>
                <a:ea typeface="Calibri" panose="020F0502020204030204" pitchFamily="34" charset="0"/>
                <a:cs typeface="Calibri" panose="020F0502020204030204" pitchFamily="34" charset="0"/>
              </a:rPr>
              <a:t>causes</a:t>
            </a:r>
            <a:r>
              <a:rPr lang="en-US" sz="3200" spc="-50" dirty="0">
                <a:effectLst/>
                <a:latin typeface="Calibri" panose="020F0502020204030204" pitchFamily="34" charset="0"/>
                <a:ea typeface="Calibri" panose="020F0502020204030204" pitchFamily="34" charset="0"/>
                <a:cs typeface="Calibri" panose="020F0502020204030204" pitchFamily="34" charset="0"/>
              </a:rPr>
              <a:t> </a:t>
            </a:r>
            <a:r>
              <a:rPr lang="en-US" sz="3200" spc="-5" dirty="0">
                <a:effectLst/>
                <a:latin typeface="Calibri" panose="020F0502020204030204" pitchFamily="34" charset="0"/>
                <a:ea typeface="Calibri" panose="020F0502020204030204" pitchFamily="34" charset="0"/>
                <a:cs typeface="Calibri" panose="020F0502020204030204" pitchFamily="34" charset="0"/>
              </a:rPr>
              <a:t>soil</a:t>
            </a:r>
            <a:r>
              <a:rPr lang="en-US" sz="3200" spc="-35" dirty="0">
                <a:effectLst/>
                <a:latin typeface="Calibri" panose="020F0502020204030204" pitchFamily="34" charset="0"/>
                <a:ea typeface="Calibri" panose="020F0502020204030204" pitchFamily="34" charset="0"/>
                <a:cs typeface="Calibri" panose="020F0502020204030204" pitchFamily="34" charset="0"/>
              </a:rPr>
              <a:t> </a:t>
            </a:r>
            <a:r>
              <a:rPr lang="en-US" sz="3200" spc="-5" dirty="0">
                <a:effectLst/>
                <a:latin typeface="Calibri" panose="020F0502020204030204" pitchFamily="34" charset="0"/>
                <a:ea typeface="Calibri" panose="020F0502020204030204" pitchFamily="34" charset="0"/>
                <a:cs typeface="Calibri" panose="020F0502020204030204" pitchFamily="34" charset="0"/>
              </a:rPr>
              <a:t>acidiﬁcation</a:t>
            </a:r>
            <a:r>
              <a:rPr lang="en-US" sz="3200" spc="-45" dirty="0">
                <a:effectLst/>
                <a:latin typeface="Calibri" panose="020F0502020204030204" pitchFamily="34" charset="0"/>
                <a:ea typeface="Calibri" panose="020F0502020204030204" pitchFamily="34" charset="0"/>
                <a:cs typeface="Calibri" panose="020F0502020204030204" pitchFamily="34" charset="0"/>
              </a:rPr>
              <a:t> </a:t>
            </a:r>
            <a:r>
              <a:rPr lang="en-US" sz="3200" spc="-5" dirty="0">
                <a:effectLst/>
                <a:latin typeface="Calibri" panose="020F0502020204030204" pitchFamily="34" charset="0"/>
                <a:ea typeface="Calibri" panose="020F0502020204030204" pitchFamily="34" charset="0"/>
                <a:cs typeface="Calibri" panose="020F0502020204030204" pitchFamily="34" charset="0"/>
              </a:rPr>
              <a:t>and</a:t>
            </a:r>
            <a:r>
              <a:rPr lang="en-US" sz="3200" dirty="0">
                <a:effectLst/>
                <a:latin typeface="Calibri" panose="020F0502020204030204" pitchFamily="34" charset="0"/>
                <a:ea typeface="Calibri" panose="020F0502020204030204" pitchFamily="34" charset="0"/>
                <a:cs typeface="Calibri" panose="020F0502020204030204" pitchFamily="34" charset="0"/>
              </a:rPr>
              <a:t> </a:t>
            </a:r>
            <a:r>
              <a:rPr lang="en-US" sz="3200" spc="-10" dirty="0">
                <a:effectLst/>
                <a:latin typeface="Calibri" panose="020F0502020204030204" pitchFamily="34" charset="0"/>
                <a:ea typeface="Calibri" panose="020F0502020204030204" pitchFamily="34" charset="0"/>
                <a:cs typeface="Calibri" panose="020F0502020204030204" pitchFamily="34" charset="0"/>
              </a:rPr>
              <a:t>damages </a:t>
            </a:r>
            <a:r>
              <a:rPr lang="en-US" sz="3200" spc="-5" dirty="0">
                <a:effectLst/>
                <a:latin typeface="Calibri" panose="020F0502020204030204" pitchFamily="34" charset="0"/>
                <a:ea typeface="Calibri" panose="020F0502020204030204" pitchFamily="34" charset="0"/>
                <a:cs typeface="Calibri" panose="020F0502020204030204" pitchFamily="34" charset="0"/>
              </a:rPr>
              <a:t>the top layer. So, we have designed the system using machine learning</a:t>
            </a:r>
            <a:r>
              <a:rPr lang="en-US" sz="3200" dirty="0">
                <a:effectLst/>
                <a:latin typeface="Calibri" panose="020F0502020204030204" pitchFamily="34" charset="0"/>
                <a:ea typeface="Calibri" panose="020F0502020204030204" pitchFamily="34" charset="0"/>
                <a:cs typeface="Calibri" panose="020F0502020204030204" pitchFamily="34" charset="0"/>
              </a:rPr>
              <a:t> algorithms</a:t>
            </a:r>
            <a:r>
              <a:rPr lang="en-US" sz="3200" spc="-35" dirty="0">
                <a:effectLst/>
                <a:latin typeface="Calibri" panose="020F0502020204030204" pitchFamily="34" charset="0"/>
                <a:ea typeface="Calibri" panose="020F0502020204030204" pitchFamily="34" charset="0"/>
                <a:cs typeface="Calibri" panose="020F0502020204030204" pitchFamily="34" charset="0"/>
              </a:rPr>
              <a:t> </a:t>
            </a:r>
            <a:r>
              <a:rPr lang="en-US" sz="3200" dirty="0">
                <a:effectLst/>
                <a:latin typeface="Calibri" panose="020F0502020204030204" pitchFamily="34" charset="0"/>
                <a:ea typeface="Calibri" panose="020F0502020204030204" pitchFamily="34" charset="0"/>
                <a:cs typeface="Calibri" panose="020F0502020204030204" pitchFamily="34" charset="0"/>
              </a:rPr>
              <a:t>for</a:t>
            </a:r>
            <a:r>
              <a:rPr lang="en-US" sz="3200" spc="-50" dirty="0">
                <a:effectLst/>
                <a:latin typeface="Calibri" panose="020F0502020204030204" pitchFamily="34" charset="0"/>
                <a:ea typeface="Calibri" panose="020F0502020204030204" pitchFamily="34" charset="0"/>
                <a:cs typeface="Calibri" panose="020F0502020204030204" pitchFamily="34" charset="0"/>
              </a:rPr>
              <a:t> </a:t>
            </a:r>
            <a:r>
              <a:rPr lang="en-US" sz="3200" dirty="0">
                <a:effectLst/>
                <a:latin typeface="Calibri" panose="020F0502020204030204" pitchFamily="34" charset="0"/>
                <a:ea typeface="Calibri" panose="020F0502020204030204" pitchFamily="34" charset="0"/>
                <a:cs typeface="Calibri" panose="020F0502020204030204" pitchFamily="34" charset="0"/>
              </a:rPr>
              <a:t>the</a:t>
            </a:r>
            <a:r>
              <a:rPr lang="en-US" sz="3200" spc="-35" dirty="0">
                <a:effectLst/>
                <a:latin typeface="Calibri" panose="020F0502020204030204" pitchFamily="34" charset="0"/>
                <a:ea typeface="Calibri" panose="020F0502020204030204" pitchFamily="34" charset="0"/>
                <a:cs typeface="Calibri" panose="020F0502020204030204" pitchFamily="34" charset="0"/>
              </a:rPr>
              <a:t> </a:t>
            </a:r>
            <a:r>
              <a:rPr lang="en-US" sz="3200" dirty="0">
                <a:effectLst/>
                <a:latin typeface="Calibri" panose="020F0502020204030204" pitchFamily="34" charset="0"/>
                <a:ea typeface="Calibri" panose="020F0502020204030204" pitchFamily="34" charset="0"/>
                <a:cs typeface="Calibri" panose="020F0502020204030204" pitchFamily="34" charset="0"/>
              </a:rPr>
              <a:t>betterment</a:t>
            </a:r>
            <a:r>
              <a:rPr lang="en-US" sz="3200" spc="-55" dirty="0">
                <a:effectLst/>
                <a:latin typeface="Calibri" panose="020F0502020204030204" pitchFamily="34" charset="0"/>
                <a:ea typeface="Calibri" panose="020F0502020204030204" pitchFamily="34" charset="0"/>
                <a:cs typeface="Calibri" panose="020F0502020204030204" pitchFamily="34" charset="0"/>
              </a:rPr>
              <a:t> </a:t>
            </a:r>
            <a:r>
              <a:rPr lang="en-US" sz="3200" dirty="0">
                <a:effectLst/>
                <a:latin typeface="Calibri" panose="020F0502020204030204" pitchFamily="34" charset="0"/>
                <a:ea typeface="Calibri" panose="020F0502020204030204" pitchFamily="34" charset="0"/>
                <a:cs typeface="Calibri" panose="020F0502020204030204" pitchFamily="34" charset="0"/>
              </a:rPr>
              <a:t>of</a:t>
            </a:r>
            <a:r>
              <a:rPr lang="en-US" sz="3200" spc="15" dirty="0">
                <a:effectLst/>
                <a:latin typeface="Calibri" panose="020F0502020204030204" pitchFamily="34" charset="0"/>
                <a:ea typeface="Calibri" panose="020F0502020204030204" pitchFamily="34" charset="0"/>
                <a:cs typeface="Calibri" panose="020F0502020204030204" pitchFamily="34" charset="0"/>
              </a:rPr>
              <a:t> </a:t>
            </a:r>
            <a:r>
              <a:rPr lang="en-US" sz="3200" dirty="0">
                <a:effectLst/>
                <a:latin typeface="Calibri" panose="020F0502020204030204" pitchFamily="34" charset="0"/>
                <a:ea typeface="Calibri" panose="020F0502020204030204" pitchFamily="34" charset="0"/>
                <a:cs typeface="Calibri" panose="020F0502020204030204" pitchFamily="34" charset="0"/>
              </a:rPr>
              <a:t>farmers.</a:t>
            </a:r>
          </a:p>
          <a:p>
            <a:endParaRPr lang="en-IN" sz="3200" dirty="0">
              <a:effectLst/>
              <a:latin typeface="Calibri" panose="020F0502020204030204" pitchFamily="34" charset="0"/>
              <a:ea typeface="Calibri" panose="020F0502020204030204" pitchFamily="34" charset="0"/>
              <a:cs typeface="Calibri" panose="020F0502020204030204" pitchFamily="34" charset="0"/>
            </a:endParaRPr>
          </a:p>
          <a:p>
            <a:r>
              <a:rPr lang="en-US" sz="3200" spc="-5" dirty="0">
                <a:effectLst/>
                <a:latin typeface="Calibri" panose="020F0502020204030204" pitchFamily="34" charset="0"/>
                <a:ea typeface="Calibri" panose="020F0502020204030204" pitchFamily="34" charset="0"/>
                <a:cs typeface="Calibri" panose="020F0502020204030204" pitchFamily="34" charset="0"/>
              </a:rPr>
              <a:t>Agriculture is one of the important occupations practiced </a:t>
            </a:r>
            <a:r>
              <a:rPr lang="en-US" sz="3200" dirty="0">
                <a:effectLst/>
                <a:latin typeface="Calibri" panose="020F0502020204030204" pitchFamily="34" charset="0"/>
                <a:ea typeface="Calibri" panose="020F0502020204030204" pitchFamily="34" charset="0"/>
                <a:cs typeface="Calibri" panose="020F0502020204030204" pitchFamily="34" charset="0"/>
              </a:rPr>
              <a:t>in India. It is the broadest</a:t>
            </a:r>
            <a:r>
              <a:rPr lang="en-US" sz="3200" spc="5" dirty="0">
                <a:effectLst/>
                <a:latin typeface="Calibri" panose="020F0502020204030204" pitchFamily="34" charset="0"/>
                <a:ea typeface="Calibri" panose="020F0502020204030204" pitchFamily="34" charset="0"/>
                <a:cs typeface="Calibri" panose="020F0502020204030204" pitchFamily="34" charset="0"/>
              </a:rPr>
              <a:t> </a:t>
            </a:r>
            <a:r>
              <a:rPr lang="en-US" sz="3200" spc="-10" dirty="0">
                <a:effectLst/>
                <a:latin typeface="Calibri" panose="020F0502020204030204" pitchFamily="34" charset="0"/>
                <a:ea typeface="Calibri" panose="020F0502020204030204" pitchFamily="34" charset="0"/>
                <a:cs typeface="Calibri" panose="020F0502020204030204" pitchFamily="34" charset="0"/>
              </a:rPr>
              <a:t>economic sector and plays </a:t>
            </a:r>
            <a:r>
              <a:rPr lang="en-US" sz="3200" spc="-5" dirty="0">
                <a:effectLst/>
                <a:latin typeface="Calibri" panose="020F0502020204030204" pitchFamily="34" charset="0"/>
                <a:ea typeface="Calibri" panose="020F0502020204030204" pitchFamily="34" charset="0"/>
                <a:cs typeface="Calibri" panose="020F0502020204030204" pitchFamily="34" charset="0"/>
              </a:rPr>
              <a:t>the most important role in the overall development of the</a:t>
            </a:r>
            <a:r>
              <a:rPr lang="en-US" sz="3200" dirty="0">
                <a:effectLst/>
                <a:latin typeface="Calibri" panose="020F0502020204030204" pitchFamily="34" charset="0"/>
                <a:ea typeface="Calibri" panose="020F0502020204030204" pitchFamily="34" charset="0"/>
                <a:cs typeface="Calibri" panose="020F0502020204030204" pitchFamily="34" charset="0"/>
              </a:rPr>
              <a:t> </a:t>
            </a:r>
            <a:r>
              <a:rPr lang="en-US" sz="3200" spc="-10" dirty="0">
                <a:effectLst/>
                <a:latin typeface="Calibri" panose="020F0502020204030204" pitchFamily="34" charset="0"/>
                <a:ea typeface="Calibri" panose="020F0502020204030204" pitchFamily="34" charset="0"/>
                <a:cs typeface="Calibri" panose="020F0502020204030204" pitchFamily="34" charset="0"/>
              </a:rPr>
              <a:t>country. </a:t>
            </a:r>
            <a:r>
              <a:rPr lang="en-US" sz="3200" dirty="0">
                <a:effectLst/>
                <a:latin typeface="Calibri" panose="020F0502020204030204" pitchFamily="34" charset="0"/>
                <a:ea typeface="Calibri" panose="020F0502020204030204" pitchFamily="34" charset="0"/>
                <a:cs typeface="Calibri" panose="020F0502020204030204" pitchFamily="34" charset="0"/>
              </a:rPr>
              <a:t>In the</a:t>
            </a:r>
            <a:r>
              <a:rPr lang="en-US" sz="3200" spc="5" dirty="0">
                <a:effectLst/>
                <a:latin typeface="Calibri" panose="020F0502020204030204" pitchFamily="34" charset="0"/>
                <a:ea typeface="Calibri" panose="020F0502020204030204" pitchFamily="34" charset="0"/>
                <a:cs typeface="Calibri" panose="020F0502020204030204" pitchFamily="34" charset="0"/>
              </a:rPr>
              <a:t> </a:t>
            </a:r>
            <a:r>
              <a:rPr lang="en-US" sz="3200" spc="-5" dirty="0">
                <a:effectLst/>
                <a:latin typeface="Calibri" panose="020F0502020204030204" pitchFamily="34" charset="0"/>
                <a:ea typeface="Calibri" panose="020F0502020204030204" pitchFamily="34" charset="0"/>
                <a:cs typeface="Calibri" panose="020F0502020204030204" pitchFamily="34" charset="0"/>
              </a:rPr>
              <a:t>Agriculture</a:t>
            </a:r>
            <a:r>
              <a:rPr lang="en-US" sz="3200" spc="-50" dirty="0">
                <a:effectLst/>
                <a:latin typeface="Calibri" panose="020F0502020204030204" pitchFamily="34" charset="0"/>
                <a:ea typeface="Calibri" panose="020F0502020204030204" pitchFamily="34" charset="0"/>
                <a:cs typeface="Calibri" panose="020F0502020204030204" pitchFamily="34" charset="0"/>
              </a:rPr>
              <a:t> </a:t>
            </a:r>
            <a:r>
              <a:rPr lang="en-US" sz="3200" spc="-5" dirty="0">
                <a:effectLst/>
                <a:latin typeface="Calibri" panose="020F0502020204030204" pitchFamily="34" charset="0"/>
                <a:ea typeface="Calibri" panose="020F0502020204030204" pitchFamily="34" charset="0"/>
                <a:cs typeface="Calibri" panose="020F0502020204030204" pitchFamily="34" charset="0"/>
              </a:rPr>
              <a:t>ﬁeld</a:t>
            </a:r>
            <a:r>
              <a:rPr lang="en-US" sz="3200" spc="-25" dirty="0">
                <a:effectLst/>
                <a:latin typeface="Calibri" panose="020F0502020204030204" pitchFamily="34" charset="0"/>
                <a:ea typeface="Calibri" panose="020F0502020204030204" pitchFamily="34" charset="0"/>
                <a:cs typeface="Calibri" panose="020F0502020204030204" pitchFamily="34" charset="0"/>
              </a:rPr>
              <a:t> </a:t>
            </a:r>
            <a:r>
              <a:rPr lang="en-US" sz="3200" spc="-5" dirty="0">
                <a:effectLst/>
                <a:latin typeface="Calibri" panose="020F0502020204030204" pitchFamily="34" charset="0"/>
                <a:ea typeface="Calibri" panose="020F0502020204030204" pitchFamily="34" charset="0"/>
                <a:cs typeface="Calibri" panose="020F0502020204030204" pitchFamily="34" charset="0"/>
              </a:rPr>
              <a:t>machine</a:t>
            </a:r>
            <a:r>
              <a:rPr lang="en-US" sz="3200" spc="-45" dirty="0">
                <a:effectLst/>
                <a:latin typeface="Calibri" panose="020F0502020204030204" pitchFamily="34" charset="0"/>
                <a:ea typeface="Calibri" panose="020F0502020204030204" pitchFamily="34" charset="0"/>
                <a:cs typeface="Calibri" panose="020F0502020204030204" pitchFamily="34" charset="0"/>
              </a:rPr>
              <a:t> </a:t>
            </a:r>
            <a:r>
              <a:rPr lang="en-US" sz="3200" spc="-5" dirty="0">
                <a:effectLst/>
                <a:latin typeface="Calibri" panose="020F0502020204030204" pitchFamily="34" charset="0"/>
                <a:ea typeface="Calibri" panose="020F0502020204030204" pitchFamily="34" charset="0"/>
                <a:cs typeface="Calibri" panose="020F0502020204030204" pitchFamily="34" charset="0"/>
              </a:rPr>
              <a:t>learning,</a:t>
            </a:r>
            <a:r>
              <a:rPr lang="en-US" sz="3200" spc="-25" dirty="0">
                <a:effectLst/>
                <a:latin typeface="Calibri" panose="020F0502020204030204" pitchFamily="34" charset="0"/>
                <a:ea typeface="Calibri" panose="020F0502020204030204" pitchFamily="34" charset="0"/>
                <a:cs typeface="Calibri" panose="020F0502020204030204" pitchFamily="34" charset="0"/>
              </a:rPr>
              <a:t> </a:t>
            </a:r>
            <a:r>
              <a:rPr lang="en-US" sz="3200" spc="-5" dirty="0">
                <a:effectLst/>
                <a:latin typeface="Calibri" panose="020F0502020204030204" pitchFamily="34" charset="0"/>
                <a:ea typeface="Calibri" panose="020F0502020204030204" pitchFamily="34" charset="0"/>
                <a:cs typeface="Calibri" panose="020F0502020204030204" pitchFamily="34" charset="0"/>
              </a:rPr>
              <a:t>for</a:t>
            </a:r>
            <a:r>
              <a:rPr lang="en-US" sz="3200" spc="-55" dirty="0">
                <a:effectLst/>
                <a:latin typeface="Calibri" panose="020F0502020204030204" pitchFamily="34" charset="0"/>
                <a:ea typeface="Calibri" panose="020F0502020204030204" pitchFamily="34" charset="0"/>
                <a:cs typeface="Calibri" panose="020F0502020204030204" pitchFamily="34" charset="0"/>
              </a:rPr>
              <a:t> </a:t>
            </a:r>
            <a:r>
              <a:rPr lang="en-US" sz="3200" dirty="0">
                <a:effectLst/>
                <a:latin typeface="Calibri" panose="020F0502020204030204" pitchFamily="34" charset="0"/>
                <a:ea typeface="Calibri" panose="020F0502020204030204" pitchFamily="34" charset="0"/>
                <a:cs typeface="Calibri" panose="020F0502020204030204" pitchFamily="34" charset="0"/>
              </a:rPr>
              <a:t>instance,</a:t>
            </a:r>
            <a:r>
              <a:rPr lang="en-US" sz="3200" spc="-20" dirty="0">
                <a:effectLst/>
                <a:latin typeface="Calibri" panose="020F0502020204030204" pitchFamily="34" charset="0"/>
                <a:ea typeface="Calibri" panose="020F0502020204030204" pitchFamily="34" charset="0"/>
                <a:cs typeface="Calibri" panose="020F0502020204030204" pitchFamily="34" charset="0"/>
              </a:rPr>
              <a:t> </a:t>
            </a:r>
            <a:r>
              <a:rPr lang="en-US" sz="3200" dirty="0">
                <a:effectLst/>
                <a:latin typeface="Calibri" panose="020F0502020204030204" pitchFamily="34" charset="0"/>
                <a:ea typeface="Calibri" panose="020F0502020204030204" pitchFamily="34" charset="0"/>
                <a:cs typeface="Calibri" panose="020F0502020204030204" pitchFamily="34" charset="0"/>
              </a:rPr>
              <a:t>is</a:t>
            </a:r>
            <a:r>
              <a:rPr lang="en-US" sz="3200" spc="-40" dirty="0">
                <a:effectLst/>
                <a:latin typeface="Calibri" panose="020F0502020204030204" pitchFamily="34" charset="0"/>
                <a:ea typeface="Calibri" panose="020F0502020204030204" pitchFamily="34" charset="0"/>
                <a:cs typeface="Calibri" panose="020F0502020204030204" pitchFamily="34" charset="0"/>
              </a:rPr>
              <a:t> </a:t>
            </a:r>
            <a:r>
              <a:rPr lang="en-US" sz="3200" dirty="0">
                <a:effectLst/>
                <a:latin typeface="Calibri" panose="020F0502020204030204" pitchFamily="34" charset="0"/>
                <a:ea typeface="Calibri" panose="020F0502020204030204" pitchFamily="34" charset="0"/>
                <a:cs typeface="Calibri" panose="020F0502020204030204" pitchFamily="34" charset="0"/>
              </a:rPr>
              <a:t>not</a:t>
            </a:r>
            <a:r>
              <a:rPr lang="en-US" sz="3200" spc="-70" dirty="0">
                <a:effectLst/>
                <a:latin typeface="Calibri" panose="020F0502020204030204" pitchFamily="34" charset="0"/>
                <a:ea typeface="Calibri" panose="020F0502020204030204" pitchFamily="34" charset="0"/>
                <a:cs typeface="Calibri" panose="020F0502020204030204" pitchFamily="34" charset="0"/>
              </a:rPr>
              <a:t> </a:t>
            </a:r>
            <a:r>
              <a:rPr lang="en-US" sz="3200" dirty="0">
                <a:effectLst/>
                <a:latin typeface="Calibri" panose="020F0502020204030204" pitchFamily="34" charset="0"/>
                <a:ea typeface="Calibri" panose="020F0502020204030204" pitchFamily="34" charset="0"/>
                <a:cs typeface="Calibri" panose="020F0502020204030204" pitchFamily="34" charset="0"/>
              </a:rPr>
              <a:t>a</a:t>
            </a:r>
            <a:r>
              <a:rPr lang="en-US" sz="3200" spc="-45" dirty="0">
                <a:effectLst/>
                <a:latin typeface="Calibri" panose="020F0502020204030204" pitchFamily="34" charset="0"/>
                <a:ea typeface="Calibri" panose="020F0502020204030204" pitchFamily="34" charset="0"/>
                <a:cs typeface="Calibri" panose="020F0502020204030204" pitchFamily="34" charset="0"/>
              </a:rPr>
              <a:t> </a:t>
            </a:r>
            <a:r>
              <a:rPr lang="en-US" sz="3200" dirty="0">
                <a:effectLst/>
                <a:latin typeface="Calibri" panose="020F0502020204030204" pitchFamily="34" charset="0"/>
                <a:ea typeface="Calibri" panose="020F0502020204030204" pitchFamily="34" charset="0"/>
                <a:cs typeface="Calibri" panose="020F0502020204030204" pitchFamily="34" charset="0"/>
              </a:rPr>
              <a:t>mysterious</a:t>
            </a:r>
            <a:r>
              <a:rPr lang="en-US" sz="3200" spc="-50" dirty="0">
                <a:effectLst/>
                <a:latin typeface="Calibri" panose="020F0502020204030204" pitchFamily="34" charset="0"/>
                <a:ea typeface="Calibri" panose="020F0502020204030204" pitchFamily="34" charset="0"/>
                <a:cs typeface="Calibri" panose="020F0502020204030204" pitchFamily="34" charset="0"/>
              </a:rPr>
              <a:t> </a:t>
            </a:r>
            <a:r>
              <a:rPr lang="en-US" sz="3200" dirty="0">
                <a:effectLst/>
                <a:latin typeface="Calibri" panose="020F0502020204030204" pitchFamily="34" charset="0"/>
                <a:ea typeface="Calibri" panose="020F0502020204030204" pitchFamily="34" charset="0"/>
                <a:cs typeface="Calibri" panose="020F0502020204030204" pitchFamily="34" charset="0"/>
              </a:rPr>
              <a:t>trick</a:t>
            </a:r>
            <a:r>
              <a:rPr lang="en-US" sz="3200" spc="-50" dirty="0">
                <a:effectLst/>
                <a:latin typeface="Calibri" panose="020F0502020204030204" pitchFamily="34" charset="0"/>
                <a:ea typeface="Calibri" panose="020F0502020204030204" pitchFamily="34" charset="0"/>
                <a:cs typeface="Calibri" panose="020F0502020204030204" pitchFamily="34" charset="0"/>
              </a:rPr>
              <a:t> </a:t>
            </a:r>
            <a:r>
              <a:rPr lang="en-US" sz="3200" dirty="0">
                <a:effectLst/>
                <a:latin typeface="Calibri" panose="020F0502020204030204" pitchFamily="34" charset="0"/>
                <a:ea typeface="Calibri" panose="020F0502020204030204" pitchFamily="34" charset="0"/>
                <a:cs typeface="Calibri" panose="020F0502020204030204" pitchFamily="34" charset="0"/>
              </a:rPr>
              <a:t>or</a:t>
            </a:r>
            <a:r>
              <a:rPr lang="en-US" sz="3200" spc="-55" dirty="0">
                <a:effectLst/>
                <a:latin typeface="Calibri" panose="020F0502020204030204" pitchFamily="34" charset="0"/>
                <a:ea typeface="Calibri" panose="020F0502020204030204" pitchFamily="34" charset="0"/>
                <a:cs typeface="Calibri" panose="020F0502020204030204" pitchFamily="34" charset="0"/>
              </a:rPr>
              <a:t> </a:t>
            </a:r>
            <a:r>
              <a:rPr lang="en-US" sz="3200" dirty="0">
                <a:effectLst/>
                <a:latin typeface="Calibri" panose="020F0502020204030204" pitchFamily="34" charset="0"/>
                <a:ea typeface="Calibri" panose="020F0502020204030204" pitchFamily="34" charset="0"/>
                <a:cs typeface="Calibri" panose="020F0502020204030204" pitchFamily="34" charset="0"/>
              </a:rPr>
              <a:t>magic,</a:t>
            </a:r>
            <a:r>
              <a:rPr lang="en-US" sz="3200" spc="-25" dirty="0">
                <a:effectLst/>
                <a:latin typeface="Calibri" panose="020F0502020204030204" pitchFamily="34" charset="0"/>
                <a:ea typeface="Calibri" panose="020F0502020204030204" pitchFamily="34" charset="0"/>
                <a:cs typeface="Calibri" panose="020F0502020204030204" pitchFamily="34" charset="0"/>
              </a:rPr>
              <a:t> </a:t>
            </a:r>
            <a:r>
              <a:rPr lang="en-US" sz="3200" dirty="0">
                <a:effectLst/>
                <a:latin typeface="Calibri" panose="020F0502020204030204" pitchFamily="34" charset="0"/>
                <a:ea typeface="Calibri" panose="020F0502020204030204" pitchFamily="34" charset="0"/>
                <a:cs typeface="Calibri" panose="020F0502020204030204" pitchFamily="34" charset="0"/>
              </a:rPr>
              <a:t>it</a:t>
            </a:r>
            <a:r>
              <a:rPr lang="en-US" sz="3200" spc="-45" dirty="0">
                <a:effectLst/>
                <a:latin typeface="Calibri" panose="020F0502020204030204" pitchFamily="34" charset="0"/>
                <a:ea typeface="Calibri" panose="020F0502020204030204" pitchFamily="34" charset="0"/>
                <a:cs typeface="Calibri" panose="020F0502020204030204" pitchFamily="34" charset="0"/>
              </a:rPr>
              <a:t> </a:t>
            </a:r>
            <a:r>
              <a:rPr lang="en-US" sz="3200" dirty="0">
                <a:effectLst/>
                <a:latin typeface="Calibri" panose="020F0502020204030204" pitchFamily="34" charset="0"/>
                <a:ea typeface="Calibri" panose="020F0502020204030204" pitchFamily="34" charset="0"/>
                <a:cs typeface="Calibri" panose="020F0502020204030204" pitchFamily="34" charset="0"/>
              </a:rPr>
              <a:t>is</a:t>
            </a:r>
            <a:r>
              <a:rPr lang="en-US" sz="3200" spc="5" dirty="0">
                <a:effectLst/>
                <a:latin typeface="Calibri" panose="020F0502020204030204" pitchFamily="34" charset="0"/>
                <a:ea typeface="Calibri" panose="020F0502020204030204" pitchFamily="34" charset="0"/>
                <a:cs typeface="Calibri" panose="020F0502020204030204" pitchFamily="34" charset="0"/>
              </a:rPr>
              <a:t> </a:t>
            </a:r>
            <a:r>
              <a:rPr lang="en-US" sz="3200" spc="-5" dirty="0">
                <a:effectLst/>
                <a:latin typeface="Calibri" panose="020F0502020204030204" pitchFamily="34" charset="0"/>
                <a:ea typeface="Calibri" panose="020F0502020204030204" pitchFamily="34" charset="0"/>
                <a:cs typeface="Calibri" panose="020F0502020204030204" pitchFamily="34" charset="0"/>
              </a:rPr>
              <a:t>a set of well-deﬁned models that collect speciﬁc. This all input data applies</a:t>
            </a:r>
            <a:r>
              <a:rPr lang="en-US" sz="3200" dirty="0">
                <a:effectLst/>
                <a:latin typeface="Calibri" panose="020F0502020204030204" pitchFamily="34" charset="0"/>
                <a:ea typeface="Calibri" panose="020F0502020204030204" pitchFamily="34" charset="0"/>
                <a:cs typeface="Calibri" panose="020F0502020204030204" pitchFamily="34" charset="0"/>
              </a:rPr>
              <a:t> </a:t>
            </a:r>
            <a:r>
              <a:rPr lang="en-US" sz="3200" spc="-5" dirty="0">
                <a:effectLst/>
                <a:latin typeface="Calibri" panose="020F0502020204030204" pitchFamily="34" charset="0"/>
                <a:ea typeface="Calibri" panose="020F0502020204030204" pitchFamily="34" charset="0"/>
                <a:cs typeface="Calibri" panose="020F0502020204030204" pitchFamily="34" charset="0"/>
              </a:rPr>
              <a:t>to machine learning predictive algorithms </a:t>
            </a:r>
            <a:r>
              <a:rPr lang="en-US" sz="3200" dirty="0">
                <a:effectLst/>
                <a:latin typeface="Calibri" panose="020F0502020204030204" pitchFamily="34" charset="0"/>
                <a:ea typeface="Calibri" panose="020F0502020204030204" pitchFamily="34" charset="0"/>
                <a:cs typeface="Calibri" panose="020F0502020204030204" pitchFamily="34" charset="0"/>
              </a:rPr>
              <a:t>to identify the pattern among data and then process it as per input</a:t>
            </a:r>
            <a:r>
              <a:rPr lang="en-US" sz="3200" spc="5" dirty="0">
                <a:effectLst/>
                <a:latin typeface="Calibri" panose="020F0502020204030204" pitchFamily="34" charset="0"/>
                <a:ea typeface="Calibri" panose="020F0502020204030204" pitchFamily="34" charset="0"/>
                <a:cs typeface="Calibri" panose="020F0502020204030204" pitchFamily="34" charset="0"/>
              </a:rPr>
              <a:t> </a:t>
            </a:r>
            <a:r>
              <a:rPr lang="en-US" sz="3200" spc="-10" dirty="0">
                <a:effectLst/>
                <a:latin typeface="Calibri" panose="020F0502020204030204" pitchFamily="34" charset="0"/>
                <a:ea typeface="Calibri" panose="020F0502020204030204" pitchFamily="34" charset="0"/>
                <a:cs typeface="Calibri" panose="020F0502020204030204" pitchFamily="34" charset="0"/>
              </a:rPr>
              <a:t>conditions.</a:t>
            </a:r>
            <a:r>
              <a:rPr lang="en-US" sz="3200" spc="-5" dirty="0">
                <a:effectLst/>
                <a:latin typeface="Calibri" panose="020F0502020204030204" pitchFamily="34" charset="0"/>
                <a:ea typeface="Calibri" panose="020F0502020204030204" pitchFamily="34" charset="0"/>
                <a:cs typeface="Calibri" panose="020F0502020204030204" pitchFamily="34" charset="0"/>
              </a:rPr>
              <a:t> </a:t>
            </a:r>
            <a:r>
              <a:rPr lang="en-US" sz="3200" dirty="0">
                <a:effectLst/>
                <a:latin typeface="Calibri" panose="020F0502020204030204" pitchFamily="34" charset="0"/>
                <a:ea typeface="Calibri" panose="020F0502020204030204" pitchFamily="34" charset="0"/>
                <a:cs typeface="Calibri" panose="020F0502020204030204" pitchFamily="34" charset="0"/>
              </a:rPr>
              <a:t>data and apply speciﬁc algorithms to</a:t>
            </a:r>
            <a:r>
              <a:rPr lang="en-US" sz="3200" spc="5" dirty="0">
                <a:effectLst/>
                <a:latin typeface="Calibri" panose="020F0502020204030204" pitchFamily="34" charset="0"/>
                <a:ea typeface="Calibri" panose="020F0502020204030204" pitchFamily="34" charset="0"/>
                <a:cs typeface="Calibri" panose="020F0502020204030204" pitchFamily="34" charset="0"/>
              </a:rPr>
              <a:t> </a:t>
            </a:r>
            <a:r>
              <a:rPr lang="en-US" sz="3200" spc="-10" dirty="0">
                <a:effectLst/>
                <a:latin typeface="Calibri" panose="020F0502020204030204" pitchFamily="34" charset="0"/>
                <a:ea typeface="Calibri" panose="020F0502020204030204" pitchFamily="34" charset="0"/>
                <a:cs typeface="Calibri" panose="020F0502020204030204" pitchFamily="34" charset="0"/>
              </a:rPr>
              <a:t>achieve expected results. </a:t>
            </a:r>
            <a:endParaRPr lang="en-IN" sz="3200" dirty="0">
              <a:latin typeface="Calibri" panose="020F0502020204030204" pitchFamily="34" charset="0"/>
              <a:ea typeface="Calibri" panose="020F0502020204030204" pitchFamily="34" charset="0"/>
              <a:cs typeface="Calibri" panose="020F0502020204030204" pitchFamily="34"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06608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A22F5-57BB-9B26-6695-4EBF1D582B38}"/>
              </a:ext>
            </a:extLst>
          </p:cNvPr>
          <p:cNvSpPr>
            <a:spLocks noGrp="1"/>
          </p:cNvSpPr>
          <p:nvPr>
            <p:ph type="title"/>
          </p:nvPr>
        </p:nvSpPr>
        <p:spPr>
          <a:xfrm>
            <a:off x="2931459" y="421005"/>
            <a:ext cx="5109882" cy="1143000"/>
          </a:xfrm>
        </p:spPr>
        <p:txBody>
          <a:bodyPr/>
          <a:lstStyle/>
          <a:p>
            <a:r>
              <a:rPr lang="en-IN"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Literature review</a:t>
            </a:r>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C08AE330-5F39-982E-DFF2-E6B0B6AED325}"/>
              </a:ext>
            </a:extLst>
          </p:cNvPr>
          <p:cNvSpPr>
            <a:spLocks noGrp="1"/>
          </p:cNvSpPr>
          <p:nvPr>
            <p:ph type="body" idx="1"/>
          </p:nvPr>
        </p:nvSpPr>
        <p:spPr/>
        <p:txBody>
          <a:bodyPr>
            <a:normAutofit fontScale="92500"/>
          </a:bodyPr>
          <a:lstStyle/>
          <a:p>
            <a:pPr marL="114300" indent="0">
              <a:buNone/>
            </a:pPr>
            <a:r>
              <a:rPr lang="en-GB" sz="2000" b="1" dirty="0" err="1"/>
              <a:t>Analyze</a:t>
            </a:r>
            <a:r>
              <a:rPr lang="en-GB" sz="2000" b="1" dirty="0"/>
              <a:t> Soil Fertility using Deep Learning Convolutional Neural Networks</a:t>
            </a:r>
            <a:endParaRPr lang="en-GB" sz="3600" b="1" dirty="0"/>
          </a:p>
          <a:p>
            <a:endParaRPr lang="en-GB" sz="1800" dirty="0"/>
          </a:p>
          <a:p>
            <a:pPr marL="114300" indent="0">
              <a:buNone/>
            </a:pPr>
            <a:r>
              <a:rPr lang="en-GB" sz="1600" dirty="0">
                <a:latin typeface="Calibri" panose="020F0502020204030204" pitchFamily="34" charset="0"/>
                <a:ea typeface="Calibri" panose="020F0502020204030204" pitchFamily="34" charset="0"/>
                <a:cs typeface="Calibri" panose="020F0502020204030204" pitchFamily="34" charset="0"/>
              </a:rPr>
              <a:t>This research revolves around how plant soil potential can be further discovered and used for farming through detection of relevant nutrients and chemicals within the soil landscapes within areas and even desert climates and how we can improve land soil fertility of the purpose of farming both using Convolutional neural networks which process of imagery in layers and predictive detections of objects within image backgrounds and frontal lobes. The majority of research and application done towards layered imaging in trying to separate layers of structures to discover minerals and fertility rates have mostly been applied using supervised machine learning algorithms in combination with Computer vision methodologies such as CNN and OpenCV but not much research have tried in applying Unsupervised machine learning algorithms thus most studies are limited towards use of constant assumptions towards their analytics in soil fertility and kept statistical sampling very restricted in certain localities rather than a general trend overview towards how soil fertility is impacted and changed which affects potential for crop farming as well as other forms of farming on it. CNN analytics with soil fertility data might be the first phase of trying to discover the schematics of components fertility of soil to further assess using principal component analysis and apply clustering algorithms to visualize how minerals and land structures may be possessing a statistically significant relationship leading towards a predictable CNN model of Soil fertility in new farmlands.</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1F3635ED-3C9F-BB3F-3167-C5042ED527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5" name="Google Shape;98;p2">
            <a:extLst>
              <a:ext uri="{FF2B5EF4-FFF2-40B4-BE49-F238E27FC236}">
                <a16:creationId xmlns:a16="http://schemas.microsoft.com/office/drawing/2014/main" id="{9B5FBFA0-44F6-4CDB-8CD2-6435628E91DE}"/>
              </a:ext>
            </a:extLst>
          </p:cNvPr>
          <p:cNvPicPr preferRelativeResize="0"/>
          <p:nvPr/>
        </p:nvPicPr>
        <p:blipFill rotWithShape="1">
          <a:blip r:embed="rId2">
            <a:alphaModFix/>
          </a:blip>
          <a:srcRect/>
          <a:stretch/>
        </p:blipFill>
        <p:spPr>
          <a:xfrm>
            <a:off x="336177" y="614998"/>
            <a:ext cx="2237740" cy="755015"/>
          </a:xfrm>
          <a:prstGeom prst="rect">
            <a:avLst/>
          </a:prstGeom>
          <a:noFill/>
          <a:ln>
            <a:noFill/>
          </a:ln>
        </p:spPr>
      </p:pic>
    </p:spTree>
    <p:extLst>
      <p:ext uri="{BB962C8B-B14F-4D97-AF65-F5344CB8AC3E}">
        <p14:creationId xmlns:p14="http://schemas.microsoft.com/office/powerpoint/2010/main" val="186011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a:buSzPts val="4400"/>
            </a:pPr>
            <a:r>
              <a:rPr lang="en-US" dirty="0"/>
              <a:t>      </a:t>
            </a:r>
            <a:br>
              <a:rPr lang="en-US" dirty="0"/>
            </a:br>
            <a:r>
              <a:rPr lang="en-US" dirty="0">
                <a:latin typeface="Times New Roman" panose="02020603050405020304" pitchFamily="18" charset="0"/>
                <a:cs typeface="Times New Roman" panose="02020603050405020304" pitchFamily="18" charset="0"/>
              </a:rPr>
              <a:t>Existing System</a:t>
            </a:r>
            <a:br>
              <a:rPr lang="en-US" dirty="0">
                <a:latin typeface="Times New Roman" panose="02020603050405020304" pitchFamily="18" charset="0"/>
                <a:cs typeface="Times New Roman" panose="02020603050405020304" pitchFamily="18" charset="0"/>
              </a:rPr>
            </a:br>
            <a:endParaRPr lang="en-US" dirty="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spcBef>
                <a:spcPts val="0"/>
              </a:spcBef>
              <a:spcAft>
                <a:spcPts val="0"/>
              </a:spcAft>
              <a:buClr>
                <a:schemeClr val="dk1"/>
              </a:buClr>
              <a:buSzPts val="3200"/>
              <a:buNone/>
            </a:pPr>
            <a:r>
              <a:rPr lang="en-US" dirty="0">
                <a:solidFill>
                  <a:schemeClr val="tx1"/>
                </a:solidFill>
                <a:latin typeface="Times New Roman" panose="02020603050405020304" pitchFamily="18" charset="0"/>
                <a:cs typeface="Times New Roman" panose="02020603050405020304" pitchFamily="18" charset="0"/>
              </a:rPr>
              <a:t>                     </a:t>
            </a:r>
            <a:endParaRPr dirty="0">
              <a:solidFill>
                <a:schemeClr val="tx1"/>
              </a:solidFill>
              <a:latin typeface="Times New Roman" panose="02020603050405020304" pitchFamily="18" charset="0"/>
              <a:cs typeface="Times New Roman" panose="02020603050405020304" pitchFamily="18" charset="0"/>
            </a:endParaRPr>
          </a:p>
          <a:p>
            <a:pPr algn="l">
              <a:buFont typeface="+mj-lt"/>
              <a:buAutoNum type="arabicPeriod"/>
            </a:pPr>
            <a:r>
              <a:rPr lang="en-GB" b="1" i="0" dirty="0">
                <a:solidFill>
                  <a:schemeClr val="tx1"/>
                </a:solidFill>
                <a:effectLst/>
                <a:latin typeface="Söhne"/>
              </a:rPr>
              <a:t>Laboratory Testing:</a:t>
            </a:r>
            <a:r>
              <a:rPr lang="en-GB" b="0" i="0" dirty="0">
                <a:solidFill>
                  <a:schemeClr val="tx1"/>
                </a:solidFill>
                <a:effectLst/>
                <a:latin typeface="Söhne"/>
              </a:rPr>
              <a:t> Traditional soil testing involves collecting soil samples and sending them to a laboratory for analysis. Soil samples are </a:t>
            </a:r>
            <a:r>
              <a:rPr lang="en-GB" b="0" i="0" dirty="0" err="1">
                <a:solidFill>
                  <a:schemeClr val="tx1"/>
                </a:solidFill>
                <a:effectLst/>
                <a:latin typeface="Söhne"/>
              </a:rPr>
              <a:t>analyzed</a:t>
            </a:r>
            <a:r>
              <a:rPr lang="en-GB" b="0" i="0" dirty="0">
                <a:solidFill>
                  <a:schemeClr val="tx1"/>
                </a:solidFill>
                <a:effectLst/>
                <a:latin typeface="Söhne"/>
              </a:rPr>
              <a:t> for essential nutrients (N, K, P, Ca, S), pH, organic carbon (OC), and electrical conductivity (EC). Laboratory tests provide accurate and detailed results but are often time-consuming and require specialized equipment and expertise.</a:t>
            </a:r>
          </a:p>
          <a:p>
            <a:pPr algn="l">
              <a:buFont typeface="+mj-lt"/>
              <a:buAutoNum type="arabicPeriod"/>
            </a:pPr>
            <a:endParaRPr lang="en-GB" b="0" i="0" dirty="0">
              <a:solidFill>
                <a:schemeClr val="tx1"/>
              </a:solidFill>
              <a:effectLst/>
              <a:latin typeface="Söhne"/>
            </a:endParaRPr>
          </a:p>
          <a:p>
            <a:pPr algn="l">
              <a:buFont typeface="+mj-lt"/>
              <a:buAutoNum type="arabicPeriod"/>
            </a:pPr>
            <a:r>
              <a:rPr lang="en-GB" b="1" i="0" dirty="0">
                <a:solidFill>
                  <a:schemeClr val="tx1"/>
                </a:solidFill>
                <a:effectLst/>
                <a:latin typeface="Söhne"/>
              </a:rPr>
              <a:t>Soil Testing Kits:</a:t>
            </a:r>
            <a:r>
              <a:rPr lang="en-GB" b="0" i="0" dirty="0">
                <a:solidFill>
                  <a:schemeClr val="tx1"/>
                </a:solidFill>
                <a:effectLst/>
                <a:latin typeface="Söhne"/>
              </a:rPr>
              <a:t> Various commercially available soil testing kits provide a simplified way to </a:t>
            </a:r>
            <a:r>
              <a:rPr lang="en-GB" b="0" i="0" dirty="0" err="1">
                <a:solidFill>
                  <a:schemeClr val="tx1"/>
                </a:solidFill>
                <a:effectLst/>
                <a:latin typeface="Söhne"/>
              </a:rPr>
              <a:t>analyze</a:t>
            </a:r>
            <a:r>
              <a:rPr lang="en-GB" b="0" i="0" dirty="0">
                <a:solidFill>
                  <a:schemeClr val="tx1"/>
                </a:solidFill>
                <a:effectLst/>
                <a:latin typeface="Söhne"/>
              </a:rPr>
              <a:t> basic soil properties. These kits typically include colorimetric tests for pH and sometimes N, P, and K. While these kits are portable and relatively quick, they may lack the precision and comprehensive analysis provided by laboratory methods.</a:t>
            </a:r>
          </a:p>
          <a:p>
            <a:pPr algn="l">
              <a:buFont typeface="+mj-lt"/>
              <a:buAutoNum type="arabicPeriod"/>
            </a:pPr>
            <a:endParaRPr lang="en-GB" b="0" i="0" dirty="0">
              <a:solidFill>
                <a:schemeClr val="tx1"/>
              </a:solidFill>
              <a:effectLst/>
              <a:latin typeface="Söhne"/>
            </a:endParaRPr>
          </a:p>
          <a:p>
            <a:pPr algn="l">
              <a:buFont typeface="+mj-lt"/>
              <a:buAutoNum type="arabicPeriod"/>
            </a:pPr>
            <a:r>
              <a:rPr lang="en-GB" b="1" i="0" dirty="0">
                <a:solidFill>
                  <a:schemeClr val="tx1"/>
                </a:solidFill>
                <a:effectLst/>
                <a:latin typeface="Söhne"/>
              </a:rPr>
              <a:t>Field Observations:</a:t>
            </a:r>
            <a:r>
              <a:rPr lang="en-GB" b="0" i="0" dirty="0">
                <a:solidFill>
                  <a:schemeClr val="tx1"/>
                </a:solidFill>
                <a:effectLst/>
                <a:latin typeface="Söhne"/>
              </a:rPr>
              <a:t> Experienced agronomists and farmers often rely on visual cues and field observations to assess soil health and nutrient deficiencies. This might involve looking for signs of nutrient deficiency in plants or considering factors like plant growth, </a:t>
            </a:r>
            <a:r>
              <a:rPr lang="en-GB" b="0" i="0" dirty="0" err="1">
                <a:solidFill>
                  <a:schemeClr val="tx1"/>
                </a:solidFill>
                <a:effectLst/>
                <a:latin typeface="Söhne"/>
              </a:rPr>
              <a:t>color</a:t>
            </a:r>
            <a:r>
              <a:rPr lang="en-GB" b="0" i="0" dirty="0">
                <a:solidFill>
                  <a:schemeClr val="tx1"/>
                </a:solidFill>
                <a:effectLst/>
                <a:latin typeface="Söhne"/>
              </a:rPr>
              <a:t>, and yield. While this approach is practical, it is subjective and may not provide precise quantitative data.</a:t>
            </a:r>
          </a:p>
          <a:p>
            <a:pPr marL="342900" lvl="0" indent="-139700" algn="l" rtl="0">
              <a:spcBef>
                <a:spcPts val="640"/>
              </a:spcBef>
              <a:spcAft>
                <a:spcPts val="0"/>
              </a:spcAft>
              <a:buClr>
                <a:schemeClr val="dk1"/>
              </a:buClr>
              <a:buSzPts val="3200"/>
              <a:buNone/>
            </a:pPr>
            <a:endParaRPr dirty="0">
              <a:solidFill>
                <a:schemeClr val="tx1"/>
              </a:solidFill>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solidFill>
                <a:schemeClr val="tx1"/>
              </a:solidFill>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626857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B518F-859D-E8D4-0829-673A286142CD}"/>
              </a:ext>
            </a:extLst>
          </p:cNvPr>
          <p:cNvSpPr>
            <a:spLocks noGrp="1"/>
          </p:cNvSpPr>
          <p:nvPr>
            <p:ph type="title"/>
          </p:nvPr>
        </p:nvSpPr>
        <p:spPr>
          <a:xfrm>
            <a:off x="3047999" y="457201"/>
            <a:ext cx="5226424" cy="1143000"/>
          </a:xfrm>
        </p:spPr>
        <p:txBody>
          <a:bodyPr>
            <a:noAutofit/>
          </a:bodyPr>
          <a:lstStyle/>
          <a:p>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Comparison of Existing methods with merits and demerits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DD61E5A9-6CE4-DEDA-E5BE-D29FD34908E8}"/>
              </a:ext>
            </a:extLst>
          </p:cNvPr>
          <p:cNvSpPr>
            <a:spLocks noGrp="1"/>
          </p:cNvSpPr>
          <p:nvPr>
            <p:ph type="body" idx="1"/>
          </p:nvPr>
        </p:nvSpPr>
        <p:spPr>
          <a:xfrm>
            <a:off x="457200" y="1600201"/>
            <a:ext cx="8229600" cy="4137212"/>
          </a:xfrm>
        </p:spPr>
        <p:txBody>
          <a:bodyPr>
            <a:normAutofit fontScale="47500" lnSpcReduction="20000"/>
          </a:bodyPr>
          <a:lstStyle/>
          <a:p>
            <a:pPr marL="114300" indent="0" algn="l">
              <a:buNone/>
            </a:pPr>
            <a:r>
              <a:rPr lang="en-GB" sz="3400" b="1" i="0" dirty="0">
                <a:solidFill>
                  <a:schemeClr val="tx1"/>
                </a:solidFill>
                <a:effectLst/>
                <a:latin typeface="Söhne"/>
              </a:rPr>
              <a:t>Merits:</a:t>
            </a:r>
          </a:p>
          <a:p>
            <a:pPr algn="l"/>
            <a:endParaRPr lang="en-GB" b="0" i="0" dirty="0">
              <a:solidFill>
                <a:schemeClr val="tx1"/>
              </a:solidFill>
              <a:effectLst/>
              <a:latin typeface="Söhne"/>
            </a:endParaRPr>
          </a:p>
          <a:p>
            <a:r>
              <a:rPr lang="en-GB" sz="2900" b="1" i="0" dirty="0">
                <a:solidFill>
                  <a:schemeClr val="tx1"/>
                </a:solidFill>
                <a:effectLst/>
                <a:latin typeface="Söhne"/>
              </a:rPr>
              <a:t>Accuracy:</a:t>
            </a:r>
            <a:r>
              <a:rPr lang="en-GB" sz="2900" b="0" i="0" dirty="0">
                <a:solidFill>
                  <a:schemeClr val="tx1"/>
                </a:solidFill>
                <a:effectLst/>
                <a:latin typeface="Söhne"/>
              </a:rPr>
              <a:t> Laboratory testing provides accurate measurements of soil properties and nutrient levels.</a:t>
            </a:r>
          </a:p>
          <a:p>
            <a:r>
              <a:rPr lang="en-GB" sz="2900" b="1" i="0" dirty="0">
                <a:solidFill>
                  <a:schemeClr val="tx1"/>
                </a:solidFill>
                <a:effectLst/>
                <a:latin typeface="Söhne"/>
              </a:rPr>
              <a:t>Standardized Procedures:</a:t>
            </a:r>
            <a:r>
              <a:rPr lang="en-GB" sz="2900" b="0" i="0" dirty="0">
                <a:solidFill>
                  <a:schemeClr val="tx1"/>
                </a:solidFill>
                <a:effectLst/>
                <a:latin typeface="Söhne"/>
              </a:rPr>
              <a:t> Established procedures and protocols for soil testing ensure consistency.</a:t>
            </a:r>
          </a:p>
          <a:p>
            <a:r>
              <a:rPr lang="en-GB" sz="2900" b="1" i="0" dirty="0">
                <a:solidFill>
                  <a:schemeClr val="tx1"/>
                </a:solidFill>
                <a:effectLst/>
                <a:latin typeface="Söhne"/>
              </a:rPr>
              <a:t>Expert Interpretation:</a:t>
            </a:r>
            <a:r>
              <a:rPr lang="en-GB" sz="2900" b="0" i="0" dirty="0">
                <a:solidFill>
                  <a:schemeClr val="tx1"/>
                </a:solidFill>
                <a:effectLst/>
                <a:latin typeface="Söhne"/>
              </a:rPr>
              <a:t> Analysis results are often interpreted by trained professionals, offering valuable insights.</a:t>
            </a:r>
          </a:p>
          <a:p>
            <a:r>
              <a:rPr lang="en-GB" sz="2900" b="1" i="0" dirty="0">
                <a:solidFill>
                  <a:schemeClr val="tx1"/>
                </a:solidFill>
                <a:effectLst/>
                <a:latin typeface="Söhne"/>
              </a:rPr>
              <a:t>Proven Approach:</a:t>
            </a:r>
            <a:r>
              <a:rPr lang="en-GB" sz="2900" b="0" i="0" dirty="0">
                <a:solidFill>
                  <a:schemeClr val="tx1"/>
                </a:solidFill>
                <a:effectLst/>
                <a:latin typeface="Söhne"/>
              </a:rPr>
              <a:t> Traditional methods have been used successfully for years in agricultural practices.</a:t>
            </a:r>
          </a:p>
          <a:p>
            <a:endParaRPr lang="en-GB" b="0" i="0" dirty="0">
              <a:solidFill>
                <a:schemeClr val="tx1"/>
              </a:solidFill>
              <a:effectLst/>
              <a:latin typeface="Söhne"/>
            </a:endParaRPr>
          </a:p>
          <a:p>
            <a:pPr marL="114300" indent="0" algn="l">
              <a:buNone/>
            </a:pPr>
            <a:r>
              <a:rPr lang="en-GB" sz="3400" b="1" i="0" dirty="0">
                <a:solidFill>
                  <a:schemeClr val="tx1"/>
                </a:solidFill>
                <a:effectLst/>
                <a:latin typeface="Söhne"/>
              </a:rPr>
              <a:t>Demerits:</a:t>
            </a:r>
          </a:p>
          <a:p>
            <a:pPr algn="l"/>
            <a:endParaRPr lang="en-GB" b="0" i="0" dirty="0">
              <a:solidFill>
                <a:schemeClr val="tx1"/>
              </a:solidFill>
              <a:effectLst/>
              <a:latin typeface="Söhne"/>
            </a:endParaRPr>
          </a:p>
          <a:p>
            <a:r>
              <a:rPr lang="en-GB" sz="2900" b="1" i="0" dirty="0">
                <a:solidFill>
                  <a:schemeClr val="tx1"/>
                </a:solidFill>
                <a:effectLst/>
                <a:latin typeface="Söhne"/>
              </a:rPr>
              <a:t>Time-Consuming:</a:t>
            </a:r>
            <a:r>
              <a:rPr lang="en-GB" sz="2900" b="0" i="0" dirty="0">
                <a:solidFill>
                  <a:schemeClr val="tx1"/>
                </a:solidFill>
                <a:effectLst/>
                <a:latin typeface="Söhne"/>
              </a:rPr>
              <a:t> Laboratory testing and analysis are time-intensive processes, delaying decision-making.</a:t>
            </a:r>
          </a:p>
          <a:p>
            <a:r>
              <a:rPr lang="en-GB" sz="2900" b="1" i="0" dirty="0">
                <a:solidFill>
                  <a:schemeClr val="tx1"/>
                </a:solidFill>
                <a:effectLst/>
                <a:latin typeface="Söhne"/>
              </a:rPr>
              <a:t>Labor-Intensive:</a:t>
            </a:r>
            <a:r>
              <a:rPr lang="en-GB" sz="2900" b="0" i="0" dirty="0">
                <a:solidFill>
                  <a:schemeClr val="tx1"/>
                </a:solidFill>
                <a:effectLst/>
                <a:latin typeface="Söhne"/>
              </a:rPr>
              <a:t> Collecting samples and sending them to labs requires effort and resources.</a:t>
            </a:r>
          </a:p>
          <a:p>
            <a:r>
              <a:rPr lang="en-GB" sz="2900" b="1" i="0" dirty="0">
                <a:solidFill>
                  <a:schemeClr val="tx1"/>
                </a:solidFill>
                <a:effectLst/>
                <a:latin typeface="Söhne"/>
              </a:rPr>
              <a:t>Limited Spatial Data:</a:t>
            </a:r>
            <a:r>
              <a:rPr lang="en-GB" sz="2900" b="0" i="0" dirty="0">
                <a:solidFill>
                  <a:schemeClr val="tx1"/>
                </a:solidFill>
                <a:effectLst/>
                <a:latin typeface="Söhne"/>
              </a:rPr>
              <a:t> Traditional methods might not provide detailed spatial variations in soil properties.</a:t>
            </a:r>
          </a:p>
          <a:p>
            <a:r>
              <a:rPr lang="en-GB" sz="2900" b="1" i="0" dirty="0">
                <a:solidFill>
                  <a:schemeClr val="tx1"/>
                </a:solidFill>
                <a:effectLst/>
                <a:latin typeface="Söhne"/>
              </a:rPr>
              <a:t>Costly:</a:t>
            </a:r>
            <a:r>
              <a:rPr lang="en-GB" sz="2900" b="0" i="0" dirty="0">
                <a:solidFill>
                  <a:schemeClr val="tx1"/>
                </a:solidFill>
                <a:effectLst/>
                <a:latin typeface="Söhne"/>
              </a:rPr>
              <a:t> Lab testing, equipment, and expert interpretation can be expensive.</a:t>
            </a:r>
          </a:p>
          <a:p>
            <a:r>
              <a:rPr lang="en-GB" sz="2900" b="1" i="0" dirty="0">
                <a:solidFill>
                  <a:schemeClr val="tx1"/>
                </a:solidFill>
                <a:effectLst/>
                <a:latin typeface="Söhne"/>
              </a:rPr>
              <a:t>Subjective Interpretation:</a:t>
            </a:r>
            <a:r>
              <a:rPr lang="en-GB" sz="2900" b="0" i="0" dirty="0">
                <a:solidFill>
                  <a:schemeClr val="tx1"/>
                </a:solidFill>
                <a:effectLst/>
                <a:latin typeface="Söhne"/>
              </a:rPr>
              <a:t> Interpretation can vary based on the expertise of the analyst.</a:t>
            </a:r>
          </a:p>
        </p:txBody>
      </p:sp>
      <p:sp>
        <p:nvSpPr>
          <p:cNvPr id="4" name="Slide Number Placeholder 3">
            <a:extLst>
              <a:ext uri="{FF2B5EF4-FFF2-40B4-BE49-F238E27FC236}">
                <a16:creationId xmlns:a16="http://schemas.microsoft.com/office/drawing/2014/main" id="{75F479B4-F0C4-4405-B3D0-D5E3FE1092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5" name="Google Shape;98;p2">
            <a:extLst>
              <a:ext uri="{FF2B5EF4-FFF2-40B4-BE49-F238E27FC236}">
                <a16:creationId xmlns:a16="http://schemas.microsoft.com/office/drawing/2014/main" id="{15828300-A268-4ACF-BD6E-6F896DCEAA5C}"/>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spTree>
    <p:extLst>
      <p:ext uri="{BB962C8B-B14F-4D97-AF65-F5344CB8AC3E}">
        <p14:creationId xmlns:p14="http://schemas.microsoft.com/office/powerpoint/2010/main" val="3706963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75CF8-8828-9337-90B8-C7345D6AD2EE}"/>
              </a:ext>
            </a:extLst>
          </p:cNvPr>
          <p:cNvSpPr>
            <a:spLocks noGrp="1"/>
          </p:cNvSpPr>
          <p:nvPr>
            <p:ph type="title"/>
          </p:nvPr>
        </p:nvSpPr>
        <p:spPr>
          <a:xfrm>
            <a:off x="2976281" y="274638"/>
            <a:ext cx="4858871" cy="1143000"/>
          </a:xfrm>
        </p:spPr>
        <p:txBody>
          <a:bodyPr>
            <a:normAutofit/>
          </a:bodyPr>
          <a:lstStyle/>
          <a:p>
            <a:r>
              <a:rPr lang="en-US"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Challenges to address</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E9BC3FFE-2217-DCD6-E5E4-BD9CDFDEE3F8}"/>
              </a:ext>
            </a:extLst>
          </p:cNvPr>
          <p:cNvSpPr>
            <a:spLocks noGrp="1"/>
          </p:cNvSpPr>
          <p:nvPr>
            <p:ph type="body" idx="1"/>
          </p:nvPr>
        </p:nvSpPr>
        <p:spPr>
          <a:xfrm>
            <a:off x="457200" y="1417638"/>
            <a:ext cx="8229600" cy="4708525"/>
          </a:xfrm>
        </p:spPr>
        <p:txBody>
          <a:bodyPr>
            <a:normAutofit fontScale="40000" lnSpcReduction="20000"/>
          </a:bodyPr>
          <a:lstStyle/>
          <a:p>
            <a:pPr marL="114300" indent="0" algn="l">
              <a:buNone/>
            </a:pPr>
            <a:endParaRPr lang="en-GB" sz="35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114300" indent="0" algn="l">
              <a:buNone/>
            </a:pPr>
            <a:r>
              <a:rPr lang="en-GB" sz="35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Traditional soil analysis methods address challenges including:</a:t>
            </a:r>
          </a:p>
          <a:p>
            <a:pPr marL="114300" indent="0" algn="l">
              <a:buNone/>
            </a:pPr>
            <a:endParaRPr lang="en-GB" sz="35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r>
              <a:rPr lang="en-GB"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Accuracy and Reliability:</a:t>
            </a:r>
            <a:endPar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Rigorous laboratory processes and quality control ensure accurate results.</a:t>
            </a:r>
          </a:p>
          <a:p>
            <a:r>
              <a:rPr lang="en-GB"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Standardized Protocols:</a:t>
            </a:r>
            <a:endPar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Established protocols maintain consistent testing procedures.</a:t>
            </a:r>
          </a:p>
          <a:p>
            <a:r>
              <a:rPr lang="en-GB"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Expert Interpretation:</a:t>
            </a:r>
            <a:endPar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Trained experts provide insights and recommendations.</a:t>
            </a:r>
          </a:p>
          <a:p>
            <a:r>
              <a:rPr lang="en-GB"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Historical Data:</a:t>
            </a:r>
            <a:endPar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Soil surveys and historical data inform soil properties.</a:t>
            </a:r>
          </a:p>
          <a:p>
            <a:r>
              <a:rPr lang="en-GB"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Local Expertise:</a:t>
            </a:r>
            <a:endPar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Local agronomists offer region-specific advice.</a:t>
            </a:r>
          </a:p>
          <a:p>
            <a:r>
              <a:rPr lang="en-GB"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Sampling Techniques:</a:t>
            </a:r>
            <a:endPar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Standardized methods ensure representative samples.</a:t>
            </a:r>
          </a:p>
          <a:p>
            <a:r>
              <a:rPr lang="en-GB"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Laboratory Infrastructure:</a:t>
            </a:r>
            <a:endPar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Equipped labs handle comprehensive analysis.</a:t>
            </a:r>
          </a:p>
          <a:p>
            <a:r>
              <a:rPr lang="en-GB"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Time-Consuming Analysis:</a:t>
            </a:r>
            <a:endPar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Though slow, accurate results guide decisions.</a:t>
            </a:r>
          </a:p>
          <a:p>
            <a:r>
              <a:rPr lang="en-GB"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High Cost:</a:t>
            </a:r>
            <a:endPar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Accuracy justifies expenses for improved yields.</a:t>
            </a:r>
          </a:p>
          <a:p>
            <a:r>
              <a:rPr lang="en-GB"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Limited Accessibility:</a:t>
            </a:r>
            <a:endPar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Mobile testing units bridge remote access gaps.</a:t>
            </a:r>
          </a:p>
          <a:p>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DBAF082B-D908-E6B8-86E7-C5035A7A32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5" name="Google Shape;98;p2">
            <a:extLst>
              <a:ext uri="{FF2B5EF4-FFF2-40B4-BE49-F238E27FC236}">
                <a16:creationId xmlns:a16="http://schemas.microsoft.com/office/drawing/2014/main" id="{193A138C-C7EB-54D3-58DB-C21A20D17FFF}"/>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spTree>
    <p:extLst>
      <p:ext uri="{BB962C8B-B14F-4D97-AF65-F5344CB8AC3E}">
        <p14:creationId xmlns:p14="http://schemas.microsoft.com/office/powerpoint/2010/main" val="1965969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55000" lnSpcReduction="20000"/>
          </a:bodyPr>
          <a:lstStyle/>
          <a:p>
            <a:pPr marL="0" indent="0">
              <a:spcBef>
                <a:spcPts val="0"/>
              </a:spcBef>
              <a:buSzPts val="3200"/>
              <a:buNone/>
            </a:pPr>
            <a:r>
              <a:rPr lang="en-GB" dirty="0"/>
              <a:t>Traditional methods of soil fertility analysis are often time-consuming, </a:t>
            </a:r>
            <a:r>
              <a:rPr lang="en-GB" dirty="0" err="1"/>
              <a:t>labor-intensive</a:t>
            </a:r>
            <a:r>
              <a:rPr lang="en-GB" dirty="0"/>
              <a:t>, and may lack precision. Farmers and agricultural experts require a more efficient and accurate solution to predict essential nutrient levels (N, K, P, Ca, S), pH, organic carbon (OC), and electrical conductivity (EC) in soil. The absence of an automated system for soil fertility assessment hinders optimal crop growth and yield.</a:t>
            </a:r>
          </a:p>
          <a:p>
            <a:pPr marL="0" lvl="0" indent="0" rtl="0">
              <a:spcBef>
                <a:spcPts val="0"/>
              </a:spcBef>
              <a:spcAft>
                <a:spcPts val="0"/>
              </a:spcAft>
              <a:buClr>
                <a:schemeClr val="dk1"/>
              </a:buClr>
              <a:buSzPts val="3200"/>
              <a:buNone/>
            </a:pPr>
            <a:endParaRPr lang="en-IN" dirty="0"/>
          </a:p>
          <a:p>
            <a:pPr marL="0" lvl="0" indent="0" rtl="0">
              <a:spcBef>
                <a:spcPts val="0"/>
              </a:spcBef>
              <a:spcAft>
                <a:spcPts val="0"/>
              </a:spcAft>
              <a:buClr>
                <a:schemeClr val="dk1"/>
              </a:buClr>
              <a:buSzPts val="3200"/>
              <a:buNone/>
            </a:pPr>
            <a:r>
              <a:rPr lang="en-IN" b="1" dirty="0"/>
              <a:t>Objective:</a:t>
            </a:r>
          </a:p>
          <a:p>
            <a:pPr marL="114300" indent="0">
              <a:lnSpc>
                <a:spcPct val="100000"/>
              </a:lnSpc>
              <a:buNone/>
            </a:pPr>
            <a:endParaRPr lang="en-GB" dirty="0"/>
          </a:p>
          <a:p>
            <a:r>
              <a:rPr lang="en-GB" dirty="0"/>
              <a:t>The purpose of deploying this project is to revolutionize soil analysis and nutrient management in agriculture. By leveraging advanced technologies like machine learning and data analytics, the project aims to provide accurate and real-time predictions of soil fertility. </a:t>
            </a:r>
          </a:p>
          <a:p>
            <a:r>
              <a:rPr lang="en-GB" dirty="0"/>
              <a:t>This predictive capability will empower farmers to make informed decisions about nutrient application, leading to optimized crop yields, resource efficiency, and sustainable farming practices. Ultimately, the deployment of this project aims to enhance agricultural productivity, reduce environmental impact, and contribute to global food security.</a:t>
            </a:r>
            <a:endParaRPr lang="en-IN" dirty="0"/>
          </a:p>
          <a:p>
            <a:pPr marL="0" lvl="0" indent="0" rtl="0">
              <a:spcBef>
                <a:spcPts val="0"/>
              </a:spcBef>
              <a:spcAft>
                <a:spcPts val="0"/>
              </a:spcAft>
              <a:buClr>
                <a:schemeClr val="dk1"/>
              </a:buClr>
              <a:buSzPts val="3200"/>
              <a:buNone/>
            </a:pPr>
            <a:endParaRPr sz="1600" dirty="0">
              <a:solidFill>
                <a:schemeClr val="tx1"/>
              </a:solidFill>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 name="TextBox 1">
            <a:extLst>
              <a:ext uri="{FF2B5EF4-FFF2-40B4-BE49-F238E27FC236}">
                <a16:creationId xmlns:a16="http://schemas.microsoft.com/office/drawing/2014/main" id="{8D692B86-94DD-2013-41F5-238F62BE23E4}"/>
              </a:ext>
            </a:extLst>
          </p:cNvPr>
          <p:cNvSpPr txBox="1"/>
          <p:nvPr/>
        </p:nvSpPr>
        <p:spPr>
          <a:xfrm>
            <a:off x="2958353" y="517058"/>
            <a:ext cx="5199529" cy="523220"/>
          </a:xfrm>
          <a:prstGeom prst="rect">
            <a:avLst/>
          </a:prstGeom>
          <a:noFill/>
        </p:spPr>
        <p:txBody>
          <a:bodyPr wrap="square" rtlCol="0">
            <a:spAutoFit/>
          </a:bodyPr>
          <a:lstStyle/>
          <a:p>
            <a:pPr marL="0" indent="0" algn="ctr">
              <a:spcBef>
                <a:spcPts val="0"/>
              </a:spcBef>
              <a:buSzPts val="3200"/>
              <a:buNone/>
            </a:pPr>
            <a:r>
              <a:rPr lang="en-US" sz="2800" dirty="0">
                <a:latin typeface="Calibri" panose="020F0502020204030204" pitchFamily="34" charset="0"/>
                <a:ea typeface="Calibri" panose="020F0502020204030204" pitchFamily="34" charset="0"/>
                <a:cs typeface="Calibri" panose="020F0502020204030204" pitchFamily="34" charset="0"/>
              </a:rPr>
              <a:t>Problem statement and Objectives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3600" dirty="0"/>
              <a:t>    </a:t>
            </a:r>
            <a:r>
              <a:rPr lang="en-US" sz="3600" dirty="0">
                <a:latin typeface="Times New Roman" panose="02020603050405020304" pitchFamily="18" charset="0"/>
                <a:cs typeface="Times New Roman" panose="02020603050405020304" pitchFamily="18" charset="0"/>
              </a:rPr>
              <a:t>Proposed System   </a:t>
            </a:r>
            <a:endParaRPr sz="3600" dirty="0"/>
          </a:p>
        </p:txBody>
      </p:sp>
      <p:sp>
        <p:nvSpPr>
          <p:cNvPr id="97" name="Google Shape;97;p2"/>
          <p:cNvSpPr txBox="1">
            <a:spLocks noGrp="1"/>
          </p:cNvSpPr>
          <p:nvPr>
            <p:ph type="body" idx="1"/>
          </p:nvPr>
        </p:nvSpPr>
        <p:spPr>
          <a:xfrm>
            <a:off x="457200" y="1417638"/>
            <a:ext cx="8229600" cy="4829442"/>
          </a:xfrm>
          <a:prstGeom prst="rect">
            <a:avLst/>
          </a:prstGeom>
          <a:noFill/>
          <a:ln>
            <a:noFill/>
          </a:ln>
        </p:spPr>
        <p:txBody>
          <a:bodyPr spcFirstLastPara="1" wrap="square" lIns="91425" tIns="45700" rIns="91425" bIns="45700" anchor="t" anchorCtr="0">
            <a:normAutofit/>
          </a:bodyPr>
          <a:lstStyle/>
          <a:p>
            <a:pPr algn="l">
              <a:buFont typeface="+mj-lt"/>
              <a:buAutoNum type="arabicPeriod"/>
            </a:pPr>
            <a:r>
              <a:rPr lang="en-GB" sz="1400" b="1" i="0" dirty="0">
                <a:solidFill>
                  <a:schemeClr val="tx1"/>
                </a:solidFill>
                <a:effectLst/>
                <a:latin typeface="Söhne"/>
              </a:rPr>
              <a:t>Data Collection and Preparation:</a:t>
            </a:r>
            <a:endParaRPr lang="en-GB" sz="1400" b="0" i="0" dirty="0">
              <a:solidFill>
                <a:schemeClr val="tx1"/>
              </a:solidFill>
              <a:effectLst/>
              <a:latin typeface="Söhne"/>
            </a:endParaRPr>
          </a:p>
          <a:p>
            <a:pPr marL="742950" lvl="1" indent="-285750">
              <a:buFont typeface="Arial" panose="020B0604020202020204" pitchFamily="34" charset="0"/>
              <a:buChar char="•"/>
            </a:pPr>
            <a:r>
              <a:rPr lang="en-GB" sz="1400" b="0" i="0" dirty="0">
                <a:solidFill>
                  <a:schemeClr val="tx1"/>
                </a:solidFill>
                <a:effectLst/>
                <a:latin typeface="Söhne"/>
              </a:rPr>
              <a:t>Collect a diverse dataset of soil samples encompassing essential nutrients (N, K, P, Ca, S), pH, organic carbon (OC), and electrical conductivity (EC).</a:t>
            </a:r>
          </a:p>
          <a:p>
            <a:pPr marL="742950" lvl="1" indent="-285750">
              <a:buFont typeface="Arial" panose="020B0604020202020204" pitchFamily="34" charset="0"/>
              <a:buChar char="•"/>
            </a:pPr>
            <a:r>
              <a:rPr lang="en-GB" sz="1400" b="0" i="0" dirty="0">
                <a:solidFill>
                  <a:schemeClr val="tx1"/>
                </a:solidFill>
                <a:effectLst/>
                <a:latin typeface="Söhne"/>
              </a:rPr>
              <a:t>Preprocess the data to handle missing values, outliers, and normalize features for consistent model performance.</a:t>
            </a:r>
          </a:p>
          <a:p>
            <a:pPr algn="l">
              <a:buFont typeface="+mj-lt"/>
              <a:buAutoNum type="arabicPeriod"/>
            </a:pPr>
            <a:r>
              <a:rPr lang="en-GB" sz="1400" b="1" i="0" dirty="0">
                <a:solidFill>
                  <a:schemeClr val="tx1"/>
                </a:solidFill>
                <a:effectLst/>
                <a:latin typeface="Söhne"/>
              </a:rPr>
              <a:t>Machine Learning Model:</a:t>
            </a:r>
            <a:endParaRPr lang="en-GB" sz="1400" b="0" i="0" dirty="0">
              <a:solidFill>
                <a:schemeClr val="tx1"/>
              </a:solidFill>
              <a:effectLst/>
              <a:latin typeface="Söhne"/>
            </a:endParaRPr>
          </a:p>
          <a:p>
            <a:pPr marL="742950" lvl="1" indent="-285750">
              <a:buFont typeface="Arial" panose="020B0604020202020204" pitchFamily="34" charset="0"/>
              <a:buChar char="•"/>
            </a:pPr>
            <a:r>
              <a:rPr lang="en-GB" sz="1400" b="0" i="0" dirty="0">
                <a:solidFill>
                  <a:schemeClr val="tx1"/>
                </a:solidFill>
                <a:effectLst/>
                <a:latin typeface="Söhne"/>
              </a:rPr>
              <a:t>Select and implement suitable machine learning algorithms for soil fertility prediction, such as Random Forest or Gradient Boosting.</a:t>
            </a:r>
          </a:p>
          <a:p>
            <a:pPr marL="742950" lvl="1" indent="-285750">
              <a:buFont typeface="Arial" panose="020B0604020202020204" pitchFamily="34" charset="0"/>
              <a:buChar char="•"/>
            </a:pPr>
            <a:r>
              <a:rPr lang="en-GB" sz="1400" b="0" i="0" dirty="0">
                <a:solidFill>
                  <a:schemeClr val="tx1"/>
                </a:solidFill>
                <a:effectLst/>
                <a:latin typeface="Söhne"/>
              </a:rPr>
              <a:t>Train the models using the </a:t>
            </a:r>
            <a:r>
              <a:rPr lang="en-GB" sz="1400" b="0" i="0" dirty="0" err="1">
                <a:solidFill>
                  <a:schemeClr val="tx1"/>
                </a:solidFill>
                <a:effectLst/>
                <a:latin typeface="Söhne"/>
              </a:rPr>
              <a:t>preprocessed</a:t>
            </a:r>
            <a:r>
              <a:rPr lang="en-GB" sz="1400" b="0" i="0" dirty="0">
                <a:solidFill>
                  <a:schemeClr val="tx1"/>
                </a:solidFill>
                <a:effectLst/>
                <a:latin typeface="Söhne"/>
              </a:rPr>
              <a:t> dataset, employing cross-validation and hyperparameter tuning techniques to optimize performance.</a:t>
            </a:r>
          </a:p>
          <a:p>
            <a:pPr algn="l">
              <a:buFont typeface="+mj-lt"/>
              <a:buAutoNum type="arabicPeriod"/>
            </a:pPr>
            <a:r>
              <a:rPr lang="en-IN" sz="1400" b="1" i="0" dirty="0">
                <a:solidFill>
                  <a:schemeClr val="tx1"/>
                </a:solidFill>
                <a:effectLst/>
                <a:latin typeface="Söhne"/>
              </a:rPr>
              <a:t>User Interface (UI):</a:t>
            </a:r>
            <a:r>
              <a:rPr lang="en-IN" sz="1400" b="0" i="0" dirty="0">
                <a:solidFill>
                  <a:schemeClr val="tx1"/>
                </a:solidFill>
                <a:effectLst/>
                <a:latin typeface="Söhne"/>
              </a:rPr>
              <a:t>               </a:t>
            </a:r>
          </a:p>
          <a:p>
            <a:pPr lvl="1">
              <a:buFont typeface="Arial" panose="020B0604020202020204" pitchFamily="34" charset="0"/>
              <a:buChar char="•"/>
            </a:pPr>
            <a:r>
              <a:rPr lang="en-IN" sz="1400" b="0" i="0" dirty="0">
                <a:solidFill>
                  <a:schemeClr val="tx1"/>
                </a:solidFill>
                <a:effectLst/>
                <a:latin typeface="Söhne"/>
              </a:rPr>
              <a:t>Develop a user-friendly web-based interface that allows users to input soil data easily.</a:t>
            </a:r>
          </a:p>
          <a:p>
            <a:pPr lvl="1">
              <a:buFont typeface="Arial" panose="020B0604020202020204" pitchFamily="34" charset="0"/>
              <a:buChar char="•"/>
            </a:pPr>
            <a:r>
              <a:rPr lang="en-IN" sz="1400" b="0" i="0" dirty="0">
                <a:solidFill>
                  <a:schemeClr val="tx1"/>
                </a:solidFill>
                <a:effectLst/>
                <a:latin typeface="Söhne"/>
              </a:rPr>
              <a:t>Design an intuitive UI with clear instructions, input fields, and interactive elements for an enhanced user experience.</a:t>
            </a:r>
          </a:p>
          <a:p>
            <a:pPr algn="l">
              <a:buFont typeface="+mj-lt"/>
              <a:buAutoNum type="arabicPeriod"/>
            </a:pPr>
            <a:r>
              <a:rPr lang="en-GB" sz="1400" b="1" i="0" dirty="0">
                <a:solidFill>
                  <a:schemeClr val="tx1"/>
                </a:solidFill>
                <a:effectLst/>
                <a:latin typeface="Söhne"/>
              </a:rPr>
              <a:t>Prediction Generation:</a:t>
            </a:r>
            <a:endParaRPr lang="en-GB" sz="1400" dirty="0">
              <a:solidFill>
                <a:schemeClr val="tx1"/>
              </a:solidFill>
              <a:latin typeface="Söhne"/>
            </a:endParaRPr>
          </a:p>
          <a:p>
            <a:pPr lvl="1">
              <a:buFont typeface="Arial" panose="020B0604020202020204" pitchFamily="34" charset="0"/>
              <a:buChar char="•"/>
            </a:pPr>
            <a:r>
              <a:rPr lang="en-GB" sz="1400" b="0" i="0" dirty="0">
                <a:solidFill>
                  <a:schemeClr val="tx1"/>
                </a:solidFill>
                <a:effectLst/>
                <a:latin typeface="Söhne"/>
              </a:rPr>
              <a:t>Implement the trained machine learning models in the backend of the system to generate predictions based on user-inputted soil data.</a:t>
            </a:r>
          </a:p>
          <a:p>
            <a:pPr lvl="1">
              <a:buFont typeface="Arial" panose="020B0604020202020204" pitchFamily="34" charset="0"/>
              <a:buChar char="•"/>
            </a:pPr>
            <a:r>
              <a:rPr lang="en-GB" sz="1400" b="0" i="0" dirty="0">
                <a:solidFill>
                  <a:schemeClr val="tx1"/>
                </a:solidFill>
                <a:effectLst/>
                <a:latin typeface="Söhne"/>
              </a:rPr>
              <a:t>Process the input data through the models to produce predictions for essential nutrient levels, pH, OC, and EC.</a:t>
            </a:r>
          </a:p>
          <a:p>
            <a:pPr marL="342900" lvl="0" indent="-139700" algn="l" rtl="0">
              <a:spcBef>
                <a:spcPts val="640"/>
              </a:spcBef>
              <a:spcAft>
                <a:spcPts val="0"/>
              </a:spcAft>
              <a:buClr>
                <a:schemeClr val="dk1"/>
              </a:buClr>
              <a:buSzPts val="3200"/>
              <a:buNone/>
            </a:pPr>
            <a:endParaRPr sz="1400" dirty="0">
              <a:solidFill>
                <a:schemeClr val="tx1"/>
              </a:solidFill>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5879908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1883</Words>
  <Application>Microsoft Office PowerPoint</Application>
  <PresentationFormat>On-screen Show (4:3)</PresentationFormat>
  <Paragraphs>142</Paragraphs>
  <Slides>15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Söhne</vt:lpstr>
      <vt:lpstr>Times New Roman</vt:lpstr>
      <vt:lpstr>Office Theme</vt:lpstr>
      <vt:lpstr> Soil Analyzer  Analyse the soil fertility with the essential nutrients present in the soil </vt:lpstr>
      <vt:lpstr>      Abstract</vt:lpstr>
      <vt:lpstr>      Introduction</vt:lpstr>
      <vt:lpstr>Literature review</vt:lpstr>
      <vt:lpstr>       Existing System </vt:lpstr>
      <vt:lpstr>Comparison of Existing methods with merits and demerits</vt:lpstr>
      <vt:lpstr>Challenges to address</vt:lpstr>
      <vt:lpstr>PowerPoint Presentation</vt:lpstr>
      <vt:lpstr>    Proposed System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Prakash Y</cp:lastModifiedBy>
  <cp:revision>12</cp:revision>
  <dcterms:created xsi:type="dcterms:W3CDTF">2020-05-13T07:00:09Z</dcterms:created>
  <dcterms:modified xsi:type="dcterms:W3CDTF">2023-08-23T18:41:58Z</dcterms:modified>
</cp:coreProperties>
</file>