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4C1C-B298-9105-7FC6-890B3C1843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7633F6-E279-DED6-951F-D3A90CD128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013C66-00B4-A24E-E744-A58C81E1FB2B}"/>
              </a:ext>
            </a:extLst>
          </p:cNvPr>
          <p:cNvSpPr>
            <a:spLocks noGrp="1"/>
          </p:cNvSpPr>
          <p:nvPr>
            <p:ph type="dt" sz="half" idx="10"/>
          </p:nvPr>
        </p:nvSpPr>
        <p:spPr/>
        <p:txBody>
          <a:bodyPr/>
          <a:lstStyle/>
          <a:p>
            <a:fld id="{3E4CC930-5003-4F74-A72D-5B26A3847CC4}" type="datetimeFigureOut">
              <a:rPr lang="en-IN" smtClean="0"/>
              <a:t>10-08-2023</a:t>
            </a:fld>
            <a:endParaRPr lang="en-IN"/>
          </a:p>
        </p:txBody>
      </p:sp>
      <p:sp>
        <p:nvSpPr>
          <p:cNvPr id="5" name="Footer Placeholder 4">
            <a:extLst>
              <a:ext uri="{FF2B5EF4-FFF2-40B4-BE49-F238E27FC236}">
                <a16:creationId xmlns:a16="http://schemas.microsoft.com/office/drawing/2014/main" id="{CC7B5C4A-91E6-2D2D-FB78-1E188FB3F4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4F1FA0-1440-309F-4AB7-6961157BC83E}"/>
              </a:ext>
            </a:extLst>
          </p:cNvPr>
          <p:cNvSpPr>
            <a:spLocks noGrp="1"/>
          </p:cNvSpPr>
          <p:nvPr>
            <p:ph type="sldNum" sz="quarter" idx="12"/>
          </p:nvPr>
        </p:nvSpPr>
        <p:spPr/>
        <p:txBody>
          <a:bodyPr/>
          <a:lstStyle/>
          <a:p>
            <a:fld id="{245698D8-44E3-4FDA-9C1D-B36E4A8A4CC1}" type="slidenum">
              <a:rPr lang="en-IN" smtClean="0"/>
              <a:t>‹#›</a:t>
            </a:fld>
            <a:endParaRPr lang="en-IN"/>
          </a:p>
        </p:txBody>
      </p:sp>
    </p:spTree>
    <p:extLst>
      <p:ext uri="{BB962C8B-B14F-4D97-AF65-F5344CB8AC3E}">
        <p14:creationId xmlns:p14="http://schemas.microsoft.com/office/powerpoint/2010/main" val="167104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A372-ED38-369A-C272-957D7C5E3E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73BFB6-B65D-5C44-D414-EE6CEAE86C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A8941D-BB51-792C-406F-B84BA812E8F2}"/>
              </a:ext>
            </a:extLst>
          </p:cNvPr>
          <p:cNvSpPr>
            <a:spLocks noGrp="1"/>
          </p:cNvSpPr>
          <p:nvPr>
            <p:ph type="dt" sz="half" idx="10"/>
          </p:nvPr>
        </p:nvSpPr>
        <p:spPr/>
        <p:txBody>
          <a:bodyPr/>
          <a:lstStyle/>
          <a:p>
            <a:fld id="{3E4CC930-5003-4F74-A72D-5B26A3847CC4}" type="datetimeFigureOut">
              <a:rPr lang="en-IN" smtClean="0"/>
              <a:t>10-08-2023</a:t>
            </a:fld>
            <a:endParaRPr lang="en-IN"/>
          </a:p>
        </p:txBody>
      </p:sp>
      <p:sp>
        <p:nvSpPr>
          <p:cNvPr id="5" name="Footer Placeholder 4">
            <a:extLst>
              <a:ext uri="{FF2B5EF4-FFF2-40B4-BE49-F238E27FC236}">
                <a16:creationId xmlns:a16="http://schemas.microsoft.com/office/drawing/2014/main" id="{133BE16F-9ED1-8060-F7E9-8E50B39812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AAFE2C-1A86-293F-5EEE-CB62BE43ACDF}"/>
              </a:ext>
            </a:extLst>
          </p:cNvPr>
          <p:cNvSpPr>
            <a:spLocks noGrp="1"/>
          </p:cNvSpPr>
          <p:nvPr>
            <p:ph type="sldNum" sz="quarter" idx="12"/>
          </p:nvPr>
        </p:nvSpPr>
        <p:spPr/>
        <p:txBody>
          <a:bodyPr/>
          <a:lstStyle/>
          <a:p>
            <a:fld id="{245698D8-44E3-4FDA-9C1D-B36E4A8A4CC1}" type="slidenum">
              <a:rPr lang="en-IN" smtClean="0"/>
              <a:t>‹#›</a:t>
            </a:fld>
            <a:endParaRPr lang="en-IN"/>
          </a:p>
        </p:txBody>
      </p:sp>
    </p:spTree>
    <p:extLst>
      <p:ext uri="{BB962C8B-B14F-4D97-AF65-F5344CB8AC3E}">
        <p14:creationId xmlns:p14="http://schemas.microsoft.com/office/powerpoint/2010/main" val="191400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58E5DD-550E-138B-F472-ABDDDDF49C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BFA942-5F7A-1A19-0505-4A8CECB8E6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84D0D0-89A2-0700-247F-66F191989285}"/>
              </a:ext>
            </a:extLst>
          </p:cNvPr>
          <p:cNvSpPr>
            <a:spLocks noGrp="1"/>
          </p:cNvSpPr>
          <p:nvPr>
            <p:ph type="dt" sz="half" idx="10"/>
          </p:nvPr>
        </p:nvSpPr>
        <p:spPr/>
        <p:txBody>
          <a:bodyPr/>
          <a:lstStyle/>
          <a:p>
            <a:fld id="{3E4CC930-5003-4F74-A72D-5B26A3847CC4}" type="datetimeFigureOut">
              <a:rPr lang="en-IN" smtClean="0"/>
              <a:t>10-08-2023</a:t>
            </a:fld>
            <a:endParaRPr lang="en-IN"/>
          </a:p>
        </p:txBody>
      </p:sp>
      <p:sp>
        <p:nvSpPr>
          <p:cNvPr id="5" name="Footer Placeholder 4">
            <a:extLst>
              <a:ext uri="{FF2B5EF4-FFF2-40B4-BE49-F238E27FC236}">
                <a16:creationId xmlns:a16="http://schemas.microsoft.com/office/drawing/2014/main" id="{C959265A-A862-899D-F95A-6EC82DB332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6C253C-F65A-D0F7-43C4-29E975B9A735}"/>
              </a:ext>
            </a:extLst>
          </p:cNvPr>
          <p:cNvSpPr>
            <a:spLocks noGrp="1"/>
          </p:cNvSpPr>
          <p:nvPr>
            <p:ph type="sldNum" sz="quarter" idx="12"/>
          </p:nvPr>
        </p:nvSpPr>
        <p:spPr/>
        <p:txBody>
          <a:bodyPr/>
          <a:lstStyle/>
          <a:p>
            <a:fld id="{245698D8-44E3-4FDA-9C1D-B36E4A8A4CC1}" type="slidenum">
              <a:rPr lang="en-IN" smtClean="0"/>
              <a:t>‹#›</a:t>
            </a:fld>
            <a:endParaRPr lang="en-IN"/>
          </a:p>
        </p:txBody>
      </p:sp>
    </p:spTree>
    <p:extLst>
      <p:ext uri="{BB962C8B-B14F-4D97-AF65-F5344CB8AC3E}">
        <p14:creationId xmlns:p14="http://schemas.microsoft.com/office/powerpoint/2010/main" val="346177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86D5C-0627-9F7B-AE04-DEAA4C97D4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696C9A-6046-10F2-FB19-114706C393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900599-EF66-B16A-8227-0AD0A42E3062}"/>
              </a:ext>
            </a:extLst>
          </p:cNvPr>
          <p:cNvSpPr>
            <a:spLocks noGrp="1"/>
          </p:cNvSpPr>
          <p:nvPr>
            <p:ph type="dt" sz="half" idx="10"/>
          </p:nvPr>
        </p:nvSpPr>
        <p:spPr/>
        <p:txBody>
          <a:bodyPr/>
          <a:lstStyle/>
          <a:p>
            <a:fld id="{3E4CC930-5003-4F74-A72D-5B26A3847CC4}" type="datetimeFigureOut">
              <a:rPr lang="en-IN" smtClean="0"/>
              <a:t>10-08-2023</a:t>
            </a:fld>
            <a:endParaRPr lang="en-IN"/>
          </a:p>
        </p:txBody>
      </p:sp>
      <p:sp>
        <p:nvSpPr>
          <p:cNvPr id="5" name="Footer Placeholder 4">
            <a:extLst>
              <a:ext uri="{FF2B5EF4-FFF2-40B4-BE49-F238E27FC236}">
                <a16:creationId xmlns:a16="http://schemas.microsoft.com/office/drawing/2014/main" id="{0DF6C2DD-93B0-5C7D-A243-979EEED3CA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5A6B3B-244E-DA37-DBCD-B0BB2F17F309}"/>
              </a:ext>
            </a:extLst>
          </p:cNvPr>
          <p:cNvSpPr>
            <a:spLocks noGrp="1"/>
          </p:cNvSpPr>
          <p:nvPr>
            <p:ph type="sldNum" sz="quarter" idx="12"/>
          </p:nvPr>
        </p:nvSpPr>
        <p:spPr/>
        <p:txBody>
          <a:bodyPr/>
          <a:lstStyle/>
          <a:p>
            <a:fld id="{245698D8-44E3-4FDA-9C1D-B36E4A8A4CC1}" type="slidenum">
              <a:rPr lang="en-IN" smtClean="0"/>
              <a:t>‹#›</a:t>
            </a:fld>
            <a:endParaRPr lang="en-IN"/>
          </a:p>
        </p:txBody>
      </p:sp>
    </p:spTree>
    <p:extLst>
      <p:ext uri="{BB962C8B-B14F-4D97-AF65-F5344CB8AC3E}">
        <p14:creationId xmlns:p14="http://schemas.microsoft.com/office/powerpoint/2010/main" val="324966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58935-1595-BE8D-0F35-D25C47E53C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7FB07C-3307-10AB-83E7-995A627BFE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39A374-5722-C2E2-881B-7D78013B8822}"/>
              </a:ext>
            </a:extLst>
          </p:cNvPr>
          <p:cNvSpPr>
            <a:spLocks noGrp="1"/>
          </p:cNvSpPr>
          <p:nvPr>
            <p:ph type="dt" sz="half" idx="10"/>
          </p:nvPr>
        </p:nvSpPr>
        <p:spPr/>
        <p:txBody>
          <a:bodyPr/>
          <a:lstStyle/>
          <a:p>
            <a:fld id="{3E4CC930-5003-4F74-A72D-5B26A3847CC4}" type="datetimeFigureOut">
              <a:rPr lang="en-IN" smtClean="0"/>
              <a:t>10-08-2023</a:t>
            </a:fld>
            <a:endParaRPr lang="en-IN"/>
          </a:p>
        </p:txBody>
      </p:sp>
      <p:sp>
        <p:nvSpPr>
          <p:cNvPr id="5" name="Footer Placeholder 4">
            <a:extLst>
              <a:ext uri="{FF2B5EF4-FFF2-40B4-BE49-F238E27FC236}">
                <a16:creationId xmlns:a16="http://schemas.microsoft.com/office/drawing/2014/main" id="{971DEF04-FC86-6C58-E9B3-5D9231AAB6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4FD678-E850-E957-6688-4ED017423968}"/>
              </a:ext>
            </a:extLst>
          </p:cNvPr>
          <p:cNvSpPr>
            <a:spLocks noGrp="1"/>
          </p:cNvSpPr>
          <p:nvPr>
            <p:ph type="sldNum" sz="quarter" idx="12"/>
          </p:nvPr>
        </p:nvSpPr>
        <p:spPr/>
        <p:txBody>
          <a:bodyPr/>
          <a:lstStyle/>
          <a:p>
            <a:fld id="{245698D8-44E3-4FDA-9C1D-B36E4A8A4CC1}" type="slidenum">
              <a:rPr lang="en-IN" smtClean="0"/>
              <a:t>‹#›</a:t>
            </a:fld>
            <a:endParaRPr lang="en-IN"/>
          </a:p>
        </p:txBody>
      </p:sp>
    </p:spTree>
    <p:extLst>
      <p:ext uri="{BB962C8B-B14F-4D97-AF65-F5344CB8AC3E}">
        <p14:creationId xmlns:p14="http://schemas.microsoft.com/office/powerpoint/2010/main" val="184244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A1BF-EB46-B72B-5267-81F903830D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D1DEDA-1A34-A3A1-3B4D-3F175FC301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B97EEE-8F19-211F-B626-AA23843D0A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318E4A-B6C3-CA2B-F548-478BE1024E74}"/>
              </a:ext>
            </a:extLst>
          </p:cNvPr>
          <p:cNvSpPr>
            <a:spLocks noGrp="1"/>
          </p:cNvSpPr>
          <p:nvPr>
            <p:ph type="dt" sz="half" idx="10"/>
          </p:nvPr>
        </p:nvSpPr>
        <p:spPr/>
        <p:txBody>
          <a:bodyPr/>
          <a:lstStyle/>
          <a:p>
            <a:fld id="{3E4CC930-5003-4F74-A72D-5B26A3847CC4}" type="datetimeFigureOut">
              <a:rPr lang="en-IN" smtClean="0"/>
              <a:t>10-08-2023</a:t>
            </a:fld>
            <a:endParaRPr lang="en-IN"/>
          </a:p>
        </p:txBody>
      </p:sp>
      <p:sp>
        <p:nvSpPr>
          <p:cNvPr id="6" name="Footer Placeholder 5">
            <a:extLst>
              <a:ext uri="{FF2B5EF4-FFF2-40B4-BE49-F238E27FC236}">
                <a16:creationId xmlns:a16="http://schemas.microsoft.com/office/drawing/2014/main" id="{989A1337-1C87-E5EA-C014-08B5F1F8BA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010FA7-7F9E-FE3D-60EF-F1690A966759}"/>
              </a:ext>
            </a:extLst>
          </p:cNvPr>
          <p:cNvSpPr>
            <a:spLocks noGrp="1"/>
          </p:cNvSpPr>
          <p:nvPr>
            <p:ph type="sldNum" sz="quarter" idx="12"/>
          </p:nvPr>
        </p:nvSpPr>
        <p:spPr/>
        <p:txBody>
          <a:bodyPr/>
          <a:lstStyle/>
          <a:p>
            <a:fld id="{245698D8-44E3-4FDA-9C1D-B36E4A8A4CC1}" type="slidenum">
              <a:rPr lang="en-IN" smtClean="0"/>
              <a:t>‹#›</a:t>
            </a:fld>
            <a:endParaRPr lang="en-IN"/>
          </a:p>
        </p:txBody>
      </p:sp>
    </p:spTree>
    <p:extLst>
      <p:ext uri="{BB962C8B-B14F-4D97-AF65-F5344CB8AC3E}">
        <p14:creationId xmlns:p14="http://schemas.microsoft.com/office/powerpoint/2010/main" val="4009210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310E-97D6-E70E-6E5D-10C2930E24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4077FD-EB3B-5564-443B-6CCE18AAD6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221E1F-DAAE-8D31-56AF-D9A41D2256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7A2694-E251-2C2C-6C27-2DAB3C4AEF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3ADB60-EAF8-16DC-772B-EC08E3E3A9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BB9512-809F-5E42-8399-F4F4A9479853}"/>
              </a:ext>
            </a:extLst>
          </p:cNvPr>
          <p:cNvSpPr>
            <a:spLocks noGrp="1"/>
          </p:cNvSpPr>
          <p:nvPr>
            <p:ph type="dt" sz="half" idx="10"/>
          </p:nvPr>
        </p:nvSpPr>
        <p:spPr/>
        <p:txBody>
          <a:bodyPr/>
          <a:lstStyle/>
          <a:p>
            <a:fld id="{3E4CC930-5003-4F74-A72D-5B26A3847CC4}" type="datetimeFigureOut">
              <a:rPr lang="en-IN" smtClean="0"/>
              <a:t>10-08-2023</a:t>
            </a:fld>
            <a:endParaRPr lang="en-IN"/>
          </a:p>
        </p:txBody>
      </p:sp>
      <p:sp>
        <p:nvSpPr>
          <p:cNvPr id="8" name="Footer Placeholder 7">
            <a:extLst>
              <a:ext uri="{FF2B5EF4-FFF2-40B4-BE49-F238E27FC236}">
                <a16:creationId xmlns:a16="http://schemas.microsoft.com/office/drawing/2014/main" id="{DAB74B01-952C-615B-FFE7-924FFF39F7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C8A86F-90A9-DED8-C83C-7FE868AD22D4}"/>
              </a:ext>
            </a:extLst>
          </p:cNvPr>
          <p:cNvSpPr>
            <a:spLocks noGrp="1"/>
          </p:cNvSpPr>
          <p:nvPr>
            <p:ph type="sldNum" sz="quarter" idx="12"/>
          </p:nvPr>
        </p:nvSpPr>
        <p:spPr/>
        <p:txBody>
          <a:bodyPr/>
          <a:lstStyle/>
          <a:p>
            <a:fld id="{245698D8-44E3-4FDA-9C1D-B36E4A8A4CC1}" type="slidenum">
              <a:rPr lang="en-IN" smtClean="0"/>
              <a:t>‹#›</a:t>
            </a:fld>
            <a:endParaRPr lang="en-IN"/>
          </a:p>
        </p:txBody>
      </p:sp>
    </p:spTree>
    <p:extLst>
      <p:ext uri="{BB962C8B-B14F-4D97-AF65-F5344CB8AC3E}">
        <p14:creationId xmlns:p14="http://schemas.microsoft.com/office/powerpoint/2010/main" val="73160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85AA0-CEEF-668F-53D8-B8D72D6197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770700-9993-099E-B92D-D3D78B50EF92}"/>
              </a:ext>
            </a:extLst>
          </p:cNvPr>
          <p:cNvSpPr>
            <a:spLocks noGrp="1"/>
          </p:cNvSpPr>
          <p:nvPr>
            <p:ph type="dt" sz="half" idx="10"/>
          </p:nvPr>
        </p:nvSpPr>
        <p:spPr/>
        <p:txBody>
          <a:bodyPr/>
          <a:lstStyle/>
          <a:p>
            <a:fld id="{3E4CC930-5003-4F74-A72D-5B26A3847CC4}" type="datetimeFigureOut">
              <a:rPr lang="en-IN" smtClean="0"/>
              <a:t>10-08-2023</a:t>
            </a:fld>
            <a:endParaRPr lang="en-IN"/>
          </a:p>
        </p:txBody>
      </p:sp>
      <p:sp>
        <p:nvSpPr>
          <p:cNvPr id="4" name="Footer Placeholder 3">
            <a:extLst>
              <a:ext uri="{FF2B5EF4-FFF2-40B4-BE49-F238E27FC236}">
                <a16:creationId xmlns:a16="http://schemas.microsoft.com/office/drawing/2014/main" id="{D7AE7D87-C659-EBB9-835F-6F4112CFD5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6FC059-AE94-DBC4-E4EB-DD5F7B75BBD1}"/>
              </a:ext>
            </a:extLst>
          </p:cNvPr>
          <p:cNvSpPr>
            <a:spLocks noGrp="1"/>
          </p:cNvSpPr>
          <p:nvPr>
            <p:ph type="sldNum" sz="quarter" idx="12"/>
          </p:nvPr>
        </p:nvSpPr>
        <p:spPr/>
        <p:txBody>
          <a:bodyPr/>
          <a:lstStyle/>
          <a:p>
            <a:fld id="{245698D8-44E3-4FDA-9C1D-B36E4A8A4CC1}" type="slidenum">
              <a:rPr lang="en-IN" smtClean="0"/>
              <a:t>‹#›</a:t>
            </a:fld>
            <a:endParaRPr lang="en-IN"/>
          </a:p>
        </p:txBody>
      </p:sp>
    </p:spTree>
    <p:extLst>
      <p:ext uri="{BB962C8B-B14F-4D97-AF65-F5344CB8AC3E}">
        <p14:creationId xmlns:p14="http://schemas.microsoft.com/office/powerpoint/2010/main" val="928713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4045BB-5096-0CAF-3650-F63FAD6FDE4E}"/>
              </a:ext>
            </a:extLst>
          </p:cNvPr>
          <p:cNvSpPr>
            <a:spLocks noGrp="1"/>
          </p:cNvSpPr>
          <p:nvPr>
            <p:ph type="dt" sz="half" idx="10"/>
          </p:nvPr>
        </p:nvSpPr>
        <p:spPr/>
        <p:txBody>
          <a:bodyPr/>
          <a:lstStyle/>
          <a:p>
            <a:fld id="{3E4CC930-5003-4F74-A72D-5B26A3847CC4}" type="datetimeFigureOut">
              <a:rPr lang="en-IN" smtClean="0"/>
              <a:t>10-08-2023</a:t>
            </a:fld>
            <a:endParaRPr lang="en-IN"/>
          </a:p>
        </p:txBody>
      </p:sp>
      <p:sp>
        <p:nvSpPr>
          <p:cNvPr id="3" name="Footer Placeholder 2">
            <a:extLst>
              <a:ext uri="{FF2B5EF4-FFF2-40B4-BE49-F238E27FC236}">
                <a16:creationId xmlns:a16="http://schemas.microsoft.com/office/drawing/2014/main" id="{90BB7AD0-5E5A-95B3-A110-308F081D0F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8EF964-B6B8-2043-1487-7801251ED84F}"/>
              </a:ext>
            </a:extLst>
          </p:cNvPr>
          <p:cNvSpPr>
            <a:spLocks noGrp="1"/>
          </p:cNvSpPr>
          <p:nvPr>
            <p:ph type="sldNum" sz="quarter" idx="12"/>
          </p:nvPr>
        </p:nvSpPr>
        <p:spPr/>
        <p:txBody>
          <a:bodyPr/>
          <a:lstStyle/>
          <a:p>
            <a:fld id="{245698D8-44E3-4FDA-9C1D-B36E4A8A4CC1}" type="slidenum">
              <a:rPr lang="en-IN" smtClean="0"/>
              <a:t>‹#›</a:t>
            </a:fld>
            <a:endParaRPr lang="en-IN"/>
          </a:p>
        </p:txBody>
      </p:sp>
    </p:spTree>
    <p:extLst>
      <p:ext uri="{BB962C8B-B14F-4D97-AF65-F5344CB8AC3E}">
        <p14:creationId xmlns:p14="http://schemas.microsoft.com/office/powerpoint/2010/main" val="571433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AB12-775B-0F63-B71E-A78EAFB6CF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14C24D-E67F-49FC-FF63-63A3A131EF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1BE71E-BC73-EB03-B49F-AD6FC382C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22CC95-F70A-90DE-8727-9B3EE0B7E92E}"/>
              </a:ext>
            </a:extLst>
          </p:cNvPr>
          <p:cNvSpPr>
            <a:spLocks noGrp="1"/>
          </p:cNvSpPr>
          <p:nvPr>
            <p:ph type="dt" sz="half" idx="10"/>
          </p:nvPr>
        </p:nvSpPr>
        <p:spPr/>
        <p:txBody>
          <a:bodyPr/>
          <a:lstStyle/>
          <a:p>
            <a:fld id="{3E4CC930-5003-4F74-A72D-5B26A3847CC4}" type="datetimeFigureOut">
              <a:rPr lang="en-IN" smtClean="0"/>
              <a:t>10-08-2023</a:t>
            </a:fld>
            <a:endParaRPr lang="en-IN"/>
          </a:p>
        </p:txBody>
      </p:sp>
      <p:sp>
        <p:nvSpPr>
          <p:cNvPr id="6" name="Footer Placeholder 5">
            <a:extLst>
              <a:ext uri="{FF2B5EF4-FFF2-40B4-BE49-F238E27FC236}">
                <a16:creationId xmlns:a16="http://schemas.microsoft.com/office/drawing/2014/main" id="{5DECAE93-804A-9CC8-2BC7-0C1FEAF8DB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949154-F46A-1549-5108-2ED991CB42F1}"/>
              </a:ext>
            </a:extLst>
          </p:cNvPr>
          <p:cNvSpPr>
            <a:spLocks noGrp="1"/>
          </p:cNvSpPr>
          <p:nvPr>
            <p:ph type="sldNum" sz="quarter" idx="12"/>
          </p:nvPr>
        </p:nvSpPr>
        <p:spPr/>
        <p:txBody>
          <a:bodyPr/>
          <a:lstStyle/>
          <a:p>
            <a:fld id="{245698D8-44E3-4FDA-9C1D-B36E4A8A4CC1}" type="slidenum">
              <a:rPr lang="en-IN" smtClean="0"/>
              <a:t>‹#›</a:t>
            </a:fld>
            <a:endParaRPr lang="en-IN"/>
          </a:p>
        </p:txBody>
      </p:sp>
    </p:spTree>
    <p:extLst>
      <p:ext uri="{BB962C8B-B14F-4D97-AF65-F5344CB8AC3E}">
        <p14:creationId xmlns:p14="http://schemas.microsoft.com/office/powerpoint/2010/main" val="163970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71AA-0E28-2382-7602-42DE73A29C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FDDDD6-B9B9-1991-4162-27633CD11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3F2234-AA1B-BD69-D601-42E86F27A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1DC1E6-6C20-05F8-C427-57B9941054B6}"/>
              </a:ext>
            </a:extLst>
          </p:cNvPr>
          <p:cNvSpPr>
            <a:spLocks noGrp="1"/>
          </p:cNvSpPr>
          <p:nvPr>
            <p:ph type="dt" sz="half" idx="10"/>
          </p:nvPr>
        </p:nvSpPr>
        <p:spPr/>
        <p:txBody>
          <a:bodyPr/>
          <a:lstStyle/>
          <a:p>
            <a:fld id="{3E4CC930-5003-4F74-A72D-5B26A3847CC4}" type="datetimeFigureOut">
              <a:rPr lang="en-IN" smtClean="0"/>
              <a:t>10-08-2023</a:t>
            </a:fld>
            <a:endParaRPr lang="en-IN"/>
          </a:p>
        </p:txBody>
      </p:sp>
      <p:sp>
        <p:nvSpPr>
          <p:cNvPr id="6" name="Footer Placeholder 5">
            <a:extLst>
              <a:ext uri="{FF2B5EF4-FFF2-40B4-BE49-F238E27FC236}">
                <a16:creationId xmlns:a16="http://schemas.microsoft.com/office/drawing/2014/main" id="{099B9C6C-589E-21FE-2850-104802643A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5606D5-E9F9-BF69-FAED-FD84D495BE16}"/>
              </a:ext>
            </a:extLst>
          </p:cNvPr>
          <p:cNvSpPr>
            <a:spLocks noGrp="1"/>
          </p:cNvSpPr>
          <p:nvPr>
            <p:ph type="sldNum" sz="quarter" idx="12"/>
          </p:nvPr>
        </p:nvSpPr>
        <p:spPr/>
        <p:txBody>
          <a:bodyPr/>
          <a:lstStyle/>
          <a:p>
            <a:fld id="{245698D8-44E3-4FDA-9C1D-B36E4A8A4CC1}" type="slidenum">
              <a:rPr lang="en-IN" smtClean="0"/>
              <a:t>‹#›</a:t>
            </a:fld>
            <a:endParaRPr lang="en-IN"/>
          </a:p>
        </p:txBody>
      </p:sp>
    </p:spTree>
    <p:extLst>
      <p:ext uri="{BB962C8B-B14F-4D97-AF65-F5344CB8AC3E}">
        <p14:creationId xmlns:p14="http://schemas.microsoft.com/office/powerpoint/2010/main" val="1109379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9EF558-5A98-1690-DFED-BBB5FD7296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C21BD5-3DCB-32DF-C5E3-D8F6E6D105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CB535-EFBE-BFBC-AE42-B7324A38D0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CC930-5003-4F74-A72D-5B26A3847CC4}" type="datetimeFigureOut">
              <a:rPr lang="en-IN" smtClean="0"/>
              <a:t>10-08-2023</a:t>
            </a:fld>
            <a:endParaRPr lang="en-IN"/>
          </a:p>
        </p:txBody>
      </p:sp>
      <p:sp>
        <p:nvSpPr>
          <p:cNvPr id="5" name="Footer Placeholder 4">
            <a:extLst>
              <a:ext uri="{FF2B5EF4-FFF2-40B4-BE49-F238E27FC236}">
                <a16:creationId xmlns:a16="http://schemas.microsoft.com/office/drawing/2014/main" id="{4EE33225-419C-F68C-1529-E1FB741669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9D9355-8F66-65F7-B971-4E0C786FA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698D8-44E3-4FDA-9C1D-B36E4A8A4CC1}" type="slidenum">
              <a:rPr lang="en-IN" smtClean="0"/>
              <a:t>‹#›</a:t>
            </a:fld>
            <a:endParaRPr lang="en-IN"/>
          </a:p>
        </p:txBody>
      </p:sp>
    </p:spTree>
    <p:extLst>
      <p:ext uri="{BB962C8B-B14F-4D97-AF65-F5344CB8AC3E}">
        <p14:creationId xmlns:p14="http://schemas.microsoft.com/office/powerpoint/2010/main" val="1308445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it.ly/3QT1xqi" TargetMode="External"/><Relationship Id="rId2" Type="http://schemas.openxmlformats.org/officeDocument/2006/relationships/hyperlink" Target="http://www.international-/" TargetMode="External"/><Relationship Id="rId1" Type="http://schemas.openxmlformats.org/officeDocument/2006/relationships/slideLayout" Target="../slideLayouts/slideLayout2.xml"/><Relationship Id="rId4" Type="http://schemas.openxmlformats.org/officeDocument/2006/relationships/hyperlink" Target="https://www.jliedu.com/blog/macro-micro-nutrients-crop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AA1B-18B5-31E0-C216-785525C9E143}"/>
              </a:ext>
            </a:extLst>
          </p:cNvPr>
          <p:cNvSpPr>
            <a:spLocks noGrp="1"/>
          </p:cNvSpPr>
          <p:nvPr>
            <p:ph type="ctrTitle"/>
          </p:nvPr>
        </p:nvSpPr>
        <p:spPr>
          <a:xfrm>
            <a:off x="1524000" y="693738"/>
            <a:ext cx="9144000" cy="906462"/>
          </a:xfrm>
        </p:spPr>
        <p:txBody>
          <a:bodyPr>
            <a:normAutofit fontScale="90000"/>
          </a:bodyPr>
          <a:lstStyle/>
          <a:p>
            <a:r>
              <a:rPr lang="en-IN" dirty="0">
                <a:latin typeface="Calibri" panose="020F0502020204030204" pitchFamily="34" charset="0"/>
                <a:ea typeface="Calibri" panose="020F0502020204030204" pitchFamily="34" charset="0"/>
                <a:cs typeface="Calibri" panose="020F0502020204030204" pitchFamily="34" charset="0"/>
              </a:rPr>
              <a:t>SOIL ANALYZER</a:t>
            </a:r>
          </a:p>
        </p:txBody>
      </p:sp>
      <p:sp>
        <p:nvSpPr>
          <p:cNvPr id="3" name="Subtitle 2">
            <a:extLst>
              <a:ext uri="{FF2B5EF4-FFF2-40B4-BE49-F238E27FC236}">
                <a16:creationId xmlns:a16="http://schemas.microsoft.com/office/drawing/2014/main" id="{539D26C1-1EA3-5CFA-FB8A-A7F0F514BAF8}"/>
              </a:ext>
            </a:extLst>
          </p:cNvPr>
          <p:cNvSpPr>
            <a:spLocks noGrp="1"/>
          </p:cNvSpPr>
          <p:nvPr>
            <p:ph type="subTitle" idx="1"/>
          </p:nvPr>
        </p:nvSpPr>
        <p:spPr>
          <a:xfrm>
            <a:off x="1309688" y="2183373"/>
            <a:ext cx="9144000" cy="684212"/>
          </a:xfrm>
        </p:spPr>
        <p:txBody>
          <a:bodyPr>
            <a:normAutofit/>
          </a:bodyPr>
          <a:lstStyle/>
          <a:p>
            <a:r>
              <a:rPr lang="en-IN" sz="1800" dirty="0">
                <a:solidFill>
                  <a:schemeClr val="tx1">
                    <a:lumMod val="75000"/>
                    <a:lumOff val="25000"/>
                  </a:schemeClr>
                </a:solidFill>
              </a:rPr>
              <a:t>Analyse the soil fertility with the essential nutrients present in the soil</a:t>
            </a:r>
          </a:p>
        </p:txBody>
      </p:sp>
      <p:sp>
        <p:nvSpPr>
          <p:cNvPr id="4" name="TextBox 3">
            <a:extLst>
              <a:ext uri="{FF2B5EF4-FFF2-40B4-BE49-F238E27FC236}">
                <a16:creationId xmlns:a16="http://schemas.microsoft.com/office/drawing/2014/main" id="{4870F330-50CB-E3FC-BB89-39B25FEEF4E0}"/>
              </a:ext>
            </a:extLst>
          </p:cNvPr>
          <p:cNvSpPr txBox="1"/>
          <p:nvPr/>
        </p:nvSpPr>
        <p:spPr>
          <a:xfrm>
            <a:off x="1309688" y="3855938"/>
            <a:ext cx="8882062" cy="2308324"/>
          </a:xfrm>
          <a:prstGeom prst="rect">
            <a:avLst/>
          </a:prstGeom>
          <a:noFill/>
        </p:spPr>
        <p:txBody>
          <a:bodyPr wrap="square" rtlCol="0">
            <a:spAutoFit/>
          </a:bodyPr>
          <a:lstStyle/>
          <a:p>
            <a:r>
              <a:rPr lang="en-IN" dirty="0"/>
              <a:t>By:</a:t>
            </a:r>
          </a:p>
          <a:p>
            <a:r>
              <a:rPr lang="en-IN" dirty="0"/>
              <a:t>	Prakash Y (RA2011003010044)</a:t>
            </a:r>
          </a:p>
          <a:p>
            <a:r>
              <a:rPr lang="en-IN" dirty="0"/>
              <a:t>	Jagadeesh S (RA2011003010125)</a:t>
            </a:r>
          </a:p>
          <a:p>
            <a:endParaRPr lang="en-IN" dirty="0"/>
          </a:p>
          <a:p>
            <a:r>
              <a:rPr lang="en-IN" dirty="0"/>
              <a:t>Guided by:</a:t>
            </a:r>
          </a:p>
          <a:p>
            <a:r>
              <a:rPr lang="en-IN" dirty="0"/>
              <a:t>	</a:t>
            </a:r>
            <a:r>
              <a:rPr lang="en-IN" dirty="0" err="1"/>
              <a:t>Dr.</a:t>
            </a:r>
            <a:r>
              <a:rPr lang="en-IN" dirty="0"/>
              <a:t> P Rama (103096),</a:t>
            </a:r>
          </a:p>
          <a:p>
            <a:r>
              <a:rPr lang="en-IN" dirty="0"/>
              <a:t>	Assistant Professor,</a:t>
            </a:r>
          </a:p>
          <a:p>
            <a:r>
              <a:rPr lang="en-IN" dirty="0"/>
              <a:t>	Computing Technologies</a:t>
            </a:r>
          </a:p>
        </p:txBody>
      </p:sp>
    </p:spTree>
    <p:extLst>
      <p:ext uri="{BB962C8B-B14F-4D97-AF65-F5344CB8AC3E}">
        <p14:creationId xmlns:p14="http://schemas.microsoft.com/office/powerpoint/2010/main" val="3282017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D7CC6-D737-7F27-D4D8-C6E5EB70BBF4}"/>
              </a:ext>
            </a:extLst>
          </p:cNvPr>
          <p:cNvSpPr>
            <a:spLocks noGrp="1"/>
          </p:cNvSpPr>
          <p:nvPr>
            <p:ph type="title"/>
          </p:nvPr>
        </p:nvSpPr>
        <p:spPr/>
        <p:txBody>
          <a:bodyPr/>
          <a:lstStyle/>
          <a:p>
            <a:r>
              <a:rPr lang="en-IN" dirty="0">
                <a:latin typeface="+mn-lt"/>
              </a:rPr>
              <a:t>Introduction</a:t>
            </a:r>
          </a:p>
        </p:txBody>
      </p:sp>
      <p:sp>
        <p:nvSpPr>
          <p:cNvPr id="3" name="Content Placeholder 2">
            <a:extLst>
              <a:ext uri="{FF2B5EF4-FFF2-40B4-BE49-F238E27FC236}">
                <a16:creationId xmlns:a16="http://schemas.microsoft.com/office/drawing/2014/main" id="{E9497C4A-C555-C075-3767-FB55AD475DE3}"/>
              </a:ext>
            </a:extLst>
          </p:cNvPr>
          <p:cNvSpPr>
            <a:spLocks noGrp="1"/>
          </p:cNvSpPr>
          <p:nvPr>
            <p:ph idx="1"/>
          </p:nvPr>
        </p:nvSpPr>
        <p:spPr/>
        <p:txBody>
          <a:bodyPr>
            <a:normAutofit/>
          </a:bodyPr>
          <a:lstStyle/>
          <a:p>
            <a:r>
              <a:rPr lang="en-US" sz="2000" spc="-5" dirty="0">
                <a:effectLst/>
                <a:latin typeface="Calibri" panose="020F0502020204030204" pitchFamily="34" charset="0"/>
                <a:ea typeface="Calibri" panose="020F0502020204030204" pitchFamily="34" charset="0"/>
                <a:cs typeface="Calibri" panose="020F0502020204030204" pitchFamily="34" charset="0"/>
              </a:rPr>
              <a:t>As we know, India is the second largest population country </a:t>
            </a:r>
            <a:r>
              <a:rPr lang="en-US" sz="2000" dirty="0">
                <a:effectLst/>
                <a:latin typeface="Calibri" panose="020F0502020204030204" pitchFamily="34" charset="0"/>
                <a:ea typeface="Calibri" panose="020F0502020204030204" pitchFamily="34" charset="0"/>
                <a:cs typeface="Calibri" panose="020F0502020204030204" pitchFamily="34" charset="0"/>
              </a:rPr>
              <a:t>in the world and</a:t>
            </a:r>
            <a:r>
              <a:rPr lang="en-US" sz="2000" spc="5" dirty="0">
                <a:effectLst/>
                <a:latin typeface="Calibri" panose="020F0502020204030204" pitchFamily="34" charset="0"/>
                <a:ea typeface="Calibri" panose="020F0502020204030204" pitchFamily="34" charset="0"/>
                <a:cs typeface="Calibri" panose="020F0502020204030204" pitchFamily="34" charset="0"/>
              </a:rPr>
              <a:t> </a:t>
            </a:r>
            <a:r>
              <a:rPr lang="en-US" sz="2000" spc="-10" dirty="0">
                <a:effectLst/>
                <a:latin typeface="Calibri" panose="020F0502020204030204" pitchFamily="34" charset="0"/>
                <a:ea typeface="Calibri" panose="020F0502020204030204" pitchFamily="34" charset="0"/>
                <a:cs typeface="Calibri" panose="020F0502020204030204" pitchFamily="34" charset="0"/>
              </a:rPr>
              <a:t>the majority of people </a:t>
            </a:r>
            <a:r>
              <a:rPr lang="en-US" sz="2000" spc="-5" dirty="0">
                <a:effectLst/>
                <a:latin typeface="Calibri" panose="020F0502020204030204" pitchFamily="34" charset="0"/>
                <a:ea typeface="Calibri" panose="020F0502020204030204" pitchFamily="34" charset="0"/>
                <a:cs typeface="Calibri" panose="020F0502020204030204" pitchFamily="34" charset="0"/>
              </a:rPr>
              <a:t>in India have agriculture as their occupation. Farmers are</a:t>
            </a:r>
            <a:r>
              <a:rPr lang="en-US" sz="2000"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growing</a:t>
            </a:r>
            <a:r>
              <a:rPr lang="en-US" sz="2000" spc="-25"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the</a:t>
            </a:r>
            <a:r>
              <a:rPr lang="en-US" sz="2000" spc="-60"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same</a:t>
            </a:r>
            <a:r>
              <a:rPr lang="en-US" sz="2000" spc="-60"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crops</a:t>
            </a:r>
            <a:r>
              <a:rPr lang="en-US" sz="2000" spc="-50"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repeatedly</a:t>
            </a:r>
            <a:r>
              <a:rPr lang="en-US" sz="2000" spc="-60"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without</a:t>
            </a:r>
            <a:r>
              <a:rPr lang="en-US" sz="2000" spc="-50"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trying</a:t>
            </a:r>
            <a:r>
              <a:rPr lang="en-US" sz="2000" spc="-35"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a</a:t>
            </a:r>
            <a:r>
              <a:rPr lang="en-US" sz="2000" spc="-40"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new</a:t>
            </a:r>
            <a:r>
              <a:rPr lang="en-US" sz="2000" spc="-65"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variety</a:t>
            </a:r>
            <a:r>
              <a:rPr lang="en-US" sz="2000" spc="-60"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of</a:t>
            </a:r>
            <a:r>
              <a:rPr lang="en-US" sz="2000" spc="-15"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crops</a:t>
            </a:r>
            <a:r>
              <a:rPr lang="en-US" sz="2000" spc="-55"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and</a:t>
            </a:r>
            <a:r>
              <a:rPr lang="en-US" sz="2000" spc="-25"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they</a:t>
            </a:r>
            <a:r>
              <a:rPr lang="en-US" sz="2000" spc="-65"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are</a:t>
            </a:r>
            <a:r>
              <a:rPr lang="en-US" sz="2000" spc="-260"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applying fertilizers in random quantities without </a:t>
            </a:r>
            <a:r>
              <a:rPr lang="en-US" sz="2000" dirty="0">
                <a:effectLst/>
                <a:latin typeface="Calibri" panose="020F0502020204030204" pitchFamily="34" charset="0"/>
                <a:ea typeface="Calibri" panose="020F0502020204030204" pitchFamily="34" charset="0"/>
                <a:cs typeface="Calibri" panose="020F0502020204030204" pitchFamily="34" charset="0"/>
              </a:rPr>
              <a:t>knowing the deﬁcient content and</a:t>
            </a:r>
            <a:r>
              <a:rPr lang="en-US" sz="2000" spc="-265" dirty="0">
                <a:effectLst/>
                <a:latin typeface="Calibri" panose="020F0502020204030204" pitchFamily="34" charset="0"/>
                <a:ea typeface="Calibri" panose="020F0502020204030204" pitchFamily="34" charset="0"/>
                <a:cs typeface="Calibri" panose="020F0502020204030204" pitchFamily="34" charset="0"/>
              </a:rPr>
              <a:t> </a:t>
            </a:r>
            <a:r>
              <a:rPr lang="en-US" sz="2000" spc="-10" dirty="0">
                <a:effectLst/>
                <a:latin typeface="Calibri" panose="020F0502020204030204" pitchFamily="34" charset="0"/>
                <a:ea typeface="Calibri" panose="020F0502020204030204" pitchFamily="34" charset="0"/>
                <a:cs typeface="Calibri" panose="020F0502020204030204" pitchFamily="34" charset="0"/>
              </a:rPr>
              <a:t>quantity.</a:t>
            </a:r>
            <a:r>
              <a:rPr lang="en-US" sz="2000"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So,</a:t>
            </a:r>
            <a:r>
              <a:rPr lang="en-US" sz="2000" spc="-20"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this</a:t>
            </a:r>
            <a:r>
              <a:rPr lang="en-US" sz="2000" spc="-30"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is</a:t>
            </a:r>
            <a:r>
              <a:rPr lang="en-US" sz="2000" spc="-55"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directly</a:t>
            </a:r>
            <a:r>
              <a:rPr lang="en-US" sz="2000" spc="-60"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aﬀecting</a:t>
            </a:r>
            <a:r>
              <a:rPr lang="en-US" sz="2000" spc="-30"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crop</a:t>
            </a:r>
            <a:r>
              <a:rPr lang="en-US" sz="2000" spc="-65"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yield</a:t>
            </a:r>
            <a:r>
              <a:rPr lang="en-US" sz="2000" spc="-35"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and</a:t>
            </a:r>
            <a:r>
              <a:rPr lang="en-US" sz="2000" spc="-35"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also</a:t>
            </a:r>
            <a:r>
              <a:rPr lang="en-US" sz="2000" spc="-55"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causes</a:t>
            </a:r>
            <a:r>
              <a:rPr lang="en-US" sz="2000" spc="-50"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soil</a:t>
            </a:r>
            <a:r>
              <a:rPr lang="en-US" sz="2000" spc="-35"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acidiﬁcation</a:t>
            </a:r>
            <a:r>
              <a:rPr lang="en-US" sz="2000" spc="-45"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and</a:t>
            </a:r>
            <a:r>
              <a:rPr lang="en-US" sz="2000" dirty="0">
                <a:effectLst/>
                <a:latin typeface="Calibri" panose="020F0502020204030204" pitchFamily="34" charset="0"/>
                <a:ea typeface="Calibri" panose="020F0502020204030204" pitchFamily="34" charset="0"/>
                <a:cs typeface="Calibri" panose="020F0502020204030204" pitchFamily="34" charset="0"/>
              </a:rPr>
              <a:t> </a:t>
            </a:r>
            <a:r>
              <a:rPr lang="en-US" sz="2000" spc="-10" dirty="0">
                <a:effectLst/>
                <a:latin typeface="Calibri" panose="020F0502020204030204" pitchFamily="34" charset="0"/>
                <a:ea typeface="Calibri" panose="020F0502020204030204" pitchFamily="34" charset="0"/>
                <a:cs typeface="Calibri" panose="020F0502020204030204" pitchFamily="34" charset="0"/>
              </a:rPr>
              <a:t>damages </a:t>
            </a:r>
            <a:r>
              <a:rPr lang="en-US" sz="2000" spc="-5" dirty="0">
                <a:effectLst/>
                <a:latin typeface="Calibri" panose="020F0502020204030204" pitchFamily="34" charset="0"/>
                <a:ea typeface="Calibri" panose="020F0502020204030204" pitchFamily="34" charset="0"/>
                <a:cs typeface="Calibri" panose="020F0502020204030204" pitchFamily="34" charset="0"/>
              </a:rPr>
              <a:t>the top layer. So, we have designed the system using machine learning</a:t>
            </a:r>
            <a:r>
              <a:rPr lang="en-US" sz="2000" dirty="0">
                <a:effectLst/>
                <a:latin typeface="Calibri" panose="020F0502020204030204" pitchFamily="34" charset="0"/>
                <a:ea typeface="Calibri" panose="020F0502020204030204" pitchFamily="34" charset="0"/>
                <a:cs typeface="Calibri" panose="020F0502020204030204" pitchFamily="34" charset="0"/>
              </a:rPr>
              <a:t> algorithms</a:t>
            </a:r>
            <a:r>
              <a:rPr lang="en-US" sz="2000" spc="-35"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for</a:t>
            </a:r>
            <a:r>
              <a:rPr lang="en-US" sz="2000" spc="-50"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the</a:t>
            </a:r>
            <a:r>
              <a:rPr lang="en-US" sz="2000" spc="-35"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betterment</a:t>
            </a:r>
            <a:r>
              <a:rPr lang="en-US" sz="2000" spc="-55"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of</a:t>
            </a:r>
            <a:r>
              <a:rPr lang="en-US" sz="2000" spc="15"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farmers.</a:t>
            </a:r>
          </a:p>
          <a:p>
            <a:endParaRPr lang="en-IN" sz="2000" dirty="0">
              <a:effectLst/>
              <a:latin typeface="Calibri" panose="020F0502020204030204" pitchFamily="34" charset="0"/>
              <a:ea typeface="Calibri" panose="020F0502020204030204" pitchFamily="34" charset="0"/>
              <a:cs typeface="Calibri" panose="020F0502020204030204" pitchFamily="34" charset="0"/>
            </a:endParaRPr>
          </a:p>
          <a:p>
            <a:r>
              <a:rPr lang="en-US" sz="2000" spc="-5" dirty="0">
                <a:effectLst/>
                <a:latin typeface="Calibri" panose="020F0502020204030204" pitchFamily="34" charset="0"/>
                <a:ea typeface="Calibri" panose="020F0502020204030204" pitchFamily="34" charset="0"/>
                <a:cs typeface="Calibri" panose="020F0502020204030204" pitchFamily="34" charset="0"/>
              </a:rPr>
              <a:t>Agriculture is one of the important occupations practiced </a:t>
            </a:r>
            <a:r>
              <a:rPr lang="en-US" sz="2000" dirty="0">
                <a:effectLst/>
                <a:latin typeface="Calibri" panose="020F0502020204030204" pitchFamily="34" charset="0"/>
                <a:ea typeface="Calibri" panose="020F0502020204030204" pitchFamily="34" charset="0"/>
                <a:cs typeface="Calibri" panose="020F0502020204030204" pitchFamily="34" charset="0"/>
              </a:rPr>
              <a:t>in India. It is the broadest</a:t>
            </a:r>
            <a:r>
              <a:rPr lang="en-US" sz="2000" spc="5" dirty="0">
                <a:effectLst/>
                <a:latin typeface="Calibri" panose="020F0502020204030204" pitchFamily="34" charset="0"/>
                <a:ea typeface="Calibri" panose="020F0502020204030204" pitchFamily="34" charset="0"/>
                <a:cs typeface="Calibri" panose="020F0502020204030204" pitchFamily="34" charset="0"/>
              </a:rPr>
              <a:t> </a:t>
            </a:r>
            <a:r>
              <a:rPr lang="en-US" sz="2000" spc="-10" dirty="0">
                <a:effectLst/>
                <a:latin typeface="Calibri" panose="020F0502020204030204" pitchFamily="34" charset="0"/>
                <a:ea typeface="Calibri" panose="020F0502020204030204" pitchFamily="34" charset="0"/>
                <a:cs typeface="Calibri" panose="020F0502020204030204" pitchFamily="34" charset="0"/>
              </a:rPr>
              <a:t>economic sector and plays </a:t>
            </a:r>
            <a:r>
              <a:rPr lang="en-US" sz="2000" spc="-5" dirty="0">
                <a:effectLst/>
                <a:latin typeface="Calibri" panose="020F0502020204030204" pitchFamily="34" charset="0"/>
                <a:ea typeface="Calibri" panose="020F0502020204030204" pitchFamily="34" charset="0"/>
                <a:cs typeface="Calibri" panose="020F0502020204030204" pitchFamily="34" charset="0"/>
              </a:rPr>
              <a:t>the most important role in the overall development of the</a:t>
            </a:r>
            <a:r>
              <a:rPr lang="en-US" sz="2000" dirty="0">
                <a:effectLst/>
                <a:latin typeface="Calibri" panose="020F0502020204030204" pitchFamily="34" charset="0"/>
                <a:ea typeface="Calibri" panose="020F0502020204030204" pitchFamily="34" charset="0"/>
                <a:cs typeface="Calibri" panose="020F0502020204030204" pitchFamily="34" charset="0"/>
              </a:rPr>
              <a:t> </a:t>
            </a:r>
            <a:r>
              <a:rPr lang="en-US" sz="2000" spc="-10" dirty="0">
                <a:effectLst/>
                <a:latin typeface="Calibri" panose="020F0502020204030204" pitchFamily="34" charset="0"/>
                <a:ea typeface="Calibri" panose="020F0502020204030204" pitchFamily="34" charset="0"/>
                <a:cs typeface="Calibri" panose="020F0502020204030204" pitchFamily="34" charset="0"/>
              </a:rPr>
              <a:t>country. </a:t>
            </a:r>
            <a:r>
              <a:rPr lang="en-US" sz="2000" dirty="0">
                <a:effectLst/>
                <a:latin typeface="Calibri" panose="020F0502020204030204" pitchFamily="34" charset="0"/>
                <a:ea typeface="Calibri" panose="020F0502020204030204" pitchFamily="34" charset="0"/>
                <a:cs typeface="Calibri" panose="020F0502020204030204" pitchFamily="34" charset="0"/>
              </a:rPr>
              <a:t>In the</a:t>
            </a:r>
            <a:r>
              <a:rPr lang="en-US" sz="2000" spc="5"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Agriculture</a:t>
            </a:r>
            <a:r>
              <a:rPr lang="en-US" sz="2000" spc="-50"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ﬁeld</a:t>
            </a:r>
            <a:r>
              <a:rPr lang="en-US" sz="2000" spc="-25"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machine</a:t>
            </a:r>
            <a:r>
              <a:rPr lang="en-US" sz="2000" spc="-45"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learning,</a:t>
            </a:r>
            <a:r>
              <a:rPr lang="en-US" sz="2000" spc="-25"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for</a:t>
            </a:r>
            <a:r>
              <a:rPr lang="en-US" sz="2000" spc="-55"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instance,</a:t>
            </a:r>
            <a:r>
              <a:rPr lang="en-US" sz="2000" spc="-20"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is</a:t>
            </a:r>
            <a:r>
              <a:rPr lang="en-US" sz="2000" spc="-40"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not</a:t>
            </a:r>
            <a:r>
              <a:rPr lang="en-US" sz="2000" spc="-70"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a</a:t>
            </a:r>
            <a:r>
              <a:rPr lang="en-US" sz="2000" spc="-45"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mysterious</a:t>
            </a:r>
            <a:r>
              <a:rPr lang="en-US" sz="2000" spc="-50"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trick</a:t>
            </a:r>
            <a:r>
              <a:rPr lang="en-US" sz="2000" spc="-50"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or</a:t>
            </a:r>
            <a:r>
              <a:rPr lang="en-US" sz="2000" spc="-55"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magic,</a:t>
            </a:r>
            <a:r>
              <a:rPr lang="en-US" sz="2000" spc="-25"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it</a:t>
            </a:r>
            <a:r>
              <a:rPr lang="en-US" sz="2000" spc="-45"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is</a:t>
            </a:r>
            <a:r>
              <a:rPr lang="en-US" sz="2000" spc="5"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a set of well-deﬁned models that collect speciﬁc. This all input data applies</a:t>
            </a:r>
            <a:r>
              <a:rPr lang="en-US" sz="2000" dirty="0">
                <a:effectLst/>
                <a:latin typeface="Calibri" panose="020F0502020204030204" pitchFamily="34" charset="0"/>
                <a:ea typeface="Calibri" panose="020F0502020204030204" pitchFamily="34" charset="0"/>
                <a:cs typeface="Calibri" panose="020F0502020204030204" pitchFamily="34" charset="0"/>
              </a:rPr>
              <a:t> </a:t>
            </a:r>
            <a:r>
              <a:rPr lang="en-US" sz="2000" spc="-5" dirty="0">
                <a:effectLst/>
                <a:latin typeface="Calibri" panose="020F0502020204030204" pitchFamily="34" charset="0"/>
                <a:ea typeface="Calibri" panose="020F0502020204030204" pitchFamily="34" charset="0"/>
                <a:cs typeface="Calibri" panose="020F0502020204030204" pitchFamily="34" charset="0"/>
              </a:rPr>
              <a:t>to machine learning predictive algorithms </a:t>
            </a:r>
            <a:r>
              <a:rPr lang="en-US" sz="2000" dirty="0">
                <a:effectLst/>
                <a:latin typeface="Calibri" panose="020F0502020204030204" pitchFamily="34" charset="0"/>
                <a:ea typeface="Calibri" panose="020F0502020204030204" pitchFamily="34" charset="0"/>
                <a:cs typeface="Calibri" panose="020F0502020204030204" pitchFamily="34" charset="0"/>
              </a:rPr>
              <a:t>to identify the pattern among data and then process it as per input</a:t>
            </a:r>
            <a:r>
              <a:rPr lang="en-US" sz="2000" spc="5" dirty="0">
                <a:effectLst/>
                <a:latin typeface="Calibri" panose="020F0502020204030204" pitchFamily="34" charset="0"/>
                <a:ea typeface="Calibri" panose="020F0502020204030204" pitchFamily="34" charset="0"/>
                <a:cs typeface="Calibri" panose="020F0502020204030204" pitchFamily="34" charset="0"/>
              </a:rPr>
              <a:t> </a:t>
            </a:r>
            <a:r>
              <a:rPr lang="en-US" sz="2000" spc="-10" dirty="0">
                <a:effectLst/>
                <a:latin typeface="Calibri" panose="020F0502020204030204" pitchFamily="34" charset="0"/>
                <a:ea typeface="Calibri" panose="020F0502020204030204" pitchFamily="34" charset="0"/>
                <a:cs typeface="Calibri" panose="020F0502020204030204" pitchFamily="34" charset="0"/>
              </a:rPr>
              <a:t>conditions.</a:t>
            </a:r>
            <a:r>
              <a:rPr lang="en-US" sz="2000" spc="-5"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data and apply speciﬁc algorithms to</a:t>
            </a:r>
            <a:r>
              <a:rPr lang="en-US" sz="2000" spc="5" dirty="0">
                <a:effectLst/>
                <a:latin typeface="Calibri" panose="020F0502020204030204" pitchFamily="34" charset="0"/>
                <a:ea typeface="Calibri" panose="020F0502020204030204" pitchFamily="34" charset="0"/>
                <a:cs typeface="Calibri" panose="020F0502020204030204" pitchFamily="34" charset="0"/>
              </a:rPr>
              <a:t> </a:t>
            </a:r>
            <a:r>
              <a:rPr lang="en-US" sz="2000" spc="-10" dirty="0">
                <a:effectLst/>
                <a:latin typeface="Calibri" panose="020F0502020204030204" pitchFamily="34" charset="0"/>
                <a:ea typeface="Calibri" panose="020F0502020204030204" pitchFamily="34" charset="0"/>
                <a:cs typeface="Calibri" panose="020F0502020204030204" pitchFamily="34" charset="0"/>
              </a:rPr>
              <a:t>achieve expected results.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094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DC62-AA90-58CB-7546-4D4124D08E68}"/>
              </a:ext>
            </a:extLst>
          </p:cNvPr>
          <p:cNvSpPr>
            <a:spLocks noGrp="1"/>
          </p:cNvSpPr>
          <p:nvPr>
            <p:ph type="title"/>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Abstract</a:t>
            </a:r>
          </a:p>
        </p:txBody>
      </p:sp>
      <p:sp>
        <p:nvSpPr>
          <p:cNvPr id="3" name="Content Placeholder 2">
            <a:extLst>
              <a:ext uri="{FF2B5EF4-FFF2-40B4-BE49-F238E27FC236}">
                <a16:creationId xmlns:a16="http://schemas.microsoft.com/office/drawing/2014/main" id="{CB27A844-8127-3A8C-BFD3-AEAB541AF3EF}"/>
              </a:ext>
            </a:extLst>
          </p:cNvPr>
          <p:cNvSpPr>
            <a:spLocks noGrp="1"/>
          </p:cNvSpPr>
          <p:nvPr>
            <p:ph idx="1"/>
          </p:nvPr>
        </p:nvSpPr>
        <p:spPr/>
        <p:txBody>
          <a:bodyPr>
            <a:normAutofit/>
          </a:bodyPr>
          <a:lstStyle/>
          <a:p>
            <a:pPr>
              <a:lnSpc>
                <a:spcPct val="100000"/>
              </a:lnSpc>
              <a:spcBef>
                <a:spcPts val="2000"/>
              </a:spcBef>
              <a:spcAft>
                <a:spcPts val="2000"/>
              </a:spcAft>
            </a:pPr>
            <a:r>
              <a:rPr lang="en-GB" sz="2000" b="0" i="0" dirty="0">
                <a:effectLst/>
              </a:rPr>
              <a:t>In this presentation, we delve into the realm of data-driven agriculture by introducing a novel approach to soil analysis using machine learning. Our project aims to predict soil fertility through the integration of essential nutrients and key soil properties. By harnessing historical soil data alongside factors such as pH, electrical conductivity, organic content, and micro/macronutrient levels, our machine learning model offers a predictive framework for assessing soil health. </a:t>
            </a:r>
          </a:p>
          <a:p>
            <a:pPr>
              <a:lnSpc>
                <a:spcPct val="100000"/>
              </a:lnSpc>
              <a:spcBef>
                <a:spcPts val="2000"/>
              </a:spcBef>
              <a:spcAft>
                <a:spcPts val="2000"/>
              </a:spcAft>
            </a:pPr>
            <a:r>
              <a:rPr lang="en-GB" sz="2000" b="0" i="0" dirty="0">
                <a:effectLst/>
              </a:rPr>
              <a:t>Through a systematic approach encompassing data collection, preprocessing, feature engineering, model selection, and validation, we empower farmers and land managers with accurate fertility predictions. This presentation sheds light on the potential of modern technology to revolutionize agriculture practices, enabling sustainable cultivation and informed decision-making.</a:t>
            </a:r>
            <a:endParaRPr lang="en-IN" sz="2000" dirty="0"/>
          </a:p>
        </p:txBody>
      </p:sp>
    </p:spTree>
    <p:extLst>
      <p:ext uri="{BB962C8B-B14F-4D97-AF65-F5344CB8AC3E}">
        <p14:creationId xmlns:p14="http://schemas.microsoft.com/office/powerpoint/2010/main" val="1653748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7EB6-B55C-CA77-AF95-5B18C41673BA}"/>
              </a:ext>
            </a:extLst>
          </p:cNvPr>
          <p:cNvSpPr>
            <a:spLocks noGrp="1"/>
          </p:cNvSpPr>
          <p:nvPr>
            <p:ph type="title"/>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Motivation</a:t>
            </a:r>
          </a:p>
        </p:txBody>
      </p:sp>
      <p:sp>
        <p:nvSpPr>
          <p:cNvPr id="3" name="Content Placeholder 2">
            <a:extLst>
              <a:ext uri="{FF2B5EF4-FFF2-40B4-BE49-F238E27FC236}">
                <a16:creationId xmlns:a16="http://schemas.microsoft.com/office/drawing/2014/main" id="{29A320BD-A072-DB96-0839-2269A99795E0}"/>
              </a:ext>
            </a:extLst>
          </p:cNvPr>
          <p:cNvSpPr>
            <a:spLocks noGrp="1"/>
          </p:cNvSpPr>
          <p:nvPr>
            <p:ph idx="1"/>
          </p:nvPr>
        </p:nvSpPr>
        <p:spPr/>
        <p:txBody>
          <a:bodyPr>
            <a:normAutofit/>
          </a:bodyPr>
          <a:lstStyle/>
          <a:p>
            <a:pPr>
              <a:spcBef>
                <a:spcPts val="2000"/>
              </a:spcBef>
              <a:spcAft>
                <a:spcPts val="2000"/>
              </a:spcAft>
            </a:pPr>
            <a:r>
              <a:rPr lang="en-GB" sz="2000" dirty="0"/>
              <a:t>60% population of India consists Agricultural community.  Farmers lack the knowledge of what various crops they can grow  for maximum yield and income.</a:t>
            </a:r>
          </a:p>
          <a:p>
            <a:pPr>
              <a:spcBef>
                <a:spcPts val="2000"/>
              </a:spcBef>
              <a:spcAft>
                <a:spcPts val="2000"/>
              </a:spcAft>
            </a:pPr>
            <a:r>
              <a:rPr lang="en-GB" sz="2000" dirty="0"/>
              <a:t>Our project is driven by the need to revolutionize soil analysis in agriculture. Conventional methods are slow and labour-intensive, hindering timely decision-making for farmers. By leveraging machine learning, we aim to provide an efficient solution that empowers farmers with quick and accurate insights into soil fertility. This project aligns with the goal of enhancing food security and promoting sustainable farming practices, making a significant impact on both agriculture and the environment.</a:t>
            </a:r>
            <a:endParaRPr lang="en-IN" sz="2000" dirty="0"/>
          </a:p>
        </p:txBody>
      </p:sp>
    </p:spTree>
    <p:extLst>
      <p:ext uri="{BB962C8B-B14F-4D97-AF65-F5344CB8AC3E}">
        <p14:creationId xmlns:p14="http://schemas.microsoft.com/office/powerpoint/2010/main" val="339567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375B-FE42-F3FD-62B0-C0DFD4DCE318}"/>
              </a:ext>
            </a:extLst>
          </p:cNvPr>
          <p:cNvSpPr>
            <a:spLocks noGrp="1"/>
          </p:cNvSpPr>
          <p:nvPr>
            <p:ph type="title"/>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Innovation Idea Of The Project</a:t>
            </a:r>
          </a:p>
        </p:txBody>
      </p:sp>
      <p:sp>
        <p:nvSpPr>
          <p:cNvPr id="3" name="Content Placeholder 2">
            <a:extLst>
              <a:ext uri="{FF2B5EF4-FFF2-40B4-BE49-F238E27FC236}">
                <a16:creationId xmlns:a16="http://schemas.microsoft.com/office/drawing/2014/main" id="{9FDE8E04-CA2E-3F77-65FD-FBFAF2BEF641}"/>
              </a:ext>
            </a:extLst>
          </p:cNvPr>
          <p:cNvSpPr>
            <a:spLocks noGrp="1"/>
          </p:cNvSpPr>
          <p:nvPr>
            <p:ph idx="1"/>
          </p:nvPr>
        </p:nvSpPr>
        <p:spPr/>
        <p:txBody>
          <a:bodyPr>
            <a:normAutofit/>
          </a:bodyPr>
          <a:lstStyle/>
          <a:p>
            <a:r>
              <a:rPr lang="en-GB" sz="2000" dirty="0"/>
              <a:t>Elevate soil analysis with our innovative project, offering predictive insights for enhanced agricultural outcomes. By integrating machine learning our system goes beyond conventional methods. It predicts soil fertility, aiding precise nutrient management and crop-specific recommendations. Transparent AI ensures trust, while a sustainable approach aligns with eco-friendly practices. Join us in revolutionizing farming practices, achieving long-term sustainability, and maximizing yields.</a:t>
            </a:r>
            <a:endParaRPr lang="en-IN" sz="2000" dirty="0"/>
          </a:p>
        </p:txBody>
      </p:sp>
    </p:spTree>
    <p:extLst>
      <p:ext uri="{BB962C8B-B14F-4D97-AF65-F5344CB8AC3E}">
        <p14:creationId xmlns:p14="http://schemas.microsoft.com/office/powerpoint/2010/main" val="176467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B5D5-B56B-4858-3003-69F27196CA96}"/>
              </a:ext>
            </a:extLst>
          </p:cNvPr>
          <p:cNvSpPr>
            <a:spLocks noGrp="1"/>
          </p:cNvSpPr>
          <p:nvPr>
            <p:ph type="title"/>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Purpose</a:t>
            </a:r>
          </a:p>
        </p:txBody>
      </p:sp>
      <p:sp>
        <p:nvSpPr>
          <p:cNvPr id="3" name="Content Placeholder 2">
            <a:extLst>
              <a:ext uri="{FF2B5EF4-FFF2-40B4-BE49-F238E27FC236}">
                <a16:creationId xmlns:a16="http://schemas.microsoft.com/office/drawing/2014/main" id="{92A036B2-842F-2663-1D6F-2AACE21FCCFF}"/>
              </a:ext>
            </a:extLst>
          </p:cNvPr>
          <p:cNvSpPr>
            <a:spLocks noGrp="1"/>
          </p:cNvSpPr>
          <p:nvPr>
            <p:ph idx="1"/>
          </p:nvPr>
        </p:nvSpPr>
        <p:spPr/>
        <p:txBody>
          <a:bodyPr>
            <a:normAutofit/>
          </a:bodyPr>
          <a:lstStyle/>
          <a:p>
            <a:pPr>
              <a:lnSpc>
                <a:spcPct val="100000"/>
              </a:lnSpc>
            </a:pPr>
            <a:r>
              <a:rPr lang="en-GB" sz="2000" b="0" i="0" dirty="0">
                <a:effectLst/>
                <a:latin typeface="Söhne"/>
              </a:rPr>
              <a:t>The purpose of deploying this project is to revolutionize soil analysis and nutrient management in agriculture. By leveraging advanced technologies like machine learning and data analytics, the project aims to provide accurate and real-time predictions of soil fertility. </a:t>
            </a:r>
          </a:p>
          <a:p>
            <a:pPr>
              <a:lnSpc>
                <a:spcPct val="100000"/>
              </a:lnSpc>
            </a:pPr>
            <a:r>
              <a:rPr lang="en-GB" sz="2000" b="0" i="0" dirty="0">
                <a:effectLst/>
                <a:latin typeface="Söhne"/>
              </a:rPr>
              <a:t>This predictive capability will empower farmers to make informed decisions about nutrient application, leading to optimized crop yields, resource efficiency, and sustainable farming practices. Ultimately, the deployment of this project aims to enhance agricultural productivity, reduce environmental impact, and contribute to global food security.</a:t>
            </a:r>
            <a:endParaRPr lang="en-IN" sz="2000" dirty="0"/>
          </a:p>
        </p:txBody>
      </p:sp>
    </p:spTree>
    <p:extLst>
      <p:ext uri="{BB962C8B-B14F-4D97-AF65-F5344CB8AC3E}">
        <p14:creationId xmlns:p14="http://schemas.microsoft.com/office/powerpoint/2010/main" val="273528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2268-37B8-7F98-4152-82E334C45040}"/>
              </a:ext>
            </a:extLst>
          </p:cNvPr>
          <p:cNvSpPr>
            <a:spLocks noGrp="1"/>
          </p:cNvSpPr>
          <p:nvPr>
            <p:ph type="title"/>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Scope of the project</a:t>
            </a:r>
          </a:p>
        </p:txBody>
      </p:sp>
      <p:sp>
        <p:nvSpPr>
          <p:cNvPr id="3" name="Content Placeholder 2">
            <a:extLst>
              <a:ext uri="{FF2B5EF4-FFF2-40B4-BE49-F238E27FC236}">
                <a16:creationId xmlns:a16="http://schemas.microsoft.com/office/drawing/2014/main" id="{C749FE1C-4E49-B94E-DAC5-5D0F3D4E3520}"/>
              </a:ext>
            </a:extLst>
          </p:cNvPr>
          <p:cNvSpPr>
            <a:spLocks noGrp="1"/>
          </p:cNvSpPr>
          <p:nvPr>
            <p:ph idx="1"/>
          </p:nvPr>
        </p:nvSpPr>
        <p:spPr/>
        <p:txBody>
          <a:bodyPr>
            <a:normAutofit/>
          </a:bodyPr>
          <a:lstStyle/>
          <a:p>
            <a:pPr>
              <a:lnSpc>
                <a:spcPct val="100000"/>
              </a:lnSpc>
            </a:pPr>
            <a:r>
              <a:rPr lang="en-GB" sz="2000" b="0" i="0" dirty="0">
                <a:effectLst/>
                <a:latin typeface="Söhne"/>
              </a:rPr>
              <a:t>Our project aims to develop an advanced soil </a:t>
            </a:r>
            <a:r>
              <a:rPr lang="en-GB" sz="2000" b="0" i="0" dirty="0" err="1">
                <a:effectLst/>
                <a:latin typeface="Söhne"/>
              </a:rPr>
              <a:t>analyzer</a:t>
            </a:r>
            <a:r>
              <a:rPr lang="en-GB" sz="2000" b="0" i="0" dirty="0">
                <a:effectLst/>
                <a:latin typeface="Söhne"/>
              </a:rPr>
              <a:t> that utilizes machine learning and data analytics to predict soil fertility and essential nutrient levels. </a:t>
            </a:r>
          </a:p>
          <a:p>
            <a:pPr>
              <a:lnSpc>
                <a:spcPct val="100000"/>
              </a:lnSpc>
            </a:pPr>
            <a:r>
              <a:rPr lang="en-GB" sz="2000" b="0" i="0" dirty="0">
                <a:effectLst/>
                <a:latin typeface="Söhne"/>
              </a:rPr>
              <a:t>The scope includes hardware and software design, real-time data processing, user-friendly interfaces, and scalability for diverse crops and regions. The project's purpose is to provide farmers with accurate, actionable insights to optimize agricultural practices and increase crop yields.</a:t>
            </a:r>
            <a:endParaRPr lang="en-IN" sz="2000" dirty="0"/>
          </a:p>
        </p:txBody>
      </p:sp>
    </p:spTree>
    <p:extLst>
      <p:ext uri="{BB962C8B-B14F-4D97-AF65-F5344CB8AC3E}">
        <p14:creationId xmlns:p14="http://schemas.microsoft.com/office/powerpoint/2010/main" val="349015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923AA-D6C8-07BF-0F06-3EA5F630B636}"/>
              </a:ext>
            </a:extLst>
          </p:cNvPr>
          <p:cNvSpPr>
            <a:spLocks noGrp="1"/>
          </p:cNvSpPr>
          <p:nvPr>
            <p:ph type="title"/>
          </p:nvPr>
        </p:nvSpPr>
        <p:spPr/>
        <p:txBody>
          <a:bodyPr/>
          <a:lstStyle/>
          <a:p>
            <a:r>
              <a:rPr lang="en-IN" dirty="0">
                <a:latin typeface="+mn-lt"/>
              </a:rPr>
              <a:t>References:</a:t>
            </a:r>
          </a:p>
        </p:txBody>
      </p:sp>
      <p:sp>
        <p:nvSpPr>
          <p:cNvPr id="3" name="Content Placeholder 2">
            <a:extLst>
              <a:ext uri="{FF2B5EF4-FFF2-40B4-BE49-F238E27FC236}">
                <a16:creationId xmlns:a16="http://schemas.microsoft.com/office/drawing/2014/main" id="{8C146B60-2AD0-E8DC-E7A7-2B70557DD4C7}"/>
              </a:ext>
            </a:extLst>
          </p:cNvPr>
          <p:cNvSpPr>
            <a:spLocks noGrp="1"/>
          </p:cNvSpPr>
          <p:nvPr>
            <p:ph idx="1"/>
          </p:nvPr>
        </p:nvSpPr>
        <p:spPr>
          <a:xfrm>
            <a:off x="838199" y="1825625"/>
            <a:ext cx="10833847" cy="4351338"/>
          </a:xfrm>
        </p:spPr>
        <p:txBody>
          <a:bodyPr>
            <a:normAutofit/>
          </a:bodyPr>
          <a:lstStyle/>
          <a:p>
            <a:r>
              <a:rPr lang="en-GB" sz="2400" dirty="0"/>
              <a:t>Kaggle Dataset prepared by G. B. Pant University of Agriculture and Technology.</a:t>
            </a:r>
            <a:endParaRPr lang="en-IN" sz="2400" dirty="0"/>
          </a:p>
          <a:p>
            <a:pPr marL="0" indent="0">
              <a:buNone/>
            </a:pPr>
            <a:endParaRPr lang="en-GB" sz="2400" u="sng" dirty="0">
              <a:sym typeface="Tahoma"/>
            </a:endParaRPr>
          </a:p>
          <a:p>
            <a:r>
              <a:rPr lang="en-US" sz="2400" dirty="0">
                <a:sym typeface="Helvetica Neue"/>
                <a:hlinkClick r:id="rId2">
                  <a:extLst>
                    <a:ext uri="{A12FA001-AC4F-418D-AE19-62706E023703}">
                      <ahyp:hlinkClr xmlns:ahyp="http://schemas.microsoft.com/office/drawing/2018/hyperlinkcolor" val="tx"/>
                    </a:ext>
                  </a:extLst>
                </a:hlinkClick>
              </a:rPr>
              <a:t>http://www.international-</a:t>
            </a:r>
            <a:r>
              <a:rPr lang="en-US" sz="2400" dirty="0">
                <a:sym typeface="Helvetica Neue"/>
                <a:hlinkClick r:id="rId3">
                  <a:extLst>
                    <a:ext uri="{A12FA001-AC4F-418D-AE19-62706E023703}">
                      <ahyp:hlinkClr xmlns:ahyp="http://schemas.microsoft.com/office/drawing/2018/hyperlinkcolor" val="tx"/>
                    </a:ext>
                  </a:extLst>
                </a:hlinkClick>
              </a:rPr>
              <a:t>agrophysics.org/pdf-113349- 43087?filename=Soil%20quality%20ind </a:t>
            </a:r>
            <a:r>
              <a:rPr lang="en-US" sz="2400" dirty="0">
                <a:sym typeface="Helvetica Neue"/>
              </a:rPr>
              <a:t> </a:t>
            </a:r>
            <a:r>
              <a:rPr lang="en-US" sz="2400" dirty="0">
                <a:sym typeface="Helvetica Neue"/>
                <a:hlinkClick r:id="rId3">
                  <a:extLst>
                    <a:ext uri="{A12FA001-AC4F-418D-AE19-62706E023703}">
                      <ahyp:hlinkClr xmlns:ahyp="http://schemas.microsoft.com/office/drawing/2018/hyperlinkcolor" val="tx"/>
                    </a:ext>
                  </a:extLst>
                </a:hlinkClick>
              </a:rPr>
              <a:t>ex%20for.pdf</a:t>
            </a:r>
            <a:endParaRPr lang="en-US" sz="2400" dirty="0">
              <a:sym typeface="Helvetica Neue"/>
            </a:endParaRPr>
          </a:p>
          <a:p>
            <a:endParaRPr lang="en-US" sz="2400" dirty="0">
              <a:sym typeface="Helvetica Neue"/>
            </a:endParaRPr>
          </a:p>
          <a:p>
            <a:r>
              <a:rPr lang="en-GB" sz="2400" dirty="0">
                <a:hlinkClick r:id="rId4">
                  <a:extLst>
                    <a:ext uri="{A12FA001-AC4F-418D-AE19-62706E023703}">
                      <ahyp:hlinkClr xmlns:ahyp="http://schemas.microsoft.com/office/drawing/2018/hyperlinkcolor" val="tx"/>
                    </a:ext>
                  </a:extLst>
                </a:hlinkClick>
              </a:rPr>
              <a:t>Importance of Macro and Micro Nutrients for Crops | JLI Blog (jliedu.com)</a:t>
            </a:r>
            <a:endParaRPr lang="en-GB" sz="2400" dirty="0"/>
          </a:p>
        </p:txBody>
      </p:sp>
    </p:spTree>
    <p:extLst>
      <p:ext uri="{BB962C8B-B14F-4D97-AF65-F5344CB8AC3E}">
        <p14:creationId xmlns:p14="http://schemas.microsoft.com/office/powerpoint/2010/main" val="2859180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768</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SOIL ANALYZER</vt:lpstr>
      <vt:lpstr>Introduction</vt:lpstr>
      <vt:lpstr>Abstract</vt:lpstr>
      <vt:lpstr>Motivation</vt:lpstr>
      <vt:lpstr>Innovation Idea Of The Project</vt:lpstr>
      <vt:lpstr>Purpose</vt:lpstr>
      <vt:lpstr>Scope of the project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SOIL ANALYZER</dc:title>
  <dc:creator>Prakash Y</dc:creator>
  <cp:lastModifiedBy>Prakash Y</cp:lastModifiedBy>
  <cp:revision>1</cp:revision>
  <dcterms:created xsi:type="dcterms:W3CDTF">2023-08-10T18:35:16Z</dcterms:created>
  <dcterms:modified xsi:type="dcterms:W3CDTF">2023-08-10T18:35:16Z</dcterms:modified>
</cp:coreProperties>
</file>