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9" r:id="rId4"/>
    <p:sldId id="275" r:id="rId5"/>
    <p:sldId id="260" r:id="rId6"/>
    <p:sldId id="271" r:id="rId7"/>
    <p:sldId id="272" r:id="rId8"/>
    <p:sldId id="258" r:id="rId9"/>
    <p:sldId id="261" r:id="rId10"/>
    <p:sldId id="263" r:id="rId11"/>
    <p:sldId id="266" r:id="rId12"/>
    <p:sldId id="267" r:id="rId13"/>
    <p:sldId id="273" r:id="rId14"/>
    <p:sldId id="274" r:id="rId15"/>
    <p:sldId id="26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2" d="100"/>
          <a:sy n="82"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Y" userId="4bab4cd9d2318bd6" providerId="LiveId" clId="{F58CBE45-31C4-4508-8C62-54FEBD6B4B79}"/>
    <pc:docChg chg="undo custSel modSld">
      <pc:chgData name="Prakash Y" userId="4bab4cd9d2318bd6" providerId="LiveId" clId="{F58CBE45-31C4-4508-8C62-54FEBD6B4B79}" dt="2023-08-25T06:46:40.836" v="90" actId="207"/>
      <pc:docMkLst>
        <pc:docMk/>
      </pc:docMkLst>
      <pc:sldChg chg="modSp mod">
        <pc:chgData name="Prakash Y" userId="4bab4cd9d2318bd6" providerId="LiveId" clId="{F58CBE45-31C4-4508-8C62-54FEBD6B4B79}" dt="2023-08-25T06:46:40.836" v="90" actId="207"/>
        <pc:sldMkLst>
          <pc:docMk/>
          <pc:sldMk cId="0" sldId="256"/>
        </pc:sldMkLst>
        <pc:spChg chg="mod">
          <ac:chgData name="Prakash Y" userId="4bab4cd9d2318bd6" providerId="LiveId" clId="{F58CBE45-31C4-4508-8C62-54FEBD6B4B79}" dt="2023-08-25T06:46:05.012" v="56" actId="2711"/>
          <ac:spMkLst>
            <pc:docMk/>
            <pc:sldMk cId="0" sldId="256"/>
            <ac:spMk id="7" creationId="{00000000-0000-0000-0000-000000000000}"/>
          </ac:spMkLst>
        </pc:spChg>
        <pc:spChg chg="mod">
          <ac:chgData name="Prakash Y" userId="4bab4cd9d2318bd6" providerId="LiveId" clId="{F58CBE45-31C4-4508-8C62-54FEBD6B4B79}" dt="2023-08-25T06:45:55.955" v="52" actId="207"/>
          <ac:spMkLst>
            <pc:docMk/>
            <pc:sldMk cId="0" sldId="256"/>
            <ac:spMk id="88" creationId="{00000000-0000-0000-0000-000000000000}"/>
          </ac:spMkLst>
        </pc:spChg>
        <pc:spChg chg="mod">
          <ac:chgData name="Prakash Y" userId="4bab4cd9d2318bd6" providerId="LiveId" clId="{F58CBE45-31C4-4508-8C62-54FEBD6B4B79}" dt="2023-08-25T06:46:40.836" v="90" actId="207"/>
          <ac:spMkLst>
            <pc:docMk/>
            <pc:sldMk cId="0" sldId="256"/>
            <ac:spMk id="89" creationId="{00000000-0000-0000-0000-000000000000}"/>
          </ac:spMkLst>
        </pc:spChg>
      </pc:sldChg>
      <pc:sldChg chg="modSp mod">
        <pc:chgData name="Prakash Y" userId="4bab4cd9d2318bd6" providerId="LiveId" clId="{F58CBE45-31C4-4508-8C62-54FEBD6B4B79}" dt="2023-08-25T06:45:28.150" v="47" actId="14100"/>
        <pc:sldMkLst>
          <pc:docMk/>
          <pc:sldMk cId="0" sldId="257"/>
        </pc:sldMkLst>
        <pc:spChg chg="mod">
          <ac:chgData name="Prakash Y" userId="4bab4cd9d2318bd6" providerId="LiveId" clId="{F58CBE45-31C4-4508-8C62-54FEBD6B4B79}" dt="2023-08-25T06:45:07.599" v="41" actId="2711"/>
          <ac:spMkLst>
            <pc:docMk/>
            <pc:sldMk cId="0" sldId="257"/>
            <ac:spMk id="96" creationId="{00000000-0000-0000-0000-000000000000}"/>
          </ac:spMkLst>
        </pc:spChg>
        <pc:spChg chg="mod">
          <ac:chgData name="Prakash Y" userId="4bab4cd9d2318bd6" providerId="LiveId" clId="{F58CBE45-31C4-4508-8C62-54FEBD6B4B79}" dt="2023-08-25T06:45:28.150" v="47" actId="14100"/>
          <ac:spMkLst>
            <pc:docMk/>
            <pc:sldMk cId="0" sldId="257"/>
            <ac:spMk id="97" creationId="{00000000-0000-0000-0000-000000000000}"/>
          </ac:spMkLst>
        </pc:spChg>
      </pc:sldChg>
      <pc:sldChg chg="modSp mod">
        <pc:chgData name="Prakash Y" userId="4bab4cd9d2318bd6" providerId="LiveId" clId="{F58CBE45-31C4-4508-8C62-54FEBD6B4B79}" dt="2023-08-25T06:44:48.398" v="39" actId="255"/>
        <pc:sldMkLst>
          <pc:docMk/>
          <pc:sldMk cId="1066086990" sldId="259"/>
        </pc:sldMkLst>
        <pc:spChg chg="mod">
          <ac:chgData name="Prakash Y" userId="4bab4cd9d2318bd6" providerId="LiveId" clId="{F58CBE45-31C4-4508-8C62-54FEBD6B4B79}" dt="2023-08-25T06:44:29.801" v="34" actId="2711"/>
          <ac:spMkLst>
            <pc:docMk/>
            <pc:sldMk cId="1066086990" sldId="259"/>
            <ac:spMk id="96" creationId="{00000000-0000-0000-0000-000000000000}"/>
          </ac:spMkLst>
        </pc:spChg>
        <pc:spChg chg="mod">
          <ac:chgData name="Prakash Y" userId="4bab4cd9d2318bd6" providerId="LiveId" clId="{F58CBE45-31C4-4508-8C62-54FEBD6B4B79}" dt="2023-08-25T06:44:48.398" v="39" actId="255"/>
          <ac:spMkLst>
            <pc:docMk/>
            <pc:sldMk cId="1066086990" sldId="259"/>
            <ac:spMk id="97" creationId="{00000000-0000-0000-0000-000000000000}"/>
          </ac:spMkLst>
        </pc:spChg>
      </pc:sldChg>
      <pc:sldChg chg="modSp mod">
        <pc:chgData name="Prakash Y" userId="4bab4cd9d2318bd6" providerId="LiveId" clId="{F58CBE45-31C4-4508-8C62-54FEBD6B4B79}" dt="2023-08-25T06:44:09.011" v="32" actId="123"/>
        <pc:sldMkLst>
          <pc:docMk/>
          <pc:sldMk cId="3626857481" sldId="260"/>
        </pc:sldMkLst>
        <pc:spChg chg="mod">
          <ac:chgData name="Prakash Y" userId="4bab4cd9d2318bd6" providerId="LiveId" clId="{F58CBE45-31C4-4508-8C62-54FEBD6B4B79}" dt="2023-08-25T06:43:39.311" v="21" actId="113"/>
          <ac:spMkLst>
            <pc:docMk/>
            <pc:sldMk cId="3626857481" sldId="260"/>
            <ac:spMk id="96" creationId="{00000000-0000-0000-0000-000000000000}"/>
          </ac:spMkLst>
        </pc:spChg>
        <pc:spChg chg="mod">
          <ac:chgData name="Prakash Y" userId="4bab4cd9d2318bd6" providerId="LiveId" clId="{F58CBE45-31C4-4508-8C62-54FEBD6B4B79}" dt="2023-08-25T06:44:09.011" v="32" actId="123"/>
          <ac:spMkLst>
            <pc:docMk/>
            <pc:sldMk cId="3626857481" sldId="260"/>
            <ac:spMk id="97" creationId="{00000000-0000-0000-0000-000000000000}"/>
          </ac:spMkLst>
        </pc:spChg>
      </pc:sldChg>
      <pc:sldChg chg="modSp mod">
        <pc:chgData name="Prakash Y" userId="4bab4cd9d2318bd6" providerId="LiveId" clId="{F58CBE45-31C4-4508-8C62-54FEBD6B4B79}" dt="2023-08-25T06:43:31.708" v="20" actId="123"/>
        <pc:sldMkLst>
          <pc:docMk/>
          <pc:sldMk cId="3706963159" sldId="271"/>
        </pc:sldMkLst>
        <pc:spChg chg="mod">
          <ac:chgData name="Prakash Y" userId="4bab4cd9d2318bd6" providerId="LiveId" clId="{F58CBE45-31C4-4508-8C62-54FEBD6B4B79}" dt="2023-08-25T06:42:30.620" v="7" actId="20577"/>
          <ac:spMkLst>
            <pc:docMk/>
            <pc:sldMk cId="3706963159" sldId="271"/>
            <ac:spMk id="2" creationId="{FB7B518F-859D-E8D4-0829-673A286142CD}"/>
          </ac:spMkLst>
        </pc:spChg>
        <pc:spChg chg="mod">
          <ac:chgData name="Prakash Y" userId="4bab4cd9d2318bd6" providerId="LiveId" clId="{F58CBE45-31C4-4508-8C62-54FEBD6B4B79}" dt="2023-08-25T06:43:31.708" v="20" actId="123"/>
          <ac:spMkLst>
            <pc:docMk/>
            <pc:sldMk cId="3706963159" sldId="271"/>
            <ac:spMk id="3" creationId="{DD61E5A9-6CE4-DEDA-E5BE-D29FD34908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62269490_Analyze_Soil_Fertility_using_Deep_Learning_Convolutional_Neural_Network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etamaths.com/index.php/ijaa/article/view/2240" TargetMode="External"/><Relationship Id="rId4" Type="http://schemas.openxmlformats.org/officeDocument/2006/relationships/hyperlink" Target="https://link.springer.com/chapter/10.1007/978-981-19-9876-8_2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329633"/>
          </a:xfrm>
          <a:prstGeom prst="rect">
            <a:avLst/>
          </a:prstGeom>
          <a:noFill/>
          <a:ln>
            <a:noFill/>
          </a:ln>
        </p:spPr>
        <p:txBody>
          <a:bodyPr spcFirstLastPara="1" wrap="square" lIns="91425" tIns="45700" rIns="91425" bIns="45700" anchor="ctr" anchorCtr="0">
            <a:normAutofit fontScale="90000"/>
          </a:bodyPr>
          <a:lstStyle/>
          <a:p>
            <a:pPr>
              <a:buSzPts val="4400"/>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Soil Analyzer</a:t>
            </a:r>
            <a:br>
              <a:rPr lang="en-US" dirty="0">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Analyse the soil fertility with the essential nutrients present in the soil</a:t>
            </a:r>
            <a:br>
              <a:rPr lang="en-IN" sz="4400" b="1" dirty="0">
                <a:solidFill>
                  <a:schemeClr val="tx1"/>
                </a:solidFill>
                <a:latin typeface="Times New Roman" panose="02020603050405020304" pitchFamily="18" charset="0"/>
                <a:cs typeface="Times New Roman" panose="02020603050405020304" pitchFamily="18" charset="0"/>
              </a:rPr>
            </a:br>
            <a:endParaRPr b="1"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sz="1600" dirty="0">
                <a:solidFill>
                  <a:schemeClr val="tx1"/>
                </a:solidFill>
                <a:latin typeface="Times New Roman" panose="02020603050405020304" pitchFamily="18" charset="0"/>
                <a:cs typeface="Times New Roman" panose="02020603050405020304" pitchFamily="18" charset="0"/>
              </a:rPr>
              <a:t>Batch ID: 470</a:t>
            </a:r>
          </a:p>
          <a:p>
            <a:pPr marL="0" lvl="0" indent="0" algn="ctr" rtl="0">
              <a:spcBef>
                <a:spcPts val="0"/>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1 Reg. No: RA2011003010044</a:t>
            </a:r>
            <a:endParaRPr sz="1600" dirty="0">
              <a:solidFill>
                <a:schemeClr val="tx1"/>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1 Name: Prakash Y</a:t>
            </a:r>
          </a:p>
          <a:p>
            <a:pPr marL="0" lvl="0" indent="0" algn="ctr" rtl="0">
              <a:spcBef>
                <a:spcPts val="592"/>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2 Reg. No: RA2011003010125</a:t>
            </a:r>
          </a:p>
          <a:p>
            <a:pPr marL="0" lv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2 Name: Jagadeesh S</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4151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Guide name: Dr. P. Rama  </a:t>
            </a:r>
          </a:p>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Designation: Assistant Professor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DCA3CE1D-B051-3A5A-46A4-D64F2C534A35}"/>
              </a:ext>
            </a:extLst>
          </p:cNvPr>
          <p:cNvSpPr txBox="1"/>
          <p:nvPr/>
        </p:nvSpPr>
        <p:spPr>
          <a:xfrm>
            <a:off x="2590800" y="356497"/>
            <a:ext cx="5602941" cy="954107"/>
          </a:xfrm>
          <a:prstGeom prst="rect">
            <a:avLst/>
          </a:prstGeom>
          <a:noFill/>
        </p:spPr>
        <p:txBody>
          <a:bodyPr wrap="square" rtlCol="0">
            <a:spAutoFit/>
          </a:bodyPr>
          <a:lstStyle/>
          <a:p>
            <a:pPr marL="571500" lvl="1" indent="0">
              <a:buNone/>
            </a:pPr>
            <a:r>
              <a:rPr lang="en-US" sz="2800" b="1" dirty="0">
                <a:latin typeface="Times New Roman" panose="02020603050405020304" pitchFamily="18" charset="0"/>
                <a:cs typeface="Times New Roman" panose="02020603050405020304" pitchFamily="18" charset="0"/>
              </a:rPr>
              <a:t>Architecture Diagram of the proposed model</a:t>
            </a:r>
          </a:p>
        </p:txBody>
      </p:sp>
      <p:pic>
        <p:nvPicPr>
          <p:cNvPr id="4" name="Picture 3">
            <a:extLst>
              <a:ext uri="{FF2B5EF4-FFF2-40B4-BE49-F238E27FC236}">
                <a16:creationId xmlns:a16="http://schemas.microsoft.com/office/drawing/2014/main" id="{BFC8F1A3-8324-9C78-6DC9-EA967DD229C2}"/>
              </a:ext>
            </a:extLst>
          </p:cNvPr>
          <p:cNvPicPr>
            <a:picLocks noChangeAspect="1"/>
          </p:cNvPicPr>
          <p:nvPr/>
        </p:nvPicPr>
        <p:blipFill>
          <a:blip r:embed="rId4"/>
          <a:stretch>
            <a:fillRect/>
          </a:stretch>
        </p:blipFill>
        <p:spPr>
          <a:xfrm>
            <a:off x="457200" y="1408994"/>
            <a:ext cx="8138579" cy="4940260"/>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34354"/>
            <a:ext cx="8229600" cy="4691810"/>
          </a:xfrm>
          <a:prstGeom prst="rect">
            <a:avLst/>
          </a:prstGeom>
          <a:noFill/>
          <a:ln>
            <a:noFill/>
          </a:ln>
        </p:spPr>
        <p:txBody>
          <a:bodyPr spcFirstLastPara="1" wrap="square" lIns="91425" tIns="45700" rIns="91425" bIns="45700" anchor="t" anchorCtr="0">
            <a:noAutofit/>
          </a:bodyPr>
          <a:lstStyle/>
          <a:p>
            <a:pPr marL="114300" indent="0" algn="just">
              <a:buNone/>
            </a:pPr>
            <a:r>
              <a:rPr lang="en-GB" sz="1400" b="1" dirty="0"/>
              <a:t>1. </a:t>
            </a:r>
            <a:r>
              <a:rPr lang="en-GB" sz="1400" b="1" dirty="0">
                <a:latin typeface="Times New Roman" panose="02020603050405020304" pitchFamily="18" charset="0"/>
                <a:cs typeface="Times New Roman" panose="02020603050405020304" pitchFamily="18" charset="0"/>
              </a:rPr>
              <a:t>Data Collection and Storage:</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Gather diverse soil samples with essential nutrients, pH, OC, EC, and other properties.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Store the collected data in a structured database.</a:t>
            </a:r>
          </a:p>
          <a:p>
            <a:pPr marL="114300" indent="0" algn="just">
              <a:buNone/>
            </a:pPr>
            <a:r>
              <a:rPr lang="en-GB" sz="1400" b="1" dirty="0">
                <a:latin typeface="Times New Roman" panose="02020603050405020304" pitchFamily="18" charset="0"/>
                <a:cs typeface="Times New Roman" panose="02020603050405020304" pitchFamily="18" charset="0"/>
              </a:rPr>
              <a:t>2. Data Preprocessing:</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Clean the data by handling missing values, outliers, and errors.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Normalize or standardize features to ensure consistent scaling.</a:t>
            </a:r>
          </a:p>
          <a:p>
            <a:pPr marL="114300" indent="0" algn="just">
              <a:buNone/>
            </a:pPr>
            <a:r>
              <a:rPr lang="en-IN" sz="1400" b="1" dirty="0">
                <a:latin typeface="Times New Roman" panose="02020603050405020304" pitchFamily="18" charset="0"/>
                <a:cs typeface="Times New Roman" panose="02020603050405020304" pitchFamily="18" charset="0"/>
              </a:rPr>
              <a:t>3. Generating SFI value:</a:t>
            </a:r>
          </a:p>
          <a:p>
            <a:pPr marL="746125" indent="-288925" algn="just"/>
            <a:r>
              <a:rPr lang="en-IN" sz="1400" dirty="0">
                <a:latin typeface="Times New Roman" panose="02020603050405020304" pitchFamily="18" charset="0"/>
                <a:cs typeface="Times New Roman" panose="02020603050405020304" pitchFamily="18" charset="0"/>
              </a:rPr>
              <a:t>With the necessary information </a:t>
            </a:r>
            <a:r>
              <a:rPr lang="en-IN" sz="1400" dirty="0">
                <a:latin typeface="Times New Roman" panose="02020603050405020304" pitchFamily="18" charset="0"/>
                <a:ea typeface="Calibri" panose="020F0502020204030204" pitchFamily="34" charset="0"/>
                <a:cs typeface="Times New Roman" panose="02020603050405020304" pitchFamily="18" charset="0"/>
              </a:rPr>
              <a:t>such as </a:t>
            </a:r>
            <a:r>
              <a:rPr lang="en-IN" sz="1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Nutrient Score, pH Score, EC Score, OC Score and Texture Score we can calculate the Soil fertility index score.</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IN" sz="1400" b="1" dirty="0">
                <a:latin typeface="Times New Roman" panose="02020603050405020304" pitchFamily="18" charset="0"/>
                <a:cs typeface="Times New Roman" panose="02020603050405020304" pitchFamily="18" charset="0"/>
              </a:rPr>
              <a:t>4.  Machine Learning Model Training:</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Choose appropriate machine learning algorithms (Random Forest) for the prediction task.</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Split the data into training and validation sets.</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Train the chosen models using the training data, tuning hyperparameters for optimal performance.</a:t>
            </a:r>
          </a:p>
          <a:p>
            <a:pPr marL="114300" indent="0" algn="just">
              <a:buNone/>
            </a:pPr>
            <a:r>
              <a:rPr lang="en-IN" sz="14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Model Deployment:</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Design a web-based interface where users can input soil data and receive predictions.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Create user-friendly input forms with appropriate validations.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Implement the trained machine learning model in the backend to generate predictions based on user-inputted data.</a:t>
            </a:r>
          </a:p>
          <a:p>
            <a:pPr marL="571500" lvl="1"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7E88AC01-11E8-A9C3-7F40-9968B4D2210F}"/>
              </a:ext>
            </a:extLst>
          </p:cNvPr>
          <p:cNvSpPr txBox="1"/>
          <p:nvPr/>
        </p:nvSpPr>
        <p:spPr>
          <a:xfrm>
            <a:off x="3048000" y="615681"/>
            <a:ext cx="5638800" cy="584775"/>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Modules Description </a:t>
            </a: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0" y="50165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id="{2AEE2A70-93C4-9BA5-5532-E9FCC2C242F3}"/>
              </a:ext>
            </a:extLst>
          </p:cNvPr>
          <p:cNvSpPr txBox="1"/>
          <p:nvPr/>
        </p:nvSpPr>
        <p:spPr>
          <a:xfrm>
            <a:off x="2618740" y="531482"/>
            <a:ext cx="6802931"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Intermediate Results and Discussion</a:t>
            </a:r>
          </a:p>
          <a:p>
            <a:endParaRPr lang="en-IN" sz="3200" b="1" dirty="0"/>
          </a:p>
        </p:txBody>
      </p:sp>
      <p:pic>
        <p:nvPicPr>
          <p:cNvPr id="4" name="Picture 3">
            <a:extLst>
              <a:ext uri="{FF2B5EF4-FFF2-40B4-BE49-F238E27FC236}">
                <a16:creationId xmlns:a16="http://schemas.microsoft.com/office/drawing/2014/main" id="{0D255AAE-F946-BCA4-F9CD-975D2C6922E4}"/>
              </a:ext>
            </a:extLst>
          </p:cNvPr>
          <p:cNvPicPr>
            <a:picLocks noChangeAspect="1"/>
          </p:cNvPicPr>
          <p:nvPr/>
        </p:nvPicPr>
        <p:blipFill>
          <a:blip r:embed="rId4"/>
          <a:stretch>
            <a:fillRect/>
          </a:stretch>
        </p:blipFill>
        <p:spPr>
          <a:xfrm>
            <a:off x="0" y="1435216"/>
            <a:ext cx="9144000" cy="4921134"/>
          </a:xfrm>
          <a:prstGeom prst="rect">
            <a:avLst/>
          </a:prstGeom>
        </p:spPr>
      </p:pic>
    </p:spTree>
    <p:extLst>
      <p:ext uri="{BB962C8B-B14F-4D97-AF65-F5344CB8AC3E}">
        <p14:creationId xmlns:p14="http://schemas.microsoft.com/office/powerpoint/2010/main" val="12414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73974-2A05-09A3-201D-80755C9DE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9" name="Picture 8">
            <a:extLst>
              <a:ext uri="{FF2B5EF4-FFF2-40B4-BE49-F238E27FC236}">
                <a16:creationId xmlns:a16="http://schemas.microsoft.com/office/drawing/2014/main" id="{C02E0159-6A57-5841-235E-88E29EC56310}"/>
              </a:ext>
            </a:extLst>
          </p:cNvPr>
          <p:cNvPicPr>
            <a:picLocks noChangeAspect="1"/>
          </p:cNvPicPr>
          <p:nvPr/>
        </p:nvPicPr>
        <p:blipFill>
          <a:blip r:embed="rId2"/>
          <a:stretch>
            <a:fillRect/>
          </a:stretch>
        </p:blipFill>
        <p:spPr>
          <a:xfrm>
            <a:off x="0" y="1107831"/>
            <a:ext cx="9144000" cy="4642338"/>
          </a:xfrm>
          <a:prstGeom prst="rect">
            <a:avLst/>
          </a:prstGeom>
        </p:spPr>
      </p:pic>
      <p:sp>
        <p:nvSpPr>
          <p:cNvPr id="10" name="TextBox 9">
            <a:extLst>
              <a:ext uri="{FF2B5EF4-FFF2-40B4-BE49-F238E27FC236}">
                <a16:creationId xmlns:a16="http://schemas.microsoft.com/office/drawing/2014/main" id="{5EB72DAD-98B5-EB0B-E41F-AA94567E1014}"/>
              </a:ext>
            </a:extLst>
          </p:cNvPr>
          <p:cNvSpPr txBox="1"/>
          <p:nvPr/>
        </p:nvSpPr>
        <p:spPr>
          <a:xfrm>
            <a:off x="313765" y="349624"/>
            <a:ext cx="5504329"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Newly formed Dataset: </a:t>
            </a:r>
          </a:p>
        </p:txBody>
      </p:sp>
    </p:spTree>
    <p:extLst>
      <p:ext uri="{BB962C8B-B14F-4D97-AF65-F5344CB8AC3E}">
        <p14:creationId xmlns:p14="http://schemas.microsoft.com/office/powerpoint/2010/main" val="12261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58102-9F8C-50BB-4CEC-C4621B35B115}"/>
              </a:ext>
            </a:extLst>
          </p:cNvPr>
          <p:cNvSpPr>
            <a:spLocks noGrp="1"/>
          </p:cNvSpPr>
          <p:nvPr>
            <p:ph type="body" idx="1"/>
          </p:nvPr>
        </p:nvSpPr>
        <p:spPr>
          <a:xfrm>
            <a:off x="270588" y="136525"/>
            <a:ext cx="8229600" cy="5713787"/>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In the provided dataset, which encompasses parameters such as pH, electrical conductivity (EC), organic carbon (OC), and various micronutrient levels, an additional layer of insight has been introduced through the calculation of a soil fertility index. </a:t>
            </a:r>
          </a:p>
          <a:p>
            <a:pPr algn="just">
              <a:lnSpc>
                <a:spcPct val="150000"/>
              </a:lnSpc>
            </a:pPr>
            <a:r>
              <a:rPr lang="en-GB" sz="1800" dirty="0">
                <a:latin typeface="Times New Roman" panose="02020603050405020304" pitchFamily="18" charset="0"/>
                <a:cs typeface="Times New Roman" panose="02020603050405020304" pitchFamily="18" charset="0"/>
              </a:rPr>
              <a:t>This index is a synthesized metric that encapsulates the holistic fertility of the soil, merging the individual parameters into a single value. By employing specific formulas and calculations, this index offers a comprehensive evaluation of the soil's fertility status, integrating key factors that influence plant growth and productivity. </a:t>
            </a:r>
          </a:p>
          <a:p>
            <a:pPr algn="just">
              <a:lnSpc>
                <a:spcPct val="150000"/>
              </a:lnSpc>
            </a:pPr>
            <a:r>
              <a:rPr lang="en-GB" sz="1800" dirty="0">
                <a:latin typeface="Times New Roman" panose="02020603050405020304" pitchFamily="18" charset="0"/>
                <a:cs typeface="Times New Roman" panose="02020603050405020304" pitchFamily="18" charset="0"/>
              </a:rPr>
              <a:t>The inclusion of the soil fertility index in the dataset enhances its utility by providing a consolidated measure that simplifies decision-making processes related to agricultural practices and resource allocation. </a:t>
            </a:r>
          </a:p>
          <a:p>
            <a:pPr algn="just">
              <a:lnSpc>
                <a:spcPct val="150000"/>
              </a:lnSpc>
            </a:pPr>
            <a:r>
              <a:rPr lang="en-GB" sz="1800" dirty="0">
                <a:latin typeface="Times New Roman" panose="02020603050405020304" pitchFamily="18" charset="0"/>
                <a:cs typeface="Times New Roman" panose="02020603050405020304" pitchFamily="18" charset="0"/>
              </a:rPr>
              <a:t>This index becomes an invaluable tool for understanding the overall soil health and determining appropriate strategies for optimizing crop cultivation and land management practices.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041D90-2003-A9AF-ACAC-8B96FACDB5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8431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967161"/>
            <a:ext cx="8229600" cy="5150656"/>
          </a:xfrm>
          <a:prstGeom prst="rect">
            <a:avLst/>
          </a:prstGeom>
          <a:noFill/>
          <a:ln>
            <a:noFill/>
          </a:ln>
        </p:spPr>
        <p:txBody>
          <a:bodyPr spcFirstLastPara="1" wrap="square" lIns="91425" tIns="45700" rIns="91425" bIns="45700" anchor="t" anchorCtr="0">
            <a:noAutofit/>
          </a:bodyPr>
          <a:lstStyle/>
          <a:p>
            <a:pPr marL="628650" indent="-514350" algn="just">
              <a:lnSpc>
                <a:spcPct val="170000"/>
              </a:lnSpc>
              <a:buFont typeface="+mj-lt"/>
              <a:buAutoNum type="arabicPeriod"/>
            </a:pPr>
            <a:r>
              <a:rPr lang="en-GB" sz="1300" dirty="0">
                <a:solidFill>
                  <a:schemeClr val="tx1">
                    <a:lumMod val="95000"/>
                    <a:lumOff val="5000"/>
                  </a:schemeClr>
                </a:solidFill>
                <a:latin typeface="Times New Roman" panose="02020603050405020304" pitchFamily="18" charset="0"/>
                <a:cs typeface="Times New Roman" panose="02020603050405020304" pitchFamily="18" charset="0"/>
              </a:rPr>
              <a:t>Kaggle Dataset prepared by G. B. Pant University of Agriculture and Technology.</a:t>
            </a:r>
          </a:p>
          <a:p>
            <a:pPr marL="628650" indent="-514350" algn="just">
              <a:lnSpc>
                <a:spcPct val="170000"/>
              </a:lnSpc>
              <a:buFont typeface="+mj-lt"/>
              <a:buAutoNum type="arabicPeriod"/>
            </a:pPr>
            <a:r>
              <a:rPr lang="en-IN" sz="1300" dirty="0">
                <a:latin typeface="Times New Roman" panose="02020603050405020304" pitchFamily="18" charset="0"/>
                <a:cs typeface="Times New Roman" panose="02020603050405020304" pitchFamily="18" charset="0"/>
              </a:rPr>
              <a:t>Analyze Soil Fertility Using Deep Learning Convolutional Neural Networks:                                               </a:t>
            </a:r>
            <a:r>
              <a:rPr lang="en-GB" sz="1300" dirty="0" err="1">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Analyze</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Soil Fertility using Deep Learning Convolutional Neural Networks (researchgate.net)</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28650" indent="-514350" algn="just">
              <a:lnSpc>
                <a:spcPct val="170000"/>
              </a:lnSpc>
              <a:buFont typeface="+mj-lt"/>
              <a:buAutoNum type="arabicPeriod"/>
            </a:pPr>
            <a:r>
              <a:rPr lang="en-GB" sz="1300" dirty="0">
                <a:solidFill>
                  <a:schemeClr val="tx1">
                    <a:lumMod val="95000"/>
                    <a:lumOff val="5000"/>
                  </a:schemeClr>
                </a:solidFill>
                <a:latin typeface="Times New Roman" panose="02020603050405020304" pitchFamily="18" charset="0"/>
                <a:cs typeface="Times New Roman" panose="02020603050405020304" pitchFamily="18" charset="0"/>
              </a:rPr>
              <a:t>Soil Classification Using Machine Learning, Deep Learning, and Computer Vision:                                         </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Soil Classification Using Machine Learning, Deep Learning, and Computer Vision: A Review | SpringerLink</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28650" indent="-514350" algn="just">
              <a:lnSpc>
                <a:spcPct val="170000"/>
              </a:lnSpc>
              <a:buFont typeface="+mj-lt"/>
              <a:buAutoNum type="arabicPeriod"/>
            </a:pP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Pant J, Pant P, Pant RP, Bhatt A, Pant D,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Juyal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 (2021) Soil quality prediction for determining soil fertility in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Bhimtal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Block of Uttarakhand (India) using machine learning. Int J Anal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Appl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19(1):91–109                                                                                                                                </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Soil Quality Prediction for Determining Soil Fertility in </a:t>
            </a:r>
            <a:r>
              <a:rPr lang="en-GB" sz="1300" dirty="0" err="1">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Bhimtal</a:t>
            </a:r>
            <a:r>
              <a:rPr lang="en-GB" sz="1300"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Block of Uttarakhand (India) Using Machine Learning | International Journal of Analysis and Applications (etamaths.com)</a:t>
            </a:r>
            <a:endParaRPr lang="en-GB" sz="1300" dirty="0">
              <a:solidFill>
                <a:schemeClr val="tx1">
                  <a:lumMod val="95000"/>
                  <a:lumOff val="5000"/>
                </a:schemeClr>
              </a:solidFill>
              <a:latin typeface="Times New Roman" panose="02020603050405020304" pitchFamily="18" charset="0"/>
              <a:cs typeface="Times New Roman" panose="02020603050405020304" pitchFamily="18" charset="0"/>
              <a:sym typeface="Tahoma"/>
            </a:endParaRPr>
          </a:p>
          <a:p>
            <a:pPr marL="628650" indent="-514350" algn="just">
              <a:lnSpc>
                <a:spcPct val="170000"/>
              </a:lnSpc>
              <a:buFont typeface="+mj-lt"/>
              <a:buAutoNum type="arabicPeriod"/>
            </a:pP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SK AL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Zaminur</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Rahman, Kaushik Chandra Mitra and S.M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Mohidul</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Islam, “Soil Classification using Machine Learning Methods and Crop Suggestion Based on Soil Series”, 2018 IEEE, 21st International Conference of Computer and Information Technology (ICCIT), pp.978-1-5386-9242-4/ 18 </a:t>
            </a:r>
          </a:p>
          <a:p>
            <a:pPr marL="628650" indent="-514350" algn="just">
              <a:lnSpc>
                <a:spcPct val="170000"/>
              </a:lnSpc>
              <a:buFont typeface="+mj-lt"/>
              <a:buAutoNum type="arabicPeriod"/>
            </a:pP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Pramudyana</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Agus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Harlianto</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Teguh</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Bharata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Adji</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and Noor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Akhmad</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Setiawan, “Comparison of Machine Learning Algorithm for Soil Type Classification”, 2017 3rd International Conference on Science and </a:t>
            </a:r>
            <a:r>
              <a:rPr lang="en-IN" sz="1300" dirty="0" err="1">
                <a:solidFill>
                  <a:schemeClr val="tx1">
                    <a:lumMod val="95000"/>
                    <a:lumOff val="5000"/>
                  </a:schemeClr>
                </a:solidFill>
                <a:latin typeface="Times New Roman" panose="02020603050405020304" pitchFamily="18" charset="0"/>
                <a:cs typeface="Times New Roman" panose="02020603050405020304" pitchFamily="18" charset="0"/>
              </a:rPr>
              <a:t>TechnologyComputer</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(ICST). </a:t>
            </a:r>
            <a:endParaRPr lang="en-US" sz="13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6">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12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      Abstract</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417638"/>
            <a:ext cx="8229600" cy="4887009"/>
          </a:xfrm>
          <a:prstGeom prst="rect">
            <a:avLst/>
          </a:prstGeom>
          <a:noFill/>
          <a:ln>
            <a:noFill/>
          </a:ln>
        </p:spPr>
        <p:txBody>
          <a:bodyPr spcFirstLastPara="1" wrap="square" lIns="91425" tIns="45700" rIns="91425" bIns="45700" anchor="t" anchorCtr="0">
            <a:noAutofit/>
          </a:bodyPr>
          <a:lstStyle/>
          <a:p>
            <a:pPr marL="114300" indent="0" algn="just">
              <a:lnSpc>
                <a:spcPct val="170000"/>
              </a:lnSpc>
              <a:spcBef>
                <a:spcPts val="2000"/>
              </a:spcBef>
              <a:spcAft>
                <a:spcPts val="2000"/>
              </a:spcAft>
              <a:buNone/>
            </a:pPr>
            <a:r>
              <a:rPr lang="en-GB" sz="1700" b="0" i="0" dirty="0">
                <a:effectLst/>
                <a:latin typeface="Times New Roman" panose="02020603050405020304" pitchFamily="18" charset="0"/>
                <a:cs typeface="Times New Roman" panose="02020603050405020304" pitchFamily="18" charset="0"/>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1700" dirty="0">
              <a:latin typeface="Times New Roman" panose="02020603050405020304" pitchFamily="18" charset="0"/>
              <a:cs typeface="Times New Roman" panose="02020603050405020304" pitchFamily="18" charset="0"/>
            </a:endParaRPr>
          </a:p>
          <a:p>
            <a:pPr marL="342900" lvl="0" indent="-139700" algn="just" rtl="0">
              <a:lnSpc>
                <a:spcPct val="170000"/>
              </a:lnSpc>
              <a:spcBef>
                <a:spcPts val="640"/>
              </a:spcBef>
              <a:spcAft>
                <a:spcPts val="0"/>
              </a:spcAft>
              <a:buClr>
                <a:schemeClr val="dk1"/>
              </a:buClr>
              <a:buSzPts val="3200"/>
              <a:buNone/>
            </a:pPr>
            <a:endParaRPr sz="17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308368"/>
            <a:ext cx="8229600" cy="50479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As we know, India is the second largest population 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 world and</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the majority of people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in India have agriculture as their occupation. Farmers are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growing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same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repeatedly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trying</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applying fertilizers in random quantities without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knowing the deﬁcient content and</a:t>
            </a:r>
            <a:r>
              <a:rPr lang="en-US" sz="1400"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quantity.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directly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aﬀecting</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yield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also</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causes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soil</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acidiﬁcation</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damages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top layer. So, we have designed the system using machine learning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algorithms</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betterment</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farmers.</a:t>
            </a:r>
          </a:p>
          <a:p>
            <a:pPr algn="just">
              <a:lnSpc>
                <a:spcPct val="170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 is one of the important occupations practiced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India. It is the broadest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economic sector and plays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most important role in the overall development of the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ﬁeld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instance,</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14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mysterious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trick</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magic,</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 set of well-deﬁned models that collect speciﬁc. This all input data applies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to machine learning predictive algorithms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identify the pattern among data and then process it as per input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conditions.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and apply speciﬁc algorithms to</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achieve expected results.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4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2F5-57BB-9B26-6695-4EBF1D582B38}"/>
              </a:ext>
            </a:extLst>
          </p:cNvPr>
          <p:cNvSpPr>
            <a:spLocks noGrp="1"/>
          </p:cNvSpPr>
          <p:nvPr>
            <p:ph type="title"/>
          </p:nvPr>
        </p:nvSpPr>
        <p:spPr>
          <a:xfrm>
            <a:off x="2884806" y="353845"/>
            <a:ext cx="5109882" cy="1143000"/>
          </a:xfrm>
        </p:spPr>
        <p:txBody>
          <a:bodyPr/>
          <a:lstStyle/>
          <a:p>
            <a:r>
              <a:rPr lang="en-IN"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8AE330-5F39-982E-DFF2-E6B0B6AED325}"/>
              </a:ext>
            </a:extLst>
          </p:cNvPr>
          <p:cNvSpPr>
            <a:spLocks noGrp="1"/>
          </p:cNvSpPr>
          <p:nvPr>
            <p:ph type="body" idx="1"/>
          </p:nvPr>
        </p:nvSpPr>
        <p:spPr>
          <a:xfrm>
            <a:off x="457200" y="1455576"/>
            <a:ext cx="8229600" cy="5402424"/>
          </a:xfrm>
        </p:spPr>
        <p:txBody>
          <a:bodyPr>
            <a:normAutofit lnSpcReduction="10000"/>
          </a:bodyPr>
          <a:lstStyle/>
          <a:p>
            <a:pPr marL="114300" indent="0">
              <a:buNone/>
            </a:pPr>
            <a:r>
              <a:rPr lang="en-IN" sz="1600" b="1" i="1" dirty="0">
                <a:latin typeface="Times New Roman" panose="02020603050405020304" pitchFamily="18" charset="0"/>
                <a:cs typeface="Times New Roman" panose="02020603050405020304" pitchFamily="18" charset="0"/>
              </a:rPr>
              <a:t>Jamshed, Muhammad Ammar. “Analyze Soil Fertility Using Deep Learning Convolutional Neural Networks.” Shanlax International Journal of Arts, Science and Humanities, vol. 10, no. 3, 2023, pp. 1–5.</a:t>
            </a:r>
          </a:p>
          <a:p>
            <a:pPr marL="114300" indent="0">
              <a:buNone/>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50000"/>
              </a:lnSpc>
              <a:buNone/>
            </a:pPr>
            <a:r>
              <a:rPr lang="en-GB" sz="1500" b="1" dirty="0">
                <a:latin typeface="Times New Roman" panose="02020603050405020304" pitchFamily="18" charset="0"/>
                <a:cs typeface="Times New Roman" panose="02020603050405020304" pitchFamily="18" charset="0"/>
              </a:rPr>
              <a:t>Abstract: </a:t>
            </a:r>
            <a:r>
              <a:rPr lang="en-GB" sz="1400" dirty="0">
                <a:latin typeface="Times New Roman" panose="02020603050405020304" pitchFamily="18" charset="0"/>
                <a:cs typeface="Times New Roman" panose="02020603050405020304" pitchFamily="18" charset="0"/>
              </a:rPr>
              <a:t>This research revolves around how plant soil potential can be further discovered and used for farming through detection of relevant nutrients and chemicals within the soil landscapes within areas and even desert climates and how we can improve land soil fertility of the purpose of farming both using Convolutional neural networks which process of imagery in layers and predictive detections of objects within image backgrounds and frontal lobes. </a:t>
            </a:r>
          </a:p>
          <a:p>
            <a:pPr marL="114300" indent="0" algn="just">
              <a:lnSpc>
                <a:spcPct val="150000"/>
              </a:lnSpc>
              <a:buNone/>
            </a:pPr>
            <a:endParaRPr lang="en-GB" sz="1400" dirty="0">
              <a:latin typeface="Times New Roman" panose="02020603050405020304" pitchFamily="18" charset="0"/>
              <a:cs typeface="Times New Roman" panose="02020603050405020304" pitchFamily="18" charset="0"/>
            </a:endParaRPr>
          </a:p>
          <a:p>
            <a:pPr marL="114300" indent="0" algn="just">
              <a:lnSpc>
                <a:spcPct val="150000"/>
              </a:lnSpc>
              <a:buNone/>
            </a:pPr>
            <a:r>
              <a:rPr lang="en-GB" sz="1500" b="1" dirty="0">
                <a:latin typeface="Times New Roman" panose="02020603050405020304" pitchFamily="18" charset="0"/>
                <a:cs typeface="Times New Roman" panose="02020603050405020304" pitchFamily="18" charset="0"/>
              </a:rPr>
              <a:t>Introduction: </a:t>
            </a:r>
            <a:r>
              <a:rPr lang="en-GB" sz="1400" dirty="0">
                <a:latin typeface="Times New Roman" panose="02020603050405020304" pitchFamily="18" charset="0"/>
                <a:cs typeface="Times New Roman" panose="02020603050405020304" pitchFamily="18" charset="0"/>
              </a:rPr>
              <a:t>The majority of research and application done towards layered imaging in trying to separate layers of structures to discover minerals and fertility rates have mostly been applied using supervised machine learning algorithms in combination with Computer vision methodologies such as CNN and OpenCV.</a:t>
            </a:r>
          </a:p>
          <a:p>
            <a:pPr marL="114300" indent="0" algn="just">
              <a:lnSpc>
                <a:spcPct val="150000"/>
              </a:lnSpc>
              <a:buNone/>
            </a:pPr>
            <a:r>
              <a:rPr lang="en-GB" sz="1400" dirty="0">
                <a:latin typeface="Times New Roman" panose="02020603050405020304" pitchFamily="18" charset="0"/>
                <a:cs typeface="Times New Roman" panose="02020603050405020304" pitchFamily="18" charset="0"/>
              </a:rPr>
              <a:t>CNN analytics with soil fertility data might be the first phase of trying to discover the schematics of components fertility of soil to further assess using principal component analysis and apply clustering algorithms to visualize how minerals and land structures may be possessing a statistically significant relationship leading towards a predictable CNN model of Soil fertility in new farmlands.</a:t>
            </a:r>
            <a:endParaRPr lang="en-IN" sz="1400" dirty="0">
              <a:latin typeface="Times New Roman" panose="02020603050405020304" pitchFamily="18" charset="0"/>
              <a:cs typeface="Times New Roman" panose="02020603050405020304" pitchFamily="18" charset="0"/>
            </a:endParaRPr>
          </a:p>
          <a:p>
            <a:pPr marL="114300" indent="0">
              <a:buNone/>
            </a:pPr>
            <a:endParaRPr lang="en-IN" sz="1800" b="1" i="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3635ED-3C9F-BB3F-3167-C5042ED5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9B5FBFA0-44F6-4CDB-8CD2-6435628E91DE}"/>
              </a:ext>
            </a:extLst>
          </p:cNvPr>
          <p:cNvPicPr preferRelativeResize="0"/>
          <p:nvPr/>
        </p:nvPicPr>
        <p:blipFill rotWithShape="1">
          <a:blip r:embed="rId2">
            <a:alphaModFix/>
          </a:blip>
          <a:srcRect/>
          <a:stretch/>
        </p:blipFill>
        <p:spPr>
          <a:xfrm>
            <a:off x="298855" y="547838"/>
            <a:ext cx="2237740" cy="755015"/>
          </a:xfrm>
          <a:prstGeom prst="rect">
            <a:avLst/>
          </a:prstGeom>
          <a:noFill/>
          <a:ln>
            <a:noFill/>
          </a:ln>
        </p:spPr>
      </p:pic>
    </p:spTree>
    <p:extLst>
      <p:ext uri="{BB962C8B-B14F-4D97-AF65-F5344CB8AC3E}">
        <p14:creationId xmlns:p14="http://schemas.microsoft.com/office/powerpoint/2010/main" val="8718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br>
              <a:rPr lang="en-US" dirty="0"/>
            </a:br>
            <a:r>
              <a:rPr lang="en-US" b="1"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ts val="3200"/>
              <a:buNone/>
            </a:pPr>
            <a:r>
              <a:rPr lang="en-US" dirty="0">
                <a:solidFill>
                  <a:schemeClr val="tx1"/>
                </a:solidFill>
                <a:latin typeface="Times New Roman" panose="02020603050405020304" pitchFamily="18" charset="0"/>
                <a:cs typeface="Times New Roman" panose="02020603050405020304" pitchFamily="18" charset="0"/>
              </a:rPr>
              <a:t>                     </a:t>
            </a:r>
            <a:endParaRPr dirty="0">
              <a:solidFill>
                <a:schemeClr val="tx1"/>
              </a:solidFill>
              <a:latin typeface="Times New Roman" panose="02020603050405020304" pitchFamily="18" charset="0"/>
              <a:cs typeface="Times New Roman" panose="02020603050405020304" pitchFamily="18" charset="0"/>
            </a:endParaRP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Laboratory Testing:</a:t>
            </a:r>
            <a:r>
              <a:rPr lang="en-GB" b="0" i="0" dirty="0">
                <a:solidFill>
                  <a:schemeClr val="tx1"/>
                </a:solidFill>
                <a:effectLst/>
                <a:latin typeface="Times New Roman" panose="02020603050405020304" pitchFamily="18" charset="0"/>
                <a:cs typeface="Times New Roman" panose="02020603050405020304" pitchFamily="18" charset="0"/>
              </a:rPr>
              <a:t> Traditional soil testing involves collecting soil samples and sending them to a laboratory for analysis. Soil samples are </a:t>
            </a:r>
            <a:r>
              <a:rPr lang="en-GB" b="0" i="0" dirty="0" err="1">
                <a:solidFill>
                  <a:schemeClr val="tx1"/>
                </a:solidFill>
                <a:effectLst/>
                <a:latin typeface="Times New Roman" panose="02020603050405020304" pitchFamily="18" charset="0"/>
                <a:cs typeface="Times New Roman" panose="02020603050405020304" pitchFamily="18" charset="0"/>
              </a:rPr>
              <a:t>analyzed</a:t>
            </a:r>
            <a:r>
              <a:rPr lang="en-GB" b="0" i="0" dirty="0">
                <a:solidFill>
                  <a:schemeClr val="tx1"/>
                </a:solidFill>
                <a:effectLst/>
                <a:latin typeface="Times New Roman" panose="02020603050405020304" pitchFamily="18" charset="0"/>
                <a:cs typeface="Times New Roman" panose="02020603050405020304" pitchFamily="18" charset="0"/>
              </a:rPr>
              <a:t> for essential nutrients (N, K, P, Ca, S), pH, organic carbon (OC), and electrical conductivity (EC). Laboratory tests provide accurate and detailed results but are often time-consuming and require specialized equipment and expertise.</a:t>
            </a: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Soil Testing Kits:</a:t>
            </a:r>
            <a:r>
              <a:rPr lang="en-GB" b="0" i="0" dirty="0">
                <a:solidFill>
                  <a:schemeClr val="tx1"/>
                </a:solidFill>
                <a:effectLst/>
                <a:latin typeface="Times New Roman" panose="02020603050405020304" pitchFamily="18" charset="0"/>
                <a:cs typeface="Times New Roman" panose="02020603050405020304" pitchFamily="18" charset="0"/>
              </a:rPr>
              <a:t> Various commercially available soil testing kits provide a simplified way to </a:t>
            </a:r>
            <a:r>
              <a:rPr lang="en-GB" b="0" i="0" dirty="0" err="1">
                <a:solidFill>
                  <a:schemeClr val="tx1"/>
                </a:solidFill>
                <a:effectLst/>
                <a:latin typeface="Times New Roman" panose="02020603050405020304" pitchFamily="18" charset="0"/>
                <a:cs typeface="Times New Roman" panose="02020603050405020304" pitchFamily="18" charset="0"/>
              </a:rPr>
              <a:t>analyze</a:t>
            </a:r>
            <a:r>
              <a:rPr lang="en-GB" b="0" i="0" dirty="0">
                <a:solidFill>
                  <a:schemeClr val="tx1"/>
                </a:solidFill>
                <a:effectLst/>
                <a:latin typeface="Times New Roman" panose="02020603050405020304" pitchFamily="18" charset="0"/>
                <a:cs typeface="Times New Roman" panose="02020603050405020304" pitchFamily="18" charset="0"/>
              </a:rPr>
              <a:t> basic soil properties. These kits typically include colorimetric tests for pH and sometimes N, P, and K. While these kits are portable and relatively quick, they may lack the precision and comprehensive analysis provided by laboratory methods.</a:t>
            </a:r>
          </a:p>
          <a:p>
            <a:pPr algn="just">
              <a:lnSpc>
                <a:spcPct val="170000"/>
              </a:lnSpc>
              <a:buFont typeface="+mj-lt"/>
              <a:buAutoNum type="arabicPeriod"/>
            </a:pPr>
            <a:r>
              <a:rPr lang="en-GB" b="1" i="0" dirty="0">
                <a:solidFill>
                  <a:schemeClr val="tx1"/>
                </a:solidFill>
                <a:effectLst/>
                <a:latin typeface="Times New Roman" panose="02020603050405020304" pitchFamily="18" charset="0"/>
                <a:cs typeface="Times New Roman" panose="02020603050405020304" pitchFamily="18" charset="0"/>
              </a:rPr>
              <a:t>Field Observations:</a:t>
            </a:r>
            <a:r>
              <a:rPr lang="en-GB" b="0" i="0" dirty="0">
                <a:solidFill>
                  <a:schemeClr val="tx1"/>
                </a:solidFill>
                <a:effectLst/>
                <a:latin typeface="Times New Roman" panose="02020603050405020304" pitchFamily="18" charset="0"/>
                <a:cs typeface="Times New Roman" panose="02020603050405020304" pitchFamily="18" charset="0"/>
              </a:rPr>
              <a:t> Experienced agronomists and farmers often rely on visual cues and field observations to assess soil health and nutrient deficiencies. This might involve looking for signs of nutrient deficiency in plants or considering factors like plant growth, </a:t>
            </a:r>
            <a:r>
              <a:rPr lang="en-GB" b="0" i="0" dirty="0" err="1">
                <a:solidFill>
                  <a:schemeClr val="tx1"/>
                </a:solidFill>
                <a:effectLst/>
                <a:latin typeface="Times New Roman" panose="02020603050405020304" pitchFamily="18" charset="0"/>
                <a:cs typeface="Times New Roman" panose="02020603050405020304" pitchFamily="18" charset="0"/>
              </a:rPr>
              <a:t>color</a:t>
            </a:r>
            <a:r>
              <a:rPr lang="en-GB" b="0" i="0" dirty="0">
                <a:solidFill>
                  <a:schemeClr val="tx1"/>
                </a:solidFill>
                <a:effectLst/>
                <a:latin typeface="Times New Roman" panose="02020603050405020304" pitchFamily="18" charset="0"/>
                <a:cs typeface="Times New Roman" panose="02020603050405020304" pitchFamily="18" charset="0"/>
              </a:rPr>
              <a:t>, and yield. While this approach is practical, it is subjective and may not provide precise quantitative data.</a:t>
            </a: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6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8F-859D-E8D4-0829-673A286142CD}"/>
              </a:ext>
            </a:extLst>
          </p:cNvPr>
          <p:cNvSpPr>
            <a:spLocks noGrp="1"/>
          </p:cNvSpPr>
          <p:nvPr>
            <p:ph type="title"/>
          </p:nvPr>
        </p:nvSpPr>
        <p:spPr>
          <a:xfrm>
            <a:off x="2786741" y="359360"/>
            <a:ext cx="6012025" cy="1143000"/>
          </a:xfrm>
        </p:spPr>
        <p:txBody>
          <a:bodyPr>
            <a:no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Comparison of Existing Methods with Merits and Demerits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61E5A9-6CE4-DEDA-E5BE-D29FD34908E8}"/>
              </a:ext>
            </a:extLst>
          </p:cNvPr>
          <p:cNvSpPr>
            <a:spLocks noGrp="1"/>
          </p:cNvSpPr>
          <p:nvPr>
            <p:ph type="body" idx="1"/>
          </p:nvPr>
        </p:nvSpPr>
        <p:spPr>
          <a:xfrm>
            <a:off x="457200" y="1600201"/>
            <a:ext cx="8229600" cy="4917140"/>
          </a:xfrm>
        </p:spPr>
        <p:txBody>
          <a:bodyPr>
            <a:noAutofit/>
          </a:bodyPr>
          <a:lstStyle/>
          <a:p>
            <a:pPr marL="114300" indent="0" algn="l">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Accuracy:</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provides accurate measurements of soil properties and nutrient levels.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Standardized Procedures:</a:t>
            </a:r>
            <a:r>
              <a:rPr lang="en-GB" sz="1300" b="0" i="0" dirty="0">
                <a:solidFill>
                  <a:schemeClr val="tx1"/>
                </a:solidFill>
                <a:effectLst/>
                <a:latin typeface="Times New Roman" panose="02020603050405020304" pitchFamily="18" charset="0"/>
                <a:cs typeface="Times New Roman" panose="02020603050405020304" pitchFamily="18" charset="0"/>
              </a:rPr>
              <a:t> Established procedures and protocols for soil testing ensure consistency.</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Expert Interpretation:</a:t>
            </a:r>
            <a:r>
              <a:rPr lang="en-GB" sz="1300" b="0" i="0" dirty="0">
                <a:solidFill>
                  <a:schemeClr val="tx1"/>
                </a:solidFill>
                <a:effectLst/>
                <a:latin typeface="Times New Roman" panose="02020603050405020304" pitchFamily="18" charset="0"/>
                <a:cs typeface="Times New Roman" panose="02020603050405020304" pitchFamily="18" charset="0"/>
              </a:rPr>
              <a:t> Analysis results are often interpreted by trained professionals, offering valuable insights.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Proven Approach:</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have been used successfully for years in agricultural practices.</a:t>
            </a:r>
          </a:p>
          <a:p>
            <a:pPr marL="114300" indent="0" algn="just">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Demerits: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Time-Consuming:</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and analysis are time-intensive processes, delaying decision-making.</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Labor-Intensive:</a:t>
            </a:r>
            <a:r>
              <a:rPr lang="en-GB" sz="1300" b="0" i="0" dirty="0">
                <a:solidFill>
                  <a:schemeClr val="tx1"/>
                </a:solidFill>
                <a:effectLst/>
                <a:latin typeface="Times New Roman" panose="02020603050405020304" pitchFamily="18" charset="0"/>
                <a:cs typeface="Times New Roman" panose="02020603050405020304" pitchFamily="18" charset="0"/>
              </a:rPr>
              <a:t> Collecting samples and sending them to labs requires effort and resources.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Limited Spatial Data:</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might not provide detailed spatial variations in soil properties.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Costly:</a:t>
            </a:r>
            <a:r>
              <a:rPr lang="en-GB" sz="1300" b="0" i="0" dirty="0">
                <a:solidFill>
                  <a:schemeClr val="tx1"/>
                </a:solidFill>
                <a:effectLst/>
                <a:latin typeface="Times New Roman" panose="02020603050405020304" pitchFamily="18" charset="0"/>
                <a:cs typeface="Times New Roman" panose="02020603050405020304" pitchFamily="18" charset="0"/>
              </a:rPr>
              <a:t> Lab testing, equipment, and expert interpretation can be expensive.</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Subjective Interpretation:</a:t>
            </a:r>
            <a:r>
              <a:rPr lang="en-GB" sz="1300" b="0" i="0" dirty="0">
                <a:solidFill>
                  <a:schemeClr val="tx1"/>
                </a:solidFill>
                <a:effectLst/>
                <a:latin typeface="Times New Roman" panose="02020603050405020304" pitchFamily="18" charset="0"/>
                <a:cs typeface="Times New Roman" panose="02020603050405020304" pitchFamily="18" charset="0"/>
              </a:rPr>
              <a:t> Interpretation can vary based on the expertise of the analyst.</a:t>
            </a:r>
          </a:p>
        </p:txBody>
      </p:sp>
      <p:sp>
        <p:nvSpPr>
          <p:cNvPr id="4" name="Slide Number Placeholder 3">
            <a:extLst>
              <a:ext uri="{FF2B5EF4-FFF2-40B4-BE49-F238E27FC236}">
                <a16:creationId xmlns:a16="http://schemas.microsoft.com/office/drawing/2014/main" id="{75F479B4-F0C4-4405-B3D0-D5E3FE109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15828300-A268-4ACF-BD6E-6F896DCEAA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7069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5CF8-8828-9337-90B8-C7345D6AD2EE}"/>
              </a:ext>
            </a:extLst>
          </p:cNvPr>
          <p:cNvSpPr>
            <a:spLocks noGrp="1"/>
          </p:cNvSpPr>
          <p:nvPr>
            <p:ph type="title"/>
          </p:nvPr>
        </p:nvSpPr>
        <p:spPr>
          <a:xfrm>
            <a:off x="2976281" y="274638"/>
            <a:ext cx="4858871" cy="1143000"/>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 to address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9BC3FFE-2217-DCD6-E5E4-BD9CDFDEE3F8}"/>
              </a:ext>
            </a:extLst>
          </p:cNvPr>
          <p:cNvSpPr>
            <a:spLocks noGrp="1"/>
          </p:cNvSpPr>
          <p:nvPr>
            <p:ph type="body" idx="1"/>
          </p:nvPr>
        </p:nvSpPr>
        <p:spPr>
          <a:xfrm>
            <a:off x="457200" y="1417637"/>
            <a:ext cx="8229600" cy="5303837"/>
          </a:xfrm>
        </p:spPr>
        <p:txBody>
          <a:bodyPr>
            <a:normAutofit fontScale="47500" lnSpcReduction="20000"/>
          </a:bodyPr>
          <a:lstStyle/>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Traditional soil analysis methods address challenges including:</a:t>
            </a:r>
          </a:p>
          <a:p>
            <a:pPr marL="114300" indent="0" algn="just">
              <a:buNone/>
            </a:pPr>
            <a:endPar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and Reliability: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Rigorous laboratory processes and quality control ensure accurate results.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Standardized Protocols: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Established protocols maintain consistent testing procedures.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Interpretation:</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Trained experts provide insights and recommendations.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Historical Data:</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Soil surveys and historical data inform soil properties.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Expertise: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Local agronomists offer region-specific advice.</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Sampling Techniques: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Standardized methods ensure representative samples.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Laboratory Infrastructure: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Equipped labs handle comprehensive analysis.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Time-Consuming Analysis: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Though slow, accurate results guide decisions.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Cost:</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justifies expenses for improved yields.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Accessibility: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Mobile testing units bridge remote access gaps.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BAF082B-D908-E6B8-86E7-C5035A7A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193A138C-C7EB-54D3-58DB-C21A20D17FF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9659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6994"/>
            <a:ext cx="8229600" cy="5188306"/>
          </a:xfrm>
          <a:prstGeom prst="rect">
            <a:avLst/>
          </a:prstGeom>
          <a:noFill/>
          <a:ln>
            <a:noFill/>
          </a:ln>
        </p:spPr>
        <p:txBody>
          <a:bodyPr spcFirstLastPara="1" wrap="square" lIns="91425" tIns="45700" rIns="91425" bIns="45700" anchor="t" anchorCtr="0">
            <a:normAutofit fontScale="32500" lnSpcReduction="20000"/>
          </a:bodyPr>
          <a:lstStyle/>
          <a:p>
            <a:pPr marL="0" indent="0" algn="just">
              <a:lnSpc>
                <a:spcPct val="170000"/>
              </a:lnSpc>
              <a:spcBef>
                <a:spcPts val="0"/>
              </a:spcBef>
              <a:buSzPts val="3200"/>
              <a:buNone/>
            </a:pPr>
            <a:r>
              <a:rPr lang="en-GB" sz="4600" dirty="0">
                <a:latin typeface="Times New Roman" panose="02020603050405020304" pitchFamily="18" charset="0"/>
                <a:cs typeface="Times New Roman" panose="02020603050405020304" pitchFamily="18" charset="0"/>
              </a:rPr>
              <a:t>Traditional methods of soil fertility analysis are often time-consuming, </a:t>
            </a:r>
            <a:r>
              <a:rPr lang="en-GB" sz="4600" dirty="0" err="1">
                <a:latin typeface="Times New Roman" panose="02020603050405020304" pitchFamily="18" charset="0"/>
                <a:cs typeface="Times New Roman" panose="02020603050405020304" pitchFamily="18" charset="0"/>
              </a:rPr>
              <a:t>labor-intensive</a:t>
            </a:r>
            <a:r>
              <a:rPr lang="en-GB" sz="4600" dirty="0">
                <a:latin typeface="Times New Roman" panose="02020603050405020304" pitchFamily="18" charset="0"/>
                <a:cs typeface="Times New Roman" panose="02020603050405020304" pitchFamily="18" charset="0"/>
              </a:rPr>
              <a:t>, and may lack precision. Farmers and agricultural experts require a more efficient and accurate solution to predict essential nutrient levels (N, K, P, Ca, S), pH, organic carbon (OC), and electrical conductivity (EC) in soil. The absence of an automated system for soil fertility assessment hinders optimal crop growth and yield.</a:t>
            </a:r>
          </a:p>
          <a:p>
            <a:pPr marL="0" lvl="0" indent="0" algn="just" rtl="0">
              <a:lnSpc>
                <a:spcPct val="170000"/>
              </a:lnSpc>
              <a:spcBef>
                <a:spcPts val="0"/>
              </a:spcBef>
              <a:spcAft>
                <a:spcPts val="0"/>
              </a:spcAft>
              <a:buClr>
                <a:schemeClr val="dk1"/>
              </a:buClr>
              <a:buSzPts val="3200"/>
              <a:buNone/>
            </a:pPr>
            <a:endParaRPr lang="en-IN" sz="4600" dirty="0">
              <a:latin typeface="Times New Roman" panose="02020603050405020304" pitchFamily="18" charset="0"/>
              <a:cs typeface="Times New Roman" panose="02020603050405020304" pitchFamily="18" charset="0"/>
            </a:endParaRPr>
          </a:p>
          <a:p>
            <a:pPr marL="0" lvl="0" indent="0" algn="just" rtl="0">
              <a:lnSpc>
                <a:spcPct val="170000"/>
              </a:lnSpc>
              <a:spcBef>
                <a:spcPts val="0"/>
              </a:spcBef>
              <a:spcAft>
                <a:spcPts val="0"/>
              </a:spcAft>
              <a:buClr>
                <a:schemeClr val="dk1"/>
              </a:buClr>
              <a:buSzPts val="3200"/>
              <a:buNone/>
            </a:pPr>
            <a:r>
              <a:rPr lang="en-IN" sz="4600" b="1" dirty="0">
                <a:latin typeface="Times New Roman" panose="02020603050405020304" pitchFamily="18" charset="0"/>
                <a:cs typeface="Times New Roman" panose="02020603050405020304" pitchFamily="18" charset="0"/>
              </a:rPr>
              <a:t>Objective:</a:t>
            </a:r>
            <a:endParaRPr lang="en-GB" sz="4600" dirty="0">
              <a:latin typeface="Times New Roman" panose="02020603050405020304" pitchFamily="18" charset="0"/>
              <a:cs typeface="Times New Roman" panose="02020603050405020304" pitchFamily="18" charset="0"/>
            </a:endParaRPr>
          </a:p>
          <a:p>
            <a:pPr algn="just">
              <a:lnSpc>
                <a:spcPct val="170000"/>
              </a:lnSpc>
            </a:pPr>
            <a:r>
              <a:rPr lang="en-GB" sz="4600" dirty="0">
                <a:latin typeface="Times New Roman" panose="02020603050405020304" pitchFamily="18" charset="0"/>
                <a:cs typeface="Times New Roman" panose="02020603050405020304" pitchFamily="18" charset="0"/>
              </a:rPr>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pPr algn="just">
              <a:lnSpc>
                <a:spcPct val="170000"/>
              </a:lnSpc>
            </a:pPr>
            <a:r>
              <a:rPr lang="en-GB" sz="4600" dirty="0">
                <a:latin typeface="Times New Roman" panose="02020603050405020304" pitchFamily="18" charset="0"/>
                <a:cs typeface="Times New Roman" panose="02020603050405020304" pitchFamily="18" charset="0"/>
              </a:rPr>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sz="4600"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8D692B86-94DD-2013-41F5-238F62BE23E4}"/>
              </a:ext>
            </a:extLst>
          </p:cNvPr>
          <p:cNvSpPr txBox="1"/>
          <p:nvPr/>
        </p:nvSpPr>
        <p:spPr>
          <a:xfrm>
            <a:off x="2958353" y="517058"/>
            <a:ext cx="6185647" cy="523220"/>
          </a:xfrm>
          <a:prstGeom prst="rect">
            <a:avLst/>
          </a:prstGeom>
          <a:noFill/>
        </p:spPr>
        <p:txBody>
          <a:bodyPr wrap="square" rtlCol="0">
            <a:spAutoFit/>
          </a:bodyPr>
          <a:lstStyle/>
          <a:p>
            <a:pPr marL="0" indent="0" algn="ctr">
              <a:spcBef>
                <a:spcPts val="0"/>
              </a:spcBef>
              <a:buSzPts val="320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Problem Statement and Objectives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b="1" dirty="0">
                <a:latin typeface="Times New Roman" panose="02020603050405020304" pitchFamily="18" charset="0"/>
                <a:cs typeface="Times New Roman" panose="02020603050405020304" pitchFamily="18" charset="0"/>
              </a:rPr>
              <a:t>Proposed System   </a:t>
            </a:r>
            <a:endParaRPr sz="3600" b="1" dirty="0"/>
          </a:p>
        </p:txBody>
      </p:sp>
      <p:sp>
        <p:nvSpPr>
          <p:cNvPr id="97" name="Google Shape;97;p2"/>
          <p:cNvSpPr txBox="1">
            <a:spLocks noGrp="1"/>
          </p:cNvSpPr>
          <p:nvPr>
            <p:ph type="body" idx="1"/>
          </p:nvPr>
        </p:nvSpPr>
        <p:spPr>
          <a:xfrm>
            <a:off x="457200" y="1308368"/>
            <a:ext cx="8229600" cy="5274994"/>
          </a:xfrm>
          <a:prstGeom prst="rect">
            <a:avLst/>
          </a:prstGeom>
          <a:noFill/>
          <a:ln>
            <a:noFill/>
          </a:ln>
        </p:spPr>
        <p:txBody>
          <a:bodyPr spcFirstLastPara="1" wrap="square" lIns="91425" tIns="45700" rIns="91425" bIns="45700" numCol="1" anchor="t" anchorCtr="0">
            <a:normAutofit lnSpcReduction="10000"/>
          </a:bodyPr>
          <a:lstStyle/>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Collect a diverse dataset of soil samples encompassing essential nutrients (N, K, P, Ca, S), pH, organic carbon (OC), and electrical conductivity (EC).</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Preprocess the data to handle missing values, outliers, and normalize features for consistent model performance.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Select and implement suitable machine learning algorithms for soil fertility prediction, such as Random Forest or Gradient Boosting.</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Train the models using the </a:t>
            </a:r>
            <a:r>
              <a:rPr lang="en-GB" sz="1400" b="0" i="0" dirty="0" err="1">
                <a:solidFill>
                  <a:schemeClr val="tx1"/>
                </a:solidFill>
                <a:effectLst/>
                <a:latin typeface="Times New Roman" panose="02020603050405020304" pitchFamily="18" charset="0"/>
                <a:cs typeface="Times New Roman" panose="02020603050405020304" pitchFamily="18" charset="0"/>
              </a:rPr>
              <a:t>preprocessed</a:t>
            </a:r>
            <a:r>
              <a:rPr lang="en-GB" sz="1400" b="0" i="0" dirty="0">
                <a:solidFill>
                  <a:schemeClr val="tx1"/>
                </a:solidFill>
                <a:effectLst/>
                <a:latin typeface="Times New Roman" panose="02020603050405020304" pitchFamily="18" charset="0"/>
                <a:cs typeface="Times New Roman" panose="02020603050405020304" pitchFamily="18" charset="0"/>
              </a:rPr>
              <a:t> dataset, employing cross-validation and hyperparameter tuning techniques to optimize performance.</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Develop a user-friendly web-based interface that allows users to input soil data easily.</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Design an intuitive UI with clear instructions, input fields, and interactive elements for an enhanced user experience.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Implement the trained machine learning models in the backend of the system to generate predictions based on user-inputted soil data.</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Process the input data through the models to produce predictions for essential nutrient levels, pH, OC, and EC.</a:t>
            </a:r>
          </a:p>
          <a:p>
            <a:pPr marL="342900" lvl="0" indent="-139700" algn="l" rtl="0">
              <a:spcBef>
                <a:spcPts val="640"/>
              </a:spcBef>
              <a:spcAft>
                <a:spcPts val="0"/>
              </a:spcAft>
              <a:buClr>
                <a:schemeClr val="dk1"/>
              </a:buClr>
              <a:buSzPts val="320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2038</Words>
  <Application>Microsoft Office PowerPoint</Application>
  <PresentationFormat>On-screen Show (4:3)</PresentationFormat>
  <Paragraphs>138</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 Soil Analyzer  Analyse the soil fertility with the essential nutrients present in the soil </vt:lpstr>
      <vt:lpstr>      Abstract</vt:lpstr>
      <vt:lpstr>      Introduction</vt:lpstr>
      <vt:lpstr>Literature review</vt:lpstr>
      <vt:lpstr>       Existing System </vt:lpstr>
      <vt:lpstr>Comparison of Existing Methods with Merits and Demerits</vt:lpstr>
      <vt:lpstr>Challenges to address</vt:lpstr>
      <vt:lpstr>PowerPoint Presentation</vt:lpstr>
      <vt:lpstr>    Proposed System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Prakash Y</cp:lastModifiedBy>
  <cp:revision>16</cp:revision>
  <dcterms:created xsi:type="dcterms:W3CDTF">2020-05-13T07:00:09Z</dcterms:created>
  <dcterms:modified xsi:type="dcterms:W3CDTF">2023-08-25T10:43:07Z</dcterms:modified>
</cp:coreProperties>
</file>