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6" r:id="rId5"/>
    <p:sldId id="341" r:id="rId6"/>
    <p:sldId id="351" r:id="rId7"/>
    <p:sldId id="343" r:id="rId8"/>
    <p:sldId id="344" r:id="rId9"/>
    <p:sldId id="352" r:id="rId10"/>
    <p:sldId id="353" r:id="rId11"/>
    <p:sldId id="354" r:id="rId12"/>
    <p:sldId id="261" r:id="rId13"/>
  </p:sldIdLst>
  <p:sldSz cx="12192000" cy="6858000"/>
  <p:notesSz cx="6797675" cy="9926638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 Condensed" panose="020B0604020202020204" charset="0"/>
      <p:bold r:id="rId24"/>
    </p:embeddedFont>
    <p:embeddedFont>
      <p:font typeface="Open Sans Condensed Light" panose="020B0306030504020204" charset="0"/>
      <p:regular r:id="rId25"/>
      <p: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EF5600"/>
    <a:srgbClr val="FF6600"/>
    <a:srgbClr val="E34A00"/>
    <a:srgbClr val="FF8A3C"/>
    <a:srgbClr val="33CCFF"/>
    <a:srgbClr val="CC66FF"/>
    <a:srgbClr val="333333"/>
    <a:srgbClr val="2C2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3" autoAdjust="0"/>
  </p:normalViewPr>
  <p:slideViewPr>
    <p:cSldViewPr>
      <p:cViewPr varScale="1">
        <p:scale>
          <a:sx n="69" d="100"/>
          <a:sy n="69" d="100"/>
        </p:scale>
        <p:origin x="90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4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pPr>
              <a:defRPr/>
            </a:pPr>
            <a:fld id="{5BB1E2FF-35EF-4B75-84A8-3E4CD3F995BA}" type="datetimeFigureOut">
              <a:rPr lang="nl-NL"/>
              <a:pPr>
                <a:defRPr/>
              </a:pPr>
              <a:t>16-2-2017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pPr>
              <a:defRPr/>
            </a:pPr>
            <a:fld id="{3F6471F6-8493-4A56-950F-CB9B9ABAEA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93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FF25EF-DF97-44B0-8D5C-86580A112DB1}" type="datetimeFigureOut">
              <a:rPr lang="nl-NL"/>
              <a:pPr>
                <a:defRPr/>
              </a:pPr>
              <a:t>16-2-2017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2098397-9741-44BE-A471-BDFEC1EE22E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094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7" b="14311"/>
          <a:stretch/>
        </p:blipFill>
        <p:spPr>
          <a:xfrm>
            <a:off x="0" y="0"/>
            <a:ext cx="12169913" cy="52578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69913" cy="52578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384800" y="3810000"/>
            <a:ext cx="6807200" cy="609600"/>
          </a:xfrm>
        </p:spPr>
        <p:txBody>
          <a:bodyPr/>
          <a:lstStyle>
            <a:lvl1pPr algn="l"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FINAL PROJECT PRESENTATION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791201"/>
            <a:ext cx="2308464" cy="95130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1156" y="1219200"/>
            <a:ext cx="10791245" cy="4267200"/>
          </a:xfrm>
        </p:spPr>
        <p:txBody>
          <a:bodyPr/>
          <a:lstStyle>
            <a:lvl1pPr marL="257175" indent="-257175">
              <a:buClr>
                <a:srgbClr val="E34A00"/>
              </a:buClr>
              <a:buSzPct val="130000"/>
              <a:buFont typeface="Open Sans Condensed" panose="020B0806030504020204" pitchFamily="34" charset="0"/>
              <a:buChar char="›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buClr>
                <a:srgbClr val="E34A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>
              <a:buClr>
                <a:srgbClr val="E34A00"/>
              </a:buClr>
              <a:buFont typeface="Arial" pitchFamily="34" charset="0"/>
              <a:buChar char="•"/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>
              <a:buClr>
                <a:srgbClr val="E34A00"/>
              </a:buClr>
              <a:buFont typeface="Arial" pitchFamily="34" charset="0"/>
              <a:buChar char="•"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>
              <a:buClr>
                <a:srgbClr val="E34A00"/>
              </a:buClr>
              <a:buFont typeface="Arial" pitchFamily="34" charset="0"/>
              <a:buChar char="•"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9143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344" y="6109225"/>
            <a:ext cx="12179656" cy="1259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344" y="181802"/>
            <a:ext cx="12179656" cy="656399"/>
          </a:xfrm>
        </p:spPr>
        <p:txBody>
          <a:bodyPr anchor="b" anchorCtr="0"/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176000" y="632877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062809-3906-4A74-B0A6-0246872593AC}" type="slidenum">
              <a:rPr lang="nl-NL" smtClean="0">
                <a:solidFill>
                  <a:schemeClr val="bg1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‹#›</a:t>
            </a:fld>
            <a:endParaRPr lang="nl-NL" dirty="0">
              <a:solidFill>
                <a:schemeClr val="accent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0903"/>
            <a:ext cx="1219200" cy="502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6" b="1"/>
          <a:stretch/>
        </p:blipFill>
        <p:spPr>
          <a:xfrm>
            <a:off x="0" y="-4833"/>
            <a:ext cx="12200467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2169913" cy="6853167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90569"/>
            <a:ext cx="12192000" cy="838200"/>
          </a:xfrm>
        </p:spPr>
        <p:txBody>
          <a:bodyPr/>
          <a:lstStyle>
            <a:lvl1pPr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5D015-D024-4E22-88D7-28C7149566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397046"/>
            <a:ext cx="12192000" cy="1622755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EMAIL ADDRESS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256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5D015-D024-4E22-88D7-28C7149566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55D015-D024-4E22-88D7-28C714956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265402"/>
            <a:ext cx="6633164" cy="609600"/>
          </a:xfrm>
        </p:spPr>
        <p:txBody>
          <a:bodyPr/>
          <a:lstStyle/>
          <a:p>
            <a:r>
              <a:rPr lang="tr-TR" cap="all" dirty="0"/>
              <a:t>Cs-84 </a:t>
            </a:r>
            <a:r>
              <a:rPr lang="en-US" cap="all" dirty="0"/>
              <a:t>FINAL PROJECT PRESENTATION</a:t>
            </a:r>
            <a:r>
              <a:rPr lang="tr-TR" cap="all" dirty="0"/>
              <a:t/>
            </a:r>
            <a:br>
              <a:rPr lang="tr-TR" cap="all" dirty="0"/>
            </a:br>
            <a:r>
              <a:rPr lang="tr-TR" cap="all" dirty="0"/>
              <a:t>2020 electıon predıctıon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5254036" y="3722132"/>
            <a:ext cx="50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+mj-lt"/>
              </a:rPr>
              <a:t>Author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GB" dirty="0" err="1" smtClean="0">
                <a:solidFill>
                  <a:schemeClr val="bg1"/>
                </a:solidFill>
                <a:latin typeface="+mj-lt"/>
              </a:rPr>
              <a:t>Jaga</a:t>
            </a:r>
            <a:r>
              <a:rPr lang="en-GB" dirty="0" smtClean="0">
                <a:solidFill>
                  <a:schemeClr val="bg1"/>
                </a:solidFill>
                <a:latin typeface="+mj-lt"/>
              </a:rPr>
              <a:t> Ramesh</a:t>
            </a:r>
            <a:endParaRPr lang="nl-N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036" y="3352800"/>
            <a:ext cx="54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+mj-lt"/>
              </a:rPr>
              <a:t>States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+mj-lt"/>
              </a:rPr>
              <a:t>: Hawaii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North </a:t>
            </a:r>
            <a:r>
              <a:rPr lang="tr-TR" dirty="0" smtClean="0">
                <a:solidFill>
                  <a:schemeClr val="bg1"/>
                </a:solidFill>
                <a:latin typeface="+mj-lt"/>
              </a:rPr>
              <a:t>Dakota</a:t>
            </a:r>
            <a:endParaRPr lang="nl-N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375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AWAII coun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9" y="1295400"/>
            <a:ext cx="71437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3429000"/>
            <a:ext cx="6248399" cy="9906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State of Hawaii &amp; North Dakota</a:t>
            </a:r>
          </a:p>
          <a:p>
            <a:pPr marL="0" indent="0">
              <a:buNone/>
            </a:pPr>
            <a:r>
              <a:rPr lang="tr-TR" dirty="0"/>
              <a:t>	Analyzed by Jaga Ramesh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STATE</a:t>
            </a:r>
            <a:r>
              <a:rPr lang="en-US" dirty="0" smtClean="0"/>
              <a:t>S :</a:t>
            </a:r>
            <a:r>
              <a:rPr lang="tr-TR" dirty="0" smtClean="0"/>
              <a:t> </a:t>
            </a:r>
            <a:r>
              <a:rPr lang="tr-TR" dirty="0"/>
              <a:t>HAWAII &amp;  NORTH DAKOTA</a:t>
            </a:r>
            <a:endParaRPr lang="en-GB" dirty="0"/>
          </a:p>
        </p:txBody>
      </p:sp>
      <p:pic>
        <p:nvPicPr>
          <p:cNvPr id="2052" name="Picture 4" descr="Image result for state north dako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/>
          <a:stretch/>
        </p:blipFill>
        <p:spPr bwMode="auto">
          <a:xfrm>
            <a:off x="0" y="2209800"/>
            <a:ext cx="4476749" cy="30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HAWAII </a:t>
            </a:r>
            <a:r>
              <a:rPr lang="tr-TR" dirty="0" smtClean="0"/>
              <a:t>: </a:t>
            </a:r>
            <a:r>
              <a:rPr lang="tr-TR" dirty="0"/>
              <a:t>OVERVIEW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157" y="1219200"/>
            <a:ext cx="5304844" cy="42672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24"/>
              </a:spcAft>
            </a:pPr>
            <a:r>
              <a:rPr lang="en-US" dirty="0"/>
              <a:t>E</a:t>
            </a:r>
            <a:r>
              <a:rPr lang="en-US" dirty="0" smtClean="0"/>
              <a:t>lectoral votes : 4</a:t>
            </a:r>
            <a:endParaRPr lang="en-GB" dirty="0"/>
          </a:p>
          <a:p>
            <a:pPr>
              <a:lnSpc>
                <a:spcPct val="150000"/>
              </a:lnSpc>
              <a:spcBef>
                <a:spcPts val="24"/>
              </a:spcBef>
            </a:pPr>
            <a:r>
              <a:rPr lang="en-GB" dirty="0" smtClean="0"/>
              <a:t>Culturally diverse with Asian (~40%), Multi race (~30%), White (~30%)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Counties : 4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Main source of income : Tourism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Lowest voter turnout in US : 39% of total Population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70830" y="1219200"/>
            <a:ext cx="4044770" cy="1524000"/>
            <a:chOff x="6470830" y="1371600"/>
            <a:chExt cx="404477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830" y="1371600"/>
              <a:ext cx="1904999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34400" y="1752600"/>
              <a:ext cx="167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Male : 48-51%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4400" y="220746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C3399"/>
                  </a:solidFill>
                </a:rPr>
                <a:t>Female : 49-52%</a:t>
              </a:r>
              <a:endParaRPr lang="en-US" dirty="0">
                <a:solidFill>
                  <a:srgbClr val="CC3399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6" y="2667000"/>
            <a:ext cx="4648200" cy="1228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4491776" cy="10639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01" y="1371600"/>
            <a:ext cx="0" cy="4572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3976925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10-12%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3975973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32-39%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0" y="3975021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31-36%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0" y="3974069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18-23%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3700" y="5481210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40-51%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9100" y="5480258"/>
            <a:ext cx="7239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2-3%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0" y="5479306"/>
            <a:ext cx="76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3-8%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87000" y="5478354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22-29%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HAWAII </a:t>
            </a:r>
            <a:r>
              <a:rPr lang="tr-TR" dirty="0" smtClean="0"/>
              <a:t>: </a:t>
            </a:r>
            <a:r>
              <a:rPr lang="tr-TR" dirty="0"/>
              <a:t>METHOD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5486400" cy="4267200"/>
          </a:xfrm>
        </p:spPr>
        <p:txBody>
          <a:bodyPr anchor="ctr"/>
          <a:lstStyle/>
          <a:p>
            <a:r>
              <a:rPr lang="en-US" dirty="0" smtClean="0"/>
              <a:t>Hawaii favored Democrats in elections 2000 to 2016</a:t>
            </a:r>
          </a:p>
          <a:p>
            <a:r>
              <a:rPr lang="en-US" dirty="0" smtClean="0"/>
              <a:t>Voter turnout to determine </a:t>
            </a:r>
            <a:r>
              <a:rPr lang="en-US" dirty="0"/>
              <a:t>D</a:t>
            </a:r>
            <a:r>
              <a:rPr lang="en-US" dirty="0" smtClean="0"/>
              <a:t>emocrat Vs Republic votes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Linear Regression Model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en-US" dirty="0"/>
              <a:t>R Programming</a:t>
            </a:r>
          </a:p>
          <a:p>
            <a:r>
              <a:rPr lang="en-US" dirty="0" smtClean="0"/>
              <a:t>Box plot to display the range of Democrat / Republic / Other party votes with 95% confidence interval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19200"/>
            <a:ext cx="1914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724150"/>
            <a:ext cx="5334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HAWAII </a:t>
            </a:r>
            <a:r>
              <a:rPr lang="tr-TR" dirty="0" smtClean="0"/>
              <a:t>: </a:t>
            </a:r>
            <a:r>
              <a:rPr lang="tr-TR" dirty="0"/>
              <a:t>FINDINGS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2800" y="1219199"/>
            <a:ext cx="4572000" cy="4495799"/>
          </a:xfrm>
        </p:spPr>
        <p:txBody>
          <a:bodyPr anchor="ctr"/>
          <a:lstStyle/>
          <a:p>
            <a:r>
              <a:rPr lang="en-US" dirty="0" smtClean="0"/>
              <a:t>Statistical analysis : Republican Party loses in Hawaii in 2020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Democrat: 285,936 </a:t>
            </a:r>
            <a:r>
              <a:rPr lang="en-US" dirty="0" smtClean="0"/>
              <a:t>votes</a:t>
            </a:r>
          </a:p>
          <a:p>
            <a:pPr marL="256032" indent="-256032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(95% </a:t>
            </a:r>
            <a:r>
              <a:rPr lang="en-US" sz="2000" dirty="0" err="1" smtClean="0"/>
              <a:t>conf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: </a:t>
            </a:r>
            <a:r>
              <a:rPr lang="en-US" sz="2000" dirty="0"/>
              <a:t> </a:t>
            </a:r>
            <a:r>
              <a:rPr lang="en-US" sz="2000" dirty="0" smtClean="0"/>
              <a:t>226,287 and 345,586)</a:t>
            </a:r>
          </a:p>
          <a:p>
            <a:pPr marL="256032" indent="-256032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/>
              <a:t>Republic: 156,643 </a:t>
            </a:r>
            <a:r>
              <a:rPr lang="en-US" dirty="0" smtClean="0"/>
              <a:t>votes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(</a:t>
            </a:r>
            <a:r>
              <a:rPr lang="en-US" sz="2000" dirty="0"/>
              <a:t>95% </a:t>
            </a:r>
            <a:r>
              <a:rPr lang="en-US" sz="2000" dirty="0" err="1"/>
              <a:t>conf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:  103,857 and 211,574)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Others : 22,956 </a:t>
            </a:r>
            <a:r>
              <a:rPr lang="en-US" dirty="0" smtClean="0"/>
              <a:t>votes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(</a:t>
            </a:r>
            <a:r>
              <a:rPr lang="en-US" sz="2000" dirty="0"/>
              <a:t>95% </a:t>
            </a:r>
            <a:r>
              <a:rPr lang="en-US" sz="2000" dirty="0" err="1"/>
              <a:t>conf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:  16,092 and 27,674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09064"/>
            <a:ext cx="6019800" cy="43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DAKOTA</a:t>
            </a:r>
            <a:r>
              <a:rPr lang="tr-TR" dirty="0" smtClean="0"/>
              <a:t> : </a:t>
            </a:r>
            <a:r>
              <a:rPr lang="tr-TR" dirty="0"/>
              <a:t>OVERVIEW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157" y="1219200"/>
            <a:ext cx="5304844" cy="42672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24"/>
              </a:spcAft>
            </a:pPr>
            <a:r>
              <a:rPr lang="en-US" dirty="0"/>
              <a:t>E</a:t>
            </a:r>
            <a:r>
              <a:rPr lang="en-US" dirty="0" smtClean="0"/>
              <a:t>lectoral votes : 3</a:t>
            </a:r>
            <a:endParaRPr lang="en-GB" dirty="0"/>
          </a:p>
          <a:p>
            <a:pPr>
              <a:lnSpc>
                <a:spcPct val="150000"/>
              </a:lnSpc>
              <a:spcBef>
                <a:spcPts val="24"/>
              </a:spcBef>
            </a:pPr>
            <a:r>
              <a:rPr lang="en-GB" dirty="0" smtClean="0"/>
              <a:t>White dominant population (~89%)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Counties : 53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Main industries: Agriculture, Oil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Voter turnout : 61 – 65% of voting population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70830" y="1219200"/>
            <a:ext cx="4044770" cy="1524000"/>
            <a:chOff x="6470830" y="1371600"/>
            <a:chExt cx="404477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830" y="1371600"/>
              <a:ext cx="1904999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34400" y="1752600"/>
              <a:ext cx="167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Male : 49-50%</a:t>
              </a:r>
              <a:endParaRPr lang="en-US" dirty="0">
                <a:solidFill>
                  <a:srgbClr val="1F49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4400" y="220746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C3399"/>
                  </a:solidFill>
                </a:rPr>
                <a:t>Female : 50-51%</a:t>
              </a:r>
              <a:endParaRPr lang="en-US" dirty="0">
                <a:solidFill>
                  <a:srgbClr val="CC3399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6" y="2667000"/>
            <a:ext cx="4648200" cy="1228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4491776" cy="10639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01" y="1371600"/>
            <a:ext cx="0" cy="4572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3976925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13-17%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3975973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31-39%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0" y="3975021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30-37%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0" y="3974069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16-19%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676" y="5481210"/>
            <a:ext cx="99462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0.5-1%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9100" y="5480258"/>
            <a:ext cx="9484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0.5-1%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0" y="5479306"/>
            <a:ext cx="76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1-3%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87000" y="5478354"/>
            <a:ext cx="990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89-95%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DAKOTA</a:t>
            </a:r>
            <a:r>
              <a:rPr lang="tr-TR" dirty="0" smtClean="0"/>
              <a:t> : </a:t>
            </a:r>
            <a:r>
              <a:rPr lang="tr-TR" dirty="0"/>
              <a:t>METHOD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5486400" cy="4267200"/>
          </a:xfrm>
        </p:spPr>
        <p:txBody>
          <a:bodyPr anchor="ctr"/>
          <a:lstStyle/>
          <a:p>
            <a:r>
              <a:rPr lang="en-US" dirty="0" smtClean="0"/>
              <a:t>North Dakota favored Republicans in elections 2000 to 2016</a:t>
            </a:r>
          </a:p>
          <a:p>
            <a:r>
              <a:rPr lang="en-US" dirty="0" smtClean="0"/>
              <a:t>Historical Voter turnout %, Democrat vote%, Republic vote % to statistically predict 2020 votes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Monte Carlo Analysis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en-US" dirty="0"/>
              <a:t>R Programming</a:t>
            </a:r>
          </a:p>
          <a:p>
            <a:r>
              <a:rPr lang="en-US" dirty="0" smtClean="0"/>
              <a:t>Histogram to display the range of Democrat / Republic / Other party votes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19200"/>
            <a:ext cx="1914525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819400"/>
            <a:ext cx="464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DAKOTA</a:t>
            </a:r>
            <a:r>
              <a:rPr lang="tr-TR" dirty="0" smtClean="0"/>
              <a:t> : </a:t>
            </a:r>
            <a:r>
              <a:rPr lang="tr-TR" dirty="0"/>
              <a:t>FINDINGS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2800" y="1219199"/>
            <a:ext cx="4572000" cy="4495799"/>
          </a:xfrm>
        </p:spPr>
        <p:txBody>
          <a:bodyPr anchor="ctr"/>
          <a:lstStyle/>
          <a:p>
            <a:r>
              <a:rPr lang="en-US" dirty="0" smtClean="0"/>
              <a:t>Statistical Finding : Republican Party wins in North Dakota in 2020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Republic: </a:t>
            </a:r>
            <a:r>
              <a:rPr lang="en-US" dirty="0"/>
              <a:t>227,200</a:t>
            </a:r>
            <a:r>
              <a:rPr lang="en-US" dirty="0" smtClean="0"/>
              <a:t> votes</a:t>
            </a:r>
          </a:p>
          <a:p>
            <a:pPr marL="256032" indent="-256032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(Range:  206,000 and 240,400)</a:t>
            </a:r>
          </a:p>
          <a:p>
            <a:pPr marL="256032" indent="-256032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Democrat: 135,900 votes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(Range:  110,500 </a:t>
            </a:r>
            <a:r>
              <a:rPr lang="en-US" sz="2000" dirty="0"/>
              <a:t>and </a:t>
            </a:r>
            <a:r>
              <a:rPr lang="en-US" sz="2000" dirty="0" smtClean="0"/>
              <a:t>157,400)</a:t>
            </a:r>
            <a:endParaRPr lang="en-US" sz="2000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Others : </a:t>
            </a:r>
            <a:r>
              <a:rPr lang="en-US" dirty="0" smtClean="0"/>
              <a:t>22,560 votes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(Range:  11,920 </a:t>
            </a:r>
            <a:r>
              <a:rPr lang="en-US" sz="2000" dirty="0"/>
              <a:t>and </a:t>
            </a:r>
            <a:r>
              <a:rPr lang="en-US" sz="2000" dirty="0" smtClean="0"/>
              <a:t>34,120)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219198"/>
            <a:ext cx="59436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THANK YOU!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dirty="0"/>
              <a:t>Meltem Oktay (meltemoktay@outlook.com)</a:t>
            </a:r>
          </a:p>
          <a:p>
            <a:r>
              <a:rPr lang="tr-TR" dirty="0"/>
              <a:t>Jaga Ramesh </a:t>
            </a:r>
            <a:r>
              <a:rPr lang="tr-TR" dirty="0" smtClean="0"/>
              <a:t>(</a:t>
            </a:r>
            <a:r>
              <a:rPr lang="en-US" dirty="0" smtClean="0"/>
              <a:t>jagadeeswari.ramesh@gmail.com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Sojung Kim (email)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16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udyPortal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5600"/>
      </a:accent1>
      <a:accent2>
        <a:srgbClr val="FFDCC8"/>
      </a:accent2>
      <a:accent3>
        <a:srgbClr val="FFB992"/>
      </a:accent3>
      <a:accent4>
        <a:srgbClr val="FF965C"/>
      </a:accent4>
      <a:accent5>
        <a:srgbClr val="B34000"/>
      </a:accent5>
      <a:accent6>
        <a:srgbClr val="772B00"/>
      </a:accent6>
      <a:hlink>
        <a:srgbClr val="EF5600"/>
      </a:hlink>
      <a:folHlink>
        <a:srgbClr val="B84200"/>
      </a:folHlink>
    </a:clrScheme>
    <a:fontScheme name="Custom 1">
      <a:majorFont>
        <a:latin typeface="Open Sans Condense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ACFDD759EE14997782E490E5A8A17" ma:contentTypeVersion="2" ma:contentTypeDescription="Create a new document." ma:contentTypeScope="" ma:versionID="0312a9112655e40558fe293f66cd4e44">
  <xsd:schema xmlns:xsd="http://www.w3.org/2001/XMLSchema" xmlns:xs="http://www.w3.org/2001/XMLSchema" xmlns:p="http://schemas.microsoft.com/office/2006/metadata/properties" xmlns:ns2="367645ab-2e84-4bbd-a573-a59f702cb5ad" targetNamespace="http://schemas.microsoft.com/office/2006/metadata/properties" ma:root="true" ma:fieldsID="ee62d55d527b7777dcb03ff3d21dd442" ns2:_="">
    <xsd:import namespace="367645ab-2e84-4bbd-a573-a59f702cb5a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645ab-2e84-4bbd-a573-a59f702cb5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9625EC-3BD0-4325-B74C-E269033DAD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DE3741-22A4-43B0-806C-6FF07ED4D591}">
  <ds:schemaRefs>
    <ds:schemaRef ds:uri="367645ab-2e84-4bbd-a573-a59f702cb5ad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BB0FE6-99D7-4D55-B8BE-DF4D2A646F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645ab-2e84-4bbd-a573-a59f702cb5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</TotalTime>
  <Words>367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Calibri</vt:lpstr>
      <vt:lpstr>Wingdings</vt:lpstr>
      <vt:lpstr>Open Sans Condensed</vt:lpstr>
      <vt:lpstr>Open Sans Condensed Light</vt:lpstr>
      <vt:lpstr>Arial</vt:lpstr>
      <vt:lpstr>Office Theme</vt:lpstr>
      <vt:lpstr>Cs-84 FINAL PROJECT PRESENTATION 2020 electıon predıctıon</vt:lpstr>
      <vt:lpstr>STATES : HAWAII &amp;  NORTH DAKOTA</vt:lpstr>
      <vt:lpstr>HAWAII : OVERVIEW</vt:lpstr>
      <vt:lpstr>HAWAII : METHOD</vt:lpstr>
      <vt:lpstr>HAWAII : FINDINGS</vt:lpstr>
      <vt:lpstr>NORTH DAKOTA : OVERVIEW</vt:lpstr>
      <vt:lpstr>NORTH DAKOTA : METHOD</vt:lpstr>
      <vt:lpstr>NORTH DAKOTA : FINDINGS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Thijs Putman</dc:creator>
  <cp:lastModifiedBy>ramesh</cp:lastModifiedBy>
  <cp:revision>588</cp:revision>
  <cp:lastPrinted>2010-08-01T11:09:41Z</cp:lastPrinted>
  <dcterms:created xsi:type="dcterms:W3CDTF">2006-08-16T00:00:00Z</dcterms:created>
  <dcterms:modified xsi:type="dcterms:W3CDTF">2017-02-17T06:15:16Z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0x0101001FFACFDD759EE14997782E490E5A8A17</vt:lpwstr>
  </property>
</Properties>
</file>