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
  </p:notesMasterIdLst>
  <p:handoutMasterIdLst>
    <p:handoutMasterId r:id="rId4"/>
  </p:handoutMasterIdLst>
  <p:sldIdLst>
    <p:sldId id="962" r:id="rId2"/>
  </p:sldIdLst>
  <p:sldSz cx="31935738" cy="42773600"/>
  <p:notesSz cx="6797675" cy="9926638"/>
  <p:defaultTextStyle>
    <a:defPPr>
      <a:defRPr lang="ja-JP"/>
    </a:defPPr>
    <a:lvl1pPr algn="l" rtl="0" fontAlgn="base">
      <a:spcBef>
        <a:spcPct val="0"/>
      </a:spcBef>
      <a:spcAft>
        <a:spcPct val="0"/>
      </a:spcAft>
      <a:defRPr kumimoji="1" sz="3100" b="1" kern="1200">
        <a:solidFill>
          <a:schemeClr val="bg1"/>
        </a:solidFill>
        <a:latin typeface="Arial" charset="0"/>
        <a:ea typeface="ＭＳ Ｐゴシック" charset="-128"/>
        <a:cs typeface="+mn-cs"/>
      </a:defRPr>
    </a:lvl1pPr>
    <a:lvl2pPr marL="457200" algn="l" rtl="0" fontAlgn="base">
      <a:spcBef>
        <a:spcPct val="0"/>
      </a:spcBef>
      <a:spcAft>
        <a:spcPct val="0"/>
      </a:spcAft>
      <a:defRPr kumimoji="1" sz="3100" b="1" kern="1200">
        <a:solidFill>
          <a:schemeClr val="bg1"/>
        </a:solidFill>
        <a:latin typeface="Arial" charset="0"/>
        <a:ea typeface="ＭＳ Ｐゴシック" charset="-128"/>
        <a:cs typeface="+mn-cs"/>
      </a:defRPr>
    </a:lvl2pPr>
    <a:lvl3pPr marL="914400" algn="l" rtl="0" fontAlgn="base">
      <a:spcBef>
        <a:spcPct val="0"/>
      </a:spcBef>
      <a:spcAft>
        <a:spcPct val="0"/>
      </a:spcAft>
      <a:defRPr kumimoji="1" sz="3100" b="1" kern="1200">
        <a:solidFill>
          <a:schemeClr val="bg1"/>
        </a:solidFill>
        <a:latin typeface="Arial" charset="0"/>
        <a:ea typeface="ＭＳ Ｐゴシック" charset="-128"/>
        <a:cs typeface="+mn-cs"/>
      </a:defRPr>
    </a:lvl3pPr>
    <a:lvl4pPr marL="1371600" algn="l" rtl="0" fontAlgn="base">
      <a:spcBef>
        <a:spcPct val="0"/>
      </a:spcBef>
      <a:spcAft>
        <a:spcPct val="0"/>
      </a:spcAft>
      <a:defRPr kumimoji="1" sz="3100" b="1" kern="1200">
        <a:solidFill>
          <a:schemeClr val="bg1"/>
        </a:solidFill>
        <a:latin typeface="Arial" charset="0"/>
        <a:ea typeface="ＭＳ Ｐゴシック" charset="-128"/>
        <a:cs typeface="+mn-cs"/>
      </a:defRPr>
    </a:lvl4pPr>
    <a:lvl5pPr marL="1828800" algn="l" rtl="0" fontAlgn="base">
      <a:spcBef>
        <a:spcPct val="0"/>
      </a:spcBef>
      <a:spcAft>
        <a:spcPct val="0"/>
      </a:spcAft>
      <a:defRPr kumimoji="1" sz="3100" b="1" kern="1200">
        <a:solidFill>
          <a:schemeClr val="bg1"/>
        </a:solidFill>
        <a:latin typeface="Arial" charset="0"/>
        <a:ea typeface="ＭＳ Ｐゴシック" charset="-128"/>
        <a:cs typeface="+mn-cs"/>
      </a:defRPr>
    </a:lvl5pPr>
    <a:lvl6pPr marL="2286000" algn="l" defTabSz="914400" rtl="0" eaLnBrk="1" latinLnBrk="0" hangingPunct="1">
      <a:defRPr kumimoji="1" sz="3100" b="1" kern="1200">
        <a:solidFill>
          <a:schemeClr val="bg1"/>
        </a:solidFill>
        <a:latin typeface="Arial" charset="0"/>
        <a:ea typeface="ＭＳ Ｐゴシック" charset="-128"/>
        <a:cs typeface="+mn-cs"/>
      </a:defRPr>
    </a:lvl6pPr>
    <a:lvl7pPr marL="2743200" algn="l" defTabSz="914400" rtl="0" eaLnBrk="1" latinLnBrk="0" hangingPunct="1">
      <a:defRPr kumimoji="1" sz="3100" b="1" kern="1200">
        <a:solidFill>
          <a:schemeClr val="bg1"/>
        </a:solidFill>
        <a:latin typeface="Arial" charset="0"/>
        <a:ea typeface="ＭＳ Ｐゴシック" charset="-128"/>
        <a:cs typeface="+mn-cs"/>
      </a:defRPr>
    </a:lvl7pPr>
    <a:lvl8pPr marL="3200400" algn="l" defTabSz="914400" rtl="0" eaLnBrk="1" latinLnBrk="0" hangingPunct="1">
      <a:defRPr kumimoji="1" sz="3100" b="1" kern="1200">
        <a:solidFill>
          <a:schemeClr val="bg1"/>
        </a:solidFill>
        <a:latin typeface="Arial" charset="0"/>
        <a:ea typeface="ＭＳ Ｐゴシック" charset="-128"/>
        <a:cs typeface="+mn-cs"/>
      </a:defRPr>
    </a:lvl8pPr>
    <a:lvl9pPr marL="3657600" algn="l" defTabSz="914400" rtl="0" eaLnBrk="1" latinLnBrk="0" hangingPunct="1">
      <a:defRPr kumimoji="1" sz="3100" b="1"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742">
          <p15:clr>
            <a:srgbClr val="A4A3A4"/>
          </p15:clr>
        </p15:guide>
        <p15:guide id="2" pos="10117">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D2E0B"/>
    <a:srgbClr val="FF99FF"/>
    <a:srgbClr val="FF0000"/>
    <a:srgbClr val="00FFFF"/>
    <a:srgbClr val="FFFF00"/>
    <a:srgbClr val="FF33CC"/>
    <a:srgbClr val="B88C00"/>
    <a:srgbClr val="CCFF6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95" autoAdjust="0"/>
    <p:restoredTop sz="94813" autoAdjust="0"/>
  </p:normalViewPr>
  <p:slideViewPr>
    <p:cSldViewPr snapToObjects="1">
      <p:cViewPr>
        <p:scale>
          <a:sx n="66" d="100"/>
          <a:sy n="66" d="100"/>
        </p:scale>
        <p:origin x="492" y="-5324"/>
      </p:cViewPr>
      <p:guideLst>
        <p:guide orient="horz" pos="742"/>
        <p:guide pos="10117"/>
      </p:guideLst>
    </p:cSldViewPr>
  </p:slideViewPr>
  <p:outlineViewPr>
    <p:cViewPr>
      <p:scale>
        <a:sx n="100" d="100"/>
        <a:sy n="100" d="100"/>
      </p:scale>
      <p:origin x="0" y="0"/>
    </p:cViewPr>
  </p:outlineViewPr>
  <p:notesTextViewPr>
    <p:cViewPr>
      <p:scale>
        <a:sx n="20" d="100"/>
        <a:sy n="20" d="100"/>
      </p:scale>
      <p:origin x="0" y="0"/>
    </p:cViewPr>
  </p:notesTextViewPr>
  <p:sorterViewPr>
    <p:cViewPr>
      <p:scale>
        <a:sx n="66" d="100"/>
        <a:sy n="66" d="100"/>
      </p:scale>
      <p:origin x="0" y="0"/>
    </p:cViewPr>
  </p:sorterViewPr>
  <p:notesViewPr>
    <p:cSldViewPr snapToObjects="1">
      <p:cViewPr varScale="1">
        <p:scale>
          <a:sx n="57" d="100"/>
          <a:sy n="57" d="100"/>
        </p:scale>
        <p:origin x="-1302" y="-90"/>
      </p:cViewPr>
      <p:guideLst>
        <p:guide orient="horz" pos="3127"/>
        <p:guide pos="2142"/>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bwMode="auto">
          <a:xfrm>
            <a:off x="0" y="0"/>
            <a:ext cx="2922651" cy="460280"/>
          </a:xfrm>
          <a:prstGeom prst="rect">
            <a:avLst/>
          </a:prstGeom>
          <a:noFill/>
          <a:ln w="9525">
            <a:noFill/>
            <a:miter lim="800000"/>
            <a:headEnd/>
            <a:tailEnd/>
          </a:ln>
        </p:spPr>
        <p:txBody>
          <a:bodyPr vert="horz" wrap="square" lIns="91959" tIns="45981" rIns="91959" bIns="45981" numCol="1" anchor="t" anchorCtr="0" compatLnSpc="1">
            <a:prstTxWarp prst="textNoShape">
              <a:avLst/>
            </a:prstTxWarp>
          </a:bodyPr>
          <a:lstStyle>
            <a:lvl1pPr defTabSz="914079">
              <a:defRPr sz="1200"/>
            </a:lvl1pPr>
          </a:lstStyle>
          <a:p>
            <a:pPr>
              <a:defRPr/>
            </a:pPr>
            <a:endParaRPr lang="en-US" altLang="ja-JP" dirty="0"/>
          </a:p>
        </p:txBody>
      </p:sp>
      <p:sp>
        <p:nvSpPr>
          <p:cNvPr id="219139" name="Rectangle 3"/>
          <p:cNvSpPr>
            <a:spLocks noGrp="1" noChangeArrowheads="1"/>
          </p:cNvSpPr>
          <p:nvPr>
            <p:ph type="dt" sz="quarter" idx="1"/>
          </p:nvPr>
        </p:nvSpPr>
        <p:spPr bwMode="auto">
          <a:xfrm>
            <a:off x="3845086" y="0"/>
            <a:ext cx="2922318" cy="460280"/>
          </a:xfrm>
          <a:prstGeom prst="rect">
            <a:avLst/>
          </a:prstGeom>
          <a:noFill/>
          <a:ln w="9525">
            <a:noFill/>
            <a:miter lim="800000"/>
            <a:headEnd/>
            <a:tailEnd/>
          </a:ln>
        </p:spPr>
        <p:txBody>
          <a:bodyPr vert="horz" wrap="square" lIns="91959" tIns="45981" rIns="91959" bIns="45981" numCol="1" anchor="t" anchorCtr="0" compatLnSpc="1">
            <a:prstTxWarp prst="textNoShape">
              <a:avLst/>
            </a:prstTxWarp>
          </a:bodyPr>
          <a:lstStyle>
            <a:lvl1pPr algn="r" defTabSz="914079">
              <a:defRPr sz="1200"/>
            </a:lvl1pPr>
          </a:lstStyle>
          <a:p>
            <a:pPr>
              <a:defRPr/>
            </a:pPr>
            <a:endParaRPr lang="en-US" altLang="ja-JP" dirty="0"/>
          </a:p>
        </p:txBody>
      </p:sp>
      <p:sp>
        <p:nvSpPr>
          <p:cNvPr id="219140" name="Rectangle 4"/>
          <p:cNvSpPr>
            <a:spLocks noGrp="1" noChangeArrowheads="1"/>
          </p:cNvSpPr>
          <p:nvPr>
            <p:ph type="ftr" sz="quarter" idx="2"/>
          </p:nvPr>
        </p:nvSpPr>
        <p:spPr bwMode="auto">
          <a:xfrm>
            <a:off x="0" y="9426661"/>
            <a:ext cx="2922651" cy="536594"/>
          </a:xfrm>
          <a:prstGeom prst="rect">
            <a:avLst/>
          </a:prstGeom>
          <a:noFill/>
          <a:ln w="9525">
            <a:noFill/>
            <a:miter lim="800000"/>
            <a:headEnd/>
            <a:tailEnd/>
          </a:ln>
        </p:spPr>
        <p:txBody>
          <a:bodyPr vert="horz" wrap="square" lIns="91959" tIns="45981" rIns="91959" bIns="45981" numCol="1" anchor="b" anchorCtr="0" compatLnSpc="1">
            <a:prstTxWarp prst="textNoShape">
              <a:avLst/>
            </a:prstTxWarp>
          </a:bodyPr>
          <a:lstStyle>
            <a:lvl1pPr defTabSz="914079">
              <a:defRPr sz="1200"/>
            </a:lvl1pPr>
          </a:lstStyle>
          <a:p>
            <a:pPr>
              <a:defRPr/>
            </a:pPr>
            <a:endParaRPr lang="en-US" altLang="ja-JP" dirty="0"/>
          </a:p>
        </p:txBody>
      </p:sp>
      <p:sp>
        <p:nvSpPr>
          <p:cNvPr id="219141" name="Rectangle 5"/>
          <p:cNvSpPr>
            <a:spLocks noGrp="1" noChangeArrowheads="1"/>
          </p:cNvSpPr>
          <p:nvPr>
            <p:ph type="sldNum" sz="quarter" idx="3"/>
          </p:nvPr>
        </p:nvSpPr>
        <p:spPr bwMode="auto">
          <a:xfrm>
            <a:off x="3845086" y="9426661"/>
            <a:ext cx="2922318" cy="536594"/>
          </a:xfrm>
          <a:prstGeom prst="rect">
            <a:avLst/>
          </a:prstGeom>
          <a:noFill/>
          <a:ln w="9525">
            <a:noFill/>
            <a:miter lim="800000"/>
            <a:headEnd/>
            <a:tailEnd/>
          </a:ln>
        </p:spPr>
        <p:txBody>
          <a:bodyPr vert="horz" wrap="square" lIns="91959" tIns="45981" rIns="91959" bIns="45981" numCol="1" anchor="b" anchorCtr="0" compatLnSpc="1">
            <a:prstTxWarp prst="textNoShape">
              <a:avLst/>
            </a:prstTxWarp>
          </a:bodyPr>
          <a:lstStyle>
            <a:lvl1pPr algn="r" defTabSz="914079">
              <a:defRPr sz="1200"/>
            </a:lvl1pPr>
          </a:lstStyle>
          <a:p>
            <a:pPr>
              <a:defRPr/>
            </a:pPr>
            <a:fld id="{10D692B0-B917-4418-8EC2-ED5258B67D83}" type="slidenum">
              <a:rPr lang="en-US" altLang="ja-JP"/>
              <a:pPr>
                <a:defRPr/>
              </a:pPr>
              <a:t>‹#›</a:t>
            </a:fld>
            <a:endParaRPr lang="en-US" altLang="ja-JP"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46269" cy="496896"/>
          </a:xfrm>
          <a:prstGeom prst="rect">
            <a:avLst/>
          </a:prstGeom>
          <a:noFill/>
          <a:ln w="9525">
            <a:noFill/>
            <a:miter lim="800000"/>
            <a:headEnd/>
            <a:tailEnd/>
          </a:ln>
        </p:spPr>
        <p:txBody>
          <a:bodyPr vert="horz" wrap="square" lIns="91959" tIns="45981" rIns="91959" bIns="45981" numCol="1" anchor="t" anchorCtr="0" compatLnSpc="1">
            <a:prstTxWarp prst="textNoShape">
              <a:avLst/>
            </a:prstTxWarp>
          </a:bodyPr>
          <a:lstStyle>
            <a:lvl1pPr defTabSz="914079">
              <a:defRPr sz="1200" b="0">
                <a:solidFill>
                  <a:schemeClr val="tx1"/>
                </a:solidFill>
                <a:latin typeface="Times New Roman" pitchFamily="18" charset="0"/>
              </a:defRPr>
            </a:lvl1pPr>
          </a:lstStyle>
          <a:p>
            <a:pPr>
              <a:defRPr/>
            </a:pPr>
            <a:endParaRPr lang="en-US" altLang="ja-JP" dirty="0"/>
          </a:p>
        </p:txBody>
      </p:sp>
      <p:sp>
        <p:nvSpPr>
          <p:cNvPr id="56323" name="Rectangle 3"/>
          <p:cNvSpPr>
            <a:spLocks noGrp="1" noChangeArrowheads="1"/>
          </p:cNvSpPr>
          <p:nvPr>
            <p:ph type="dt" idx="1"/>
          </p:nvPr>
        </p:nvSpPr>
        <p:spPr bwMode="auto">
          <a:xfrm>
            <a:off x="3851406" y="0"/>
            <a:ext cx="2946269" cy="496896"/>
          </a:xfrm>
          <a:prstGeom prst="rect">
            <a:avLst/>
          </a:prstGeom>
          <a:noFill/>
          <a:ln w="9525">
            <a:noFill/>
            <a:miter lim="800000"/>
            <a:headEnd/>
            <a:tailEnd/>
          </a:ln>
        </p:spPr>
        <p:txBody>
          <a:bodyPr vert="horz" wrap="square" lIns="91959" tIns="45981" rIns="91959" bIns="45981" numCol="1" anchor="t" anchorCtr="0" compatLnSpc="1">
            <a:prstTxWarp prst="textNoShape">
              <a:avLst/>
            </a:prstTxWarp>
          </a:bodyPr>
          <a:lstStyle>
            <a:lvl1pPr algn="r" defTabSz="914079">
              <a:defRPr sz="1200" b="0">
                <a:solidFill>
                  <a:schemeClr val="tx1"/>
                </a:solidFill>
                <a:latin typeface="Times New Roman" pitchFamily="18" charset="0"/>
              </a:defRPr>
            </a:lvl1pPr>
          </a:lstStyle>
          <a:p>
            <a:pPr>
              <a:defRPr/>
            </a:pPr>
            <a:endParaRPr lang="en-US" altLang="ja-JP" dirty="0"/>
          </a:p>
        </p:txBody>
      </p:sp>
      <p:sp>
        <p:nvSpPr>
          <p:cNvPr id="13316" name="Rectangle 4"/>
          <p:cNvSpPr>
            <a:spLocks noGrp="1" noRot="1" noChangeAspect="1" noChangeArrowheads="1" noTextEdit="1"/>
          </p:cNvSpPr>
          <p:nvPr>
            <p:ph type="sldImg" idx="2"/>
          </p:nvPr>
        </p:nvSpPr>
        <p:spPr bwMode="auto">
          <a:xfrm>
            <a:off x="2009775" y="744538"/>
            <a:ext cx="2776538" cy="3722687"/>
          </a:xfrm>
          <a:prstGeom prst="rect">
            <a:avLst/>
          </a:prstGeom>
          <a:noFill/>
          <a:ln w="9525">
            <a:solidFill>
              <a:srgbClr val="000000"/>
            </a:solidFill>
            <a:miter lim="800000"/>
            <a:headEnd/>
            <a:tailEnd/>
          </a:ln>
        </p:spPr>
      </p:sp>
      <p:sp>
        <p:nvSpPr>
          <p:cNvPr id="56325" name="Rectangle 5"/>
          <p:cNvSpPr>
            <a:spLocks noGrp="1" noChangeArrowheads="1"/>
          </p:cNvSpPr>
          <p:nvPr>
            <p:ph type="body" sz="quarter" idx="3"/>
          </p:nvPr>
        </p:nvSpPr>
        <p:spPr bwMode="auto">
          <a:xfrm>
            <a:off x="906468" y="4715042"/>
            <a:ext cx="4984740" cy="4466936"/>
          </a:xfrm>
          <a:prstGeom prst="rect">
            <a:avLst/>
          </a:prstGeom>
          <a:noFill/>
          <a:ln w="9525">
            <a:noFill/>
            <a:miter lim="800000"/>
            <a:headEnd/>
            <a:tailEnd/>
          </a:ln>
        </p:spPr>
        <p:txBody>
          <a:bodyPr vert="horz" wrap="square" lIns="91959" tIns="45981" rIns="91959" bIns="45981"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56326" name="Rectangle 6"/>
          <p:cNvSpPr>
            <a:spLocks noGrp="1" noChangeArrowheads="1"/>
          </p:cNvSpPr>
          <p:nvPr>
            <p:ph type="ftr" sz="quarter" idx="4"/>
          </p:nvPr>
        </p:nvSpPr>
        <p:spPr bwMode="auto">
          <a:xfrm>
            <a:off x="0" y="9429742"/>
            <a:ext cx="2946269" cy="496896"/>
          </a:xfrm>
          <a:prstGeom prst="rect">
            <a:avLst/>
          </a:prstGeom>
          <a:noFill/>
          <a:ln w="9525">
            <a:noFill/>
            <a:miter lim="800000"/>
            <a:headEnd/>
            <a:tailEnd/>
          </a:ln>
        </p:spPr>
        <p:txBody>
          <a:bodyPr vert="horz" wrap="square" lIns="91959" tIns="45981" rIns="91959" bIns="45981" numCol="1" anchor="b" anchorCtr="0" compatLnSpc="1">
            <a:prstTxWarp prst="textNoShape">
              <a:avLst/>
            </a:prstTxWarp>
          </a:bodyPr>
          <a:lstStyle>
            <a:lvl1pPr defTabSz="914079">
              <a:defRPr sz="1200" b="0">
                <a:solidFill>
                  <a:schemeClr val="tx1"/>
                </a:solidFill>
                <a:latin typeface="Times New Roman" pitchFamily="18" charset="0"/>
              </a:defRPr>
            </a:lvl1pPr>
          </a:lstStyle>
          <a:p>
            <a:pPr>
              <a:defRPr/>
            </a:pPr>
            <a:endParaRPr lang="en-US" altLang="ja-JP" dirty="0"/>
          </a:p>
        </p:txBody>
      </p:sp>
      <p:sp>
        <p:nvSpPr>
          <p:cNvPr id="56327" name="Rectangle 7"/>
          <p:cNvSpPr>
            <a:spLocks noGrp="1" noChangeArrowheads="1"/>
          </p:cNvSpPr>
          <p:nvPr>
            <p:ph type="sldNum" sz="quarter" idx="5"/>
          </p:nvPr>
        </p:nvSpPr>
        <p:spPr bwMode="auto">
          <a:xfrm>
            <a:off x="3851406" y="9429742"/>
            <a:ext cx="2946269" cy="496896"/>
          </a:xfrm>
          <a:prstGeom prst="rect">
            <a:avLst/>
          </a:prstGeom>
          <a:noFill/>
          <a:ln w="9525">
            <a:noFill/>
            <a:miter lim="800000"/>
            <a:headEnd/>
            <a:tailEnd/>
          </a:ln>
        </p:spPr>
        <p:txBody>
          <a:bodyPr vert="horz" wrap="square" lIns="91959" tIns="45981" rIns="91959" bIns="45981" numCol="1" anchor="b" anchorCtr="0" compatLnSpc="1">
            <a:prstTxWarp prst="textNoShape">
              <a:avLst/>
            </a:prstTxWarp>
          </a:bodyPr>
          <a:lstStyle>
            <a:lvl1pPr algn="r" defTabSz="914079">
              <a:defRPr sz="1200" b="0">
                <a:solidFill>
                  <a:schemeClr val="tx1"/>
                </a:solidFill>
                <a:latin typeface="Times New Roman" pitchFamily="18" charset="0"/>
              </a:defRPr>
            </a:lvl1pPr>
          </a:lstStyle>
          <a:p>
            <a:pPr>
              <a:defRPr/>
            </a:pPr>
            <a:fld id="{9820BF92-6E7E-4F54-B891-1523286BC58C}" type="slidenum">
              <a:rPr lang="en-US" altLang="ja-JP"/>
              <a:pPr>
                <a:defRPr/>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スライド イメージ プレースホルダ 1"/>
          <p:cNvSpPr>
            <a:spLocks noGrp="1" noRot="1" noChangeAspect="1"/>
          </p:cNvSpPr>
          <p:nvPr>
            <p:ph type="sldImg"/>
          </p:nvPr>
        </p:nvSpPr>
        <p:spPr>
          <a:ln/>
        </p:spPr>
      </p:sp>
      <p:sp>
        <p:nvSpPr>
          <p:cNvPr id="16386" name="ノート プレースホルダ 2"/>
          <p:cNvSpPr>
            <a:spLocks noGrp="1"/>
          </p:cNvSpPr>
          <p:nvPr>
            <p:ph type="body" idx="1"/>
          </p:nvPr>
        </p:nvSpPr>
        <p:spPr>
          <a:noFill/>
          <a:ln/>
        </p:spPr>
        <p:txBody>
          <a:bodyPr/>
          <a:lstStyle/>
          <a:p>
            <a:endParaRPr lang="ja-JP" altLang="en-US" dirty="0"/>
          </a:p>
        </p:txBody>
      </p:sp>
      <p:sp>
        <p:nvSpPr>
          <p:cNvPr id="16387" name="スライド番号プレースホルダ 3"/>
          <p:cNvSpPr>
            <a:spLocks noGrp="1"/>
          </p:cNvSpPr>
          <p:nvPr>
            <p:ph type="sldNum" sz="quarter" idx="5"/>
          </p:nvPr>
        </p:nvSpPr>
        <p:spPr>
          <a:noFill/>
        </p:spPr>
        <p:txBody>
          <a:bodyPr/>
          <a:lstStyle/>
          <a:p>
            <a:fld id="{70C2188B-E9E5-4360-AA90-9378B106FA42}" type="slidenum">
              <a:rPr lang="en-US" altLang="ja-JP" smtClean="0"/>
              <a:pPr/>
              <a:t>1</a:t>
            </a:fld>
            <a:endParaRPr lang="en-US" altLang="ja-JP" dirty="0"/>
          </a:p>
        </p:txBody>
      </p:sp>
    </p:spTree>
    <p:extLst>
      <p:ext uri="{BB962C8B-B14F-4D97-AF65-F5344CB8AC3E}">
        <p14:creationId xmlns:p14="http://schemas.microsoft.com/office/powerpoint/2010/main" val="146593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395538" y="13287375"/>
            <a:ext cx="27144662" cy="9169400"/>
          </a:xfrm>
        </p:spPr>
        <p:txBody>
          <a:bodyPr/>
          <a:lstStyle/>
          <a:p>
            <a:r>
              <a:rPr lang="ja-JP" altLang="en-US"/>
              <a:t>マスタ タイトルの書式設定</a:t>
            </a:r>
          </a:p>
        </p:txBody>
      </p:sp>
      <p:sp>
        <p:nvSpPr>
          <p:cNvPr id="3" name="サブタイトル 2"/>
          <p:cNvSpPr>
            <a:spLocks noGrp="1"/>
          </p:cNvSpPr>
          <p:nvPr>
            <p:ph type="subTitle" idx="1"/>
          </p:nvPr>
        </p:nvSpPr>
        <p:spPr>
          <a:xfrm>
            <a:off x="4791075" y="24237950"/>
            <a:ext cx="22353588" cy="109315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1C10AB23-0831-4149-B7AD-792DE0EF888C}" type="slidenum">
              <a:rPr lang="en-US" altLang="ja-JP"/>
              <a:pPr>
                <a:defRPr/>
              </a:pPr>
              <a:t>‹#›</a:t>
            </a:fld>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754BEA5B-3FA2-4C1F-AC83-FB09B6B4E8FC}" type="slidenum">
              <a:rPr lang="en-US" altLang="ja-JP"/>
              <a:pPr>
                <a:defRPr/>
              </a:pPr>
              <a:t>‹#›</a:t>
            </a:fld>
            <a:endParaRPr lang="en-US" altLang="ja-JP"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23153688" y="1712913"/>
            <a:ext cx="7185025" cy="36495037"/>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1597025" y="1712913"/>
            <a:ext cx="21404263" cy="36495037"/>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A1AB4FAD-58C1-4F17-8C1E-9B7D2FC807F8}" type="slidenum">
              <a:rPr lang="en-US" altLang="ja-JP"/>
              <a:pPr>
                <a:defRPr/>
              </a:pPr>
              <a:t>‹#›</a:t>
            </a:fld>
            <a:endParaRPr lang="en-US" altLang="ja-JP"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E78D328F-6ECA-4AE4-A57F-8D7F008D17E3}" type="slidenum">
              <a:rPr lang="en-US" altLang="ja-JP"/>
              <a:pPr>
                <a:defRPr/>
              </a:pPr>
              <a: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522538" y="27485975"/>
            <a:ext cx="27146250" cy="8494713"/>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2522538" y="18129250"/>
            <a:ext cx="27146250" cy="93567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AF33FDE2-721E-415F-89CE-F8F1C4C32867}" type="slidenum">
              <a:rPr lang="en-US" altLang="ja-JP"/>
              <a:pPr>
                <a:defRPr/>
              </a:pPr>
              <a:t>‹#›</a:t>
            </a:fld>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1597025" y="9980613"/>
            <a:ext cx="14293850" cy="28227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16043275" y="9980613"/>
            <a:ext cx="14295438" cy="28227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6"/>
          <p:cNvSpPr>
            <a:spLocks noGrp="1" noChangeArrowheads="1"/>
          </p:cNvSpPr>
          <p:nvPr>
            <p:ph type="sldNum" sz="quarter" idx="12"/>
          </p:nvPr>
        </p:nvSpPr>
        <p:spPr>
          <a:ln/>
        </p:spPr>
        <p:txBody>
          <a:bodyPr/>
          <a:lstStyle>
            <a:lvl1pPr>
              <a:defRPr/>
            </a:lvl1pPr>
          </a:lstStyle>
          <a:p>
            <a:pPr>
              <a:defRPr/>
            </a:pPr>
            <a:fld id="{3C487575-36E6-40BE-B937-67269737716D}" type="slidenum">
              <a:rPr lang="en-US" altLang="ja-JP"/>
              <a:pPr>
                <a:defRPr/>
              </a:pPr>
              <a:t>‹#›</a:t>
            </a:fld>
            <a:endParaRPr lang="en-US" altLang="ja-JP"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1597025" y="9574213"/>
            <a:ext cx="14109700" cy="39909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1597025" y="13565188"/>
            <a:ext cx="14109700" cy="246443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16222663" y="9574213"/>
            <a:ext cx="14116050" cy="39909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16222663" y="13565188"/>
            <a:ext cx="14116050" cy="246443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9" name="Rectangle 6"/>
          <p:cNvSpPr>
            <a:spLocks noGrp="1" noChangeArrowheads="1"/>
          </p:cNvSpPr>
          <p:nvPr>
            <p:ph type="sldNum" sz="quarter" idx="12"/>
          </p:nvPr>
        </p:nvSpPr>
        <p:spPr>
          <a:ln/>
        </p:spPr>
        <p:txBody>
          <a:bodyPr/>
          <a:lstStyle>
            <a:lvl1pPr>
              <a:defRPr/>
            </a:lvl1pPr>
          </a:lstStyle>
          <a:p>
            <a:pPr>
              <a:defRPr/>
            </a:pPr>
            <a:fld id="{21C605B5-81AC-4704-8B92-2B6B5EC4603A}" type="slidenum">
              <a:rPr lang="en-US" altLang="ja-JP"/>
              <a:pPr>
                <a:defRPr/>
              </a:pPr>
              <a:t>‹#›</a:t>
            </a:fld>
            <a:endParaRPr lang="en-US" altLang="ja-JP"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5" name="Rectangle 6"/>
          <p:cNvSpPr>
            <a:spLocks noGrp="1" noChangeArrowheads="1"/>
          </p:cNvSpPr>
          <p:nvPr>
            <p:ph type="sldNum" sz="quarter" idx="12"/>
          </p:nvPr>
        </p:nvSpPr>
        <p:spPr>
          <a:ln/>
        </p:spPr>
        <p:txBody>
          <a:bodyPr/>
          <a:lstStyle>
            <a:lvl1pPr>
              <a:defRPr/>
            </a:lvl1pPr>
          </a:lstStyle>
          <a:p>
            <a:pPr>
              <a:defRPr/>
            </a:pPr>
            <a:fld id="{8E6F3B0C-D6F7-4415-8FA0-AC1D37430FA8}" type="slidenum">
              <a:rPr lang="en-US" altLang="ja-JP"/>
              <a:pPr>
                <a:defRPr/>
              </a:pPr>
              <a:t>‹#›</a:t>
            </a:fld>
            <a:endParaRPr lang="en-US" altLang="ja-JP"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4" name="Rectangle 6"/>
          <p:cNvSpPr>
            <a:spLocks noGrp="1" noChangeArrowheads="1"/>
          </p:cNvSpPr>
          <p:nvPr>
            <p:ph type="sldNum" sz="quarter" idx="12"/>
          </p:nvPr>
        </p:nvSpPr>
        <p:spPr>
          <a:ln/>
        </p:spPr>
        <p:txBody>
          <a:bodyPr/>
          <a:lstStyle>
            <a:lvl1pPr>
              <a:defRPr/>
            </a:lvl1pPr>
          </a:lstStyle>
          <a:p>
            <a:pPr>
              <a:defRPr/>
            </a:pPr>
            <a:fld id="{7CE83F67-F05A-4950-B4CA-9B0E7860ADE8}" type="slidenum">
              <a:rPr lang="en-US" altLang="ja-JP"/>
              <a:pPr>
                <a:defRPr/>
              </a:pPr>
              <a:t>‹#›</a:t>
            </a:fld>
            <a:endParaRPr lang="en-US" altLang="ja-JP"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97025" y="1703388"/>
            <a:ext cx="10506075" cy="7246937"/>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12485688" y="1703388"/>
            <a:ext cx="17853025" cy="36506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1597025" y="8950325"/>
            <a:ext cx="10506075" cy="292592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6"/>
          <p:cNvSpPr>
            <a:spLocks noGrp="1" noChangeArrowheads="1"/>
          </p:cNvSpPr>
          <p:nvPr>
            <p:ph type="sldNum" sz="quarter" idx="12"/>
          </p:nvPr>
        </p:nvSpPr>
        <p:spPr>
          <a:ln/>
        </p:spPr>
        <p:txBody>
          <a:bodyPr/>
          <a:lstStyle>
            <a:lvl1pPr>
              <a:defRPr/>
            </a:lvl1pPr>
          </a:lstStyle>
          <a:p>
            <a:pPr>
              <a:defRPr/>
            </a:pPr>
            <a:fld id="{98225D5B-2CB8-46DD-AC3A-0E275A8C001E}" type="slidenum">
              <a:rPr lang="en-US" altLang="ja-JP"/>
              <a:pPr>
                <a:defRPr/>
              </a:pPr>
              <a:t>‹#›</a:t>
            </a:fld>
            <a:endParaRPr lang="en-US" altLang="ja-JP"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59513" y="29941838"/>
            <a:ext cx="19161125" cy="3533775"/>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6259513" y="3821113"/>
            <a:ext cx="19161125" cy="25665112"/>
          </a:xfrm>
        </p:spPr>
        <p:txBody>
          <a:bodyPr lIns="378880" tIns="189442" rIns="378880" bIns="189442"/>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a:p>
        </p:txBody>
      </p:sp>
      <p:sp>
        <p:nvSpPr>
          <p:cNvPr id="4" name="テキスト プレースホルダ 3"/>
          <p:cNvSpPr>
            <a:spLocks noGrp="1"/>
          </p:cNvSpPr>
          <p:nvPr>
            <p:ph type="body" sz="half" idx="2"/>
          </p:nvPr>
        </p:nvSpPr>
        <p:spPr>
          <a:xfrm>
            <a:off x="6259513" y="33475613"/>
            <a:ext cx="19161125" cy="50212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6"/>
          <p:cNvSpPr>
            <a:spLocks noGrp="1" noChangeArrowheads="1"/>
          </p:cNvSpPr>
          <p:nvPr>
            <p:ph type="sldNum" sz="quarter" idx="12"/>
          </p:nvPr>
        </p:nvSpPr>
        <p:spPr>
          <a:ln/>
        </p:spPr>
        <p:txBody>
          <a:bodyPr/>
          <a:lstStyle>
            <a:lvl1pPr>
              <a:defRPr/>
            </a:lvl1pPr>
          </a:lstStyle>
          <a:p>
            <a:pPr>
              <a:defRPr/>
            </a:pPr>
            <a:fld id="{E80D2D8F-C6E3-4F18-A2E7-78CC5C44A222}" type="slidenum">
              <a:rPr lang="en-US" altLang="ja-JP"/>
              <a:pPr>
                <a:defRPr/>
              </a:pPr>
              <a: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66"/>
            </a:gs>
            <a:gs pos="50000">
              <a:srgbClr val="00002F"/>
            </a:gs>
            <a:gs pos="100000">
              <a:srgbClr val="000066"/>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97025" y="1712913"/>
            <a:ext cx="28741688" cy="7129462"/>
          </a:xfrm>
          <a:prstGeom prst="rect">
            <a:avLst/>
          </a:prstGeom>
          <a:noFill/>
          <a:ln w="9525">
            <a:noFill/>
            <a:miter lim="800000"/>
            <a:headEnd/>
            <a:tailEnd/>
          </a:ln>
        </p:spPr>
        <p:txBody>
          <a:bodyPr vert="horz" wrap="square" lIns="378259" tIns="189138" rIns="378259" bIns="189138"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1597025" y="9980613"/>
            <a:ext cx="28741688" cy="28228925"/>
          </a:xfrm>
          <a:prstGeom prst="rect">
            <a:avLst/>
          </a:prstGeom>
          <a:noFill/>
          <a:ln w="9525">
            <a:noFill/>
            <a:miter lim="800000"/>
            <a:headEnd/>
            <a:tailEnd/>
          </a:ln>
        </p:spPr>
        <p:txBody>
          <a:bodyPr vert="horz" wrap="square" lIns="378259" tIns="189138" rIns="378259" bIns="189138"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1597025" y="38952488"/>
            <a:ext cx="7451725" cy="2970212"/>
          </a:xfrm>
          <a:prstGeom prst="rect">
            <a:avLst/>
          </a:prstGeom>
          <a:noFill/>
          <a:ln w="9525">
            <a:noFill/>
            <a:miter lim="800000"/>
            <a:headEnd/>
            <a:tailEnd/>
          </a:ln>
        </p:spPr>
        <p:txBody>
          <a:bodyPr vert="horz" wrap="square" lIns="378259" tIns="189138" rIns="378259" bIns="189138" numCol="1" anchor="t" anchorCtr="0" compatLnSpc="1">
            <a:prstTxWarp prst="textNoShape">
              <a:avLst/>
            </a:prstTxWarp>
          </a:bodyPr>
          <a:lstStyle>
            <a:lvl1pPr>
              <a:defRPr sz="5800" b="0">
                <a:solidFill>
                  <a:schemeClr val="tx1"/>
                </a:solidFill>
              </a:defRPr>
            </a:lvl1pPr>
          </a:lstStyle>
          <a:p>
            <a:pPr>
              <a:defRPr/>
            </a:pPr>
            <a:endParaRPr lang="en-US" altLang="ja-JP" dirty="0"/>
          </a:p>
        </p:txBody>
      </p:sp>
      <p:sp>
        <p:nvSpPr>
          <p:cNvPr id="1029" name="Rectangle 5"/>
          <p:cNvSpPr>
            <a:spLocks noGrp="1" noChangeArrowheads="1"/>
          </p:cNvSpPr>
          <p:nvPr>
            <p:ph type="ftr" sz="quarter" idx="3"/>
          </p:nvPr>
        </p:nvSpPr>
        <p:spPr bwMode="auto">
          <a:xfrm>
            <a:off x="10910888" y="38952488"/>
            <a:ext cx="10113962" cy="2970212"/>
          </a:xfrm>
          <a:prstGeom prst="rect">
            <a:avLst/>
          </a:prstGeom>
          <a:noFill/>
          <a:ln w="9525">
            <a:noFill/>
            <a:miter lim="800000"/>
            <a:headEnd/>
            <a:tailEnd/>
          </a:ln>
        </p:spPr>
        <p:txBody>
          <a:bodyPr vert="horz" wrap="square" lIns="378259" tIns="189138" rIns="378259" bIns="189138" numCol="1" anchor="t" anchorCtr="0" compatLnSpc="1">
            <a:prstTxWarp prst="textNoShape">
              <a:avLst/>
            </a:prstTxWarp>
          </a:bodyPr>
          <a:lstStyle>
            <a:lvl1pPr algn="ctr">
              <a:defRPr sz="5800" b="0">
                <a:solidFill>
                  <a:schemeClr val="tx1"/>
                </a:solidFill>
              </a:defRPr>
            </a:lvl1pPr>
          </a:lstStyle>
          <a:p>
            <a:pPr>
              <a:defRPr/>
            </a:pPr>
            <a:endParaRPr lang="en-US" altLang="ja-JP" dirty="0"/>
          </a:p>
        </p:txBody>
      </p:sp>
      <p:sp>
        <p:nvSpPr>
          <p:cNvPr id="1030" name="Rectangle 6"/>
          <p:cNvSpPr>
            <a:spLocks noGrp="1" noChangeArrowheads="1"/>
          </p:cNvSpPr>
          <p:nvPr>
            <p:ph type="sldNum" sz="quarter" idx="4"/>
          </p:nvPr>
        </p:nvSpPr>
        <p:spPr bwMode="auto">
          <a:xfrm>
            <a:off x="22886988" y="38952488"/>
            <a:ext cx="7451725" cy="2970212"/>
          </a:xfrm>
          <a:prstGeom prst="rect">
            <a:avLst/>
          </a:prstGeom>
          <a:noFill/>
          <a:ln w="9525">
            <a:noFill/>
            <a:miter lim="800000"/>
            <a:headEnd/>
            <a:tailEnd/>
          </a:ln>
        </p:spPr>
        <p:txBody>
          <a:bodyPr vert="horz" wrap="square" lIns="378259" tIns="189138" rIns="378259" bIns="189138" numCol="1" anchor="t" anchorCtr="0" compatLnSpc="1">
            <a:prstTxWarp prst="textNoShape">
              <a:avLst/>
            </a:prstTxWarp>
          </a:bodyPr>
          <a:lstStyle>
            <a:lvl1pPr algn="r">
              <a:defRPr sz="5800" b="0">
                <a:solidFill>
                  <a:schemeClr val="tx1"/>
                </a:solidFill>
              </a:defRPr>
            </a:lvl1pPr>
          </a:lstStyle>
          <a:p>
            <a:pPr>
              <a:defRPr/>
            </a:pPr>
            <a:fld id="{D0E185EC-BBDC-4065-8AEE-860F05DC77B0}" type="slidenum">
              <a:rPr lang="en-US" altLang="ja-JP"/>
              <a:pPr>
                <a:defRPr/>
              </a:pPr>
              <a:t>‹#›</a:t>
            </a:fld>
            <a:endParaRPr lang="en-US" altLang="ja-JP" dirty="0"/>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ctr" defTabSz="3792538" rtl="0" eaLnBrk="0" fontAlgn="base" hangingPunct="0">
        <a:spcBef>
          <a:spcPct val="0"/>
        </a:spcBef>
        <a:spcAft>
          <a:spcPct val="0"/>
        </a:spcAft>
        <a:defRPr kumimoji="1" sz="18300">
          <a:solidFill>
            <a:schemeClr val="tx2"/>
          </a:solidFill>
          <a:latin typeface="+mj-lt"/>
          <a:ea typeface="+mj-ea"/>
          <a:cs typeface="+mj-cs"/>
        </a:defRPr>
      </a:lvl1pPr>
      <a:lvl2pPr algn="ctr" defTabSz="3792538" rtl="0" eaLnBrk="0" fontAlgn="base" hangingPunct="0">
        <a:spcBef>
          <a:spcPct val="0"/>
        </a:spcBef>
        <a:spcAft>
          <a:spcPct val="0"/>
        </a:spcAft>
        <a:defRPr kumimoji="1" sz="18300">
          <a:solidFill>
            <a:schemeClr val="tx2"/>
          </a:solidFill>
          <a:latin typeface="Arial" charset="0"/>
          <a:ea typeface="ＭＳ Ｐゴシック" pitchFamily="50" charset="-128"/>
        </a:defRPr>
      </a:lvl2pPr>
      <a:lvl3pPr algn="ctr" defTabSz="3792538" rtl="0" eaLnBrk="0" fontAlgn="base" hangingPunct="0">
        <a:spcBef>
          <a:spcPct val="0"/>
        </a:spcBef>
        <a:spcAft>
          <a:spcPct val="0"/>
        </a:spcAft>
        <a:defRPr kumimoji="1" sz="18300">
          <a:solidFill>
            <a:schemeClr val="tx2"/>
          </a:solidFill>
          <a:latin typeface="Arial" charset="0"/>
          <a:ea typeface="ＭＳ Ｐゴシック" pitchFamily="50" charset="-128"/>
        </a:defRPr>
      </a:lvl3pPr>
      <a:lvl4pPr algn="ctr" defTabSz="3792538" rtl="0" eaLnBrk="0" fontAlgn="base" hangingPunct="0">
        <a:spcBef>
          <a:spcPct val="0"/>
        </a:spcBef>
        <a:spcAft>
          <a:spcPct val="0"/>
        </a:spcAft>
        <a:defRPr kumimoji="1" sz="18300">
          <a:solidFill>
            <a:schemeClr val="tx2"/>
          </a:solidFill>
          <a:latin typeface="Arial" charset="0"/>
          <a:ea typeface="ＭＳ Ｐゴシック" pitchFamily="50" charset="-128"/>
        </a:defRPr>
      </a:lvl4pPr>
      <a:lvl5pPr algn="ctr" defTabSz="3792538" rtl="0" eaLnBrk="0" fontAlgn="base" hangingPunct="0">
        <a:spcBef>
          <a:spcPct val="0"/>
        </a:spcBef>
        <a:spcAft>
          <a:spcPct val="0"/>
        </a:spcAft>
        <a:defRPr kumimoji="1" sz="18300">
          <a:solidFill>
            <a:schemeClr val="tx2"/>
          </a:solidFill>
          <a:latin typeface="Arial" charset="0"/>
          <a:ea typeface="ＭＳ Ｐゴシック" pitchFamily="50" charset="-128"/>
        </a:defRPr>
      </a:lvl5pPr>
      <a:lvl6pPr marL="457200" algn="ctr" defTabSz="3790950" rtl="0" fontAlgn="base">
        <a:spcBef>
          <a:spcPct val="0"/>
        </a:spcBef>
        <a:spcAft>
          <a:spcPct val="0"/>
        </a:spcAft>
        <a:defRPr kumimoji="1" sz="18300">
          <a:solidFill>
            <a:schemeClr val="tx2"/>
          </a:solidFill>
          <a:latin typeface="Arial" charset="0"/>
          <a:ea typeface="ＭＳ Ｐゴシック" pitchFamily="50" charset="-128"/>
        </a:defRPr>
      </a:lvl6pPr>
      <a:lvl7pPr marL="914400" algn="ctr" defTabSz="3790950" rtl="0" fontAlgn="base">
        <a:spcBef>
          <a:spcPct val="0"/>
        </a:spcBef>
        <a:spcAft>
          <a:spcPct val="0"/>
        </a:spcAft>
        <a:defRPr kumimoji="1" sz="18300">
          <a:solidFill>
            <a:schemeClr val="tx2"/>
          </a:solidFill>
          <a:latin typeface="Arial" charset="0"/>
          <a:ea typeface="ＭＳ Ｐゴシック" pitchFamily="50" charset="-128"/>
        </a:defRPr>
      </a:lvl7pPr>
      <a:lvl8pPr marL="1371600" algn="ctr" defTabSz="3790950" rtl="0" fontAlgn="base">
        <a:spcBef>
          <a:spcPct val="0"/>
        </a:spcBef>
        <a:spcAft>
          <a:spcPct val="0"/>
        </a:spcAft>
        <a:defRPr kumimoji="1" sz="18300">
          <a:solidFill>
            <a:schemeClr val="tx2"/>
          </a:solidFill>
          <a:latin typeface="Arial" charset="0"/>
          <a:ea typeface="ＭＳ Ｐゴシック" pitchFamily="50" charset="-128"/>
        </a:defRPr>
      </a:lvl8pPr>
      <a:lvl9pPr marL="1828800" algn="ctr" defTabSz="3790950" rtl="0" fontAlgn="base">
        <a:spcBef>
          <a:spcPct val="0"/>
        </a:spcBef>
        <a:spcAft>
          <a:spcPct val="0"/>
        </a:spcAft>
        <a:defRPr kumimoji="1" sz="18300">
          <a:solidFill>
            <a:schemeClr val="tx2"/>
          </a:solidFill>
          <a:latin typeface="Arial" charset="0"/>
          <a:ea typeface="ＭＳ Ｐゴシック" pitchFamily="50" charset="-128"/>
        </a:defRPr>
      </a:lvl9pPr>
    </p:titleStyle>
    <p:bodyStyle>
      <a:lvl1pPr marL="1422400" indent="-1422400" algn="l" defTabSz="3792538" rtl="0" eaLnBrk="0" fontAlgn="base" hangingPunct="0">
        <a:spcBef>
          <a:spcPct val="20000"/>
        </a:spcBef>
        <a:spcAft>
          <a:spcPct val="0"/>
        </a:spcAft>
        <a:buChar char="•"/>
        <a:defRPr kumimoji="1" sz="12900">
          <a:solidFill>
            <a:schemeClr val="tx1"/>
          </a:solidFill>
          <a:latin typeface="+mn-lt"/>
          <a:ea typeface="+mn-ea"/>
          <a:cs typeface="+mn-cs"/>
        </a:defRPr>
      </a:lvl1pPr>
      <a:lvl2pPr marL="3078163" indent="-1182688" algn="l" defTabSz="3792538" rtl="0" eaLnBrk="0" fontAlgn="base" hangingPunct="0">
        <a:spcBef>
          <a:spcPct val="20000"/>
        </a:spcBef>
        <a:spcAft>
          <a:spcPct val="0"/>
        </a:spcAft>
        <a:buChar char="–"/>
        <a:defRPr kumimoji="1" sz="11600">
          <a:solidFill>
            <a:schemeClr val="tx1"/>
          </a:solidFill>
          <a:latin typeface="+mn-lt"/>
          <a:ea typeface="+mn-ea"/>
        </a:defRPr>
      </a:lvl2pPr>
      <a:lvl3pPr marL="4740275" indent="-947738" algn="l" defTabSz="3792538" rtl="0" eaLnBrk="0" fontAlgn="base" hangingPunct="0">
        <a:spcBef>
          <a:spcPct val="20000"/>
        </a:spcBef>
        <a:spcAft>
          <a:spcPct val="0"/>
        </a:spcAft>
        <a:buChar char="•"/>
        <a:defRPr kumimoji="1" sz="9800">
          <a:solidFill>
            <a:schemeClr val="tx1"/>
          </a:solidFill>
          <a:latin typeface="+mn-lt"/>
          <a:ea typeface="+mn-ea"/>
        </a:defRPr>
      </a:lvl3pPr>
      <a:lvl4pPr marL="6629400" indent="-947738" algn="l" defTabSz="3792538" rtl="0" eaLnBrk="0" fontAlgn="base" hangingPunct="0">
        <a:spcBef>
          <a:spcPct val="20000"/>
        </a:spcBef>
        <a:spcAft>
          <a:spcPct val="0"/>
        </a:spcAft>
        <a:buChar char="–"/>
        <a:defRPr kumimoji="1" sz="8500">
          <a:solidFill>
            <a:schemeClr val="tx1"/>
          </a:solidFill>
          <a:latin typeface="+mn-lt"/>
          <a:ea typeface="+mn-ea"/>
        </a:defRPr>
      </a:lvl4pPr>
      <a:lvl5pPr marL="8518525" indent="-941388" algn="l" defTabSz="3792538" rtl="0" eaLnBrk="0" fontAlgn="base" hangingPunct="0">
        <a:spcBef>
          <a:spcPct val="20000"/>
        </a:spcBef>
        <a:spcAft>
          <a:spcPct val="0"/>
        </a:spcAft>
        <a:buChar char="»"/>
        <a:defRPr kumimoji="1" sz="8500">
          <a:solidFill>
            <a:schemeClr val="tx1"/>
          </a:solidFill>
          <a:latin typeface="+mn-lt"/>
          <a:ea typeface="+mn-ea"/>
        </a:defRPr>
      </a:lvl5pPr>
      <a:lvl6pPr marL="8986838" indent="-947738" algn="l" defTabSz="3790950" rtl="0" fontAlgn="base">
        <a:spcBef>
          <a:spcPct val="20000"/>
        </a:spcBef>
        <a:spcAft>
          <a:spcPct val="0"/>
        </a:spcAft>
        <a:buChar char="»"/>
        <a:defRPr kumimoji="1" sz="8300">
          <a:solidFill>
            <a:schemeClr val="tx1"/>
          </a:solidFill>
          <a:latin typeface="+mn-lt"/>
          <a:ea typeface="+mn-ea"/>
        </a:defRPr>
      </a:lvl6pPr>
      <a:lvl7pPr marL="9444038" indent="-947738" algn="l" defTabSz="3790950" rtl="0" fontAlgn="base">
        <a:spcBef>
          <a:spcPct val="20000"/>
        </a:spcBef>
        <a:spcAft>
          <a:spcPct val="0"/>
        </a:spcAft>
        <a:buChar char="»"/>
        <a:defRPr kumimoji="1" sz="8300">
          <a:solidFill>
            <a:schemeClr val="tx1"/>
          </a:solidFill>
          <a:latin typeface="+mn-lt"/>
          <a:ea typeface="+mn-ea"/>
        </a:defRPr>
      </a:lvl7pPr>
      <a:lvl8pPr marL="9901238" indent="-947738" algn="l" defTabSz="3790950" rtl="0" fontAlgn="base">
        <a:spcBef>
          <a:spcPct val="20000"/>
        </a:spcBef>
        <a:spcAft>
          <a:spcPct val="0"/>
        </a:spcAft>
        <a:buChar char="»"/>
        <a:defRPr kumimoji="1" sz="8300">
          <a:solidFill>
            <a:schemeClr val="tx1"/>
          </a:solidFill>
          <a:latin typeface="+mn-lt"/>
          <a:ea typeface="+mn-ea"/>
        </a:defRPr>
      </a:lvl8pPr>
      <a:lvl9pPr marL="10358438" indent="-947738" algn="l" defTabSz="3790950" rtl="0" fontAlgn="base">
        <a:spcBef>
          <a:spcPct val="20000"/>
        </a:spcBef>
        <a:spcAft>
          <a:spcPct val="0"/>
        </a:spcAft>
        <a:buChar char="»"/>
        <a:defRPr kumimoji="1" sz="83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jpg"/><Relationship Id="rId3" Type="http://schemas.openxmlformats.org/officeDocument/2006/relationships/image" Target="../media/image1.png"/><Relationship Id="rId21" Type="http://schemas.openxmlformats.org/officeDocument/2006/relationships/image" Target="../media/image19.jp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jp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jpg"/><Relationship Id="rId24" Type="http://schemas.openxmlformats.org/officeDocument/2006/relationships/image" Target="../media/image22.jp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jpg"/><Relationship Id="rId28" Type="http://schemas.openxmlformats.org/officeDocument/2006/relationships/image" Target="../media/image26.jpg"/><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png"/><Relationship Id="rId22" Type="http://schemas.openxmlformats.org/officeDocument/2006/relationships/image" Target="../media/image20.jpg"/><Relationship Id="rId27"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Rectangle 190"/>
          <p:cNvSpPr>
            <a:spLocks noChangeArrowheads="1"/>
          </p:cNvSpPr>
          <p:nvPr/>
        </p:nvSpPr>
        <p:spPr bwMode="auto">
          <a:xfrm>
            <a:off x="164209" y="25417950"/>
            <a:ext cx="31629600" cy="10241111"/>
          </a:xfrm>
          <a:prstGeom prst="rect">
            <a:avLst/>
          </a:prstGeom>
          <a:noFill/>
          <a:ln w="127000">
            <a:solidFill>
              <a:srgbClr val="FF33CC"/>
            </a:solidFill>
            <a:miter lim="800000"/>
            <a:headEnd/>
            <a:tailEnd/>
          </a:ln>
        </p:spPr>
        <p:txBody>
          <a:bodyPr wrap="none" anchor="ctr"/>
          <a:lstStyle/>
          <a:p>
            <a:endParaRPr lang="ja-JP" altLang="en-US" dirty="0"/>
          </a:p>
        </p:txBody>
      </p:sp>
      <p:cxnSp>
        <p:nvCxnSpPr>
          <p:cNvPr id="5" name="直線コネクタ 4"/>
          <p:cNvCxnSpPr/>
          <p:nvPr/>
        </p:nvCxnSpPr>
        <p:spPr bwMode="auto">
          <a:xfrm>
            <a:off x="14977759" y="5585128"/>
            <a:ext cx="0" cy="7482918"/>
          </a:xfrm>
          <a:prstGeom prst="line">
            <a:avLst/>
          </a:prstGeom>
          <a:solidFill>
            <a:srgbClr val="FF9900"/>
          </a:solidFill>
          <a:ln w="152400" cap="flat" cmpd="sng" algn="ctr">
            <a:solidFill>
              <a:srgbClr val="00FFFF"/>
            </a:solidFill>
            <a:prstDash val="solid"/>
            <a:round/>
            <a:headEnd type="none" w="med" len="med"/>
            <a:tailEnd type="none" w="med" len="med"/>
          </a:ln>
          <a:effectLst/>
        </p:spPr>
      </p:cxnSp>
      <p:grpSp>
        <p:nvGrpSpPr>
          <p:cNvPr id="2" name="Group 732"/>
          <p:cNvGrpSpPr>
            <a:grpSpLocks/>
          </p:cNvGrpSpPr>
          <p:nvPr/>
        </p:nvGrpSpPr>
        <p:grpSpPr bwMode="auto">
          <a:xfrm>
            <a:off x="-9525" y="0"/>
            <a:ext cx="31940500" cy="1098550"/>
            <a:chOff x="458" y="-1"/>
            <a:chExt cx="18616" cy="317"/>
          </a:xfrm>
        </p:grpSpPr>
        <p:pic>
          <p:nvPicPr>
            <p:cNvPr id="15531" name="Picture 314"/>
            <p:cNvPicPr>
              <a:picLocks noChangeArrowheads="1"/>
            </p:cNvPicPr>
            <p:nvPr/>
          </p:nvPicPr>
          <p:blipFill>
            <a:blip r:embed="rId3" cstate="print"/>
            <a:srcRect l="50439" r="2347" b="4132"/>
            <a:stretch>
              <a:fillRect/>
            </a:stretch>
          </p:blipFill>
          <p:spPr bwMode="auto">
            <a:xfrm>
              <a:off x="9757" y="-1"/>
              <a:ext cx="9317" cy="317"/>
            </a:xfrm>
            <a:prstGeom prst="rect">
              <a:avLst/>
            </a:prstGeom>
            <a:noFill/>
            <a:ln w="9525">
              <a:noFill/>
              <a:miter lim="800000"/>
              <a:headEnd/>
              <a:tailEnd/>
            </a:ln>
          </p:spPr>
        </p:pic>
        <p:pic>
          <p:nvPicPr>
            <p:cNvPr id="15532" name="Picture 315"/>
            <p:cNvPicPr>
              <a:picLocks noChangeArrowheads="1"/>
            </p:cNvPicPr>
            <p:nvPr/>
          </p:nvPicPr>
          <p:blipFill>
            <a:blip r:embed="rId3" cstate="print"/>
            <a:srcRect l="1877" r="50439" b="4132"/>
            <a:stretch>
              <a:fillRect/>
            </a:stretch>
          </p:blipFill>
          <p:spPr bwMode="auto">
            <a:xfrm>
              <a:off x="458" y="-1"/>
              <a:ext cx="9317" cy="317"/>
            </a:xfrm>
            <a:prstGeom prst="rect">
              <a:avLst/>
            </a:prstGeom>
            <a:noFill/>
            <a:ln w="9525">
              <a:noFill/>
              <a:miter lim="800000"/>
              <a:headEnd/>
              <a:tailEnd/>
            </a:ln>
          </p:spPr>
        </p:pic>
      </p:grpSp>
      <p:sp>
        <p:nvSpPr>
          <p:cNvPr id="15380" name="Text Box 316"/>
          <p:cNvSpPr txBox="1">
            <a:spLocks noChangeArrowheads="1"/>
          </p:cNvSpPr>
          <p:nvPr/>
        </p:nvSpPr>
        <p:spPr bwMode="auto">
          <a:xfrm>
            <a:off x="1304386" y="554038"/>
            <a:ext cx="7732713" cy="515937"/>
          </a:xfrm>
          <a:prstGeom prst="rect">
            <a:avLst/>
          </a:prstGeom>
          <a:noFill/>
          <a:ln w="9525">
            <a:noFill/>
            <a:miter lim="800000"/>
            <a:headEnd/>
            <a:tailEnd/>
          </a:ln>
        </p:spPr>
        <p:txBody>
          <a:bodyPr lIns="91296" tIns="45648" rIns="91296" bIns="45648">
            <a:spAutoFit/>
          </a:bodyPr>
          <a:lstStyle/>
          <a:p>
            <a:pPr defTabSz="4173538">
              <a:spcBef>
                <a:spcPct val="50000"/>
              </a:spcBef>
            </a:pPr>
            <a:r>
              <a:rPr lang="en-US" altLang="ja-JP" sz="2700" dirty="0">
                <a:solidFill>
                  <a:srgbClr val="FFFFFF"/>
                </a:solidFill>
              </a:rPr>
              <a:t>https://www.tuat.ac.jp/~nanotech/index.htm</a:t>
            </a:r>
          </a:p>
        </p:txBody>
      </p:sp>
      <p:pic>
        <p:nvPicPr>
          <p:cNvPr id="15381" name="Picture 329"/>
          <p:cNvPicPr>
            <a:picLocks noChangeAspect="1" noChangeArrowheads="1"/>
          </p:cNvPicPr>
          <p:nvPr/>
        </p:nvPicPr>
        <p:blipFill>
          <a:blip r:embed="rId4" cstate="print"/>
          <a:srcRect/>
          <a:stretch>
            <a:fillRect/>
          </a:stretch>
        </p:blipFill>
        <p:spPr bwMode="auto">
          <a:xfrm>
            <a:off x="29689425" y="0"/>
            <a:ext cx="2236788" cy="1109663"/>
          </a:xfrm>
          <a:prstGeom prst="rect">
            <a:avLst/>
          </a:prstGeom>
          <a:noFill/>
          <a:ln w="9525">
            <a:noFill/>
            <a:miter lim="800000"/>
            <a:headEnd/>
            <a:tailEnd/>
          </a:ln>
        </p:spPr>
      </p:pic>
      <p:pic>
        <p:nvPicPr>
          <p:cNvPr id="15382" name="Picture 192" descr="ブランドマーク-2"/>
          <p:cNvPicPr>
            <a:picLocks noChangeAspect="1" noChangeArrowheads="1"/>
          </p:cNvPicPr>
          <p:nvPr/>
        </p:nvPicPr>
        <p:blipFill>
          <a:blip r:embed="rId5" cstate="print">
            <a:lum bright="30000" contrast="30000"/>
          </a:blip>
          <a:srcRect/>
          <a:stretch>
            <a:fillRect/>
          </a:stretch>
        </p:blipFill>
        <p:spPr bwMode="auto">
          <a:xfrm>
            <a:off x="112173" y="0"/>
            <a:ext cx="1162051" cy="1058863"/>
          </a:xfrm>
          <a:prstGeom prst="rect">
            <a:avLst/>
          </a:prstGeom>
          <a:noFill/>
          <a:ln w="9525">
            <a:noFill/>
            <a:miter lim="800000"/>
            <a:headEnd/>
            <a:tailEnd/>
          </a:ln>
        </p:spPr>
      </p:pic>
      <p:grpSp>
        <p:nvGrpSpPr>
          <p:cNvPr id="3" name="Group 739"/>
          <p:cNvGrpSpPr>
            <a:grpSpLocks/>
          </p:cNvGrpSpPr>
          <p:nvPr/>
        </p:nvGrpSpPr>
        <p:grpSpPr bwMode="auto">
          <a:xfrm>
            <a:off x="0" y="41654413"/>
            <a:ext cx="31930975" cy="1109662"/>
            <a:chOff x="458" y="-1"/>
            <a:chExt cx="18616" cy="317"/>
          </a:xfrm>
        </p:grpSpPr>
        <p:pic>
          <p:nvPicPr>
            <p:cNvPr id="15529" name="Picture 314"/>
            <p:cNvPicPr>
              <a:picLocks noChangeArrowheads="1"/>
            </p:cNvPicPr>
            <p:nvPr/>
          </p:nvPicPr>
          <p:blipFill>
            <a:blip r:embed="rId3" cstate="print"/>
            <a:srcRect l="50439" r="2347" b="4132"/>
            <a:stretch>
              <a:fillRect/>
            </a:stretch>
          </p:blipFill>
          <p:spPr bwMode="auto">
            <a:xfrm>
              <a:off x="9757" y="-1"/>
              <a:ext cx="9317" cy="317"/>
            </a:xfrm>
            <a:prstGeom prst="rect">
              <a:avLst/>
            </a:prstGeom>
            <a:noFill/>
            <a:ln w="9525">
              <a:noFill/>
              <a:miter lim="800000"/>
              <a:headEnd/>
              <a:tailEnd/>
            </a:ln>
          </p:spPr>
        </p:pic>
        <p:pic>
          <p:nvPicPr>
            <p:cNvPr id="15530" name="Picture 315"/>
            <p:cNvPicPr>
              <a:picLocks noChangeArrowheads="1"/>
            </p:cNvPicPr>
            <p:nvPr/>
          </p:nvPicPr>
          <p:blipFill>
            <a:blip r:embed="rId3" cstate="print"/>
            <a:srcRect l="1877" r="50439" b="4132"/>
            <a:stretch>
              <a:fillRect/>
            </a:stretch>
          </p:blipFill>
          <p:spPr bwMode="auto">
            <a:xfrm>
              <a:off x="458" y="-1"/>
              <a:ext cx="9317" cy="317"/>
            </a:xfrm>
            <a:prstGeom prst="rect">
              <a:avLst/>
            </a:prstGeom>
            <a:noFill/>
            <a:ln w="9525">
              <a:noFill/>
              <a:miter lim="800000"/>
              <a:headEnd/>
              <a:tailEnd/>
            </a:ln>
          </p:spPr>
        </p:pic>
      </p:grpSp>
      <p:sp>
        <p:nvSpPr>
          <p:cNvPr id="15385" name="Text Box 316"/>
          <p:cNvSpPr txBox="1">
            <a:spLocks noChangeArrowheads="1"/>
          </p:cNvSpPr>
          <p:nvPr/>
        </p:nvSpPr>
        <p:spPr bwMode="auto">
          <a:xfrm>
            <a:off x="1302799" y="42208450"/>
            <a:ext cx="7734300" cy="525463"/>
          </a:xfrm>
          <a:prstGeom prst="rect">
            <a:avLst/>
          </a:prstGeom>
          <a:noFill/>
          <a:ln w="9525">
            <a:noFill/>
            <a:miter lim="800000"/>
            <a:headEnd/>
            <a:tailEnd/>
          </a:ln>
        </p:spPr>
        <p:txBody>
          <a:bodyPr lIns="91296" tIns="45648" rIns="91296" bIns="45648">
            <a:spAutoFit/>
          </a:bodyPr>
          <a:lstStyle/>
          <a:p>
            <a:pPr defTabSz="4173538">
              <a:spcBef>
                <a:spcPct val="50000"/>
              </a:spcBef>
            </a:pPr>
            <a:r>
              <a:rPr lang="en-US" altLang="ja-JP" sz="2700" dirty="0">
                <a:solidFill>
                  <a:srgbClr val="FFFFFF"/>
                </a:solidFill>
              </a:rPr>
              <a:t>https://www.tuat.ac.jp/~nanotech/index.htm</a:t>
            </a:r>
          </a:p>
        </p:txBody>
      </p:sp>
      <p:pic>
        <p:nvPicPr>
          <p:cNvPr id="15386" name="Picture 329"/>
          <p:cNvPicPr>
            <a:picLocks noChangeAspect="1" noChangeArrowheads="1"/>
          </p:cNvPicPr>
          <p:nvPr/>
        </p:nvPicPr>
        <p:blipFill>
          <a:blip r:embed="rId4" cstate="print"/>
          <a:srcRect/>
          <a:stretch>
            <a:fillRect/>
          </a:stretch>
        </p:blipFill>
        <p:spPr bwMode="auto">
          <a:xfrm>
            <a:off x="29689425" y="41654413"/>
            <a:ext cx="2236788" cy="1119187"/>
          </a:xfrm>
          <a:prstGeom prst="rect">
            <a:avLst/>
          </a:prstGeom>
          <a:noFill/>
          <a:ln w="9525">
            <a:noFill/>
            <a:miter lim="800000"/>
            <a:headEnd/>
            <a:tailEnd/>
          </a:ln>
        </p:spPr>
      </p:pic>
      <p:pic>
        <p:nvPicPr>
          <p:cNvPr id="15387" name="Picture 192" descr="ブランドマーク-2"/>
          <p:cNvPicPr>
            <a:picLocks noChangeAspect="1" noChangeArrowheads="1"/>
          </p:cNvPicPr>
          <p:nvPr/>
        </p:nvPicPr>
        <p:blipFill>
          <a:blip r:embed="rId5" cstate="print">
            <a:lum bright="30000" contrast="30000"/>
          </a:blip>
          <a:srcRect/>
          <a:stretch>
            <a:fillRect/>
          </a:stretch>
        </p:blipFill>
        <p:spPr bwMode="auto">
          <a:xfrm>
            <a:off x="89184" y="41654413"/>
            <a:ext cx="1162050" cy="1069975"/>
          </a:xfrm>
          <a:prstGeom prst="rect">
            <a:avLst/>
          </a:prstGeom>
          <a:noFill/>
          <a:ln w="9525">
            <a:noFill/>
            <a:miter lim="800000"/>
            <a:headEnd/>
            <a:tailEnd/>
          </a:ln>
        </p:spPr>
      </p:pic>
      <p:sp>
        <p:nvSpPr>
          <p:cNvPr id="15394" name="Line 22"/>
          <p:cNvSpPr>
            <a:spLocks noChangeShapeType="1"/>
          </p:cNvSpPr>
          <p:nvPr/>
        </p:nvSpPr>
        <p:spPr bwMode="auto">
          <a:xfrm>
            <a:off x="-117461" y="4959975"/>
            <a:ext cx="32242125" cy="0"/>
          </a:xfrm>
          <a:prstGeom prst="line">
            <a:avLst/>
          </a:prstGeom>
          <a:noFill/>
          <a:ln w="127000">
            <a:solidFill>
              <a:schemeClr val="bg1"/>
            </a:solidFill>
            <a:round/>
            <a:headEnd/>
            <a:tailEnd/>
          </a:ln>
        </p:spPr>
        <p:txBody>
          <a:bodyPr wrap="none" anchor="ctr"/>
          <a:lstStyle/>
          <a:p>
            <a:endParaRPr lang="ja-JP" altLang="en-US" dirty="0"/>
          </a:p>
        </p:txBody>
      </p:sp>
      <p:sp>
        <p:nvSpPr>
          <p:cNvPr id="164" name="Rectangle 2"/>
          <p:cNvSpPr>
            <a:spLocks noChangeArrowheads="1"/>
          </p:cNvSpPr>
          <p:nvPr/>
        </p:nvSpPr>
        <p:spPr bwMode="auto">
          <a:xfrm>
            <a:off x="0" y="1387137"/>
            <a:ext cx="31935738" cy="3265063"/>
          </a:xfrm>
          <a:prstGeom prst="rect">
            <a:avLst/>
          </a:prstGeom>
          <a:noFill/>
          <a:ln w="12700">
            <a:noFill/>
            <a:miter lim="800000"/>
            <a:headEnd/>
            <a:tailEnd/>
          </a:ln>
        </p:spPr>
        <p:txBody>
          <a:bodyPr lIns="374937" tIns="184183" rIns="374937" bIns="184183" anchor="ctr">
            <a:spAutoFit/>
          </a:bodyPr>
          <a:lstStyle/>
          <a:p>
            <a:pPr algn="ctr" defTabSz="3160713" fontAlgn="auto">
              <a:spcBef>
                <a:spcPts val="0"/>
              </a:spcBef>
              <a:spcAft>
                <a:spcPts val="0"/>
              </a:spcAft>
              <a:defRPr/>
            </a:pPr>
            <a:r>
              <a:rPr lang="en-US" altLang="ja-JP" sz="6000" dirty="0"/>
              <a:t>Multi-Task Quantum Annealing for Rapid Multi-Class Classification</a:t>
            </a:r>
          </a:p>
          <a:p>
            <a:pPr algn="ctr" defTabSz="3160713" fontAlgn="auto">
              <a:spcBef>
                <a:spcPts val="0"/>
              </a:spcBef>
              <a:spcAft>
                <a:spcPts val="0"/>
              </a:spcAft>
              <a:defRPr/>
            </a:pPr>
            <a:r>
              <a:rPr lang="fi-FI" altLang="ja-JP" sz="4800" dirty="0"/>
              <a:t>Artag Jargalsaikhan, Moe Shimada, and Jun-ichi Shirakashi</a:t>
            </a:r>
          </a:p>
          <a:p>
            <a:pPr algn="ctr" defTabSz="3160713" fontAlgn="auto">
              <a:spcBef>
                <a:spcPts val="0"/>
              </a:spcBef>
              <a:spcAft>
                <a:spcPts val="0"/>
              </a:spcAft>
              <a:defRPr/>
            </a:pPr>
            <a:r>
              <a:rPr kumimoji="0" lang="en-US" altLang="zh-CN" sz="4000" kern="0" dirty="0"/>
              <a:t>Department of Electrical Engineering and Computer Science, Tokyo University of Agriculture and Technology</a:t>
            </a:r>
          </a:p>
          <a:p>
            <a:pPr algn="ctr" defTabSz="3160713" fontAlgn="auto">
              <a:spcBef>
                <a:spcPts val="0"/>
              </a:spcBef>
              <a:spcAft>
                <a:spcPts val="0"/>
              </a:spcAft>
              <a:defRPr/>
            </a:pPr>
            <a:r>
              <a:rPr kumimoji="0" lang="en-US" altLang="zh-CN" sz="4000" kern="0" dirty="0"/>
              <a:t>2-24-16 Nakacho, Koganei, Tokyo 184-8588, Japan</a:t>
            </a:r>
          </a:p>
        </p:txBody>
      </p:sp>
      <p:sp>
        <p:nvSpPr>
          <p:cNvPr id="271" name="Rectangle 194"/>
          <p:cNvSpPr>
            <a:spLocks noChangeArrowheads="1"/>
          </p:cNvSpPr>
          <p:nvPr/>
        </p:nvSpPr>
        <p:spPr bwMode="auto">
          <a:xfrm>
            <a:off x="153069" y="36374218"/>
            <a:ext cx="31629600" cy="5174812"/>
          </a:xfrm>
          <a:prstGeom prst="rect">
            <a:avLst/>
          </a:prstGeom>
          <a:noFill/>
          <a:ln w="127000">
            <a:solidFill>
              <a:srgbClr val="FFFF00"/>
            </a:solidFill>
            <a:miter lim="800000"/>
            <a:headEnd/>
            <a:tailEnd/>
          </a:ln>
        </p:spPr>
        <p:txBody>
          <a:bodyPr wrap="none" anchor="ctr"/>
          <a:lstStyle/>
          <a:p>
            <a:endParaRPr lang="ja-JP" altLang="en-US" dirty="0"/>
          </a:p>
        </p:txBody>
      </p:sp>
      <p:sp>
        <p:nvSpPr>
          <p:cNvPr id="272" name="Rectangle 22"/>
          <p:cNvSpPr>
            <a:spLocks noChangeArrowheads="1"/>
          </p:cNvSpPr>
          <p:nvPr/>
        </p:nvSpPr>
        <p:spPr bwMode="auto">
          <a:xfrm>
            <a:off x="153069" y="35788400"/>
            <a:ext cx="31629600" cy="720000"/>
          </a:xfrm>
          <a:prstGeom prst="rect">
            <a:avLst/>
          </a:prstGeom>
          <a:solidFill>
            <a:srgbClr val="FFFF00"/>
          </a:solidFill>
          <a:ln w="127000" algn="ctr">
            <a:solidFill>
              <a:srgbClr val="FFFF00"/>
            </a:solidFill>
            <a:miter lim="800000"/>
            <a:headEnd/>
            <a:tailEnd/>
          </a:ln>
        </p:spPr>
        <p:txBody>
          <a:bodyPr wrap="square" lIns="91296" tIns="45648" rIns="91296" bIns="45648" anchor="ctr">
            <a:spAutoFit/>
          </a:bodyPr>
          <a:lstStyle/>
          <a:p>
            <a:pPr defTabSz="912813"/>
            <a:r>
              <a:rPr lang="en-US" altLang="ja-JP" sz="5300" dirty="0">
                <a:solidFill>
                  <a:srgbClr val="080808"/>
                </a:solidFill>
              </a:rPr>
              <a:t>4. Conclusions</a:t>
            </a:r>
            <a:endParaRPr lang="ja-JP" altLang="en-US" sz="5300" dirty="0">
              <a:solidFill>
                <a:srgbClr val="080808"/>
              </a:solidFill>
            </a:endParaRPr>
          </a:p>
        </p:txBody>
      </p:sp>
      <p:sp>
        <p:nvSpPr>
          <p:cNvPr id="273" name="テキスト ボックス 272"/>
          <p:cNvSpPr txBox="1"/>
          <p:nvPr/>
        </p:nvSpPr>
        <p:spPr>
          <a:xfrm>
            <a:off x="178100" y="38314877"/>
            <a:ext cx="31255508" cy="1477328"/>
          </a:xfrm>
          <a:prstGeom prst="rect">
            <a:avLst/>
          </a:prstGeom>
          <a:noFill/>
        </p:spPr>
        <p:txBody>
          <a:bodyPr wrap="square" rtlCol="0">
            <a:spAutoFit/>
          </a:bodyPr>
          <a:lstStyle/>
          <a:p>
            <a:pPr marL="450850" indent="-450850" algn="just">
              <a:spcBef>
                <a:spcPts val="600"/>
              </a:spcBef>
            </a:pPr>
            <a:r>
              <a:rPr lang="ja-JP" altLang="en-US" sz="4500" dirty="0"/>
              <a:t>➣  </a:t>
            </a:r>
            <a:r>
              <a:rPr lang="en-US" altLang="ja-JP" sz="4500" dirty="0">
                <a:ea typeface="ＭＳ Ｐゴシック" pitchFamily="50" charset="-128"/>
              </a:rPr>
              <a:t>Accuracy Maintained: MTQA maintains accuracy levels comparable to traditional methods, effectively handling 	multiple classification tasks simultaneously on quantum hardware.</a:t>
            </a:r>
          </a:p>
        </p:txBody>
      </p:sp>
      <p:sp>
        <p:nvSpPr>
          <p:cNvPr id="633" name="Rectangle 184"/>
          <p:cNvSpPr>
            <a:spLocks noChangeArrowheads="1"/>
          </p:cNvSpPr>
          <p:nvPr/>
        </p:nvSpPr>
        <p:spPr bwMode="auto">
          <a:xfrm>
            <a:off x="153069" y="5434929"/>
            <a:ext cx="31629600" cy="7670951"/>
          </a:xfrm>
          <a:prstGeom prst="rect">
            <a:avLst/>
          </a:prstGeom>
          <a:noFill/>
          <a:ln w="127000">
            <a:solidFill>
              <a:srgbClr val="00FFFF"/>
            </a:solidFill>
            <a:miter lim="800000"/>
            <a:headEnd/>
            <a:tailEnd/>
          </a:ln>
        </p:spPr>
        <p:txBody>
          <a:bodyPr wrap="none" anchor="ctr"/>
          <a:lstStyle/>
          <a:p>
            <a:endParaRPr lang="ja-JP" altLang="en-US" dirty="0">
              <a:highlight>
                <a:srgbClr val="008000"/>
              </a:highlight>
            </a:endParaRPr>
          </a:p>
        </p:txBody>
      </p:sp>
      <p:sp>
        <p:nvSpPr>
          <p:cNvPr id="634" name="Rectangle 22"/>
          <p:cNvSpPr>
            <a:spLocks noChangeArrowheads="1"/>
          </p:cNvSpPr>
          <p:nvPr/>
        </p:nvSpPr>
        <p:spPr bwMode="auto">
          <a:xfrm>
            <a:off x="152400" y="5087295"/>
            <a:ext cx="31630938" cy="907795"/>
          </a:xfrm>
          <a:prstGeom prst="rect">
            <a:avLst/>
          </a:prstGeom>
          <a:solidFill>
            <a:srgbClr val="00FFFF"/>
          </a:solidFill>
          <a:ln w="127000" algn="ctr">
            <a:solidFill>
              <a:srgbClr val="00FFFF"/>
            </a:solidFill>
            <a:miter lim="800000"/>
            <a:headEnd/>
            <a:tailEnd/>
          </a:ln>
        </p:spPr>
        <p:txBody>
          <a:bodyPr wrap="square" lIns="91296" tIns="45648" rIns="91296" bIns="45648" anchor="ctr">
            <a:spAutoFit/>
          </a:bodyPr>
          <a:lstStyle/>
          <a:p>
            <a:pPr defTabSz="912813"/>
            <a:r>
              <a:rPr lang="en-US" altLang="ja-JP" sz="5300" dirty="0">
                <a:solidFill>
                  <a:srgbClr val="080808"/>
                </a:solidFill>
              </a:rPr>
              <a:t>1. Introduction: Quantum annealing and Support Vector Machines</a:t>
            </a:r>
            <a:endParaRPr lang="ja-JP" altLang="en-US" sz="5300" dirty="0">
              <a:solidFill>
                <a:srgbClr val="080808"/>
              </a:solidFill>
            </a:endParaRPr>
          </a:p>
        </p:txBody>
      </p:sp>
      <p:sp>
        <p:nvSpPr>
          <p:cNvPr id="635" name="正方形/長方形 634"/>
          <p:cNvSpPr/>
          <p:nvPr/>
        </p:nvSpPr>
        <p:spPr>
          <a:xfrm>
            <a:off x="276158" y="6139891"/>
            <a:ext cx="14578511" cy="769441"/>
          </a:xfrm>
          <a:prstGeom prst="rect">
            <a:avLst/>
          </a:prstGeom>
          <a:ln>
            <a:noFill/>
          </a:ln>
        </p:spPr>
        <p:txBody>
          <a:bodyPr wrap="square">
            <a:spAutoFit/>
          </a:bodyPr>
          <a:lstStyle/>
          <a:p>
            <a:pPr algn="ctr"/>
            <a:r>
              <a:rPr lang="en-US" altLang="ja-JP" sz="4400" dirty="0">
                <a:solidFill>
                  <a:srgbClr val="CCFF66"/>
                </a:solidFill>
              </a:rPr>
              <a:t>Quantum annealing</a:t>
            </a:r>
            <a:endParaRPr lang="ja-JP" altLang="en-US" sz="4400" dirty="0">
              <a:solidFill>
                <a:srgbClr val="CCFF66"/>
              </a:solidFill>
            </a:endParaRPr>
          </a:p>
        </p:txBody>
      </p:sp>
      <p:sp>
        <p:nvSpPr>
          <p:cNvPr id="636" name="正方形/長方形 635"/>
          <p:cNvSpPr/>
          <p:nvPr/>
        </p:nvSpPr>
        <p:spPr>
          <a:xfrm>
            <a:off x="15164379" y="6139891"/>
            <a:ext cx="16423717" cy="769441"/>
          </a:xfrm>
          <a:prstGeom prst="rect">
            <a:avLst/>
          </a:prstGeom>
        </p:spPr>
        <p:txBody>
          <a:bodyPr wrap="square">
            <a:spAutoFit/>
          </a:bodyPr>
          <a:lstStyle/>
          <a:p>
            <a:pPr algn="ctr"/>
            <a:r>
              <a:rPr lang="en-US" altLang="ja-JP" sz="4400" dirty="0">
                <a:solidFill>
                  <a:srgbClr val="CCFF66"/>
                </a:solidFill>
              </a:rPr>
              <a:t>Multi-Class Classification SVMs</a:t>
            </a:r>
            <a:endParaRPr lang="ja-JP" altLang="en-US" sz="4400" dirty="0">
              <a:solidFill>
                <a:srgbClr val="CCFF66"/>
              </a:solidFill>
            </a:endParaRPr>
          </a:p>
        </p:txBody>
      </p:sp>
      <p:sp>
        <p:nvSpPr>
          <p:cNvPr id="486" name="角丸四角形 485"/>
          <p:cNvSpPr/>
          <p:nvPr/>
        </p:nvSpPr>
        <p:spPr bwMode="auto">
          <a:xfrm>
            <a:off x="12529996" y="14573873"/>
            <a:ext cx="18903612" cy="9860427"/>
          </a:xfrm>
          <a:prstGeom prst="roundRect">
            <a:avLst>
              <a:gd name="adj" fmla="val 8783"/>
            </a:avLst>
          </a:prstGeom>
          <a:noFill/>
          <a:ln w="76200" cap="flat" cmpd="sng" algn="ctr">
            <a:solidFill>
              <a:srgbClr val="FFFF0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3200" b="1" i="0" u="none" strike="noStrike" cap="none" normalizeH="0" baseline="0" dirty="0">
              <a:ln>
                <a:noFill/>
              </a:ln>
              <a:solidFill>
                <a:schemeClr val="bg1"/>
              </a:solidFill>
              <a:effectLst/>
              <a:latin typeface="Arial" charset="0"/>
              <a:ea typeface="ＭＳ Ｐゴシック" pitchFamily="50" charset="-128"/>
            </a:endParaRPr>
          </a:p>
        </p:txBody>
      </p:sp>
      <p:sp>
        <p:nvSpPr>
          <p:cNvPr id="487" name="角丸四角形 486"/>
          <p:cNvSpPr/>
          <p:nvPr/>
        </p:nvSpPr>
        <p:spPr bwMode="auto">
          <a:xfrm>
            <a:off x="342250" y="14575033"/>
            <a:ext cx="11620174" cy="9834646"/>
          </a:xfrm>
          <a:prstGeom prst="roundRect">
            <a:avLst>
              <a:gd name="adj" fmla="val 9029"/>
            </a:avLst>
          </a:prstGeom>
          <a:noFill/>
          <a:ln w="76200" cap="flat" cmpd="sng" algn="ctr">
            <a:solidFill>
              <a:srgbClr val="CCFF66"/>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3200" b="1" i="0" u="none" strike="noStrike" cap="none" normalizeH="0" baseline="0" dirty="0">
              <a:ln>
                <a:noFill/>
              </a:ln>
              <a:solidFill>
                <a:schemeClr val="bg1"/>
              </a:solidFill>
              <a:effectLst/>
              <a:latin typeface="Arial" charset="0"/>
              <a:ea typeface="ＭＳ Ｐゴシック" pitchFamily="50" charset="-128"/>
            </a:endParaRPr>
          </a:p>
        </p:txBody>
      </p:sp>
      <p:sp>
        <p:nvSpPr>
          <p:cNvPr id="488" name="Rectangle 185"/>
          <p:cNvSpPr>
            <a:spLocks noChangeArrowheads="1"/>
          </p:cNvSpPr>
          <p:nvPr/>
        </p:nvSpPr>
        <p:spPr bwMode="auto">
          <a:xfrm>
            <a:off x="156801" y="13882528"/>
            <a:ext cx="31625868" cy="10765934"/>
          </a:xfrm>
          <a:prstGeom prst="rect">
            <a:avLst/>
          </a:prstGeom>
          <a:noFill/>
          <a:ln w="127000">
            <a:solidFill>
              <a:srgbClr val="00FF00"/>
            </a:solidFill>
            <a:miter lim="800000"/>
            <a:headEnd/>
            <a:tailEnd/>
          </a:ln>
        </p:spPr>
        <p:txBody>
          <a:bodyPr wrap="none" anchor="ctr"/>
          <a:lstStyle/>
          <a:p>
            <a:endParaRPr lang="ja-JP" altLang="en-US" dirty="0"/>
          </a:p>
        </p:txBody>
      </p:sp>
      <p:sp>
        <p:nvSpPr>
          <p:cNvPr id="489" name="Rectangle 22"/>
          <p:cNvSpPr>
            <a:spLocks noChangeArrowheads="1"/>
          </p:cNvSpPr>
          <p:nvPr/>
        </p:nvSpPr>
        <p:spPr bwMode="auto">
          <a:xfrm>
            <a:off x="153738" y="13249152"/>
            <a:ext cx="31629600" cy="907795"/>
          </a:xfrm>
          <a:prstGeom prst="rect">
            <a:avLst/>
          </a:prstGeom>
          <a:solidFill>
            <a:srgbClr val="00FF00"/>
          </a:solidFill>
          <a:ln w="127000" algn="ctr">
            <a:solidFill>
              <a:srgbClr val="00FF00"/>
            </a:solidFill>
            <a:miter lim="800000"/>
            <a:headEnd/>
            <a:tailEnd/>
          </a:ln>
        </p:spPr>
        <p:txBody>
          <a:bodyPr wrap="square" lIns="91296" tIns="45648" rIns="91296" bIns="45648" anchor="ctr">
            <a:spAutoFit/>
          </a:bodyPr>
          <a:lstStyle/>
          <a:p>
            <a:pPr defTabSz="912813"/>
            <a:r>
              <a:rPr lang="en-US" altLang="ja-JP" sz="5300" dirty="0">
                <a:solidFill>
                  <a:schemeClr val="tx1"/>
                </a:solidFill>
              </a:rPr>
              <a:t>2. </a:t>
            </a:r>
            <a:r>
              <a:rPr kumimoji="0" lang="en-US" altLang="ja-JP" sz="5300" dirty="0">
                <a:solidFill>
                  <a:schemeClr val="tx1"/>
                </a:solidFill>
              </a:rPr>
              <a:t>Rapid Multi-Class Classification Using D-Wave Quantum Annealer</a:t>
            </a:r>
            <a:endParaRPr kumimoji="0" lang="ja-JP" altLang="en-US" sz="5300" baseline="30000" dirty="0">
              <a:solidFill>
                <a:schemeClr val="tx1"/>
              </a:solidFill>
            </a:endParaRPr>
          </a:p>
        </p:txBody>
      </p:sp>
      <p:sp useBgFill="1">
        <p:nvSpPr>
          <p:cNvPr id="490" name="テキスト ボックス 489"/>
          <p:cNvSpPr txBox="1"/>
          <p:nvPr/>
        </p:nvSpPr>
        <p:spPr>
          <a:xfrm>
            <a:off x="2648652" y="14327289"/>
            <a:ext cx="6163422" cy="584775"/>
          </a:xfrm>
          <a:prstGeom prst="rect">
            <a:avLst/>
          </a:prstGeom>
          <a:ln w="38100">
            <a:solidFill>
              <a:srgbClr val="CCFF66"/>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3200" b="1" kern="0" dirty="0">
                <a:solidFill>
                  <a:srgbClr val="FF00FF"/>
                </a:solidFill>
                <a:effectLst>
                  <a:outerShdw blurRad="38100" dist="38100" dir="2700000" algn="tl">
                    <a:srgbClr val="000000">
                      <a:alpha val="43137"/>
                    </a:srgbClr>
                  </a:outerShdw>
                </a:effectLst>
                <a:latin typeface="+mn-lt"/>
              </a:rPr>
              <a:t>SVM Quantum formulation</a:t>
            </a:r>
            <a:endParaRPr lang="ja-JP" altLang="en-US" sz="3200" b="1" kern="0" dirty="0">
              <a:solidFill>
                <a:srgbClr val="FF00FF"/>
              </a:solidFill>
              <a:effectLst>
                <a:outerShdw blurRad="38100" dist="38100" dir="2700000" algn="tl">
                  <a:srgbClr val="000000">
                    <a:alpha val="43137"/>
                  </a:srgbClr>
                </a:outerShdw>
              </a:effectLst>
              <a:latin typeface="+mn-lt"/>
            </a:endParaRPr>
          </a:p>
        </p:txBody>
      </p:sp>
      <p:sp useBgFill="1">
        <p:nvSpPr>
          <p:cNvPr id="491" name="テキスト ボックス 490"/>
          <p:cNvSpPr txBox="1"/>
          <p:nvPr/>
        </p:nvSpPr>
        <p:spPr>
          <a:xfrm>
            <a:off x="16800198" y="14345161"/>
            <a:ext cx="7311733" cy="584775"/>
          </a:xfrm>
          <a:prstGeom prst="rect">
            <a:avLst/>
          </a:prstGeom>
          <a:ln w="38100">
            <a:solidFill>
              <a:srgbClr val="FFFF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3200" b="1" kern="0" dirty="0">
                <a:solidFill>
                  <a:srgbClr val="FF00FF"/>
                </a:solidFill>
                <a:effectLst>
                  <a:outerShdw blurRad="38100" dist="38100" dir="2700000" algn="tl">
                    <a:srgbClr val="000000">
                      <a:alpha val="43137"/>
                    </a:srgbClr>
                  </a:outerShdw>
                </a:effectLst>
                <a:latin typeface="+mn-lt"/>
              </a:rPr>
              <a:t>Multi-tasking Quantum Annealing</a:t>
            </a:r>
            <a:endParaRPr lang="ja-JP" altLang="en-US" sz="3200" b="1" kern="0" dirty="0">
              <a:solidFill>
                <a:srgbClr val="FF00FF"/>
              </a:solidFill>
              <a:effectLst>
                <a:outerShdw blurRad="38100" dist="38100" dir="2700000" algn="tl">
                  <a:srgbClr val="000000">
                    <a:alpha val="43137"/>
                  </a:srgbClr>
                </a:outerShdw>
              </a:effectLst>
              <a:latin typeface="+mn-lt"/>
            </a:endParaRPr>
          </a:p>
        </p:txBody>
      </p:sp>
      <p:sp>
        <p:nvSpPr>
          <p:cNvPr id="340" name="Rectangle 290"/>
          <p:cNvSpPr>
            <a:spLocks noChangeArrowheads="1"/>
          </p:cNvSpPr>
          <p:nvPr/>
        </p:nvSpPr>
        <p:spPr bwMode="auto">
          <a:xfrm>
            <a:off x="178100" y="36700895"/>
            <a:ext cx="31521545" cy="1477328"/>
          </a:xfrm>
          <a:prstGeom prst="rect">
            <a:avLst/>
          </a:prstGeom>
          <a:noFill/>
          <a:ln w="9525">
            <a:noFill/>
            <a:miter lim="800000"/>
            <a:headEnd/>
            <a:tailEnd/>
          </a:ln>
        </p:spPr>
        <p:txBody>
          <a:bodyPr wrap="square">
            <a:spAutoFit/>
          </a:bodyPr>
          <a:lstStyle/>
          <a:p>
            <a:pPr algn="just" defTabSz="912813"/>
            <a:r>
              <a:rPr lang="ja-JP" altLang="en-US" sz="4500" dirty="0"/>
              <a:t>➣  </a:t>
            </a:r>
            <a:r>
              <a:rPr kumimoji="0" lang="en-US" altLang="ja-JP" sz="4500" dirty="0"/>
              <a:t>Efficiency Enhanced: Multi-tasking Quantum Annealing (MTQA) significantly reduces quantum processing 		cycles required for multi-class SVM classification, enhancing computational efficiency.</a:t>
            </a:r>
            <a:endParaRPr kumimoji="0" lang="ja-JP" altLang="en-US" sz="4500" baseline="30000" dirty="0"/>
          </a:p>
        </p:txBody>
      </p:sp>
      <p:sp>
        <p:nvSpPr>
          <p:cNvPr id="690" name="Rectangle 22"/>
          <p:cNvSpPr>
            <a:spLocks noChangeArrowheads="1"/>
          </p:cNvSpPr>
          <p:nvPr/>
        </p:nvSpPr>
        <p:spPr bwMode="auto">
          <a:xfrm>
            <a:off x="162344" y="24786824"/>
            <a:ext cx="31627646" cy="720000"/>
          </a:xfrm>
          <a:prstGeom prst="rect">
            <a:avLst/>
          </a:prstGeom>
          <a:solidFill>
            <a:srgbClr val="FF33CC"/>
          </a:solidFill>
          <a:ln w="127000" algn="ctr">
            <a:solidFill>
              <a:srgbClr val="FF33CC"/>
            </a:solidFill>
            <a:miter lim="800000"/>
            <a:headEnd/>
            <a:tailEnd/>
          </a:ln>
        </p:spPr>
        <p:txBody>
          <a:bodyPr lIns="91296" tIns="45648" rIns="91296" bIns="45648"/>
          <a:lstStyle/>
          <a:p>
            <a:pPr defTabSz="912813"/>
            <a:r>
              <a:rPr lang="en-US" altLang="ja-JP" sz="5300" dirty="0">
                <a:solidFill>
                  <a:schemeClr val="tx1"/>
                </a:solidFill>
              </a:rPr>
              <a:t>3. Experimental Results</a:t>
            </a:r>
            <a:endParaRPr lang="en-US" altLang="ja-JP" sz="5400" dirty="0">
              <a:solidFill>
                <a:schemeClr val="tx1"/>
              </a:solidFill>
            </a:endParaRPr>
          </a:p>
          <a:p>
            <a:pPr defTabSz="912813"/>
            <a:endParaRPr lang="en-US" altLang="en-US" sz="5300" dirty="0">
              <a:solidFill>
                <a:schemeClr val="tx1"/>
              </a:solidFill>
              <a:cs typeface="Arial" charset="0"/>
            </a:endParaRPr>
          </a:p>
        </p:txBody>
      </p:sp>
      <p:sp>
        <p:nvSpPr>
          <p:cNvPr id="401" name="テキスト ボックス 400"/>
          <p:cNvSpPr txBox="1"/>
          <p:nvPr/>
        </p:nvSpPr>
        <p:spPr>
          <a:xfrm>
            <a:off x="178100" y="39928860"/>
            <a:ext cx="31392674" cy="1477328"/>
          </a:xfrm>
          <a:prstGeom prst="rect">
            <a:avLst/>
          </a:prstGeom>
          <a:noFill/>
        </p:spPr>
        <p:txBody>
          <a:bodyPr wrap="square" rtlCol="0">
            <a:spAutoFit/>
          </a:bodyPr>
          <a:lstStyle/>
          <a:p>
            <a:pPr marL="360000" indent="-360000" algn="just"/>
            <a:r>
              <a:rPr lang="ja-JP" altLang="en-US" sz="4500" dirty="0"/>
              <a:t>➣</a:t>
            </a:r>
            <a:r>
              <a:rPr lang="en-US" altLang="ja-JP" sz="4500" dirty="0"/>
              <a:t>  </a:t>
            </a:r>
            <a:r>
              <a:rPr lang="en-US" altLang="ja-JP" sz="4500" dirty="0">
                <a:latin typeface="Arial" panose="020B0604020202020204" pitchFamily="34" charset="0"/>
                <a:cs typeface="Arial" panose="020B0604020202020204" pitchFamily="34" charset="0"/>
              </a:rPr>
              <a:t>Future Potential: The success of MTQA in this study demonstrates its potential to transform machine learning 	applications, paving the way for advanced quantum computing solutions in complex data classification.</a:t>
            </a:r>
            <a:endParaRPr lang="ja-JP" altLang="en-US" sz="4500" u="sng" dirty="0">
              <a:latin typeface="Arial" panose="020B0604020202020204" pitchFamily="34" charset="0"/>
              <a:cs typeface="Arial" panose="020B0604020202020204" pitchFamily="34" charset="0"/>
            </a:endParaRPr>
          </a:p>
        </p:txBody>
      </p:sp>
      <p:sp>
        <p:nvSpPr>
          <p:cNvPr id="37" name="テキスト ボックス 948">
            <a:extLst>
              <a:ext uri="{FF2B5EF4-FFF2-40B4-BE49-F238E27FC236}">
                <a16:creationId xmlns:a16="http://schemas.microsoft.com/office/drawing/2014/main" id="{2F0369C3-EFFD-A31F-4197-EC248A6EE36D}"/>
              </a:ext>
            </a:extLst>
          </p:cNvPr>
          <p:cNvSpPr txBox="1"/>
          <p:nvPr/>
        </p:nvSpPr>
        <p:spPr>
          <a:xfrm>
            <a:off x="17819663" y="15222889"/>
            <a:ext cx="7295813" cy="523220"/>
          </a:xfrm>
          <a:prstGeom prst="rect">
            <a:avLst/>
          </a:prstGeom>
          <a:noFill/>
        </p:spPr>
        <p:txBody>
          <a:bodyPr wrap="square" rtlCol="0">
            <a:spAutoFit/>
          </a:bodyPr>
          <a:lstStyle/>
          <a:p>
            <a:pPr lvl="0" algn="ctr"/>
            <a:r>
              <a:rPr lang="en-US" altLang="ja-JP" sz="2800" dirty="0"/>
              <a:t>Parallel Quantum Annealing</a:t>
            </a:r>
            <a:endParaRPr lang="ja-JP" altLang="en-US" sz="2800" dirty="0">
              <a:ln>
                <a:solidFill>
                  <a:schemeClr val="bg2">
                    <a:lumMod val="40000"/>
                    <a:lumOff val="60000"/>
                  </a:schemeClr>
                </a:solidFill>
              </a:ln>
            </a:endParaRPr>
          </a:p>
        </p:txBody>
      </p:sp>
      <p:grpSp>
        <p:nvGrpSpPr>
          <p:cNvPr id="10" name="グループ化 15">
            <a:extLst>
              <a:ext uri="{FF2B5EF4-FFF2-40B4-BE49-F238E27FC236}">
                <a16:creationId xmlns:a16="http://schemas.microsoft.com/office/drawing/2014/main" id="{DEA72372-43D0-9515-7044-A96E76E957D7}"/>
              </a:ext>
            </a:extLst>
          </p:cNvPr>
          <p:cNvGrpSpPr/>
          <p:nvPr/>
        </p:nvGrpSpPr>
        <p:grpSpPr>
          <a:xfrm>
            <a:off x="501289" y="7628813"/>
            <a:ext cx="2995798" cy="2833997"/>
            <a:chOff x="6788591" y="9252345"/>
            <a:chExt cx="2736304" cy="2721706"/>
          </a:xfrm>
        </p:grpSpPr>
        <p:pic>
          <p:nvPicPr>
            <p:cNvPr id="11" name="Picture 5" descr="https://www.dwavesys.com/sites/default/files/styles/square_480x480/public/2000Q%20Systems%20in%20Lab%20for%20website.jpg?itok=BRzucFTK">
              <a:extLst>
                <a:ext uri="{FF2B5EF4-FFF2-40B4-BE49-F238E27FC236}">
                  <a16:creationId xmlns:a16="http://schemas.microsoft.com/office/drawing/2014/main" id="{46A17713-AAFE-EC68-033F-7096FC3C1242}"/>
                </a:ext>
              </a:extLst>
            </p:cNvPr>
            <p:cNvPicPr>
              <a:picLocks noChangeAspect="1" noChangeArrowheads="1"/>
            </p:cNvPicPr>
            <p:nvPr/>
          </p:nvPicPr>
          <p:blipFill>
            <a:blip r:embed="rId6" cstate="print"/>
            <a:srcRect/>
            <a:stretch>
              <a:fillRect/>
            </a:stretch>
          </p:blipFill>
          <p:spPr bwMode="auto">
            <a:xfrm>
              <a:off x="6933505" y="9252345"/>
              <a:ext cx="2448272" cy="2448272"/>
            </a:xfrm>
            <a:prstGeom prst="rect">
              <a:avLst/>
            </a:prstGeom>
            <a:noFill/>
            <a:effectLst/>
          </p:spPr>
        </p:pic>
        <p:sp>
          <p:nvSpPr>
            <p:cNvPr id="17" name="正方形/長方形 928">
              <a:extLst>
                <a:ext uri="{FF2B5EF4-FFF2-40B4-BE49-F238E27FC236}">
                  <a16:creationId xmlns:a16="http://schemas.microsoft.com/office/drawing/2014/main" id="{FB855BAA-4965-C0EE-235E-1B90ADFAEC2B}"/>
                </a:ext>
              </a:extLst>
            </p:cNvPr>
            <p:cNvSpPr/>
            <p:nvPr/>
          </p:nvSpPr>
          <p:spPr>
            <a:xfrm>
              <a:off x="6788591" y="11727831"/>
              <a:ext cx="2736304" cy="246221"/>
            </a:xfrm>
            <a:prstGeom prst="rect">
              <a:avLst/>
            </a:prstGeom>
          </p:spPr>
          <p:txBody>
            <a:bodyPr wrap="square">
              <a:spAutoFit/>
            </a:bodyPr>
            <a:lstStyle/>
            <a:p>
              <a:r>
                <a:rPr lang="en-US" altLang="ja-JP" sz="1000" b="1" dirty="0">
                  <a:solidFill>
                    <a:schemeClr val="bg1"/>
                  </a:solidFill>
                </a:rPr>
                <a:t>S. Boixo et al., Nature Phys. 10 (2014) 218.</a:t>
              </a:r>
              <a:r>
                <a:rPr lang="ja-JP" altLang="en-US" sz="1000" b="1" dirty="0">
                  <a:solidFill>
                    <a:schemeClr val="bg1"/>
                  </a:solidFill>
                </a:rPr>
                <a:t> </a:t>
              </a:r>
              <a:endParaRPr lang="en-US" altLang="ja-JP" sz="1000" b="1" dirty="0">
                <a:solidFill>
                  <a:schemeClr val="bg1"/>
                </a:solidFill>
              </a:endParaRPr>
            </a:p>
          </p:txBody>
        </p:sp>
      </p:grpSp>
      <p:sp>
        <p:nvSpPr>
          <p:cNvPr id="20" name="テキスト ボックス 949">
            <a:extLst>
              <a:ext uri="{FF2B5EF4-FFF2-40B4-BE49-F238E27FC236}">
                <a16:creationId xmlns:a16="http://schemas.microsoft.com/office/drawing/2014/main" id="{1C05B69A-7EFF-E621-16F2-FB3D9C70FA3D}"/>
              </a:ext>
            </a:extLst>
          </p:cNvPr>
          <p:cNvSpPr txBox="1"/>
          <p:nvPr/>
        </p:nvSpPr>
        <p:spPr>
          <a:xfrm>
            <a:off x="3617849" y="7649698"/>
            <a:ext cx="3524850" cy="523220"/>
          </a:xfrm>
          <a:prstGeom prst="rect">
            <a:avLst/>
          </a:prstGeom>
          <a:noFill/>
        </p:spPr>
        <p:txBody>
          <a:bodyPr wrap="square" rtlCol="0">
            <a:spAutoFit/>
          </a:bodyPr>
          <a:lstStyle/>
          <a:p>
            <a:pPr algn="ctr"/>
            <a:r>
              <a:rPr kumimoji="1" lang="en-US" altLang="ja-JP" sz="2800" b="1" u="sng" dirty="0">
                <a:solidFill>
                  <a:schemeClr val="bg1"/>
                </a:solidFill>
                <a:latin typeface="Arial" pitchFamily="34" charset="0"/>
                <a:cs typeface="Arial" pitchFamily="34" charset="0"/>
              </a:rPr>
              <a:t>D-Wave </a:t>
            </a:r>
            <a:r>
              <a:rPr lang="en-US" altLang="ja-JP" sz="2800" u="sng" dirty="0">
                <a:latin typeface="Arial" pitchFamily="34" charset="0"/>
                <a:cs typeface="Arial" pitchFamily="34" charset="0"/>
              </a:rPr>
              <a:t>Systems:</a:t>
            </a:r>
            <a:endParaRPr kumimoji="1" lang="ja-JP" altLang="en-US" sz="2800" b="1" u="sng" dirty="0">
              <a:solidFill>
                <a:schemeClr val="bg1"/>
              </a:solidFill>
              <a:latin typeface="Arial" pitchFamily="34" charset="0"/>
              <a:cs typeface="Arial" pitchFamily="34" charset="0"/>
            </a:endParaRPr>
          </a:p>
        </p:txBody>
      </p:sp>
      <p:sp>
        <p:nvSpPr>
          <p:cNvPr id="22" name="テキスト ボックス 638">
            <a:extLst>
              <a:ext uri="{FF2B5EF4-FFF2-40B4-BE49-F238E27FC236}">
                <a16:creationId xmlns:a16="http://schemas.microsoft.com/office/drawing/2014/main" id="{F2F80661-10C8-9027-21D2-943E8B7FE5A8}"/>
              </a:ext>
            </a:extLst>
          </p:cNvPr>
          <p:cNvSpPr txBox="1"/>
          <p:nvPr/>
        </p:nvSpPr>
        <p:spPr>
          <a:xfrm>
            <a:off x="3542420" y="8331463"/>
            <a:ext cx="3667552" cy="369332"/>
          </a:xfrm>
          <a:prstGeom prst="rect">
            <a:avLst/>
          </a:prstGeom>
          <a:noFill/>
        </p:spPr>
        <p:txBody>
          <a:bodyPr wrap="square" rtlCol="0">
            <a:spAutoFit/>
          </a:bodyPr>
          <a:lstStyle/>
          <a:p>
            <a:pPr marL="457200" indent="-457200">
              <a:buFont typeface="Wingdings" panose="05000000000000000000" pitchFamily="2" charset="2"/>
              <a:buChar char="Ø"/>
            </a:pPr>
            <a:r>
              <a:rPr lang="en-US" altLang="ja-JP" sz="1800" dirty="0"/>
              <a:t>Flux Quantum Bits</a:t>
            </a:r>
            <a:endParaRPr lang="ja-JP" altLang="en-US" sz="1800" u="sng" dirty="0"/>
          </a:p>
        </p:txBody>
      </p:sp>
      <p:sp>
        <p:nvSpPr>
          <p:cNvPr id="23" name="テキスト ボックス 638">
            <a:extLst>
              <a:ext uri="{FF2B5EF4-FFF2-40B4-BE49-F238E27FC236}">
                <a16:creationId xmlns:a16="http://schemas.microsoft.com/office/drawing/2014/main" id="{57335B24-DA82-FD35-0AC0-F97CB5DCDB11}"/>
              </a:ext>
            </a:extLst>
          </p:cNvPr>
          <p:cNvSpPr txBox="1"/>
          <p:nvPr/>
        </p:nvSpPr>
        <p:spPr>
          <a:xfrm>
            <a:off x="3542420" y="8853656"/>
            <a:ext cx="3667552" cy="369332"/>
          </a:xfrm>
          <a:prstGeom prst="rect">
            <a:avLst/>
          </a:prstGeom>
          <a:noFill/>
        </p:spPr>
        <p:txBody>
          <a:bodyPr wrap="square" rtlCol="0">
            <a:spAutoFit/>
          </a:bodyPr>
          <a:lstStyle/>
          <a:p>
            <a:pPr marL="457200" indent="-457200">
              <a:buFont typeface="Wingdings" panose="05000000000000000000" pitchFamily="2" charset="2"/>
              <a:buChar char="Ø"/>
            </a:pPr>
            <a:r>
              <a:rPr lang="en-US" altLang="ja-JP" sz="1800" dirty="0"/>
              <a:t>Ultra Low Temperature</a:t>
            </a:r>
            <a:endParaRPr lang="ja-JP" altLang="en-US" sz="1800" u="sng" dirty="0"/>
          </a:p>
        </p:txBody>
      </p:sp>
      <p:sp>
        <p:nvSpPr>
          <p:cNvPr id="24" name="テキスト ボックス 638">
            <a:extLst>
              <a:ext uri="{FF2B5EF4-FFF2-40B4-BE49-F238E27FC236}">
                <a16:creationId xmlns:a16="http://schemas.microsoft.com/office/drawing/2014/main" id="{5A1456D6-B5D3-B4CF-7580-14E981BD106E}"/>
              </a:ext>
            </a:extLst>
          </p:cNvPr>
          <p:cNvSpPr txBox="1"/>
          <p:nvPr/>
        </p:nvSpPr>
        <p:spPr>
          <a:xfrm>
            <a:off x="3542420" y="9375849"/>
            <a:ext cx="3667552" cy="369332"/>
          </a:xfrm>
          <a:prstGeom prst="rect">
            <a:avLst/>
          </a:prstGeom>
          <a:noFill/>
        </p:spPr>
        <p:txBody>
          <a:bodyPr wrap="square" rtlCol="0">
            <a:spAutoFit/>
          </a:bodyPr>
          <a:lstStyle/>
          <a:p>
            <a:pPr marL="457200" indent="-457200">
              <a:buFont typeface="Wingdings" panose="05000000000000000000" pitchFamily="2" charset="2"/>
              <a:buChar char="Ø"/>
            </a:pPr>
            <a:r>
              <a:rPr lang="en-US" altLang="ja-JP" sz="1800" dirty="0"/>
              <a:t>More Than 5000 Qubits</a:t>
            </a:r>
            <a:endParaRPr lang="ja-JP" altLang="en-US" sz="1800" u="sng" dirty="0"/>
          </a:p>
        </p:txBody>
      </p:sp>
      <p:grpSp>
        <p:nvGrpSpPr>
          <p:cNvPr id="31" name="Group 30">
            <a:extLst>
              <a:ext uri="{FF2B5EF4-FFF2-40B4-BE49-F238E27FC236}">
                <a16:creationId xmlns:a16="http://schemas.microsoft.com/office/drawing/2014/main" id="{EAE6722D-5E18-C34B-4800-167139196448}"/>
              </a:ext>
            </a:extLst>
          </p:cNvPr>
          <p:cNvGrpSpPr/>
          <p:nvPr/>
        </p:nvGrpSpPr>
        <p:grpSpPr>
          <a:xfrm>
            <a:off x="531154" y="11439577"/>
            <a:ext cx="2271358" cy="1166400"/>
            <a:chOff x="1178991" y="11577420"/>
            <a:chExt cx="2271358" cy="1166400"/>
          </a:xfrm>
        </p:grpSpPr>
        <p:sp>
          <p:nvSpPr>
            <p:cNvPr id="28" name="TextBox 27">
              <a:extLst>
                <a:ext uri="{FF2B5EF4-FFF2-40B4-BE49-F238E27FC236}">
                  <a16:creationId xmlns:a16="http://schemas.microsoft.com/office/drawing/2014/main" id="{DFAE2FD8-F3BA-57A0-CA98-D733357F8A73}"/>
                </a:ext>
              </a:extLst>
            </p:cNvPr>
            <p:cNvSpPr txBox="1"/>
            <p:nvPr/>
          </p:nvSpPr>
          <p:spPr>
            <a:xfrm>
              <a:off x="1277399" y="11922952"/>
              <a:ext cx="2074542" cy="523220"/>
            </a:xfrm>
            <a:prstGeom prst="rect">
              <a:avLst/>
            </a:prstGeom>
            <a:noFill/>
          </p:spPr>
          <p:txBody>
            <a:bodyPr wrap="none" rtlCol="0">
              <a:spAutoFit/>
            </a:bodyPr>
            <a:lstStyle/>
            <a:p>
              <a:r>
                <a:rPr lang="en-JP" sz="2800" dirty="0"/>
                <a:t>Real-World</a:t>
              </a:r>
            </a:p>
          </p:txBody>
        </p:sp>
        <p:sp>
          <p:nvSpPr>
            <p:cNvPr id="30" name="Rectangle 29">
              <a:extLst>
                <a:ext uri="{FF2B5EF4-FFF2-40B4-BE49-F238E27FC236}">
                  <a16:creationId xmlns:a16="http://schemas.microsoft.com/office/drawing/2014/main" id="{D6E37BE8-344A-9438-3427-15D880B4556D}"/>
                </a:ext>
              </a:extLst>
            </p:cNvPr>
            <p:cNvSpPr/>
            <p:nvPr/>
          </p:nvSpPr>
          <p:spPr bwMode="auto">
            <a:xfrm>
              <a:off x="1178991" y="11577420"/>
              <a:ext cx="2271358" cy="1166400"/>
            </a:xfrm>
            <a:prstGeom prst="rect">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2800" b="1" i="0" u="none" strike="noStrike" cap="none" normalizeH="0" baseline="0" dirty="0">
                <a:ln>
                  <a:noFill/>
                </a:ln>
                <a:solidFill>
                  <a:schemeClr val="bg1"/>
                </a:solidFill>
                <a:effectLst/>
                <a:latin typeface="Arial" charset="0"/>
                <a:ea typeface="ＭＳ Ｐゴシック" pitchFamily="50" charset="-128"/>
              </a:endParaRPr>
            </a:p>
          </p:txBody>
        </p:sp>
      </p:grpSp>
      <p:sp>
        <p:nvSpPr>
          <p:cNvPr id="32" name="Right Arrow 31">
            <a:extLst>
              <a:ext uri="{FF2B5EF4-FFF2-40B4-BE49-F238E27FC236}">
                <a16:creationId xmlns:a16="http://schemas.microsoft.com/office/drawing/2014/main" id="{97680B53-30FD-1703-DABF-ABD0B5D44564}"/>
              </a:ext>
            </a:extLst>
          </p:cNvPr>
          <p:cNvSpPr/>
          <p:nvPr/>
        </p:nvSpPr>
        <p:spPr bwMode="auto">
          <a:xfrm>
            <a:off x="3067206" y="11782938"/>
            <a:ext cx="743462" cy="480796"/>
          </a:xfrm>
          <a:prstGeom prst="rightArrow">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3200" b="1" i="0" u="none" strike="noStrike" cap="none" normalizeH="0" baseline="0">
              <a:ln>
                <a:noFill/>
              </a:ln>
              <a:solidFill>
                <a:schemeClr val="bg1"/>
              </a:solidFill>
              <a:effectLst/>
              <a:latin typeface="Arial" charset="0"/>
              <a:ea typeface="ＭＳ Ｐゴシック" pitchFamily="50" charset="-128"/>
            </a:endParaRPr>
          </a:p>
        </p:txBody>
      </p:sp>
      <p:grpSp>
        <p:nvGrpSpPr>
          <p:cNvPr id="50" name="Group 49">
            <a:extLst>
              <a:ext uri="{FF2B5EF4-FFF2-40B4-BE49-F238E27FC236}">
                <a16:creationId xmlns:a16="http://schemas.microsoft.com/office/drawing/2014/main" id="{CF5B789A-2ED4-9AF9-68E6-F9BE970CF8B0}"/>
              </a:ext>
            </a:extLst>
          </p:cNvPr>
          <p:cNvGrpSpPr/>
          <p:nvPr/>
        </p:nvGrpSpPr>
        <p:grpSpPr>
          <a:xfrm>
            <a:off x="4075362" y="11440695"/>
            <a:ext cx="2858678" cy="1165282"/>
            <a:chOff x="5291014" y="11708975"/>
            <a:chExt cx="2858678" cy="1165282"/>
          </a:xfrm>
        </p:grpSpPr>
        <p:sp>
          <p:nvSpPr>
            <p:cNvPr id="35" name="TextBox 34">
              <a:extLst>
                <a:ext uri="{FF2B5EF4-FFF2-40B4-BE49-F238E27FC236}">
                  <a16:creationId xmlns:a16="http://schemas.microsoft.com/office/drawing/2014/main" id="{8C8B633A-5026-6A49-68F4-DC01C39DB28A}"/>
                </a:ext>
              </a:extLst>
            </p:cNvPr>
            <p:cNvSpPr txBox="1"/>
            <p:nvPr/>
          </p:nvSpPr>
          <p:spPr>
            <a:xfrm>
              <a:off x="5308846" y="11862357"/>
              <a:ext cx="2821255" cy="954107"/>
            </a:xfrm>
            <a:prstGeom prst="rect">
              <a:avLst/>
            </a:prstGeom>
            <a:noFill/>
          </p:spPr>
          <p:txBody>
            <a:bodyPr wrap="square" rtlCol="0">
              <a:spAutoFit/>
            </a:bodyPr>
            <a:lstStyle/>
            <a:p>
              <a:pPr algn="ctr"/>
              <a:r>
                <a:rPr lang="en-JP" sz="2800" dirty="0"/>
                <a:t>Mathematical </a:t>
              </a:r>
            </a:p>
            <a:p>
              <a:pPr algn="ctr"/>
              <a:r>
                <a:rPr lang="en-JP" sz="2800" dirty="0"/>
                <a:t>Modeling</a:t>
              </a:r>
            </a:p>
          </p:txBody>
        </p:sp>
        <p:sp>
          <p:nvSpPr>
            <p:cNvPr id="45" name="Rectangle 44">
              <a:extLst>
                <a:ext uri="{FF2B5EF4-FFF2-40B4-BE49-F238E27FC236}">
                  <a16:creationId xmlns:a16="http://schemas.microsoft.com/office/drawing/2014/main" id="{AFF88034-B131-B5C2-B1AB-6D845515040B}"/>
                </a:ext>
              </a:extLst>
            </p:cNvPr>
            <p:cNvSpPr/>
            <p:nvPr/>
          </p:nvSpPr>
          <p:spPr bwMode="auto">
            <a:xfrm>
              <a:off x="5291014" y="11708975"/>
              <a:ext cx="2858678" cy="1165282"/>
            </a:xfrm>
            <a:prstGeom prst="rect">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2800" b="1" i="0" u="none" strike="noStrike" cap="none" normalizeH="0" baseline="0">
                <a:ln>
                  <a:noFill/>
                </a:ln>
                <a:solidFill>
                  <a:schemeClr val="bg1"/>
                </a:solidFill>
                <a:effectLst/>
                <a:latin typeface="Arial" charset="0"/>
                <a:ea typeface="ＭＳ Ｐゴシック" pitchFamily="50" charset="-128"/>
              </a:endParaRPr>
            </a:p>
          </p:txBody>
        </p:sp>
      </p:grpSp>
      <p:grpSp>
        <p:nvGrpSpPr>
          <p:cNvPr id="51" name="Group 50">
            <a:extLst>
              <a:ext uri="{FF2B5EF4-FFF2-40B4-BE49-F238E27FC236}">
                <a16:creationId xmlns:a16="http://schemas.microsoft.com/office/drawing/2014/main" id="{4674FA75-E799-B38E-5073-995689728DC2}"/>
              </a:ext>
            </a:extLst>
          </p:cNvPr>
          <p:cNvGrpSpPr/>
          <p:nvPr/>
        </p:nvGrpSpPr>
        <p:grpSpPr>
          <a:xfrm>
            <a:off x="8206890" y="11440695"/>
            <a:ext cx="2859347" cy="1165282"/>
            <a:chOff x="5290345" y="11708975"/>
            <a:chExt cx="2859347" cy="1165282"/>
          </a:xfrm>
        </p:grpSpPr>
        <p:sp>
          <p:nvSpPr>
            <p:cNvPr id="52" name="TextBox 51">
              <a:extLst>
                <a:ext uri="{FF2B5EF4-FFF2-40B4-BE49-F238E27FC236}">
                  <a16:creationId xmlns:a16="http://schemas.microsoft.com/office/drawing/2014/main" id="{8070428D-1AC8-AB10-EE66-45C042A596D8}"/>
                </a:ext>
              </a:extLst>
            </p:cNvPr>
            <p:cNvSpPr txBox="1"/>
            <p:nvPr/>
          </p:nvSpPr>
          <p:spPr>
            <a:xfrm>
              <a:off x="5290345" y="11804228"/>
              <a:ext cx="2821255" cy="954107"/>
            </a:xfrm>
            <a:prstGeom prst="rect">
              <a:avLst/>
            </a:prstGeom>
            <a:noFill/>
          </p:spPr>
          <p:txBody>
            <a:bodyPr wrap="square" rtlCol="0">
              <a:spAutoFit/>
            </a:bodyPr>
            <a:lstStyle/>
            <a:p>
              <a:pPr algn="ctr"/>
              <a:r>
                <a:rPr lang="en-JP" sz="2800" dirty="0"/>
                <a:t>Quantum </a:t>
              </a:r>
            </a:p>
            <a:p>
              <a:pPr algn="ctr"/>
              <a:r>
                <a:rPr lang="en-JP" sz="2800" dirty="0"/>
                <a:t>Annealer</a:t>
              </a:r>
            </a:p>
          </p:txBody>
        </p:sp>
        <p:sp>
          <p:nvSpPr>
            <p:cNvPr id="53" name="Rectangle 52">
              <a:extLst>
                <a:ext uri="{FF2B5EF4-FFF2-40B4-BE49-F238E27FC236}">
                  <a16:creationId xmlns:a16="http://schemas.microsoft.com/office/drawing/2014/main" id="{FABC5DF1-4032-7149-8CA1-05B8604E3654}"/>
                </a:ext>
              </a:extLst>
            </p:cNvPr>
            <p:cNvSpPr/>
            <p:nvPr/>
          </p:nvSpPr>
          <p:spPr bwMode="auto">
            <a:xfrm>
              <a:off x="5291014" y="11708975"/>
              <a:ext cx="2858678" cy="1165282"/>
            </a:xfrm>
            <a:prstGeom prst="rect">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2800" b="1" i="0" u="none" strike="noStrike" cap="none" normalizeH="0" baseline="0">
                <a:ln>
                  <a:noFill/>
                </a:ln>
                <a:solidFill>
                  <a:schemeClr val="bg1"/>
                </a:solidFill>
                <a:effectLst/>
                <a:latin typeface="Arial" charset="0"/>
                <a:ea typeface="ＭＳ Ｐゴシック" pitchFamily="50" charset="-128"/>
              </a:endParaRPr>
            </a:p>
          </p:txBody>
        </p:sp>
      </p:grpSp>
      <p:grpSp>
        <p:nvGrpSpPr>
          <p:cNvPr id="57" name="Group 56">
            <a:extLst>
              <a:ext uri="{FF2B5EF4-FFF2-40B4-BE49-F238E27FC236}">
                <a16:creationId xmlns:a16="http://schemas.microsoft.com/office/drawing/2014/main" id="{39241692-B011-5B7A-4F1A-010CFF20EC93}"/>
              </a:ext>
            </a:extLst>
          </p:cNvPr>
          <p:cNvGrpSpPr/>
          <p:nvPr/>
        </p:nvGrpSpPr>
        <p:grpSpPr>
          <a:xfrm>
            <a:off x="12339087" y="11439577"/>
            <a:ext cx="2271358" cy="1166400"/>
            <a:chOff x="1178991" y="11577420"/>
            <a:chExt cx="2271358" cy="1166400"/>
          </a:xfrm>
        </p:grpSpPr>
        <p:sp>
          <p:nvSpPr>
            <p:cNvPr id="58" name="TextBox 57">
              <a:extLst>
                <a:ext uri="{FF2B5EF4-FFF2-40B4-BE49-F238E27FC236}">
                  <a16:creationId xmlns:a16="http://schemas.microsoft.com/office/drawing/2014/main" id="{E6F751C7-9FB6-CC6E-D40E-59902699DF7C}"/>
                </a:ext>
              </a:extLst>
            </p:cNvPr>
            <p:cNvSpPr txBox="1"/>
            <p:nvPr/>
          </p:nvSpPr>
          <p:spPr>
            <a:xfrm>
              <a:off x="1281497" y="11902121"/>
              <a:ext cx="2074542" cy="523220"/>
            </a:xfrm>
            <a:prstGeom prst="rect">
              <a:avLst/>
            </a:prstGeom>
            <a:noFill/>
          </p:spPr>
          <p:txBody>
            <a:bodyPr wrap="none" rtlCol="0">
              <a:spAutoFit/>
            </a:bodyPr>
            <a:lstStyle/>
            <a:p>
              <a:r>
                <a:rPr lang="en-JP" sz="2800" dirty="0"/>
                <a:t>Real-World</a:t>
              </a:r>
            </a:p>
          </p:txBody>
        </p:sp>
        <p:sp>
          <p:nvSpPr>
            <p:cNvPr id="59" name="Rectangle 58">
              <a:extLst>
                <a:ext uri="{FF2B5EF4-FFF2-40B4-BE49-F238E27FC236}">
                  <a16:creationId xmlns:a16="http://schemas.microsoft.com/office/drawing/2014/main" id="{7CD53CC8-366F-7CA4-3779-9A9353DF348A}"/>
                </a:ext>
              </a:extLst>
            </p:cNvPr>
            <p:cNvSpPr/>
            <p:nvPr/>
          </p:nvSpPr>
          <p:spPr bwMode="auto">
            <a:xfrm>
              <a:off x="1178991" y="11577420"/>
              <a:ext cx="2271358" cy="1166400"/>
            </a:xfrm>
            <a:prstGeom prst="rect">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2800" b="1" i="0" u="none" strike="noStrike" cap="none" normalizeH="0" baseline="0" dirty="0">
                <a:ln>
                  <a:noFill/>
                </a:ln>
                <a:solidFill>
                  <a:schemeClr val="bg1"/>
                </a:solidFill>
                <a:effectLst/>
                <a:latin typeface="Arial" charset="0"/>
                <a:ea typeface="ＭＳ Ｐゴシック" pitchFamily="50" charset="-128"/>
              </a:endParaRPr>
            </a:p>
          </p:txBody>
        </p:sp>
      </p:grpSp>
      <p:sp>
        <p:nvSpPr>
          <p:cNvPr id="60" name="Right Arrow 59">
            <a:extLst>
              <a:ext uri="{FF2B5EF4-FFF2-40B4-BE49-F238E27FC236}">
                <a16:creationId xmlns:a16="http://schemas.microsoft.com/office/drawing/2014/main" id="{C5A3047C-49BD-F920-5BD3-48F7696DBE2E}"/>
              </a:ext>
            </a:extLst>
          </p:cNvPr>
          <p:cNvSpPr/>
          <p:nvPr/>
        </p:nvSpPr>
        <p:spPr bwMode="auto">
          <a:xfrm>
            <a:off x="7198734" y="11782938"/>
            <a:ext cx="743462" cy="480796"/>
          </a:xfrm>
          <a:prstGeom prst="rightArrow">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3200" b="1" i="0" u="none" strike="noStrike" cap="none" normalizeH="0" baseline="0">
              <a:ln>
                <a:noFill/>
              </a:ln>
              <a:solidFill>
                <a:schemeClr val="bg1"/>
              </a:solidFill>
              <a:effectLst/>
              <a:latin typeface="Arial" charset="0"/>
              <a:ea typeface="ＭＳ Ｐゴシック" pitchFamily="50" charset="-128"/>
            </a:endParaRPr>
          </a:p>
        </p:txBody>
      </p:sp>
      <p:sp>
        <p:nvSpPr>
          <p:cNvPr id="61" name="Right Arrow 60">
            <a:extLst>
              <a:ext uri="{FF2B5EF4-FFF2-40B4-BE49-F238E27FC236}">
                <a16:creationId xmlns:a16="http://schemas.microsoft.com/office/drawing/2014/main" id="{D52FC0EE-D95B-01CF-8403-706F7ABEEFD4}"/>
              </a:ext>
            </a:extLst>
          </p:cNvPr>
          <p:cNvSpPr/>
          <p:nvPr/>
        </p:nvSpPr>
        <p:spPr bwMode="auto">
          <a:xfrm>
            <a:off x="11330931" y="11782938"/>
            <a:ext cx="743462" cy="480796"/>
          </a:xfrm>
          <a:prstGeom prst="rightArrow">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3200" b="1" i="0" u="none" strike="noStrike" cap="none" normalizeH="0" baseline="0">
              <a:ln>
                <a:noFill/>
              </a:ln>
              <a:solidFill>
                <a:schemeClr val="bg1"/>
              </a:solidFill>
              <a:effectLst/>
              <a:latin typeface="Arial" charset="0"/>
              <a:ea typeface="ＭＳ Ｐゴシック" pitchFamily="50" charset="-128"/>
            </a:endParaRPr>
          </a:p>
        </p:txBody>
      </p:sp>
      <p:sp>
        <p:nvSpPr>
          <p:cNvPr id="931" name="正方形/長方形 930"/>
          <p:cNvSpPr/>
          <p:nvPr/>
        </p:nvSpPr>
        <p:spPr>
          <a:xfrm>
            <a:off x="754012" y="15279731"/>
            <a:ext cx="5010175" cy="461665"/>
          </a:xfrm>
          <a:prstGeom prst="rect">
            <a:avLst/>
          </a:prstGeom>
        </p:spPr>
        <p:txBody>
          <a:bodyPr wrap="square">
            <a:spAutoFit/>
          </a:bodyPr>
          <a:lstStyle/>
          <a:p>
            <a:r>
              <a:rPr lang="en-US" altLang="ja-JP" sz="2400" dirty="0">
                <a:latin typeface="+mn-lt"/>
              </a:rPr>
              <a:t>Real value to Binary encoder:</a:t>
            </a:r>
          </a:p>
        </p:txBody>
      </p:sp>
      <p:sp>
        <p:nvSpPr>
          <p:cNvPr id="110" name="テキスト ボックス 109"/>
          <p:cNvSpPr txBox="1"/>
          <p:nvPr/>
        </p:nvSpPr>
        <p:spPr>
          <a:xfrm>
            <a:off x="501289" y="18191445"/>
            <a:ext cx="8507522" cy="461665"/>
          </a:xfrm>
          <a:prstGeom prst="rect">
            <a:avLst/>
          </a:prstGeom>
          <a:noFill/>
        </p:spPr>
        <p:txBody>
          <a:bodyPr wrap="square" rtlCol="0">
            <a:spAutoFit/>
          </a:bodyPr>
          <a:lstStyle/>
          <a:p>
            <a:pPr algn="ctr"/>
            <a:r>
              <a:rPr lang="en-US" altLang="ja-JP" sz="2400" dirty="0">
                <a:latin typeface="+mn-lt"/>
              </a:rPr>
              <a:t>QUBO (Quadratic Unconstrained Binary Optimization):</a:t>
            </a:r>
          </a:p>
        </p:txBody>
      </p:sp>
      <mc:AlternateContent xmlns:mc="http://schemas.openxmlformats.org/markup-compatibility/2006">
        <mc:Choice xmlns:a14="http://schemas.microsoft.com/office/drawing/2010/main" Requires="a14">
          <p:sp>
            <p:nvSpPr>
              <p:cNvPr id="116" name="正方形/長方形 115"/>
              <p:cNvSpPr/>
              <p:nvPr/>
            </p:nvSpPr>
            <p:spPr>
              <a:xfrm>
                <a:off x="754012" y="17106589"/>
                <a:ext cx="3579698" cy="400110"/>
              </a:xfrm>
              <a:prstGeom prst="rect">
                <a:avLst/>
              </a:prstGeom>
            </p:spPr>
            <p:txBody>
              <a:bodyPr wrap="none">
                <a:spAutoFit/>
              </a:bodyPr>
              <a:lstStyle/>
              <a:p>
                <a14:m>
                  <m:oMath xmlns:m="http://schemas.openxmlformats.org/officeDocument/2006/math">
                    <m:sSub>
                      <m:sSubPr>
                        <m:ctrlPr>
                          <a:rPr lang="en-US" sz="2000" i="1">
                            <a:solidFill>
                              <a:srgbClr val="836967"/>
                            </a:solidFill>
                            <a:latin typeface="+mn-lt"/>
                          </a:rPr>
                        </m:ctrlPr>
                      </m:sSubPr>
                      <m:e>
                        <m:r>
                          <a:rPr lang="en-US" sz="2000" i="1">
                            <a:latin typeface="+mn-lt"/>
                          </a:rPr>
                          <m:t>𝑎</m:t>
                        </m:r>
                      </m:e>
                      <m:sub>
                        <m:r>
                          <a:rPr lang="en-US" sz="2000" i="1">
                            <a:latin typeface="+mn-lt"/>
                          </a:rPr>
                          <m:t>𝐾𝑛</m:t>
                        </m:r>
                        <m:r>
                          <a:rPr lang="en-US" sz="2000">
                            <a:latin typeface="+mn-lt"/>
                          </a:rPr>
                          <m:t>+</m:t>
                        </m:r>
                        <m:r>
                          <a:rPr lang="en-US" sz="2000" i="1">
                            <a:latin typeface="+mn-lt"/>
                          </a:rPr>
                          <m:t>𝑘</m:t>
                        </m:r>
                      </m:sub>
                    </m:sSub>
                    <m:r>
                      <m:rPr>
                        <m:sty m:val="p"/>
                      </m:rPr>
                      <a:rPr lang="el-GR" altLang="ja-JP" sz="2000" i="1" smtClean="0">
                        <a:latin typeface="+mn-lt"/>
                      </a:rPr>
                      <m:t>ϵ</m:t>
                    </m:r>
                    <m:r>
                      <a:rPr lang="en-US" altLang="ja-JP" sz="2000" b="1" i="1" smtClean="0">
                        <a:latin typeface="+mn-lt"/>
                      </a:rPr>
                      <m:t>{</m:t>
                    </m:r>
                    <m:r>
                      <a:rPr lang="en-US" altLang="ja-JP" sz="2000" b="1" i="1" smtClean="0">
                        <a:latin typeface="+mn-lt"/>
                      </a:rPr>
                      <m:t>𝟎</m:t>
                    </m:r>
                    <m:r>
                      <a:rPr lang="en-US" altLang="ja-JP" sz="2000" b="1" i="1" smtClean="0">
                        <a:latin typeface="+mn-lt"/>
                      </a:rPr>
                      <m:t>,</m:t>
                    </m:r>
                    <m:r>
                      <a:rPr lang="en-US" altLang="ja-JP" sz="2000" b="1" i="1" smtClean="0">
                        <a:latin typeface="+mn-lt"/>
                      </a:rPr>
                      <m:t>𝟏</m:t>
                    </m:r>
                    <m:r>
                      <a:rPr lang="en-US" altLang="ja-JP" sz="2000" b="1" i="1" smtClean="0">
                        <a:latin typeface="+mn-lt"/>
                      </a:rPr>
                      <m:t>}</m:t>
                    </m:r>
                  </m:oMath>
                </a14:m>
                <a:r>
                  <a:rPr lang="en-US" altLang="ja-JP" sz="2000" dirty="0">
                    <a:latin typeface="+mn-lt"/>
                  </a:rPr>
                  <a:t>: Binary Variable</a:t>
                </a:r>
                <a:endParaRPr lang="ja-JP" altLang="en-US" sz="2000" dirty="0">
                  <a:latin typeface="+mn-lt"/>
                </a:endParaRPr>
              </a:p>
            </p:txBody>
          </p:sp>
        </mc:Choice>
        <mc:Fallback>
          <p:sp>
            <p:nvSpPr>
              <p:cNvPr id="116" name="正方形/長方形 115"/>
              <p:cNvSpPr>
                <a:spLocks noRot="1" noChangeAspect="1" noMove="1" noResize="1" noEditPoints="1" noAdjustHandles="1" noChangeArrowheads="1" noChangeShapeType="1" noTextEdit="1"/>
              </p:cNvSpPr>
              <p:nvPr/>
            </p:nvSpPr>
            <p:spPr>
              <a:xfrm>
                <a:off x="754012" y="17106589"/>
                <a:ext cx="3579698" cy="400110"/>
              </a:xfrm>
              <a:prstGeom prst="rect">
                <a:avLst/>
              </a:prstGeom>
              <a:blipFill>
                <a:blip r:embed="rId7"/>
                <a:stretch>
                  <a:fillRect t="-6061" r="-170" b="-27273"/>
                </a:stretch>
              </a:blipFill>
            </p:spPr>
            <p:txBody>
              <a:bodyPr/>
              <a:lstStyle/>
              <a:p>
                <a:r>
                  <a:rPr lang="en-US">
                    <a:noFill/>
                  </a:rPr>
                  <a:t> </a:t>
                </a:r>
              </a:p>
            </p:txBody>
          </p:sp>
        </mc:Fallback>
      </mc:AlternateContent>
      <p:sp>
        <p:nvSpPr>
          <p:cNvPr id="117" name="テキスト ボックス 116"/>
          <p:cNvSpPr txBox="1"/>
          <p:nvPr/>
        </p:nvSpPr>
        <p:spPr>
          <a:xfrm>
            <a:off x="632628" y="22295522"/>
            <a:ext cx="10908276" cy="1631216"/>
          </a:xfrm>
          <a:custGeom>
            <a:avLst/>
            <a:gdLst>
              <a:gd name="connsiteX0" fmla="*/ 0 w 10107029"/>
              <a:gd name="connsiteY0" fmla="*/ 0 h 1323439"/>
              <a:gd name="connsiteX1" fmla="*/ 10107029 w 10107029"/>
              <a:gd name="connsiteY1" fmla="*/ 0 h 1323439"/>
              <a:gd name="connsiteX2" fmla="*/ 10107029 w 10107029"/>
              <a:gd name="connsiteY2" fmla="*/ 1323439 h 1323439"/>
              <a:gd name="connsiteX3" fmla="*/ 0 w 10107029"/>
              <a:gd name="connsiteY3" fmla="*/ 1323439 h 1323439"/>
              <a:gd name="connsiteX4" fmla="*/ 0 w 10107029"/>
              <a:gd name="connsiteY4" fmla="*/ 0 h 1323439"/>
              <a:gd name="connsiteX0" fmla="*/ 84666 w 10191695"/>
              <a:gd name="connsiteY0" fmla="*/ 0 h 1323439"/>
              <a:gd name="connsiteX1" fmla="*/ 10191695 w 10191695"/>
              <a:gd name="connsiteY1" fmla="*/ 0 h 1323439"/>
              <a:gd name="connsiteX2" fmla="*/ 10191695 w 10191695"/>
              <a:gd name="connsiteY2" fmla="*/ 1323439 h 1323439"/>
              <a:gd name="connsiteX3" fmla="*/ 84666 w 10191695"/>
              <a:gd name="connsiteY3" fmla="*/ 1323439 h 1323439"/>
              <a:gd name="connsiteX4" fmla="*/ 84666 w 10191695"/>
              <a:gd name="connsiteY4" fmla="*/ 0 h 1323439"/>
              <a:gd name="connsiteX0" fmla="*/ 0 w 10107029"/>
              <a:gd name="connsiteY0" fmla="*/ 0 h 1336139"/>
              <a:gd name="connsiteX1" fmla="*/ 10107029 w 10107029"/>
              <a:gd name="connsiteY1" fmla="*/ 0 h 1336139"/>
              <a:gd name="connsiteX2" fmla="*/ 10107029 w 10107029"/>
              <a:gd name="connsiteY2" fmla="*/ 1323439 h 1336139"/>
              <a:gd name="connsiteX3" fmla="*/ 254000 w 10107029"/>
              <a:gd name="connsiteY3" fmla="*/ 1336139 h 1336139"/>
              <a:gd name="connsiteX4" fmla="*/ 0 w 10107029"/>
              <a:gd name="connsiteY4" fmla="*/ 0 h 1336139"/>
              <a:gd name="connsiteX0" fmla="*/ 0 w 10107029"/>
              <a:gd name="connsiteY0" fmla="*/ 0 h 1336139"/>
              <a:gd name="connsiteX1" fmla="*/ 10107029 w 10107029"/>
              <a:gd name="connsiteY1" fmla="*/ 0 h 1336139"/>
              <a:gd name="connsiteX2" fmla="*/ 10107029 w 10107029"/>
              <a:gd name="connsiteY2" fmla="*/ 1323439 h 1336139"/>
              <a:gd name="connsiteX3" fmla="*/ 254000 w 10107029"/>
              <a:gd name="connsiteY3" fmla="*/ 1336139 h 1336139"/>
              <a:gd name="connsiteX4" fmla="*/ 0 w 10107029"/>
              <a:gd name="connsiteY4" fmla="*/ 0 h 1336139"/>
              <a:gd name="connsiteX0" fmla="*/ 0 w 10107029"/>
              <a:gd name="connsiteY0" fmla="*/ 0 h 1336139"/>
              <a:gd name="connsiteX1" fmla="*/ 10107029 w 10107029"/>
              <a:gd name="connsiteY1" fmla="*/ 0 h 1336139"/>
              <a:gd name="connsiteX2" fmla="*/ 10107029 w 10107029"/>
              <a:gd name="connsiteY2" fmla="*/ 1323439 h 1336139"/>
              <a:gd name="connsiteX3" fmla="*/ 254000 w 10107029"/>
              <a:gd name="connsiteY3" fmla="*/ 1336139 h 1336139"/>
              <a:gd name="connsiteX4" fmla="*/ 0 w 10107029"/>
              <a:gd name="connsiteY4" fmla="*/ 0 h 1336139"/>
              <a:gd name="connsiteX0" fmla="*/ 0 w 10107029"/>
              <a:gd name="connsiteY0" fmla="*/ 0 h 1361539"/>
              <a:gd name="connsiteX1" fmla="*/ 10107029 w 10107029"/>
              <a:gd name="connsiteY1" fmla="*/ 0 h 1361539"/>
              <a:gd name="connsiteX2" fmla="*/ 10107029 w 10107029"/>
              <a:gd name="connsiteY2" fmla="*/ 1323439 h 1361539"/>
              <a:gd name="connsiteX3" fmla="*/ 393700 w 10107029"/>
              <a:gd name="connsiteY3" fmla="*/ 1361539 h 1361539"/>
              <a:gd name="connsiteX4" fmla="*/ 0 w 10107029"/>
              <a:gd name="connsiteY4" fmla="*/ 0 h 1361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7029" h="1361539">
                <a:moveTo>
                  <a:pt x="0" y="0"/>
                </a:moveTo>
                <a:lnTo>
                  <a:pt x="10107029" y="0"/>
                </a:lnTo>
                <a:lnTo>
                  <a:pt x="10107029" y="1323439"/>
                </a:lnTo>
                <a:lnTo>
                  <a:pt x="393700" y="1361539"/>
                </a:lnTo>
                <a:cubicBezTo>
                  <a:pt x="177800" y="958493"/>
                  <a:pt x="0" y="441146"/>
                  <a:pt x="0" y="0"/>
                </a:cubicBezTo>
                <a:close/>
              </a:path>
            </a:pathLst>
          </a:custGeom>
          <a:noFill/>
        </p:spPr>
        <p:txBody>
          <a:bodyPr wrap="square" rtlCol="0">
            <a:spAutoFit/>
          </a:bodyPr>
          <a:lstStyle/>
          <a:p>
            <a:pPr algn="just"/>
            <a:r>
              <a:rPr lang="en-US" altLang="ja-JP" sz="2000" dirty="0"/>
              <a:t>For each classifier in our study, a Quadratic Unconstrained Binary Optimization (QUBO) problem is formulated. This QUBO is then mapped directly onto a quantum annealer, allowing us to leverage the device's capabilities to optimize the solution. This process ensures that each classifier is efficiently tailored to maximize classification accuracy by finding the optimal hyperplane in the high-dimensional space.</a:t>
            </a:r>
          </a:p>
        </p:txBody>
      </p:sp>
      <p:sp>
        <p:nvSpPr>
          <p:cNvPr id="159" name="テキスト ボックス 948">
            <a:extLst>
              <a:ext uri="{FF2B5EF4-FFF2-40B4-BE49-F238E27FC236}">
                <a16:creationId xmlns:a16="http://schemas.microsoft.com/office/drawing/2014/main" id="{0232BD3E-79B2-0F5A-D302-C803138EB27F}"/>
              </a:ext>
            </a:extLst>
          </p:cNvPr>
          <p:cNvSpPr txBox="1"/>
          <p:nvPr/>
        </p:nvSpPr>
        <p:spPr>
          <a:xfrm>
            <a:off x="19066552" y="23688091"/>
            <a:ext cx="11236534" cy="400110"/>
          </a:xfrm>
          <a:prstGeom prst="rect">
            <a:avLst/>
          </a:prstGeom>
          <a:noFill/>
        </p:spPr>
        <p:txBody>
          <a:bodyPr wrap="square" rtlCol="0">
            <a:spAutoFit/>
          </a:bodyPr>
          <a:lstStyle/>
          <a:p>
            <a:pPr lvl="0" algn="just"/>
            <a:r>
              <a:rPr lang="en-US" altLang="ja-JP" sz="2000" dirty="0"/>
              <a:t>The processes of combining and decoding are performed on the CPU for computation.</a:t>
            </a:r>
            <a:endParaRPr lang="ja-JP" altLang="en-US" sz="2000" dirty="0">
              <a:ln>
                <a:solidFill>
                  <a:schemeClr val="bg2">
                    <a:lumMod val="40000"/>
                    <a:lumOff val="60000"/>
                  </a:schemeClr>
                </a:solidFill>
              </a:ln>
            </a:endParaRPr>
          </a:p>
        </p:txBody>
      </p:sp>
      <p:sp>
        <p:nvSpPr>
          <p:cNvPr id="952" name="正方形/長方形 951"/>
          <p:cNvSpPr/>
          <p:nvPr/>
        </p:nvSpPr>
        <p:spPr>
          <a:xfrm>
            <a:off x="19036349" y="21012945"/>
            <a:ext cx="4171335" cy="400110"/>
          </a:xfrm>
          <a:prstGeom prst="rect">
            <a:avLst/>
          </a:prstGeom>
        </p:spPr>
        <p:txBody>
          <a:bodyPr wrap="none">
            <a:spAutoFit/>
          </a:bodyPr>
          <a:lstStyle/>
          <a:p>
            <a:r>
              <a:rPr lang="en-US" altLang="ja-JP" sz="2000" dirty="0"/>
              <a:t>Hamiltonian combining into one:</a:t>
            </a:r>
            <a:endParaRPr lang="ja-JP" altLang="en-US" sz="2000" dirty="0"/>
          </a:p>
        </p:txBody>
      </p:sp>
      <p:sp>
        <p:nvSpPr>
          <p:cNvPr id="160" name="テキスト ボックス 948">
            <a:extLst>
              <a:ext uri="{FF2B5EF4-FFF2-40B4-BE49-F238E27FC236}">
                <a16:creationId xmlns:a16="http://schemas.microsoft.com/office/drawing/2014/main" id="{0232BD3E-79B2-0F5A-D302-C803138EB27F}"/>
              </a:ext>
            </a:extLst>
          </p:cNvPr>
          <p:cNvSpPr txBox="1"/>
          <p:nvPr/>
        </p:nvSpPr>
        <p:spPr>
          <a:xfrm>
            <a:off x="26250594" y="20985581"/>
            <a:ext cx="5971871" cy="400110"/>
          </a:xfrm>
          <a:prstGeom prst="rect">
            <a:avLst/>
          </a:prstGeom>
          <a:noFill/>
        </p:spPr>
        <p:txBody>
          <a:bodyPr wrap="square" rtlCol="0">
            <a:spAutoFit/>
          </a:bodyPr>
          <a:lstStyle/>
          <a:p>
            <a:pPr lvl="0"/>
            <a:r>
              <a:rPr lang="en-US" altLang="ja-JP" sz="2000" dirty="0"/>
              <a:t>Decoding into each classifier</a:t>
            </a:r>
            <a:endParaRPr lang="ja-JP" altLang="en-US" sz="2000" dirty="0">
              <a:ln>
                <a:solidFill>
                  <a:schemeClr val="bg2">
                    <a:lumMod val="40000"/>
                    <a:lumOff val="60000"/>
                  </a:schemeClr>
                </a:solidFill>
              </a:ln>
            </a:endParaRPr>
          </a:p>
        </p:txBody>
      </p:sp>
      <p:sp>
        <p:nvSpPr>
          <p:cNvPr id="180" name="正方形/長方形 179"/>
          <p:cNvSpPr/>
          <p:nvPr/>
        </p:nvSpPr>
        <p:spPr>
          <a:xfrm>
            <a:off x="15247789" y="10703267"/>
            <a:ext cx="3278172" cy="369332"/>
          </a:xfrm>
          <a:prstGeom prst="rect">
            <a:avLst/>
          </a:prstGeom>
        </p:spPr>
        <p:txBody>
          <a:bodyPr wrap="square">
            <a:spAutoFit/>
          </a:bodyPr>
          <a:lstStyle/>
          <a:p>
            <a:pPr marL="285750" indent="-285750">
              <a:buFont typeface="Arial" panose="020B0604020202020204" pitchFamily="34" charset="0"/>
              <a:buChar char="•"/>
            </a:pPr>
            <a:endParaRPr lang="ja-JP" altLang="en-US" sz="1800" dirty="0"/>
          </a:p>
        </p:txBody>
      </p:sp>
      <p:sp>
        <p:nvSpPr>
          <p:cNvPr id="187" name="テキスト ボックス 638">
            <a:extLst>
              <a:ext uri="{FF2B5EF4-FFF2-40B4-BE49-F238E27FC236}">
                <a16:creationId xmlns:a16="http://schemas.microsoft.com/office/drawing/2014/main" id="{2401ABF5-8EC6-5B4E-2E74-C2939B3DC13F}"/>
              </a:ext>
            </a:extLst>
          </p:cNvPr>
          <p:cNvSpPr txBox="1"/>
          <p:nvPr/>
        </p:nvSpPr>
        <p:spPr>
          <a:xfrm>
            <a:off x="10721801" y="34525067"/>
            <a:ext cx="10111975" cy="923330"/>
          </a:xfrm>
          <a:prstGeom prst="rect">
            <a:avLst/>
          </a:prstGeom>
          <a:noFill/>
        </p:spPr>
        <p:txBody>
          <a:bodyPr wrap="square" rtlCol="0">
            <a:spAutoFit/>
          </a:bodyPr>
          <a:lstStyle/>
          <a:p>
            <a:pPr marL="360000" indent="-360000" algn="just"/>
            <a:r>
              <a:rPr lang="en-US" altLang="ja-JP" sz="1800" dirty="0">
                <a:latin typeface="Arial" panose="020B0604020202020204" pitchFamily="34" charset="0"/>
                <a:cs typeface="Arial" panose="020B0604020202020204" pitchFamily="34" charset="0"/>
              </a:rPr>
              <a:t>Despite the challenging nature of the Iris sepal dataset, MTQA closely approached the accuracy levels of SMO and SA, with slight reductions in testing accuracy suggesting areas for further optimization and robustness in feature-sensitive datasets.</a:t>
            </a:r>
            <a:endParaRPr lang="ja-JP" altLang="en-US" sz="1800" u="sng" dirty="0">
              <a:latin typeface="Arial" panose="020B0604020202020204" pitchFamily="34" charset="0"/>
              <a:cs typeface="Arial" panose="020B0604020202020204" pitchFamily="34" charset="0"/>
            </a:endParaRPr>
          </a:p>
        </p:txBody>
      </p:sp>
      <p:sp>
        <p:nvSpPr>
          <p:cNvPr id="112" name="正方形/長方形 111"/>
          <p:cNvSpPr/>
          <p:nvPr/>
        </p:nvSpPr>
        <p:spPr>
          <a:xfrm>
            <a:off x="604439" y="34525067"/>
            <a:ext cx="9040827" cy="923330"/>
          </a:xfrm>
          <a:prstGeom prst="rect">
            <a:avLst/>
          </a:prstGeom>
        </p:spPr>
        <p:txBody>
          <a:bodyPr wrap="square">
            <a:spAutoFit/>
          </a:bodyPr>
          <a:lstStyle/>
          <a:p>
            <a:pPr algn="just"/>
            <a:r>
              <a:rPr lang="en-US" altLang="ja-JP" sz="1800" dirty="0">
                <a:latin typeface="Arial" panose="020B0604020202020204" pitchFamily="34" charset="0"/>
                <a:ea typeface="游明朝" panose="02020400000000000000" pitchFamily="18" charset="-128"/>
              </a:rPr>
              <a:t>In the Blob dataset with four classes, MTQA matched the perfect 100% accuracy achieved by SMO, SA, and QA, confirming its capability to efficiently manage straightforward classification tasks without compromising on performance.</a:t>
            </a:r>
            <a:endParaRPr lang="ja-JP" altLang="en-US" sz="1800" dirty="0"/>
          </a:p>
        </p:txBody>
      </p:sp>
      <p:sp>
        <p:nvSpPr>
          <p:cNvPr id="55" name="テキスト ボックス 638">
            <a:extLst>
              <a:ext uri="{FF2B5EF4-FFF2-40B4-BE49-F238E27FC236}">
                <a16:creationId xmlns:a16="http://schemas.microsoft.com/office/drawing/2014/main" id="{40453954-4290-7B38-E6D2-745CDFC234A7}"/>
              </a:ext>
            </a:extLst>
          </p:cNvPr>
          <p:cNvSpPr txBox="1"/>
          <p:nvPr/>
        </p:nvSpPr>
        <p:spPr>
          <a:xfrm>
            <a:off x="3542420" y="9898042"/>
            <a:ext cx="3667552" cy="369332"/>
          </a:xfrm>
          <a:prstGeom prst="rect">
            <a:avLst/>
          </a:prstGeom>
          <a:noFill/>
        </p:spPr>
        <p:txBody>
          <a:bodyPr wrap="square" rtlCol="0">
            <a:spAutoFit/>
          </a:bodyPr>
          <a:lstStyle/>
          <a:p>
            <a:pPr marL="457200" indent="-457200">
              <a:buFont typeface="Wingdings" panose="05000000000000000000" pitchFamily="2" charset="2"/>
              <a:buChar char="Ø"/>
            </a:pPr>
            <a:r>
              <a:rPr lang="en-US" altLang="ja-JP" sz="1800" dirty="0"/>
              <a:t>Quantum Annealing</a:t>
            </a:r>
            <a:endParaRPr lang="ja-JP" altLang="en-US" sz="1800" u="sng" dirty="0"/>
          </a:p>
        </p:txBody>
      </p:sp>
      <p:grpSp>
        <p:nvGrpSpPr>
          <p:cNvPr id="192" name="Group 191">
            <a:extLst>
              <a:ext uri="{FF2B5EF4-FFF2-40B4-BE49-F238E27FC236}">
                <a16:creationId xmlns:a16="http://schemas.microsoft.com/office/drawing/2014/main" id="{104B2D7C-5CF4-30F9-1615-FFEB69CEBF47}"/>
              </a:ext>
            </a:extLst>
          </p:cNvPr>
          <p:cNvGrpSpPr/>
          <p:nvPr/>
        </p:nvGrpSpPr>
        <p:grpSpPr>
          <a:xfrm>
            <a:off x="15658029" y="8047247"/>
            <a:ext cx="5680773" cy="4275247"/>
            <a:chOff x="15561720" y="7873397"/>
            <a:chExt cx="5118606" cy="3718337"/>
          </a:xfrm>
        </p:grpSpPr>
        <p:sp>
          <p:nvSpPr>
            <p:cNvPr id="639" name="テキスト ボックス 638"/>
            <p:cNvSpPr txBox="1"/>
            <p:nvPr/>
          </p:nvSpPr>
          <p:spPr>
            <a:xfrm>
              <a:off x="15668423" y="11068514"/>
              <a:ext cx="1379666" cy="523220"/>
            </a:xfrm>
            <a:prstGeom prst="rect">
              <a:avLst/>
            </a:prstGeom>
            <a:noFill/>
          </p:spPr>
          <p:txBody>
            <a:bodyPr wrap="square" rtlCol="0">
              <a:spAutoFit/>
            </a:bodyPr>
            <a:lstStyle/>
            <a:p>
              <a:pPr algn="just"/>
              <a:r>
                <a:rPr lang="en-US" altLang="ja-JP" sz="2800" dirty="0"/>
                <a:t>margin</a:t>
              </a:r>
              <a:endParaRPr lang="ja-JP" altLang="en-US" sz="2800" dirty="0"/>
            </a:p>
          </p:txBody>
        </p:sp>
        <p:sp>
          <p:nvSpPr>
            <p:cNvPr id="79" name="Oval 78">
              <a:extLst>
                <a:ext uri="{FF2B5EF4-FFF2-40B4-BE49-F238E27FC236}">
                  <a16:creationId xmlns:a16="http://schemas.microsoft.com/office/drawing/2014/main" id="{BBBF9B53-D33C-6EC9-5E26-658677B4F0F3}"/>
                </a:ext>
              </a:extLst>
            </p:cNvPr>
            <p:cNvSpPr/>
            <p:nvPr/>
          </p:nvSpPr>
          <p:spPr>
            <a:xfrm>
              <a:off x="17458162" y="8661002"/>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E5CE08A-C3DD-A091-D0D4-9F42C9BFD367}"/>
                </a:ext>
              </a:extLst>
            </p:cNvPr>
            <p:cNvSpPr/>
            <p:nvPr/>
          </p:nvSpPr>
          <p:spPr>
            <a:xfrm>
              <a:off x="17807785" y="8762881"/>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30B30EAF-C154-4E48-B71D-1FBA846FF42E}"/>
                </a:ext>
              </a:extLst>
            </p:cNvPr>
            <p:cNvSpPr/>
            <p:nvPr/>
          </p:nvSpPr>
          <p:spPr>
            <a:xfrm>
              <a:off x="17556773" y="9083532"/>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C409D28-6D52-58ED-93AC-7F984C5E33BA}"/>
                </a:ext>
              </a:extLst>
            </p:cNvPr>
            <p:cNvSpPr/>
            <p:nvPr/>
          </p:nvSpPr>
          <p:spPr>
            <a:xfrm>
              <a:off x="17184739" y="8942175"/>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682A2790-0399-527F-4CC3-C1C6E26C4A33}"/>
                </a:ext>
              </a:extLst>
            </p:cNvPr>
            <p:cNvSpPr/>
            <p:nvPr/>
          </p:nvSpPr>
          <p:spPr>
            <a:xfrm>
              <a:off x="18439799" y="10188890"/>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A4D2B6C2-70D1-9837-C118-B755F945B724}"/>
                </a:ext>
              </a:extLst>
            </p:cNvPr>
            <p:cNvSpPr/>
            <p:nvPr/>
          </p:nvSpPr>
          <p:spPr>
            <a:xfrm>
              <a:off x="18592199" y="9516537"/>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a:extLst>
                <a:ext uri="{FF2B5EF4-FFF2-40B4-BE49-F238E27FC236}">
                  <a16:creationId xmlns:a16="http://schemas.microsoft.com/office/drawing/2014/main" id="{58CAFAB2-E4AD-E2AE-8550-10C89994F795}"/>
                </a:ext>
              </a:extLst>
            </p:cNvPr>
            <p:cNvSpPr/>
            <p:nvPr/>
          </p:nvSpPr>
          <p:spPr>
            <a:xfrm>
              <a:off x="19031470" y="9794443"/>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27B204C0-95EB-5108-B473-D76DA0487B02}"/>
                </a:ext>
              </a:extLst>
            </p:cNvPr>
            <p:cNvCxnSpPr>
              <a:cxnSpLocks/>
            </p:cNvCxnSpPr>
            <p:nvPr/>
          </p:nvCxnSpPr>
          <p:spPr>
            <a:xfrm flipV="1">
              <a:off x="16950682" y="8176920"/>
              <a:ext cx="2232215" cy="27118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094C3BD-998C-2670-727F-283CF91310B2}"/>
                </a:ext>
              </a:extLst>
            </p:cNvPr>
            <p:cNvCxnSpPr>
              <a:cxnSpLocks/>
            </p:cNvCxnSpPr>
            <p:nvPr/>
          </p:nvCxnSpPr>
          <p:spPr>
            <a:xfrm flipV="1">
              <a:off x="17310722" y="8491955"/>
              <a:ext cx="2232215" cy="271181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84444C4-F4A6-4C05-B334-A41A795AB659}"/>
                </a:ext>
              </a:extLst>
            </p:cNvPr>
            <p:cNvCxnSpPr>
              <a:cxnSpLocks/>
            </p:cNvCxnSpPr>
            <p:nvPr/>
          </p:nvCxnSpPr>
          <p:spPr>
            <a:xfrm flipV="1">
              <a:off x="16608677" y="7873397"/>
              <a:ext cx="2232215" cy="271181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Isosceles Triangle 91">
              <a:extLst>
                <a:ext uri="{FF2B5EF4-FFF2-40B4-BE49-F238E27FC236}">
                  <a16:creationId xmlns:a16="http://schemas.microsoft.com/office/drawing/2014/main" id="{5CF65C5A-A40C-14EC-F839-0A0C700B1E8D}"/>
                </a:ext>
              </a:extLst>
            </p:cNvPr>
            <p:cNvSpPr/>
            <p:nvPr/>
          </p:nvSpPr>
          <p:spPr>
            <a:xfrm>
              <a:off x="18913136" y="9149832"/>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直線矢印コネクタ 128">
              <a:extLst>
                <a:ext uri="{FF2B5EF4-FFF2-40B4-BE49-F238E27FC236}">
                  <a16:creationId xmlns:a16="http://schemas.microsoft.com/office/drawing/2014/main" id="{11C3D8CE-F8B9-57D6-320C-469663394B48}"/>
                </a:ext>
              </a:extLst>
            </p:cNvPr>
            <p:cNvCxnSpPr>
              <a:cxnSpLocks/>
            </p:cNvCxnSpPr>
            <p:nvPr/>
          </p:nvCxnSpPr>
          <p:spPr bwMode="auto">
            <a:xfrm flipH="1" flipV="1">
              <a:off x="16505033" y="10648890"/>
              <a:ext cx="778317" cy="681627"/>
            </a:xfrm>
            <a:prstGeom prst="straightConnector1">
              <a:avLst/>
            </a:prstGeom>
            <a:ln w="38100">
              <a:headEnd type="arrow" w="med" len="med"/>
              <a:tailEnd type="arrow" w="med" len="med"/>
            </a:ln>
          </p:spPr>
          <p:style>
            <a:lnRef idx="1">
              <a:schemeClr val="accent3"/>
            </a:lnRef>
            <a:fillRef idx="0">
              <a:schemeClr val="accent3"/>
            </a:fillRef>
            <a:effectRef idx="0">
              <a:schemeClr val="accent3"/>
            </a:effectRef>
            <a:fontRef idx="minor">
              <a:schemeClr val="tx1"/>
            </a:fontRef>
          </p:style>
        </p:cxnSp>
        <p:sp>
          <p:nvSpPr>
            <p:cNvPr id="96" name="Oval 95">
              <a:extLst>
                <a:ext uri="{FF2B5EF4-FFF2-40B4-BE49-F238E27FC236}">
                  <a16:creationId xmlns:a16="http://schemas.microsoft.com/office/drawing/2014/main" id="{7513AB04-5A37-292F-CEC2-75BBE1F86EA9}"/>
                </a:ext>
              </a:extLst>
            </p:cNvPr>
            <p:cNvSpPr/>
            <p:nvPr/>
          </p:nvSpPr>
          <p:spPr>
            <a:xfrm>
              <a:off x="17185769" y="9403366"/>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A894E1A-64B9-D42C-E800-BCDA634A4C06}"/>
                </a:ext>
              </a:extLst>
            </p:cNvPr>
            <p:cNvSpPr/>
            <p:nvPr/>
          </p:nvSpPr>
          <p:spPr>
            <a:xfrm>
              <a:off x="16945237" y="9178360"/>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07D4C964-2B37-0546-FD02-EEF1A26DEA6A}"/>
                </a:ext>
              </a:extLst>
            </p:cNvPr>
            <p:cNvSpPr/>
            <p:nvPr/>
          </p:nvSpPr>
          <p:spPr>
            <a:xfrm>
              <a:off x="16864333" y="9545851"/>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C9DEBA5-8816-E38D-29EA-C1D8EB5021D9}"/>
                </a:ext>
              </a:extLst>
            </p:cNvPr>
            <p:cNvSpPr/>
            <p:nvPr/>
          </p:nvSpPr>
          <p:spPr>
            <a:xfrm>
              <a:off x="16681215" y="8959932"/>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3CE676D6-1989-E570-7505-A0E5AEB5E390}"/>
                </a:ext>
              </a:extLst>
            </p:cNvPr>
            <p:cNvSpPr/>
            <p:nvPr/>
          </p:nvSpPr>
          <p:spPr>
            <a:xfrm>
              <a:off x="17009260" y="8527942"/>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2024BA25-860F-CD44-1FD2-3A3FCE0D4DD2}"/>
                </a:ext>
              </a:extLst>
            </p:cNvPr>
            <p:cNvSpPr/>
            <p:nvPr/>
          </p:nvSpPr>
          <p:spPr>
            <a:xfrm>
              <a:off x="16597283" y="9211500"/>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17EA7C01-AA2B-0D84-89F4-8B04823BCA46}"/>
                </a:ext>
              </a:extLst>
            </p:cNvPr>
            <p:cNvSpPr/>
            <p:nvPr/>
          </p:nvSpPr>
          <p:spPr>
            <a:xfrm>
              <a:off x="16445188" y="9634850"/>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F9584C6-79CC-236B-6FE5-814C212C8880}"/>
                </a:ext>
              </a:extLst>
            </p:cNvPr>
            <p:cNvSpPr/>
            <p:nvPr/>
          </p:nvSpPr>
          <p:spPr>
            <a:xfrm>
              <a:off x="16678942" y="9944346"/>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Isosceles Triangle 106">
              <a:extLst>
                <a:ext uri="{FF2B5EF4-FFF2-40B4-BE49-F238E27FC236}">
                  <a16:creationId xmlns:a16="http://schemas.microsoft.com/office/drawing/2014/main" id="{551636C7-B666-F718-6715-27666BDCA47D}"/>
                </a:ext>
              </a:extLst>
            </p:cNvPr>
            <p:cNvSpPr/>
            <p:nvPr/>
          </p:nvSpPr>
          <p:spPr>
            <a:xfrm>
              <a:off x="18132835" y="10371951"/>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Isosceles Triangle 107">
              <a:extLst>
                <a:ext uri="{FF2B5EF4-FFF2-40B4-BE49-F238E27FC236}">
                  <a16:creationId xmlns:a16="http://schemas.microsoft.com/office/drawing/2014/main" id="{F58557B7-53E3-5485-A266-472EE850BDE2}"/>
                </a:ext>
              </a:extLst>
            </p:cNvPr>
            <p:cNvSpPr/>
            <p:nvPr/>
          </p:nvSpPr>
          <p:spPr>
            <a:xfrm>
              <a:off x="17819659" y="10804404"/>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Isosceles Triangle 117">
              <a:extLst>
                <a:ext uri="{FF2B5EF4-FFF2-40B4-BE49-F238E27FC236}">
                  <a16:creationId xmlns:a16="http://schemas.microsoft.com/office/drawing/2014/main" id="{7F91A953-E571-F7F2-82CB-2FE03350FCBD}"/>
                </a:ext>
              </a:extLst>
            </p:cNvPr>
            <p:cNvSpPr/>
            <p:nvPr/>
          </p:nvSpPr>
          <p:spPr>
            <a:xfrm>
              <a:off x="18253704" y="10831876"/>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Isosceles Triangle 118">
              <a:extLst>
                <a:ext uri="{FF2B5EF4-FFF2-40B4-BE49-F238E27FC236}">
                  <a16:creationId xmlns:a16="http://schemas.microsoft.com/office/drawing/2014/main" id="{79273A5B-DDAF-5768-7B51-E27F053DB2D0}"/>
                </a:ext>
              </a:extLst>
            </p:cNvPr>
            <p:cNvSpPr/>
            <p:nvPr/>
          </p:nvSpPr>
          <p:spPr>
            <a:xfrm>
              <a:off x="18765124" y="9908487"/>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id="{DCE85DE0-4759-5645-B217-505FF50A0FE4}"/>
                </a:ext>
              </a:extLst>
            </p:cNvPr>
            <p:cNvSpPr/>
            <p:nvPr/>
          </p:nvSpPr>
          <p:spPr>
            <a:xfrm>
              <a:off x="17892458" y="10429243"/>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テキスト ボックス 638">
              <a:extLst>
                <a:ext uri="{FF2B5EF4-FFF2-40B4-BE49-F238E27FC236}">
                  <a16:creationId xmlns:a16="http://schemas.microsoft.com/office/drawing/2014/main" id="{2E085581-0293-F69C-94C8-9DD4ADE40F5D}"/>
                </a:ext>
              </a:extLst>
            </p:cNvPr>
            <p:cNvSpPr txBox="1"/>
            <p:nvPr/>
          </p:nvSpPr>
          <p:spPr>
            <a:xfrm>
              <a:off x="15561720" y="8002210"/>
              <a:ext cx="1734746" cy="523220"/>
            </a:xfrm>
            <a:prstGeom prst="rect">
              <a:avLst/>
            </a:prstGeom>
            <a:noFill/>
          </p:spPr>
          <p:txBody>
            <a:bodyPr wrap="square" rtlCol="0">
              <a:spAutoFit/>
            </a:bodyPr>
            <a:lstStyle/>
            <a:p>
              <a:pPr algn="just"/>
              <a:r>
                <a:rPr lang="en-US" altLang="ja-JP" sz="2800" dirty="0">
                  <a:solidFill>
                    <a:srgbClr val="FFFF00"/>
                  </a:solidFill>
                </a:rPr>
                <a:t>Class 1</a:t>
              </a:r>
              <a:endParaRPr lang="ja-JP" altLang="en-US" sz="2800" dirty="0">
                <a:solidFill>
                  <a:srgbClr val="FFFF00"/>
                </a:solidFill>
              </a:endParaRPr>
            </a:p>
          </p:txBody>
        </p:sp>
        <p:sp>
          <p:nvSpPr>
            <p:cNvPr id="130" name="テキスト ボックス 638">
              <a:extLst>
                <a:ext uri="{FF2B5EF4-FFF2-40B4-BE49-F238E27FC236}">
                  <a16:creationId xmlns:a16="http://schemas.microsoft.com/office/drawing/2014/main" id="{DD722898-A92C-D90A-32F0-5271458802E3}"/>
                </a:ext>
              </a:extLst>
            </p:cNvPr>
            <p:cNvSpPr txBox="1"/>
            <p:nvPr/>
          </p:nvSpPr>
          <p:spPr>
            <a:xfrm>
              <a:off x="18945580" y="10376807"/>
              <a:ext cx="1734746" cy="523220"/>
            </a:xfrm>
            <a:prstGeom prst="rect">
              <a:avLst/>
            </a:prstGeom>
            <a:noFill/>
          </p:spPr>
          <p:txBody>
            <a:bodyPr wrap="square" rtlCol="0">
              <a:spAutoFit/>
            </a:bodyPr>
            <a:lstStyle/>
            <a:p>
              <a:pPr algn="just"/>
              <a:r>
                <a:rPr lang="en-US" altLang="ja-JP" sz="2800" dirty="0">
                  <a:solidFill>
                    <a:srgbClr val="92D050"/>
                  </a:solidFill>
                </a:rPr>
                <a:t>Class 2</a:t>
              </a:r>
              <a:endParaRPr lang="ja-JP" altLang="en-US" sz="2800" dirty="0">
                <a:solidFill>
                  <a:srgbClr val="92D050"/>
                </a:solidFill>
              </a:endParaRPr>
            </a:p>
          </p:txBody>
        </p:sp>
      </p:grpSp>
      <p:sp>
        <p:nvSpPr>
          <p:cNvPr id="131" name="テキスト ボックス 638">
            <a:extLst>
              <a:ext uri="{FF2B5EF4-FFF2-40B4-BE49-F238E27FC236}">
                <a16:creationId xmlns:a16="http://schemas.microsoft.com/office/drawing/2014/main" id="{F92B6FF0-8FEE-1EBA-32C2-473754F2F5EE}"/>
              </a:ext>
            </a:extLst>
          </p:cNvPr>
          <p:cNvSpPr txBox="1"/>
          <p:nvPr/>
        </p:nvSpPr>
        <p:spPr>
          <a:xfrm>
            <a:off x="16343564" y="7104984"/>
            <a:ext cx="4058645" cy="523220"/>
          </a:xfrm>
          <a:prstGeom prst="rect">
            <a:avLst/>
          </a:prstGeom>
          <a:noFill/>
        </p:spPr>
        <p:txBody>
          <a:bodyPr wrap="square" rtlCol="0">
            <a:spAutoFit/>
          </a:bodyPr>
          <a:lstStyle/>
          <a:p>
            <a:pPr algn="just"/>
            <a:r>
              <a:rPr lang="en-US" altLang="ja-JP" sz="2800" dirty="0"/>
              <a:t>Binary Classification</a:t>
            </a:r>
            <a:endParaRPr lang="ja-JP" altLang="en-US" sz="2800" dirty="0"/>
          </a:p>
        </p:txBody>
      </p:sp>
      <p:sp>
        <p:nvSpPr>
          <p:cNvPr id="132" name="テキスト ボックス 638">
            <a:extLst>
              <a:ext uri="{FF2B5EF4-FFF2-40B4-BE49-F238E27FC236}">
                <a16:creationId xmlns:a16="http://schemas.microsoft.com/office/drawing/2014/main" id="{AB99C325-5ACE-CF48-7531-B1FF2BDFCE06}"/>
              </a:ext>
            </a:extLst>
          </p:cNvPr>
          <p:cNvSpPr txBox="1"/>
          <p:nvPr/>
        </p:nvSpPr>
        <p:spPr>
          <a:xfrm>
            <a:off x="24230650" y="7104984"/>
            <a:ext cx="5219773" cy="523220"/>
          </a:xfrm>
          <a:prstGeom prst="rect">
            <a:avLst/>
          </a:prstGeom>
          <a:noFill/>
        </p:spPr>
        <p:txBody>
          <a:bodyPr wrap="square" rtlCol="0">
            <a:spAutoFit/>
          </a:bodyPr>
          <a:lstStyle/>
          <a:p>
            <a:pPr algn="just"/>
            <a:r>
              <a:rPr lang="en-US" altLang="ja-JP" sz="2800" dirty="0"/>
              <a:t>Multi-Class Classification</a:t>
            </a:r>
            <a:endParaRPr lang="ja-JP" altLang="en-US" sz="2800" dirty="0"/>
          </a:p>
        </p:txBody>
      </p:sp>
      <p:grpSp>
        <p:nvGrpSpPr>
          <p:cNvPr id="134" name="Group 133">
            <a:extLst>
              <a:ext uri="{FF2B5EF4-FFF2-40B4-BE49-F238E27FC236}">
                <a16:creationId xmlns:a16="http://schemas.microsoft.com/office/drawing/2014/main" id="{C1F792C3-920B-0646-EB42-54DA02F55F38}"/>
              </a:ext>
            </a:extLst>
          </p:cNvPr>
          <p:cNvGrpSpPr/>
          <p:nvPr/>
        </p:nvGrpSpPr>
        <p:grpSpPr>
          <a:xfrm>
            <a:off x="24726255" y="7859047"/>
            <a:ext cx="5076195" cy="4330103"/>
            <a:chOff x="630526" y="1180066"/>
            <a:chExt cx="4223446" cy="3719666"/>
          </a:xfrm>
        </p:grpSpPr>
        <p:sp>
          <p:nvSpPr>
            <p:cNvPr id="136" name="Oval 135">
              <a:extLst>
                <a:ext uri="{FF2B5EF4-FFF2-40B4-BE49-F238E27FC236}">
                  <a16:creationId xmlns:a16="http://schemas.microsoft.com/office/drawing/2014/main" id="{3F4E71F3-8838-81D3-8F19-8D0A36E5FAD2}"/>
                </a:ext>
              </a:extLst>
            </p:cNvPr>
            <p:cNvSpPr/>
            <p:nvPr/>
          </p:nvSpPr>
          <p:spPr>
            <a:xfrm>
              <a:off x="1466851" y="1837998"/>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8AA8773A-C5AD-ED0F-5E5E-222EE65F3B65}"/>
                </a:ext>
              </a:extLst>
            </p:cNvPr>
            <p:cNvSpPr/>
            <p:nvPr/>
          </p:nvSpPr>
          <p:spPr>
            <a:xfrm>
              <a:off x="1816474" y="1939877"/>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7BCA7EC6-3EFA-ABEF-2392-4105AB88F91C}"/>
                </a:ext>
              </a:extLst>
            </p:cNvPr>
            <p:cNvSpPr/>
            <p:nvPr/>
          </p:nvSpPr>
          <p:spPr>
            <a:xfrm>
              <a:off x="1565462" y="2260528"/>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E801AFE-35DC-21E9-5709-BC3023AAA224}"/>
                </a:ext>
              </a:extLst>
            </p:cNvPr>
            <p:cNvSpPr/>
            <p:nvPr/>
          </p:nvSpPr>
          <p:spPr>
            <a:xfrm>
              <a:off x="1193428" y="2119171"/>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Isosceles Triangle 149">
              <a:extLst>
                <a:ext uri="{FF2B5EF4-FFF2-40B4-BE49-F238E27FC236}">
                  <a16:creationId xmlns:a16="http://schemas.microsoft.com/office/drawing/2014/main" id="{0B116C39-C91D-7154-BB07-13F7E4C5B642}"/>
                </a:ext>
              </a:extLst>
            </p:cNvPr>
            <p:cNvSpPr/>
            <p:nvPr/>
          </p:nvSpPr>
          <p:spPr>
            <a:xfrm>
              <a:off x="3107397" y="2978926"/>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Isosceles Triangle 151">
              <a:extLst>
                <a:ext uri="{FF2B5EF4-FFF2-40B4-BE49-F238E27FC236}">
                  <a16:creationId xmlns:a16="http://schemas.microsoft.com/office/drawing/2014/main" id="{F6A72B36-2AB4-EC88-4A5C-FBA746203762}"/>
                </a:ext>
              </a:extLst>
            </p:cNvPr>
            <p:cNvSpPr/>
            <p:nvPr/>
          </p:nvSpPr>
          <p:spPr>
            <a:xfrm>
              <a:off x="3259797" y="2306573"/>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Isosceles Triangle 152">
              <a:extLst>
                <a:ext uri="{FF2B5EF4-FFF2-40B4-BE49-F238E27FC236}">
                  <a16:creationId xmlns:a16="http://schemas.microsoft.com/office/drawing/2014/main" id="{5566E597-933E-87B5-80B9-1C955DBE849A}"/>
                </a:ext>
              </a:extLst>
            </p:cNvPr>
            <p:cNvSpPr/>
            <p:nvPr/>
          </p:nvSpPr>
          <p:spPr>
            <a:xfrm>
              <a:off x="3699068" y="2584479"/>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Connector 154">
              <a:extLst>
                <a:ext uri="{FF2B5EF4-FFF2-40B4-BE49-F238E27FC236}">
                  <a16:creationId xmlns:a16="http://schemas.microsoft.com/office/drawing/2014/main" id="{3D7A5384-41C5-9994-3B28-3563B969A4B4}"/>
                </a:ext>
              </a:extLst>
            </p:cNvPr>
            <p:cNvCxnSpPr>
              <a:cxnSpLocks/>
            </p:cNvCxnSpPr>
            <p:nvPr/>
          </p:nvCxnSpPr>
          <p:spPr>
            <a:xfrm flipV="1">
              <a:off x="2179358" y="1481982"/>
              <a:ext cx="793378" cy="152653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D25DA044-CE81-5CD7-BD2C-82BC81E41DC1}"/>
                </a:ext>
              </a:extLst>
            </p:cNvPr>
            <p:cNvCxnSpPr>
              <a:cxnSpLocks/>
            </p:cNvCxnSpPr>
            <p:nvPr/>
          </p:nvCxnSpPr>
          <p:spPr>
            <a:xfrm flipH="1" flipV="1">
              <a:off x="2179354" y="3014726"/>
              <a:ext cx="1174572" cy="1690190"/>
            </a:xfrm>
            <a:prstGeom prst="line">
              <a:avLst/>
            </a:prstGeom>
            <a:ln w="38100">
              <a:solidFill>
                <a:schemeClr val="bg1"/>
              </a:solidFill>
            </a:ln>
          </p:spPr>
          <p:style>
            <a:lnRef idx="1">
              <a:schemeClr val="accent6"/>
            </a:lnRef>
            <a:fillRef idx="0">
              <a:schemeClr val="accent6"/>
            </a:fillRef>
            <a:effectRef idx="0">
              <a:schemeClr val="accent6"/>
            </a:effectRef>
            <a:fontRef idx="minor">
              <a:schemeClr val="tx1"/>
            </a:fontRef>
          </p:style>
        </p:cxnSp>
        <p:cxnSp>
          <p:nvCxnSpPr>
            <p:cNvPr id="158" name="Straight Connector 157">
              <a:extLst>
                <a:ext uri="{FF2B5EF4-FFF2-40B4-BE49-F238E27FC236}">
                  <a16:creationId xmlns:a16="http://schemas.microsoft.com/office/drawing/2014/main" id="{80A66AA9-6B4B-FF57-EB54-2E3E478BBB22}"/>
                </a:ext>
              </a:extLst>
            </p:cNvPr>
            <p:cNvCxnSpPr>
              <a:cxnSpLocks/>
            </p:cNvCxnSpPr>
            <p:nvPr/>
          </p:nvCxnSpPr>
          <p:spPr>
            <a:xfrm>
              <a:off x="630526" y="2956389"/>
              <a:ext cx="1548830" cy="51697"/>
            </a:xfrm>
            <a:prstGeom prst="line">
              <a:avLst/>
            </a:prstGeom>
            <a:ln w="38100">
              <a:solidFill>
                <a:schemeClr val="bg1"/>
              </a:solidFill>
            </a:ln>
          </p:spPr>
          <p:style>
            <a:lnRef idx="1">
              <a:schemeClr val="accent4"/>
            </a:lnRef>
            <a:fillRef idx="0">
              <a:schemeClr val="accent4"/>
            </a:fillRef>
            <a:effectRef idx="0">
              <a:schemeClr val="accent4"/>
            </a:effectRef>
            <a:fontRef idx="minor">
              <a:schemeClr val="tx1"/>
            </a:fontRef>
          </p:style>
        </p:cxnSp>
        <p:sp>
          <p:nvSpPr>
            <p:cNvPr id="163" name="Rectangle 162">
              <a:extLst>
                <a:ext uri="{FF2B5EF4-FFF2-40B4-BE49-F238E27FC236}">
                  <a16:creationId xmlns:a16="http://schemas.microsoft.com/office/drawing/2014/main" id="{23ABEB5D-DB9A-8306-CD3A-B2E6D99210E5}"/>
                </a:ext>
              </a:extLst>
            </p:cNvPr>
            <p:cNvSpPr/>
            <p:nvPr/>
          </p:nvSpPr>
          <p:spPr>
            <a:xfrm>
              <a:off x="1320615" y="3613969"/>
              <a:ext cx="197226" cy="214724"/>
            </a:xfrm>
            <a:prstGeom prst="rect">
              <a:avLst/>
            </a:prstGeom>
            <a:solidFill>
              <a:srgbClr val="AD2E0B"/>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F82E6C01-D2F4-F637-5000-54E0225D4610}"/>
                </a:ext>
              </a:extLst>
            </p:cNvPr>
            <p:cNvSpPr/>
            <p:nvPr/>
          </p:nvSpPr>
          <p:spPr>
            <a:xfrm>
              <a:off x="1692648" y="3766369"/>
              <a:ext cx="197226" cy="214724"/>
            </a:xfrm>
            <a:prstGeom prst="rect">
              <a:avLst/>
            </a:prstGeom>
            <a:solidFill>
              <a:srgbClr val="AD2E0B"/>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A59C357D-2A44-6753-F49E-C458D98C5890}"/>
                </a:ext>
              </a:extLst>
            </p:cNvPr>
            <p:cNvSpPr/>
            <p:nvPr/>
          </p:nvSpPr>
          <p:spPr>
            <a:xfrm>
              <a:off x="1419226" y="4041129"/>
              <a:ext cx="197226" cy="214724"/>
            </a:xfrm>
            <a:prstGeom prst="rect">
              <a:avLst/>
            </a:prstGeom>
            <a:solidFill>
              <a:srgbClr val="AD2E0B"/>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03503820-9ED6-F545-71A0-23CFA30B942B}"/>
                </a:ext>
              </a:extLst>
            </p:cNvPr>
            <p:cNvSpPr txBox="1"/>
            <p:nvPr/>
          </p:nvSpPr>
          <p:spPr>
            <a:xfrm>
              <a:off x="659550" y="1180066"/>
              <a:ext cx="1174571" cy="489118"/>
            </a:xfrm>
            <a:prstGeom prst="rect">
              <a:avLst/>
            </a:prstGeom>
            <a:noFill/>
          </p:spPr>
          <p:txBody>
            <a:bodyPr wrap="square">
              <a:spAutoFit/>
            </a:bodyPr>
            <a:lstStyle/>
            <a:p>
              <a:pPr algn="l"/>
              <a:r>
                <a:rPr lang="en-US" altLang="ja-JP" b="1" dirty="0">
                  <a:solidFill>
                    <a:srgbClr val="FFFF00"/>
                  </a:solidFill>
                  <a:latin typeface="Söhne"/>
                </a:rPr>
                <a:t>Class 1</a:t>
              </a:r>
              <a:endParaRPr lang="ja-JP" altLang="en-US" b="0" i="0" dirty="0">
                <a:solidFill>
                  <a:srgbClr val="FFFF00"/>
                </a:solidFill>
                <a:effectLst/>
                <a:latin typeface="Söhne"/>
              </a:endParaRPr>
            </a:p>
          </p:txBody>
        </p:sp>
        <p:sp>
          <p:nvSpPr>
            <p:cNvPr id="189" name="TextBox 188">
              <a:extLst>
                <a:ext uri="{FF2B5EF4-FFF2-40B4-BE49-F238E27FC236}">
                  <a16:creationId xmlns:a16="http://schemas.microsoft.com/office/drawing/2014/main" id="{B9BCDF36-32F6-2EE9-EF1F-3A9A990EEFB9}"/>
                </a:ext>
              </a:extLst>
            </p:cNvPr>
            <p:cNvSpPr txBox="1"/>
            <p:nvPr/>
          </p:nvSpPr>
          <p:spPr>
            <a:xfrm>
              <a:off x="3637243" y="3250410"/>
              <a:ext cx="1216729" cy="489118"/>
            </a:xfrm>
            <a:prstGeom prst="rect">
              <a:avLst/>
            </a:prstGeom>
            <a:noFill/>
          </p:spPr>
          <p:txBody>
            <a:bodyPr wrap="square">
              <a:spAutoFit/>
            </a:bodyPr>
            <a:lstStyle/>
            <a:p>
              <a:pPr algn="l"/>
              <a:r>
                <a:rPr lang="en-US" altLang="ja-JP" b="1" dirty="0">
                  <a:solidFill>
                    <a:srgbClr val="92D050"/>
                  </a:solidFill>
                  <a:latin typeface="Söhne"/>
                </a:rPr>
                <a:t>Class 2</a:t>
              </a:r>
              <a:endParaRPr lang="ja-JP" altLang="en-US" b="0" i="0" dirty="0">
                <a:solidFill>
                  <a:srgbClr val="92D050"/>
                </a:solidFill>
                <a:effectLst/>
                <a:latin typeface="Söhne"/>
              </a:endParaRPr>
            </a:p>
          </p:txBody>
        </p:sp>
        <p:sp>
          <p:nvSpPr>
            <p:cNvPr id="191" name="TextBox 190">
              <a:extLst>
                <a:ext uri="{FF2B5EF4-FFF2-40B4-BE49-F238E27FC236}">
                  <a16:creationId xmlns:a16="http://schemas.microsoft.com/office/drawing/2014/main" id="{A14E4BEB-14FD-6980-A19D-8DB53809BCD0}"/>
                </a:ext>
              </a:extLst>
            </p:cNvPr>
            <p:cNvSpPr txBox="1"/>
            <p:nvPr/>
          </p:nvSpPr>
          <p:spPr>
            <a:xfrm>
              <a:off x="1140153" y="4410614"/>
              <a:ext cx="1714654" cy="489118"/>
            </a:xfrm>
            <a:prstGeom prst="rect">
              <a:avLst/>
            </a:prstGeom>
            <a:noFill/>
          </p:spPr>
          <p:txBody>
            <a:bodyPr wrap="square">
              <a:spAutoFit/>
            </a:bodyPr>
            <a:lstStyle/>
            <a:p>
              <a:pPr algn="l"/>
              <a:r>
                <a:rPr lang="en-US" altLang="ja-JP" b="1" dirty="0">
                  <a:solidFill>
                    <a:srgbClr val="AD2E0B"/>
                  </a:solidFill>
                  <a:latin typeface="Söhne"/>
                </a:rPr>
                <a:t>Class 3</a:t>
              </a:r>
              <a:endParaRPr lang="ja-JP" altLang="en-US" b="0" i="0" dirty="0">
                <a:solidFill>
                  <a:srgbClr val="AD2E0B"/>
                </a:solidFill>
                <a:effectLst/>
                <a:latin typeface="Söhne"/>
              </a:endParaRPr>
            </a:p>
          </p:txBody>
        </p:sp>
        <p:sp>
          <p:nvSpPr>
            <p:cNvPr id="229" name="Rectangle 228">
              <a:extLst>
                <a:ext uri="{FF2B5EF4-FFF2-40B4-BE49-F238E27FC236}">
                  <a16:creationId xmlns:a16="http://schemas.microsoft.com/office/drawing/2014/main" id="{8246B535-870E-901A-2D91-DA408D02E00A}"/>
                </a:ext>
              </a:extLst>
            </p:cNvPr>
            <p:cNvSpPr/>
            <p:nvPr/>
          </p:nvSpPr>
          <p:spPr>
            <a:xfrm>
              <a:off x="669507" y="3861675"/>
              <a:ext cx="197226" cy="214724"/>
            </a:xfrm>
            <a:prstGeom prst="rect">
              <a:avLst/>
            </a:prstGeom>
            <a:solidFill>
              <a:srgbClr val="AD2E0B"/>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3F414D7D-4DFD-7EA9-AF0B-8A9AD7B4C7B7}"/>
                </a:ext>
              </a:extLst>
            </p:cNvPr>
            <p:cNvSpPr/>
            <p:nvPr/>
          </p:nvSpPr>
          <p:spPr>
            <a:xfrm>
              <a:off x="1041540" y="4014075"/>
              <a:ext cx="197226" cy="214724"/>
            </a:xfrm>
            <a:prstGeom prst="rect">
              <a:avLst/>
            </a:prstGeom>
            <a:solidFill>
              <a:srgbClr val="AD2E0B"/>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C0FA3DB3-AC1F-11E1-8FC8-0FF4A489EF72}"/>
                </a:ext>
              </a:extLst>
            </p:cNvPr>
            <p:cNvSpPr/>
            <p:nvPr/>
          </p:nvSpPr>
          <p:spPr>
            <a:xfrm>
              <a:off x="841387" y="3340594"/>
              <a:ext cx="197226" cy="214724"/>
            </a:xfrm>
            <a:prstGeom prst="rect">
              <a:avLst/>
            </a:prstGeom>
            <a:solidFill>
              <a:srgbClr val="AD2E0B"/>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3" name="Isosceles Triangle 232">
              <a:extLst>
                <a:ext uri="{FF2B5EF4-FFF2-40B4-BE49-F238E27FC236}">
                  <a16:creationId xmlns:a16="http://schemas.microsoft.com/office/drawing/2014/main" id="{48B18603-8A76-389A-34AD-26FE4A0E54F7}"/>
                </a:ext>
              </a:extLst>
            </p:cNvPr>
            <p:cNvSpPr/>
            <p:nvPr/>
          </p:nvSpPr>
          <p:spPr>
            <a:xfrm>
              <a:off x="2904957" y="2648442"/>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Isosceles Triangle 233">
              <a:extLst>
                <a:ext uri="{FF2B5EF4-FFF2-40B4-BE49-F238E27FC236}">
                  <a16:creationId xmlns:a16="http://schemas.microsoft.com/office/drawing/2014/main" id="{38292223-2CDC-38CD-9E61-4B7F33BFF5EA}"/>
                </a:ext>
              </a:extLst>
            </p:cNvPr>
            <p:cNvSpPr/>
            <p:nvPr/>
          </p:nvSpPr>
          <p:spPr>
            <a:xfrm>
              <a:off x="3317973" y="2682712"/>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Isosceles Triangle 234">
              <a:extLst>
                <a:ext uri="{FF2B5EF4-FFF2-40B4-BE49-F238E27FC236}">
                  <a16:creationId xmlns:a16="http://schemas.microsoft.com/office/drawing/2014/main" id="{61924702-B68F-A41F-01B4-2320145ECFA7}"/>
                </a:ext>
              </a:extLst>
            </p:cNvPr>
            <p:cNvSpPr/>
            <p:nvPr/>
          </p:nvSpPr>
          <p:spPr>
            <a:xfrm>
              <a:off x="3295655" y="3433059"/>
              <a:ext cx="188258" cy="215153"/>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DF69E95D-0442-3700-95AC-76E43F43D11E}"/>
                </a:ext>
              </a:extLst>
            </p:cNvPr>
            <p:cNvSpPr/>
            <p:nvPr/>
          </p:nvSpPr>
          <p:spPr>
            <a:xfrm>
              <a:off x="2117121" y="1694625"/>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DE78345E-EDC8-3878-CE6C-E0F2B1718983}"/>
                </a:ext>
              </a:extLst>
            </p:cNvPr>
            <p:cNvSpPr/>
            <p:nvPr/>
          </p:nvSpPr>
          <p:spPr>
            <a:xfrm>
              <a:off x="1960267" y="2249765"/>
              <a:ext cx="197223" cy="179294"/>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4" name="テキスト ボックス 638">
            <a:extLst>
              <a:ext uri="{FF2B5EF4-FFF2-40B4-BE49-F238E27FC236}">
                <a16:creationId xmlns:a16="http://schemas.microsoft.com/office/drawing/2014/main" id="{F8DCB793-50A8-398D-B47F-EBE7576FD6D0}"/>
              </a:ext>
            </a:extLst>
          </p:cNvPr>
          <p:cNvSpPr txBox="1"/>
          <p:nvPr/>
        </p:nvSpPr>
        <p:spPr>
          <a:xfrm>
            <a:off x="23924706" y="12261673"/>
            <a:ext cx="6737924" cy="523220"/>
          </a:xfrm>
          <a:prstGeom prst="rect">
            <a:avLst/>
          </a:prstGeom>
          <a:noFill/>
        </p:spPr>
        <p:txBody>
          <a:bodyPr wrap="square" rtlCol="0">
            <a:spAutoFit/>
          </a:bodyPr>
          <a:lstStyle/>
          <a:p>
            <a:pPr algn="just"/>
            <a:r>
              <a:rPr lang="en-US" altLang="ja-JP" sz="2800" dirty="0"/>
              <a:t>We employed </a:t>
            </a:r>
            <a:r>
              <a:rPr lang="en-US" altLang="ja-JP" sz="2800" dirty="0" err="1"/>
              <a:t>OnevsRest</a:t>
            </a:r>
            <a:r>
              <a:rPr lang="en-US" altLang="ja-JP" sz="2800" dirty="0"/>
              <a:t> strategy.</a:t>
            </a:r>
            <a:endParaRPr lang="ja-JP" altLang="en-US" sz="2800" dirty="0"/>
          </a:p>
        </p:txBody>
      </p:sp>
      <p:grpSp>
        <p:nvGrpSpPr>
          <p:cNvPr id="387" name="Group 386">
            <a:extLst>
              <a:ext uri="{FF2B5EF4-FFF2-40B4-BE49-F238E27FC236}">
                <a16:creationId xmlns:a16="http://schemas.microsoft.com/office/drawing/2014/main" id="{F34CFA54-41F1-693B-54F3-292C5268B28E}"/>
              </a:ext>
            </a:extLst>
          </p:cNvPr>
          <p:cNvGrpSpPr/>
          <p:nvPr/>
        </p:nvGrpSpPr>
        <p:grpSpPr>
          <a:xfrm>
            <a:off x="-510952" y="25662661"/>
            <a:ext cx="10596454" cy="8692019"/>
            <a:chOff x="-2079" y="25615155"/>
            <a:chExt cx="10596454" cy="8692019"/>
          </a:xfrm>
        </p:grpSpPr>
        <p:sp>
          <p:nvSpPr>
            <p:cNvPr id="182" name="正方形/長方形 181"/>
            <p:cNvSpPr/>
            <p:nvPr/>
          </p:nvSpPr>
          <p:spPr>
            <a:xfrm>
              <a:off x="-2079" y="25615155"/>
              <a:ext cx="10596454" cy="769441"/>
            </a:xfrm>
            <a:prstGeom prst="rect">
              <a:avLst/>
            </a:prstGeom>
            <a:ln>
              <a:noFill/>
            </a:ln>
          </p:spPr>
          <p:txBody>
            <a:bodyPr wrap="square">
              <a:spAutoFit/>
            </a:bodyPr>
            <a:lstStyle/>
            <a:p>
              <a:pPr algn="ctr"/>
              <a:r>
                <a:rPr lang="en-US" altLang="ja-JP" sz="4400" dirty="0">
                  <a:solidFill>
                    <a:srgbClr val="CCFF66"/>
                  </a:solidFill>
                </a:rPr>
                <a:t>Synthetic data: Blob</a:t>
              </a:r>
              <a:endParaRPr lang="ja-JP" altLang="en-US" sz="4400" dirty="0">
                <a:solidFill>
                  <a:srgbClr val="CCFF66"/>
                </a:solidFill>
              </a:endParaRPr>
            </a:p>
          </p:txBody>
        </p:sp>
        <p:pic>
          <p:nvPicPr>
            <p:cNvPr id="249" name="Picture 248" descr="A diagram of a test data&#10;&#10;Description automatically generated">
              <a:extLst>
                <a:ext uri="{FF2B5EF4-FFF2-40B4-BE49-F238E27FC236}">
                  <a16:creationId xmlns:a16="http://schemas.microsoft.com/office/drawing/2014/main" id="{C4F83034-A968-CEB1-CC0D-465DA7ED29B7}"/>
                </a:ext>
              </a:extLst>
            </p:cNvPr>
            <p:cNvPicPr>
              <a:picLocks noChangeAspect="1"/>
            </p:cNvPicPr>
            <p:nvPr/>
          </p:nvPicPr>
          <p:blipFill rotWithShape="1">
            <a:blip r:embed="rId8">
              <a:extLst>
                <a:ext uri="{28A0092B-C50C-407E-A947-70E740481C1C}">
                  <a14:useLocalDpi xmlns:a14="http://schemas.microsoft.com/office/drawing/2010/main" val="0"/>
                </a:ext>
              </a:extLst>
            </a:blip>
            <a:srcRect l="11798" t="11087" r="9393" b="10479"/>
            <a:stretch/>
          </p:blipFill>
          <p:spPr>
            <a:xfrm>
              <a:off x="1738795" y="26750773"/>
              <a:ext cx="3510390" cy="3493662"/>
            </a:xfrm>
            <a:prstGeom prst="rect">
              <a:avLst/>
            </a:prstGeom>
          </p:spPr>
        </p:pic>
        <p:pic>
          <p:nvPicPr>
            <p:cNvPr id="251" name="Picture 250" descr="A diagram of a test data&#10;&#10;Description automatically generated">
              <a:extLst>
                <a:ext uri="{FF2B5EF4-FFF2-40B4-BE49-F238E27FC236}">
                  <a16:creationId xmlns:a16="http://schemas.microsoft.com/office/drawing/2014/main" id="{59A1BD7A-B06B-0241-553F-61CFBBCD65C8}"/>
                </a:ext>
              </a:extLst>
            </p:cNvPr>
            <p:cNvPicPr>
              <a:picLocks noChangeAspect="1"/>
            </p:cNvPicPr>
            <p:nvPr/>
          </p:nvPicPr>
          <p:blipFill rotWithShape="1">
            <a:blip r:embed="rId9">
              <a:extLst>
                <a:ext uri="{28A0092B-C50C-407E-A947-70E740481C1C}">
                  <a14:useLocalDpi xmlns:a14="http://schemas.microsoft.com/office/drawing/2010/main" val="0"/>
                </a:ext>
              </a:extLst>
            </a:blip>
            <a:srcRect l="12367" t="11130" r="9431" b="10435"/>
            <a:stretch/>
          </p:blipFill>
          <p:spPr>
            <a:xfrm>
              <a:off x="5940600" y="26724799"/>
              <a:ext cx="3483344" cy="3493663"/>
            </a:xfrm>
            <a:prstGeom prst="rect">
              <a:avLst/>
            </a:prstGeom>
          </p:spPr>
        </p:pic>
        <p:pic>
          <p:nvPicPr>
            <p:cNvPr id="253" name="Picture 252" descr="A diagram of a test data&#10;&#10;Description automatically generated">
              <a:extLst>
                <a:ext uri="{FF2B5EF4-FFF2-40B4-BE49-F238E27FC236}">
                  <a16:creationId xmlns:a16="http://schemas.microsoft.com/office/drawing/2014/main" id="{B6E356FC-12A7-9B30-2D39-C1FBF3E61683}"/>
                </a:ext>
              </a:extLst>
            </p:cNvPr>
            <p:cNvPicPr>
              <a:picLocks noChangeAspect="1"/>
            </p:cNvPicPr>
            <p:nvPr/>
          </p:nvPicPr>
          <p:blipFill rotWithShape="1">
            <a:blip r:embed="rId10">
              <a:extLst>
                <a:ext uri="{28A0092B-C50C-407E-A947-70E740481C1C}">
                  <a14:useLocalDpi xmlns:a14="http://schemas.microsoft.com/office/drawing/2010/main" val="0"/>
                </a:ext>
              </a:extLst>
            </a:blip>
            <a:srcRect l="11798" t="11654" r="9393" b="10017"/>
            <a:stretch/>
          </p:blipFill>
          <p:spPr>
            <a:xfrm>
              <a:off x="1760784" y="30818232"/>
              <a:ext cx="3510391" cy="3488942"/>
            </a:xfrm>
            <a:prstGeom prst="rect">
              <a:avLst/>
            </a:prstGeom>
          </p:spPr>
        </p:pic>
        <p:pic>
          <p:nvPicPr>
            <p:cNvPr id="255" name="Picture 254" descr="A diagram of a test data&#10;&#10;Description automatically generated">
              <a:extLst>
                <a:ext uri="{FF2B5EF4-FFF2-40B4-BE49-F238E27FC236}">
                  <a16:creationId xmlns:a16="http://schemas.microsoft.com/office/drawing/2014/main" id="{0ED24CF8-A635-00BF-61F7-F4BE6C1CF59E}"/>
                </a:ext>
              </a:extLst>
            </p:cNvPr>
            <p:cNvPicPr>
              <a:picLocks noChangeAspect="1"/>
            </p:cNvPicPr>
            <p:nvPr/>
          </p:nvPicPr>
          <p:blipFill rotWithShape="1">
            <a:blip r:embed="rId11">
              <a:extLst>
                <a:ext uri="{28A0092B-C50C-407E-A947-70E740481C1C}">
                  <a14:useLocalDpi xmlns:a14="http://schemas.microsoft.com/office/drawing/2010/main" val="0"/>
                </a:ext>
              </a:extLst>
            </a:blip>
            <a:srcRect l="12055" t="11456" r="9136" b="10217"/>
            <a:stretch/>
          </p:blipFill>
          <p:spPr>
            <a:xfrm>
              <a:off x="5940600" y="30783032"/>
              <a:ext cx="3510391" cy="3488942"/>
            </a:xfrm>
            <a:prstGeom prst="rect">
              <a:avLst/>
            </a:prstGeom>
          </p:spPr>
        </p:pic>
        <p:sp>
          <p:nvSpPr>
            <p:cNvPr id="260" name="正方形/長方形 111">
              <a:extLst>
                <a:ext uri="{FF2B5EF4-FFF2-40B4-BE49-F238E27FC236}">
                  <a16:creationId xmlns:a16="http://schemas.microsoft.com/office/drawing/2014/main" id="{FAEDC477-E115-C13D-4046-8D4A4790CE64}"/>
                </a:ext>
              </a:extLst>
            </p:cNvPr>
            <p:cNvSpPr/>
            <p:nvPr/>
          </p:nvSpPr>
          <p:spPr>
            <a:xfrm>
              <a:off x="3129690" y="26342308"/>
              <a:ext cx="990420" cy="400110"/>
            </a:xfrm>
            <a:prstGeom prst="rect">
              <a:avLst/>
            </a:prstGeom>
          </p:spPr>
          <p:txBody>
            <a:bodyPr wrap="square">
              <a:spAutoFit/>
            </a:bodyPr>
            <a:lstStyle/>
            <a:p>
              <a:pPr algn="just"/>
              <a:r>
                <a:rPr lang="en-US" altLang="ja-JP" sz="2000" dirty="0">
                  <a:latin typeface="Arial" panose="020B0604020202020204" pitchFamily="34" charset="0"/>
                  <a:ea typeface="游明朝" panose="02020400000000000000" pitchFamily="18" charset="-128"/>
                </a:rPr>
                <a:t>SMO</a:t>
              </a:r>
              <a:endParaRPr lang="ja-JP" altLang="en-US" sz="2000" dirty="0"/>
            </a:p>
          </p:txBody>
        </p:sp>
        <p:sp>
          <p:nvSpPr>
            <p:cNvPr id="261" name="正方形/長方形 111">
              <a:extLst>
                <a:ext uri="{FF2B5EF4-FFF2-40B4-BE49-F238E27FC236}">
                  <a16:creationId xmlns:a16="http://schemas.microsoft.com/office/drawing/2014/main" id="{A0EB4084-8BC8-2205-7860-B8CA9B4D7D66}"/>
                </a:ext>
              </a:extLst>
            </p:cNvPr>
            <p:cNvSpPr/>
            <p:nvPr/>
          </p:nvSpPr>
          <p:spPr>
            <a:xfrm>
              <a:off x="7226543" y="26329551"/>
              <a:ext cx="990420" cy="400110"/>
            </a:xfrm>
            <a:prstGeom prst="rect">
              <a:avLst/>
            </a:prstGeom>
          </p:spPr>
          <p:txBody>
            <a:bodyPr wrap="square">
              <a:spAutoFit/>
            </a:bodyPr>
            <a:lstStyle/>
            <a:p>
              <a:pPr algn="just"/>
              <a:r>
                <a:rPr lang="en-US" altLang="ja-JP" sz="2000" dirty="0">
                  <a:latin typeface="Arial" panose="020B0604020202020204" pitchFamily="34" charset="0"/>
                  <a:ea typeface="游明朝" panose="02020400000000000000" pitchFamily="18" charset="-128"/>
                </a:rPr>
                <a:t>SA</a:t>
              </a:r>
              <a:endParaRPr lang="ja-JP" altLang="en-US" sz="2000" dirty="0"/>
            </a:p>
          </p:txBody>
        </p:sp>
        <p:sp>
          <p:nvSpPr>
            <p:cNvPr id="262" name="正方形/長方形 111">
              <a:extLst>
                <a:ext uri="{FF2B5EF4-FFF2-40B4-BE49-F238E27FC236}">
                  <a16:creationId xmlns:a16="http://schemas.microsoft.com/office/drawing/2014/main" id="{98B83E0C-E48E-7647-D11F-2D44388B9FE5}"/>
                </a:ext>
              </a:extLst>
            </p:cNvPr>
            <p:cNvSpPr/>
            <p:nvPr/>
          </p:nvSpPr>
          <p:spPr>
            <a:xfrm>
              <a:off x="3213160" y="30348414"/>
              <a:ext cx="990420" cy="400110"/>
            </a:xfrm>
            <a:prstGeom prst="rect">
              <a:avLst/>
            </a:prstGeom>
          </p:spPr>
          <p:txBody>
            <a:bodyPr wrap="square">
              <a:spAutoFit/>
            </a:bodyPr>
            <a:lstStyle/>
            <a:p>
              <a:pPr algn="just"/>
              <a:r>
                <a:rPr lang="en-US" altLang="ja-JP" sz="2000" dirty="0">
                  <a:latin typeface="Arial" panose="020B0604020202020204" pitchFamily="34" charset="0"/>
                  <a:ea typeface="游明朝" panose="02020400000000000000" pitchFamily="18" charset="-128"/>
                </a:rPr>
                <a:t>QA</a:t>
              </a:r>
              <a:endParaRPr lang="ja-JP" altLang="en-US" sz="2000" dirty="0"/>
            </a:p>
          </p:txBody>
        </p:sp>
        <p:sp>
          <p:nvSpPr>
            <p:cNvPr id="264" name="正方形/長方形 111">
              <a:extLst>
                <a:ext uri="{FF2B5EF4-FFF2-40B4-BE49-F238E27FC236}">
                  <a16:creationId xmlns:a16="http://schemas.microsoft.com/office/drawing/2014/main" id="{F7CFCB92-EAB6-269A-BD22-FF10347B90D1}"/>
                </a:ext>
              </a:extLst>
            </p:cNvPr>
            <p:cNvSpPr/>
            <p:nvPr/>
          </p:nvSpPr>
          <p:spPr>
            <a:xfrm>
              <a:off x="7212103" y="30335587"/>
              <a:ext cx="990420" cy="400110"/>
            </a:xfrm>
            <a:prstGeom prst="rect">
              <a:avLst/>
            </a:prstGeom>
          </p:spPr>
          <p:txBody>
            <a:bodyPr wrap="square">
              <a:spAutoFit/>
            </a:bodyPr>
            <a:lstStyle/>
            <a:p>
              <a:pPr algn="just"/>
              <a:r>
                <a:rPr lang="en-US" altLang="ja-JP" sz="2000" dirty="0">
                  <a:latin typeface="Arial" panose="020B0604020202020204" pitchFamily="34" charset="0"/>
                  <a:ea typeface="游明朝" panose="02020400000000000000" pitchFamily="18" charset="-128"/>
                </a:rPr>
                <a:t>MTQA</a:t>
              </a:r>
              <a:endParaRPr lang="ja-JP" altLang="en-US" sz="2000" dirty="0"/>
            </a:p>
          </p:txBody>
        </p:sp>
      </p:grpSp>
      <p:sp>
        <p:nvSpPr>
          <p:cNvPr id="274" name="Freeform: Shape 273">
            <a:extLst>
              <a:ext uri="{FF2B5EF4-FFF2-40B4-BE49-F238E27FC236}">
                <a16:creationId xmlns:a16="http://schemas.microsoft.com/office/drawing/2014/main" id="{5DA99A41-9FC7-E5C6-E7D7-5E906425C653}"/>
              </a:ext>
            </a:extLst>
          </p:cNvPr>
          <p:cNvSpPr/>
          <p:nvPr/>
        </p:nvSpPr>
        <p:spPr bwMode="auto">
          <a:xfrm>
            <a:off x="7722567" y="7540568"/>
            <a:ext cx="1473200" cy="1646493"/>
          </a:xfrm>
          <a:custGeom>
            <a:avLst/>
            <a:gdLst>
              <a:gd name="connsiteX0" fmla="*/ 0 w 1473200"/>
              <a:gd name="connsiteY0" fmla="*/ 0 h 1320813"/>
              <a:gd name="connsiteX1" fmla="*/ 770466 w 1473200"/>
              <a:gd name="connsiteY1" fmla="*/ 1320800 h 1320813"/>
              <a:gd name="connsiteX2" fmla="*/ 1473200 w 1473200"/>
              <a:gd name="connsiteY2" fmla="*/ 25400 h 1320813"/>
            </a:gdLst>
            <a:ahLst/>
            <a:cxnLst>
              <a:cxn ang="0">
                <a:pos x="connsiteX0" y="connsiteY0"/>
              </a:cxn>
              <a:cxn ang="0">
                <a:pos x="connsiteX1" y="connsiteY1"/>
              </a:cxn>
              <a:cxn ang="0">
                <a:pos x="connsiteX2" y="connsiteY2"/>
              </a:cxn>
            </a:cxnLst>
            <a:rect l="l" t="t" r="r" b="b"/>
            <a:pathLst>
              <a:path w="1473200" h="1320813">
                <a:moveTo>
                  <a:pt x="0" y="0"/>
                </a:moveTo>
                <a:cubicBezTo>
                  <a:pt x="262466" y="658283"/>
                  <a:pt x="524933" y="1316567"/>
                  <a:pt x="770466" y="1320800"/>
                </a:cubicBezTo>
                <a:cubicBezTo>
                  <a:pt x="1015999" y="1325033"/>
                  <a:pt x="1416756" y="307622"/>
                  <a:pt x="1473200" y="25400"/>
                </a:cubicBezTo>
              </a:path>
            </a:pathLst>
          </a:cu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3200" b="1" i="0" u="none" strike="noStrike" cap="none" normalizeH="0" baseline="0">
              <a:ln>
                <a:noFill/>
              </a:ln>
              <a:solidFill>
                <a:schemeClr val="bg1"/>
              </a:solidFill>
              <a:effectLst/>
              <a:latin typeface="Arial" charset="0"/>
              <a:ea typeface="ＭＳ Ｐゴシック" pitchFamily="50" charset="-128"/>
            </a:endParaRPr>
          </a:p>
        </p:txBody>
      </p:sp>
      <p:sp>
        <p:nvSpPr>
          <p:cNvPr id="275" name="Right Arrow 59">
            <a:extLst>
              <a:ext uri="{FF2B5EF4-FFF2-40B4-BE49-F238E27FC236}">
                <a16:creationId xmlns:a16="http://schemas.microsoft.com/office/drawing/2014/main" id="{24826160-4A91-4644-C432-3931F5A624BC}"/>
              </a:ext>
            </a:extLst>
          </p:cNvPr>
          <p:cNvSpPr/>
          <p:nvPr/>
        </p:nvSpPr>
        <p:spPr bwMode="auto">
          <a:xfrm>
            <a:off x="9399090" y="8213680"/>
            <a:ext cx="492352" cy="421928"/>
          </a:xfrm>
          <a:prstGeom prst="rightArrow">
            <a:avLst/>
          </a:prstGeom>
          <a:noFill/>
          <a:ln w="9525"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3200" b="1" i="0" u="none" strike="noStrike" cap="none" normalizeH="0" baseline="0">
              <a:ln>
                <a:noFill/>
              </a:ln>
              <a:solidFill>
                <a:schemeClr val="bg1"/>
              </a:solidFill>
              <a:effectLst/>
              <a:latin typeface="Arial" charset="0"/>
              <a:ea typeface="ＭＳ Ｐゴシック" pitchFamily="50" charset="-128"/>
            </a:endParaRPr>
          </a:p>
        </p:txBody>
      </p:sp>
      <p:sp>
        <p:nvSpPr>
          <p:cNvPr id="276" name="テキスト ボックス 638">
            <a:extLst>
              <a:ext uri="{FF2B5EF4-FFF2-40B4-BE49-F238E27FC236}">
                <a16:creationId xmlns:a16="http://schemas.microsoft.com/office/drawing/2014/main" id="{3C4D325F-002F-366D-7902-69DC80EFD429}"/>
              </a:ext>
            </a:extLst>
          </p:cNvPr>
          <p:cNvSpPr txBox="1"/>
          <p:nvPr/>
        </p:nvSpPr>
        <p:spPr>
          <a:xfrm>
            <a:off x="9858640" y="9537533"/>
            <a:ext cx="2557870" cy="646331"/>
          </a:xfrm>
          <a:prstGeom prst="rect">
            <a:avLst/>
          </a:prstGeom>
          <a:noFill/>
        </p:spPr>
        <p:txBody>
          <a:bodyPr wrap="square" rtlCol="0">
            <a:spAutoFit/>
          </a:bodyPr>
          <a:lstStyle/>
          <a:p>
            <a:pPr algn="ctr"/>
            <a:r>
              <a:rPr lang="en-US" altLang="ja-JP" sz="1800" dirty="0"/>
              <a:t>Quantum </a:t>
            </a:r>
          </a:p>
          <a:p>
            <a:pPr algn="ctr"/>
            <a:r>
              <a:rPr lang="en-US" altLang="ja-JP" sz="1800" dirty="0"/>
              <a:t>tunneling</a:t>
            </a:r>
            <a:endParaRPr lang="ja-JP" altLang="en-US" sz="1800" u="sng" dirty="0"/>
          </a:p>
        </p:txBody>
      </p:sp>
      <p:sp>
        <p:nvSpPr>
          <p:cNvPr id="278" name="Freeform: Shape 277">
            <a:extLst>
              <a:ext uri="{FF2B5EF4-FFF2-40B4-BE49-F238E27FC236}">
                <a16:creationId xmlns:a16="http://schemas.microsoft.com/office/drawing/2014/main" id="{E06932AA-044A-73A4-EC1D-F5195582099F}"/>
              </a:ext>
            </a:extLst>
          </p:cNvPr>
          <p:cNvSpPr/>
          <p:nvPr/>
        </p:nvSpPr>
        <p:spPr bwMode="auto">
          <a:xfrm>
            <a:off x="10243413" y="7540568"/>
            <a:ext cx="1803400" cy="1729165"/>
          </a:xfrm>
          <a:custGeom>
            <a:avLst/>
            <a:gdLst>
              <a:gd name="connsiteX0" fmla="*/ 0 w 1803400"/>
              <a:gd name="connsiteY0" fmla="*/ 0 h 1665753"/>
              <a:gd name="connsiteX1" fmla="*/ 491067 w 1803400"/>
              <a:gd name="connsiteY1" fmla="*/ 1651000 h 1665753"/>
              <a:gd name="connsiteX2" fmla="*/ 905933 w 1803400"/>
              <a:gd name="connsiteY2" fmla="*/ 855133 h 1665753"/>
              <a:gd name="connsiteX3" fmla="*/ 1286933 w 1803400"/>
              <a:gd name="connsiteY3" fmla="*/ 1642533 h 1665753"/>
              <a:gd name="connsiteX4" fmla="*/ 1803400 w 1803400"/>
              <a:gd name="connsiteY4" fmla="*/ 50800 h 1665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1665753">
                <a:moveTo>
                  <a:pt x="0" y="0"/>
                </a:moveTo>
                <a:cubicBezTo>
                  <a:pt x="170039" y="754239"/>
                  <a:pt x="340078" y="1508478"/>
                  <a:pt x="491067" y="1651000"/>
                </a:cubicBezTo>
                <a:cubicBezTo>
                  <a:pt x="642056" y="1793522"/>
                  <a:pt x="773289" y="856544"/>
                  <a:pt x="905933" y="855133"/>
                </a:cubicBezTo>
                <a:cubicBezTo>
                  <a:pt x="1038577" y="853722"/>
                  <a:pt x="1137355" y="1776589"/>
                  <a:pt x="1286933" y="1642533"/>
                </a:cubicBezTo>
                <a:cubicBezTo>
                  <a:pt x="1436511" y="1508477"/>
                  <a:pt x="1691922" y="163689"/>
                  <a:pt x="1803400" y="50800"/>
                </a:cubicBezTo>
              </a:path>
            </a:pathLst>
          </a:cu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3200" b="1" i="0" u="none" strike="noStrike" cap="none" normalizeH="0" baseline="0">
              <a:ln>
                <a:noFill/>
              </a:ln>
              <a:solidFill>
                <a:schemeClr val="bg1"/>
              </a:solidFill>
              <a:effectLst/>
              <a:latin typeface="Arial" charset="0"/>
              <a:ea typeface="ＭＳ Ｐゴシック" pitchFamily="50" charset="-128"/>
            </a:endParaRPr>
          </a:p>
        </p:txBody>
      </p:sp>
      <p:sp>
        <p:nvSpPr>
          <p:cNvPr id="279" name="テキスト ボックス 638">
            <a:extLst>
              <a:ext uri="{FF2B5EF4-FFF2-40B4-BE49-F238E27FC236}">
                <a16:creationId xmlns:a16="http://schemas.microsoft.com/office/drawing/2014/main" id="{D03B65B6-A04A-7098-8726-97C653ED586C}"/>
              </a:ext>
            </a:extLst>
          </p:cNvPr>
          <p:cNvSpPr txBox="1"/>
          <p:nvPr/>
        </p:nvSpPr>
        <p:spPr>
          <a:xfrm>
            <a:off x="7275610" y="9514859"/>
            <a:ext cx="2349026" cy="646331"/>
          </a:xfrm>
          <a:prstGeom prst="rect">
            <a:avLst/>
          </a:prstGeom>
          <a:noFill/>
        </p:spPr>
        <p:txBody>
          <a:bodyPr wrap="square" rtlCol="0">
            <a:spAutoFit/>
          </a:bodyPr>
          <a:lstStyle/>
          <a:p>
            <a:pPr algn="ctr"/>
            <a:r>
              <a:rPr lang="en-US" altLang="ja-JP" sz="1800" dirty="0"/>
              <a:t>Super Position </a:t>
            </a:r>
          </a:p>
          <a:p>
            <a:pPr algn="ctr"/>
            <a:r>
              <a:rPr lang="en-US" altLang="ja-JP" sz="1800" dirty="0"/>
              <a:t>state</a:t>
            </a:r>
            <a:endParaRPr lang="ja-JP" altLang="en-US" sz="1800" u="sng" dirty="0"/>
          </a:p>
        </p:txBody>
      </p:sp>
      <p:sp>
        <p:nvSpPr>
          <p:cNvPr id="280" name="Freeform: Shape 279">
            <a:extLst>
              <a:ext uri="{FF2B5EF4-FFF2-40B4-BE49-F238E27FC236}">
                <a16:creationId xmlns:a16="http://schemas.microsoft.com/office/drawing/2014/main" id="{E7195126-1B2D-C541-6187-81A1638059C0}"/>
              </a:ext>
            </a:extLst>
          </p:cNvPr>
          <p:cNvSpPr/>
          <p:nvPr/>
        </p:nvSpPr>
        <p:spPr bwMode="auto">
          <a:xfrm>
            <a:off x="12867767" y="7544227"/>
            <a:ext cx="1600272" cy="1840843"/>
          </a:xfrm>
          <a:custGeom>
            <a:avLst/>
            <a:gdLst>
              <a:gd name="connsiteX0" fmla="*/ 0 w 1600272"/>
              <a:gd name="connsiteY0" fmla="*/ 0 h 1806714"/>
              <a:gd name="connsiteX1" fmla="*/ 228600 w 1600272"/>
              <a:gd name="connsiteY1" fmla="*/ 1092200 h 1806714"/>
              <a:gd name="connsiteX2" fmla="*/ 762000 w 1600272"/>
              <a:gd name="connsiteY2" fmla="*/ 999067 h 1806714"/>
              <a:gd name="connsiteX3" fmla="*/ 1143000 w 1600272"/>
              <a:gd name="connsiteY3" fmla="*/ 1786467 h 1806714"/>
              <a:gd name="connsiteX4" fmla="*/ 1600200 w 1600272"/>
              <a:gd name="connsiteY4" fmla="*/ 42334 h 1806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272" h="1806714">
                <a:moveTo>
                  <a:pt x="0" y="0"/>
                </a:moveTo>
                <a:cubicBezTo>
                  <a:pt x="50800" y="462844"/>
                  <a:pt x="101600" y="925689"/>
                  <a:pt x="228600" y="1092200"/>
                </a:cubicBezTo>
                <a:cubicBezTo>
                  <a:pt x="355600" y="1258711"/>
                  <a:pt x="609600" y="883356"/>
                  <a:pt x="762000" y="999067"/>
                </a:cubicBezTo>
                <a:cubicBezTo>
                  <a:pt x="914400" y="1114778"/>
                  <a:pt x="1003300" y="1945923"/>
                  <a:pt x="1143000" y="1786467"/>
                </a:cubicBezTo>
                <a:cubicBezTo>
                  <a:pt x="1282700" y="1627012"/>
                  <a:pt x="1605844" y="214489"/>
                  <a:pt x="1600200" y="42334"/>
                </a:cubicBezTo>
              </a:path>
            </a:pathLst>
          </a:cu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3200" b="1" i="0" u="none" strike="noStrike" cap="none" normalizeH="0" baseline="0">
              <a:ln>
                <a:noFill/>
              </a:ln>
              <a:solidFill>
                <a:schemeClr val="bg1"/>
              </a:solidFill>
              <a:effectLst/>
              <a:latin typeface="Arial" charset="0"/>
              <a:ea typeface="ＭＳ Ｐゴシック" pitchFamily="50" charset="-128"/>
            </a:endParaRPr>
          </a:p>
        </p:txBody>
      </p:sp>
      <p:sp>
        <p:nvSpPr>
          <p:cNvPr id="281" name="テキスト ボックス 638">
            <a:extLst>
              <a:ext uri="{FF2B5EF4-FFF2-40B4-BE49-F238E27FC236}">
                <a16:creationId xmlns:a16="http://schemas.microsoft.com/office/drawing/2014/main" id="{67245789-7845-CA48-6EB3-5C0F461F57E2}"/>
              </a:ext>
            </a:extLst>
          </p:cNvPr>
          <p:cNvSpPr txBox="1"/>
          <p:nvPr/>
        </p:nvSpPr>
        <p:spPr>
          <a:xfrm>
            <a:off x="12457860" y="9503278"/>
            <a:ext cx="2557870" cy="646331"/>
          </a:xfrm>
          <a:prstGeom prst="rect">
            <a:avLst/>
          </a:prstGeom>
          <a:noFill/>
        </p:spPr>
        <p:txBody>
          <a:bodyPr wrap="square" rtlCol="0">
            <a:spAutoFit/>
          </a:bodyPr>
          <a:lstStyle/>
          <a:p>
            <a:pPr algn="ctr"/>
            <a:r>
              <a:rPr lang="en-US" altLang="ja-JP" sz="1800" dirty="0"/>
              <a:t>Global </a:t>
            </a:r>
          </a:p>
          <a:p>
            <a:pPr algn="ctr"/>
            <a:r>
              <a:rPr lang="en-US" altLang="ja-JP" sz="1800" dirty="0"/>
              <a:t>minimum</a:t>
            </a:r>
            <a:endParaRPr lang="ja-JP" altLang="en-US" sz="1800" u="sng" dirty="0"/>
          </a:p>
        </p:txBody>
      </p:sp>
      <p:sp>
        <p:nvSpPr>
          <p:cNvPr id="282" name="Right Arrow 59">
            <a:extLst>
              <a:ext uri="{FF2B5EF4-FFF2-40B4-BE49-F238E27FC236}">
                <a16:creationId xmlns:a16="http://schemas.microsoft.com/office/drawing/2014/main" id="{0E21524F-AE0C-6776-D41D-C2E5E5E7BD8C}"/>
              </a:ext>
            </a:extLst>
          </p:cNvPr>
          <p:cNvSpPr/>
          <p:nvPr/>
        </p:nvSpPr>
        <p:spPr bwMode="auto">
          <a:xfrm>
            <a:off x="12131606" y="8283176"/>
            <a:ext cx="492352" cy="421928"/>
          </a:xfrm>
          <a:prstGeom prst="rightArrow">
            <a:avLst/>
          </a:prstGeom>
          <a:noFill/>
          <a:ln w="9525"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3200" b="1" i="0" u="none" strike="noStrike" cap="none" normalizeH="0" baseline="0">
              <a:ln>
                <a:noFill/>
              </a:ln>
              <a:solidFill>
                <a:schemeClr val="bg1"/>
              </a:solidFill>
              <a:effectLst/>
              <a:latin typeface="Arial" charset="0"/>
              <a:ea typeface="ＭＳ Ｐゴシック" pitchFamily="50" charset="-128"/>
            </a:endParaRPr>
          </a:p>
        </p:txBody>
      </p:sp>
      <p:sp>
        <p:nvSpPr>
          <p:cNvPr id="283" name="テキスト ボックス 638">
            <a:extLst>
              <a:ext uri="{FF2B5EF4-FFF2-40B4-BE49-F238E27FC236}">
                <a16:creationId xmlns:a16="http://schemas.microsoft.com/office/drawing/2014/main" id="{51CC200D-0D88-5F5D-5D9C-34278CE2F968}"/>
              </a:ext>
            </a:extLst>
          </p:cNvPr>
          <p:cNvSpPr txBox="1"/>
          <p:nvPr/>
        </p:nvSpPr>
        <p:spPr>
          <a:xfrm>
            <a:off x="10346527" y="8663244"/>
            <a:ext cx="813419" cy="369332"/>
          </a:xfrm>
          <a:prstGeom prst="rect">
            <a:avLst/>
          </a:prstGeom>
          <a:noFill/>
        </p:spPr>
        <p:txBody>
          <a:bodyPr wrap="square" rtlCol="0">
            <a:spAutoFit/>
          </a:bodyPr>
          <a:lstStyle/>
          <a:p>
            <a:pPr algn="ctr"/>
            <a:r>
              <a:rPr lang="en-US" altLang="ja-JP" sz="1800" dirty="0"/>
              <a:t>0</a:t>
            </a:r>
            <a:endParaRPr lang="ja-JP" altLang="en-US" sz="1800" u="sng" dirty="0"/>
          </a:p>
        </p:txBody>
      </p:sp>
      <p:sp>
        <p:nvSpPr>
          <p:cNvPr id="284" name="テキスト ボックス 638">
            <a:extLst>
              <a:ext uri="{FF2B5EF4-FFF2-40B4-BE49-F238E27FC236}">
                <a16:creationId xmlns:a16="http://schemas.microsoft.com/office/drawing/2014/main" id="{FCED07F9-A4F3-1E12-404D-E10F75DAEE33}"/>
              </a:ext>
            </a:extLst>
          </p:cNvPr>
          <p:cNvSpPr txBox="1"/>
          <p:nvPr/>
        </p:nvSpPr>
        <p:spPr>
          <a:xfrm>
            <a:off x="11117251" y="8655825"/>
            <a:ext cx="813419" cy="369332"/>
          </a:xfrm>
          <a:prstGeom prst="rect">
            <a:avLst/>
          </a:prstGeom>
          <a:noFill/>
        </p:spPr>
        <p:txBody>
          <a:bodyPr wrap="square" rtlCol="0">
            <a:spAutoFit/>
          </a:bodyPr>
          <a:lstStyle/>
          <a:p>
            <a:pPr algn="ctr"/>
            <a:r>
              <a:rPr lang="en-US" altLang="ja-JP" sz="1800" dirty="0"/>
              <a:t>1</a:t>
            </a:r>
            <a:endParaRPr lang="ja-JP" altLang="en-US" sz="1800" u="sng" dirty="0"/>
          </a:p>
        </p:txBody>
      </p:sp>
      <p:sp>
        <p:nvSpPr>
          <p:cNvPr id="285" name="テキスト ボックス 638">
            <a:extLst>
              <a:ext uri="{FF2B5EF4-FFF2-40B4-BE49-F238E27FC236}">
                <a16:creationId xmlns:a16="http://schemas.microsoft.com/office/drawing/2014/main" id="{651C715F-99E3-3B7C-D309-A997DE849749}"/>
              </a:ext>
            </a:extLst>
          </p:cNvPr>
          <p:cNvSpPr txBox="1"/>
          <p:nvPr/>
        </p:nvSpPr>
        <p:spPr>
          <a:xfrm>
            <a:off x="12772370" y="8300161"/>
            <a:ext cx="813419" cy="369332"/>
          </a:xfrm>
          <a:prstGeom prst="rect">
            <a:avLst/>
          </a:prstGeom>
          <a:noFill/>
        </p:spPr>
        <p:txBody>
          <a:bodyPr wrap="square" rtlCol="0">
            <a:spAutoFit/>
          </a:bodyPr>
          <a:lstStyle/>
          <a:p>
            <a:pPr algn="ctr"/>
            <a:r>
              <a:rPr lang="en-US" altLang="ja-JP" sz="1800" dirty="0"/>
              <a:t>0</a:t>
            </a:r>
            <a:endParaRPr lang="ja-JP" altLang="en-US" sz="1800" u="sng" dirty="0"/>
          </a:p>
        </p:txBody>
      </p:sp>
      <p:sp>
        <p:nvSpPr>
          <p:cNvPr id="286" name="テキスト ボックス 638">
            <a:extLst>
              <a:ext uri="{FF2B5EF4-FFF2-40B4-BE49-F238E27FC236}">
                <a16:creationId xmlns:a16="http://schemas.microsoft.com/office/drawing/2014/main" id="{F7335DB7-F703-875D-C18D-0A09D3ECA890}"/>
              </a:ext>
            </a:extLst>
          </p:cNvPr>
          <p:cNvSpPr txBox="1"/>
          <p:nvPr/>
        </p:nvSpPr>
        <p:spPr>
          <a:xfrm>
            <a:off x="13573974" y="8867876"/>
            <a:ext cx="813419" cy="369332"/>
          </a:xfrm>
          <a:prstGeom prst="rect">
            <a:avLst/>
          </a:prstGeom>
          <a:noFill/>
        </p:spPr>
        <p:txBody>
          <a:bodyPr wrap="square" rtlCol="0">
            <a:spAutoFit/>
          </a:bodyPr>
          <a:lstStyle/>
          <a:p>
            <a:pPr algn="ctr"/>
            <a:r>
              <a:rPr lang="en-US" altLang="ja-JP" sz="1800" dirty="0"/>
              <a:t>1</a:t>
            </a:r>
            <a:endParaRPr lang="ja-JP" altLang="en-US" sz="1800" u="sng" dirty="0"/>
          </a:p>
        </p:txBody>
      </p:sp>
      <mc:AlternateContent xmlns:mc="http://schemas.openxmlformats.org/markup-compatibility/2006">
        <mc:Choice xmlns:a14="http://schemas.microsoft.com/office/drawing/2010/main" Requires="a14">
          <p:sp>
            <p:nvSpPr>
              <p:cNvPr id="288" name="TextBox 287">
                <a:extLst>
                  <a:ext uri="{FF2B5EF4-FFF2-40B4-BE49-F238E27FC236}">
                    <a16:creationId xmlns:a16="http://schemas.microsoft.com/office/drawing/2014/main" id="{0714711B-600C-7A43-7BD3-DF6B1318A374}"/>
                  </a:ext>
                </a:extLst>
              </p:cNvPr>
              <p:cNvSpPr txBox="1"/>
              <p:nvPr/>
            </p:nvSpPr>
            <p:spPr>
              <a:xfrm>
                <a:off x="754012" y="15842633"/>
                <a:ext cx="4154152" cy="10690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𝑛</m:t>
                          </m:r>
                        </m:sub>
                      </m:sSub>
                      <m:r>
                        <a:rPr lang="en-US" i="0">
                          <a:latin typeface="Cambria Math" panose="02040503050406030204" pitchFamily="18" charset="0"/>
                        </a:rPr>
                        <m:t>=</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𝑘</m:t>
                          </m:r>
                          <m:r>
                            <a:rPr lang="en-US" i="0">
                              <a:latin typeface="Cambria Math" panose="02040503050406030204" pitchFamily="18" charset="0"/>
                            </a:rPr>
                            <m:t>=0</m:t>
                          </m:r>
                        </m:sub>
                        <m:sup>
                          <m:r>
                            <a:rPr lang="en-US" i="1">
                              <a:latin typeface="Cambria Math" panose="02040503050406030204" pitchFamily="18" charset="0"/>
                            </a:rPr>
                            <m:t>𝐾</m:t>
                          </m:r>
                          <m:r>
                            <a:rPr lang="en-US" i="0">
                              <a:latin typeface="Cambria Math" panose="02040503050406030204" pitchFamily="18" charset="0"/>
                            </a:rPr>
                            <m:t>−1</m:t>
                          </m:r>
                        </m:sup>
                        <m:e>
                          <m:sSup>
                            <m:sSupPr>
                              <m:ctrlPr>
                                <a:rPr lang="en-US" i="1">
                                  <a:solidFill>
                                    <a:srgbClr val="836967"/>
                                  </a:solidFill>
                                  <a:latin typeface="Cambria Math" panose="02040503050406030204" pitchFamily="18" charset="0"/>
                                </a:rPr>
                              </m:ctrlPr>
                            </m:sSupPr>
                            <m:e>
                              <m:r>
                                <a:rPr lang="en-US" i="0">
                                  <a:latin typeface="Cambria Math" panose="02040503050406030204" pitchFamily="18" charset="0"/>
                                </a:rPr>
                                <m:t>2</m:t>
                              </m:r>
                            </m:e>
                            <m:sup>
                              <m:r>
                                <a:rPr lang="en-US" i="1">
                                  <a:latin typeface="Cambria Math" panose="02040503050406030204" pitchFamily="18" charset="0"/>
                                </a:rPr>
                                <m:t>𝑘</m:t>
                              </m:r>
                            </m:sup>
                          </m:sSup>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𝐾𝑛</m:t>
                              </m:r>
                              <m:r>
                                <a:rPr lang="en-US" i="0">
                                  <a:latin typeface="Cambria Math" panose="02040503050406030204" pitchFamily="18" charset="0"/>
                                </a:rPr>
                                <m:t>+</m:t>
                              </m:r>
                              <m:r>
                                <a:rPr lang="en-US" i="1">
                                  <a:latin typeface="Cambria Math" panose="02040503050406030204" pitchFamily="18" charset="0"/>
                                </a:rPr>
                                <m:t>𝑘</m:t>
                              </m:r>
                            </m:sub>
                          </m:sSub>
                        </m:e>
                      </m:nary>
                    </m:oMath>
                  </m:oMathPara>
                </a14:m>
                <a:endParaRPr lang="en-US" dirty="0"/>
              </a:p>
            </p:txBody>
          </p:sp>
        </mc:Choice>
        <mc:Fallback>
          <p:sp>
            <p:nvSpPr>
              <p:cNvPr id="288" name="TextBox 287">
                <a:extLst>
                  <a:ext uri="{FF2B5EF4-FFF2-40B4-BE49-F238E27FC236}">
                    <a16:creationId xmlns:a16="http://schemas.microsoft.com/office/drawing/2014/main" id="{0714711B-600C-7A43-7BD3-DF6B1318A374}"/>
                  </a:ext>
                </a:extLst>
              </p:cNvPr>
              <p:cNvSpPr txBox="1">
                <a:spLocks noRot="1" noChangeAspect="1" noMove="1" noResize="1" noEditPoints="1" noAdjustHandles="1" noChangeArrowheads="1" noChangeShapeType="1" noTextEdit="1"/>
              </p:cNvSpPr>
              <p:nvPr/>
            </p:nvSpPr>
            <p:spPr>
              <a:xfrm>
                <a:off x="754012" y="15842633"/>
                <a:ext cx="4154152" cy="106907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0" name="TextBox 289">
                <a:extLst>
                  <a:ext uri="{FF2B5EF4-FFF2-40B4-BE49-F238E27FC236}">
                    <a16:creationId xmlns:a16="http://schemas.microsoft.com/office/drawing/2014/main" id="{97C2634C-6535-AA43-7DBB-934605E7A7D1}"/>
                  </a:ext>
                </a:extLst>
              </p:cNvPr>
              <p:cNvSpPr txBox="1"/>
              <p:nvPr/>
            </p:nvSpPr>
            <p:spPr>
              <a:xfrm>
                <a:off x="257211" y="18731505"/>
                <a:ext cx="10189193" cy="12584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i="1">
                              <a:solidFill>
                                <a:schemeClr val="bg1"/>
                              </a:solidFill>
                              <a:latin typeface="Cambria Math" panose="02040503050406030204" pitchFamily="18" charset="0"/>
                            </a:rPr>
                          </m:ctrlPr>
                        </m:naryPr>
                        <m:sub>
                          <m:r>
                            <a:rPr lang="en-US" i="1">
                              <a:solidFill>
                                <a:schemeClr val="bg1"/>
                              </a:solidFill>
                              <a:latin typeface="Cambria Math" panose="02040503050406030204" pitchFamily="18" charset="0"/>
                            </a:rPr>
                            <m:t>𝑖</m:t>
                          </m:r>
                          <m:r>
                            <a:rPr lang="en-US" i="0">
                              <a:solidFill>
                                <a:schemeClr val="bg1"/>
                              </a:solidFill>
                              <a:latin typeface="Cambria Math" panose="02040503050406030204" pitchFamily="18" charset="0"/>
                            </a:rPr>
                            <m:t>=1</m:t>
                          </m:r>
                        </m:sub>
                        <m:sup>
                          <m:r>
                            <a:rPr lang="en-US" i="1">
                              <a:solidFill>
                                <a:schemeClr val="bg1"/>
                              </a:solidFill>
                              <a:latin typeface="Cambria Math" panose="02040503050406030204" pitchFamily="18" charset="0"/>
                            </a:rPr>
                            <m:t>𝑁</m:t>
                          </m:r>
                        </m:sup>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𝛼</m:t>
                              </m:r>
                            </m:e>
                            <m:sub>
                              <m:r>
                                <a:rPr lang="en-US" i="1">
                                  <a:solidFill>
                                    <a:schemeClr val="bg1"/>
                                  </a:solidFill>
                                  <a:latin typeface="Cambria Math" panose="02040503050406030204" pitchFamily="18" charset="0"/>
                                </a:rPr>
                                <m:t>𝑖</m:t>
                              </m:r>
                            </m:sub>
                          </m:sSub>
                        </m:e>
                      </m:nary>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0">
                              <a:solidFill>
                                <a:schemeClr val="bg1"/>
                              </a:solidFill>
                              <a:latin typeface="Cambria Math" panose="02040503050406030204" pitchFamily="18" charset="0"/>
                            </a:rPr>
                            <m:t>1</m:t>
                          </m:r>
                        </m:num>
                        <m:den>
                          <m:r>
                            <a:rPr lang="en-US" i="0">
                              <a:solidFill>
                                <a:schemeClr val="bg1"/>
                              </a:solidFill>
                              <a:latin typeface="Cambria Math" panose="02040503050406030204" pitchFamily="18" charset="0"/>
                            </a:rPr>
                            <m:t>2</m:t>
                          </m:r>
                        </m:den>
                      </m:f>
                      <m:nary>
                        <m:naryPr>
                          <m:chr m:val="∑"/>
                          <m:limLoc m:val="subSup"/>
                          <m:ctrlPr>
                            <a:rPr lang="en-US" i="1">
                              <a:solidFill>
                                <a:schemeClr val="bg1"/>
                              </a:solidFill>
                              <a:latin typeface="Cambria Math" panose="02040503050406030204" pitchFamily="18" charset="0"/>
                            </a:rPr>
                          </m:ctrlPr>
                        </m:naryPr>
                        <m:sub>
                          <m:r>
                            <a:rPr lang="en-US" i="1">
                              <a:solidFill>
                                <a:schemeClr val="bg1"/>
                              </a:solidFill>
                              <a:latin typeface="Cambria Math" panose="02040503050406030204" pitchFamily="18" charset="0"/>
                            </a:rPr>
                            <m:t>𝑖</m:t>
                          </m:r>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𝑗</m:t>
                          </m:r>
                          <m:r>
                            <a:rPr lang="en-US" i="0">
                              <a:solidFill>
                                <a:schemeClr val="bg1"/>
                              </a:solidFill>
                              <a:latin typeface="Cambria Math" panose="02040503050406030204" pitchFamily="18" charset="0"/>
                            </a:rPr>
                            <m:t>=1</m:t>
                          </m:r>
                        </m:sub>
                        <m:sup>
                          <m:r>
                            <a:rPr lang="en-US" i="1">
                              <a:solidFill>
                                <a:schemeClr val="bg1"/>
                              </a:solidFill>
                              <a:latin typeface="Cambria Math" panose="02040503050406030204" pitchFamily="18" charset="0"/>
                            </a:rPr>
                            <m:t>𝑁</m:t>
                          </m:r>
                        </m:sup>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𝑦</m:t>
                              </m:r>
                            </m:e>
                            <m:sub>
                              <m:r>
                                <a:rPr lang="en-US" i="1">
                                  <a:solidFill>
                                    <a:schemeClr val="bg1"/>
                                  </a:solidFill>
                                  <a:latin typeface="Cambria Math" panose="02040503050406030204" pitchFamily="18" charset="0"/>
                                </a:rPr>
                                <m:t>𝑖</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𝑦</m:t>
                              </m:r>
                            </m:e>
                            <m:sub>
                              <m:r>
                                <a:rPr lang="en-US" i="1">
                                  <a:solidFill>
                                    <a:schemeClr val="bg1"/>
                                  </a:solidFill>
                                  <a:latin typeface="Cambria Math" panose="02040503050406030204" pitchFamily="18" charset="0"/>
                                </a:rPr>
                                <m:t>𝑗</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𝛼</m:t>
                              </m:r>
                            </m:e>
                            <m:sub>
                              <m:r>
                                <a:rPr lang="en-US" i="1">
                                  <a:solidFill>
                                    <a:schemeClr val="bg1"/>
                                  </a:solidFill>
                                  <a:latin typeface="Cambria Math" panose="02040503050406030204" pitchFamily="18" charset="0"/>
                                </a:rPr>
                                <m:t>𝑖</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𝛼</m:t>
                              </m:r>
                            </m:e>
                            <m:sub>
                              <m:r>
                                <a:rPr lang="en-US" i="1">
                                  <a:solidFill>
                                    <a:schemeClr val="bg1"/>
                                  </a:solidFill>
                                  <a:latin typeface="Cambria Math" panose="02040503050406030204" pitchFamily="18" charset="0"/>
                                </a:rPr>
                                <m:t>𝑗</m:t>
                              </m:r>
                            </m:sub>
                          </m:sSub>
                          <m:r>
                            <a:rPr lang="en-US" i="1">
                              <a:solidFill>
                                <a:schemeClr val="bg1"/>
                              </a:solidFill>
                              <a:latin typeface="Cambria Math" panose="02040503050406030204" pitchFamily="18" charset="0"/>
                            </a:rPr>
                            <m:t>𝑘</m:t>
                          </m:r>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𝑖</m:t>
                                  </m:r>
                                </m:sub>
                              </m:sSub>
                              <m:r>
                                <a:rPr lang="en-US" i="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𝑗</m:t>
                                  </m:r>
                                </m:sub>
                              </m:sSub>
                            </m:e>
                          </m:d>
                        </m:e>
                      </m:nary>
                      <m:r>
                        <a:rPr lang="en-US" i="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d>
                            <m:dPr>
                              <m:ctrlPr>
                                <a:rPr lang="en-US" i="1">
                                  <a:solidFill>
                                    <a:schemeClr val="bg1"/>
                                  </a:solidFill>
                                  <a:latin typeface="Cambria Math" panose="02040503050406030204" pitchFamily="18" charset="0"/>
                                </a:rPr>
                              </m:ctrlPr>
                            </m:dPr>
                            <m:e>
                              <m:nary>
                                <m:naryPr>
                                  <m:chr m:val="∑"/>
                                  <m:limLoc m:val="subSup"/>
                                  <m:ctrlPr>
                                    <a:rPr lang="en-US" i="1">
                                      <a:solidFill>
                                        <a:schemeClr val="bg1"/>
                                      </a:solidFill>
                                      <a:latin typeface="Cambria Math" panose="02040503050406030204" pitchFamily="18" charset="0"/>
                                    </a:rPr>
                                  </m:ctrlPr>
                                </m:naryPr>
                                <m:sub>
                                  <m:r>
                                    <a:rPr lang="en-US" i="1">
                                      <a:solidFill>
                                        <a:schemeClr val="bg1"/>
                                      </a:solidFill>
                                      <a:latin typeface="Cambria Math" panose="02040503050406030204" pitchFamily="18" charset="0"/>
                                    </a:rPr>
                                    <m:t>𝑖</m:t>
                                  </m:r>
                                  <m:r>
                                    <a:rPr lang="en-US" i="0">
                                      <a:solidFill>
                                        <a:schemeClr val="bg1"/>
                                      </a:solidFill>
                                      <a:latin typeface="Cambria Math" panose="02040503050406030204" pitchFamily="18" charset="0"/>
                                    </a:rPr>
                                    <m:t>=1</m:t>
                                  </m:r>
                                </m:sub>
                                <m:sup>
                                  <m:r>
                                    <a:rPr lang="en-US" i="1">
                                      <a:solidFill>
                                        <a:schemeClr val="bg1"/>
                                      </a:solidFill>
                                      <a:latin typeface="Cambria Math" panose="02040503050406030204" pitchFamily="18" charset="0"/>
                                    </a:rPr>
                                    <m:t>𝑁</m:t>
                                  </m:r>
                                </m:sup>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𝑦</m:t>
                                      </m:r>
                                    </m:e>
                                    <m:sub>
                                      <m:r>
                                        <a:rPr lang="en-US" i="1">
                                          <a:solidFill>
                                            <a:schemeClr val="bg1"/>
                                          </a:solidFill>
                                          <a:latin typeface="Cambria Math" panose="02040503050406030204" pitchFamily="18" charset="0"/>
                                        </a:rPr>
                                        <m:t>𝑖</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𝛼</m:t>
                                      </m:r>
                                    </m:e>
                                    <m:sub>
                                      <m:r>
                                        <a:rPr lang="en-US" i="1">
                                          <a:solidFill>
                                            <a:schemeClr val="bg1"/>
                                          </a:solidFill>
                                          <a:latin typeface="Cambria Math" panose="02040503050406030204" pitchFamily="18" charset="0"/>
                                        </a:rPr>
                                        <m:t>𝑖</m:t>
                                      </m:r>
                                    </m:sub>
                                  </m:sSub>
                                </m:e>
                              </m:nary>
                            </m:e>
                          </m:d>
                        </m:e>
                        <m:sup>
                          <m:r>
                            <a:rPr lang="en-US" i="0">
                              <a:solidFill>
                                <a:schemeClr val="bg1"/>
                              </a:solidFill>
                              <a:latin typeface="Cambria Math" panose="02040503050406030204" pitchFamily="18" charset="0"/>
                            </a:rPr>
                            <m:t>2</m:t>
                          </m:r>
                        </m:sup>
                      </m:sSup>
                    </m:oMath>
                  </m:oMathPara>
                </a14:m>
                <a:endParaRPr lang="en-US" dirty="0">
                  <a:solidFill>
                    <a:schemeClr val="bg1"/>
                  </a:solidFill>
                </a:endParaRPr>
              </a:p>
            </p:txBody>
          </p:sp>
        </mc:Choice>
        <mc:Fallback>
          <p:sp>
            <p:nvSpPr>
              <p:cNvPr id="290" name="TextBox 289">
                <a:extLst>
                  <a:ext uri="{FF2B5EF4-FFF2-40B4-BE49-F238E27FC236}">
                    <a16:creationId xmlns:a16="http://schemas.microsoft.com/office/drawing/2014/main" id="{97C2634C-6535-AA43-7DBB-934605E7A7D1}"/>
                  </a:ext>
                </a:extLst>
              </p:cNvPr>
              <p:cNvSpPr txBox="1">
                <a:spLocks noRot="1" noChangeAspect="1" noMove="1" noResize="1" noEditPoints="1" noAdjustHandles="1" noChangeArrowheads="1" noChangeShapeType="1" noTextEdit="1"/>
              </p:cNvSpPr>
              <p:nvPr/>
            </p:nvSpPr>
            <p:spPr>
              <a:xfrm>
                <a:off x="257211" y="18731505"/>
                <a:ext cx="10189193" cy="125842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4" name="TextBox 293">
                <a:extLst>
                  <a:ext uri="{FF2B5EF4-FFF2-40B4-BE49-F238E27FC236}">
                    <a16:creationId xmlns:a16="http://schemas.microsoft.com/office/drawing/2014/main" id="{F2C19E45-1AED-623C-2BE4-AE54CAF9A041}"/>
                  </a:ext>
                </a:extLst>
              </p:cNvPr>
              <p:cNvSpPr txBox="1"/>
              <p:nvPr/>
            </p:nvSpPr>
            <p:spPr>
              <a:xfrm>
                <a:off x="754012" y="20711725"/>
                <a:ext cx="2695954" cy="429156"/>
              </a:xfrm>
              <a:prstGeom prst="rect">
                <a:avLst/>
              </a:prstGeom>
              <a:noFill/>
            </p:spPr>
            <p:txBody>
              <a:bodyPr wrap="square">
                <a:spAutoFit/>
              </a:bodyPr>
              <a:lstStyle/>
              <a:p>
                <a14:m>
                  <m:oMath xmlns:m="http://schemas.openxmlformats.org/officeDocument/2006/math">
                    <m:sSub>
                      <m:sSubPr>
                        <m:ctrlPr>
                          <a:rPr lang="en-US" sz="2000" i="1" smtClean="0">
                            <a:effectLst/>
                            <a:latin typeface="+mn-lt"/>
                            <a:ea typeface="Yu Mincho" panose="02020400000000000000" pitchFamily="18" charset="-128"/>
                          </a:rPr>
                        </m:ctrlPr>
                      </m:sSubPr>
                      <m:e>
                        <m:r>
                          <a:rPr lang="en-US" sz="2000" i="1">
                            <a:effectLst/>
                            <a:latin typeface="+mn-lt"/>
                            <a:ea typeface="Yu Mincho" panose="02020400000000000000" pitchFamily="18" charset="-128"/>
                            <a:cs typeface="Times New Roman" panose="02020603050405020304" pitchFamily="18" charset="0"/>
                          </a:rPr>
                          <m:t>𝑦</m:t>
                        </m:r>
                      </m:e>
                      <m:sub>
                        <m:r>
                          <a:rPr lang="en-US" sz="2000" i="1">
                            <a:effectLst/>
                            <a:latin typeface="+mn-lt"/>
                            <a:ea typeface="Yu Mincho" panose="02020400000000000000" pitchFamily="18" charset="-128"/>
                            <a:cs typeface="Times New Roman" panose="02020603050405020304" pitchFamily="18" charset="0"/>
                          </a:rPr>
                          <m:t>𝑖</m:t>
                        </m:r>
                        <m:r>
                          <a:rPr lang="en-US" sz="2000" i="1">
                            <a:effectLst/>
                            <a:latin typeface="+mn-lt"/>
                            <a:ea typeface="Yu Mincho" panose="02020400000000000000" pitchFamily="18" charset="-128"/>
                            <a:cs typeface="Times New Roman" panose="02020603050405020304" pitchFamily="18" charset="0"/>
                          </a:rPr>
                          <m:t>,</m:t>
                        </m:r>
                        <m:r>
                          <a:rPr lang="en-US" sz="2000" i="1">
                            <a:effectLst/>
                            <a:latin typeface="+mn-lt"/>
                            <a:ea typeface="Yu Mincho" panose="02020400000000000000" pitchFamily="18" charset="-128"/>
                            <a:cs typeface="Times New Roman" panose="02020603050405020304" pitchFamily="18" charset="0"/>
                          </a:rPr>
                          <m:t>𝑗</m:t>
                        </m:r>
                      </m:sub>
                    </m:sSub>
                  </m:oMath>
                </a14:m>
                <a:r>
                  <a:rPr lang="en-US" sz="2000" dirty="0">
                    <a:effectLst/>
                    <a:latin typeface="+mn-lt"/>
                    <a:ea typeface="Yu Mincho" panose="02020400000000000000" pitchFamily="18" charset="-128"/>
                  </a:rPr>
                  <a:t> is class label </a:t>
                </a:r>
                <a:endParaRPr lang="en-US" sz="2000" dirty="0">
                  <a:latin typeface="+mn-lt"/>
                </a:endParaRPr>
              </a:p>
            </p:txBody>
          </p:sp>
        </mc:Choice>
        <mc:Fallback>
          <p:sp>
            <p:nvSpPr>
              <p:cNvPr id="294" name="TextBox 293">
                <a:extLst>
                  <a:ext uri="{FF2B5EF4-FFF2-40B4-BE49-F238E27FC236}">
                    <a16:creationId xmlns:a16="http://schemas.microsoft.com/office/drawing/2014/main" id="{F2C19E45-1AED-623C-2BE4-AE54CAF9A041}"/>
                  </a:ext>
                </a:extLst>
              </p:cNvPr>
              <p:cNvSpPr txBox="1">
                <a:spLocks noRot="1" noChangeAspect="1" noMove="1" noResize="1" noEditPoints="1" noAdjustHandles="1" noChangeArrowheads="1" noChangeShapeType="1" noTextEdit="1"/>
              </p:cNvSpPr>
              <p:nvPr/>
            </p:nvSpPr>
            <p:spPr>
              <a:xfrm>
                <a:off x="754012" y="20711725"/>
                <a:ext cx="2695954" cy="429156"/>
              </a:xfrm>
              <a:prstGeom prst="rect">
                <a:avLst/>
              </a:prstGeom>
              <a:blipFill>
                <a:blip r:embed="rId14"/>
                <a:stretch>
                  <a:fillRect t="-8571" b="-1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6" name="TextBox 295">
                <a:extLst>
                  <a:ext uri="{FF2B5EF4-FFF2-40B4-BE49-F238E27FC236}">
                    <a16:creationId xmlns:a16="http://schemas.microsoft.com/office/drawing/2014/main" id="{CBD80625-5487-AB65-D95E-7AC8AAA3610F}"/>
                  </a:ext>
                </a:extLst>
              </p:cNvPr>
              <p:cNvSpPr txBox="1"/>
              <p:nvPr/>
            </p:nvSpPr>
            <p:spPr>
              <a:xfrm>
                <a:off x="754012" y="17606380"/>
                <a:ext cx="6083667" cy="446917"/>
              </a:xfrm>
              <a:prstGeom prst="rect">
                <a:avLst/>
              </a:prstGeom>
              <a:noFill/>
            </p:spPr>
            <p:txBody>
              <a:bodyPr wrap="square">
                <a:spAutoFit/>
              </a:bodyPr>
              <a:lstStyle/>
              <a:p>
                <a14:m>
                  <m:oMath xmlns:m="http://schemas.openxmlformats.org/officeDocument/2006/math">
                    <m:sSub>
                      <m:sSubPr>
                        <m:ctrlPr>
                          <a:rPr lang="en-US" sz="2000" i="1" smtClean="0">
                            <a:effectLst/>
                            <a:latin typeface="+mn-lt"/>
                            <a:ea typeface="Yu Mincho" panose="02020400000000000000" pitchFamily="18" charset="-128"/>
                          </a:rPr>
                        </m:ctrlPr>
                      </m:sSubPr>
                      <m:e>
                        <m:r>
                          <a:rPr lang="en-US" sz="2000" i="1">
                            <a:effectLst/>
                            <a:latin typeface="+mn-lt"/>
                            <a:ea typeface="Yu Mincho" panose="02020400000000000000" pitchFamily="18" charset="-128"/>
                            <a:cs typeface="Times New Roman" panose="02020603050405020304" pitchFamily="18" charset="0"/>
                          </a:rPr>
                          <m:t>𝑦</m:t>
                        </m:r>
                      </m:e>
                      <m:sub>
                        <m:r>
                          <a:rPr lang="en-US" sz="2000" i="1">
                            <a:effectLst/>
                            <a:latin typeface="+mn-lt"/>
                            <a:ea typeface="Yu Mincho" panose="02020400000000000000" pitchFamily="18" charset="-128"/>
                            <a:cs typeface="Times New Roman" panose="02020603050405020304" pitchFamily="18" charset="0"/>
                          </a:rPr>
                          <m:t>𝑖</m:t>
                        </m:r>
                        <m:r>
                          <a:rPr lang="en-US" sz="2000" i="1">
                            <a:effectLst/>
                            <a:latin typeface="+mn-lt"/>
                            <a:ea typeface="Yu Mincho" panose="02020400000000000000" pitchFamily="18" charset="-128"/>
                            <a:cs typeface="Times New Roman" panose="02020603050405020304" pitchFamily="18" charset="0"/>
                          </a:rPr>
                          <m:t>,</m:t>
                        </m:r>
                        <m:r>
                          <a:rPr lang="en-US" sz="2000" i="1">
                            <a:effectLst/>
                            <a:latin typeface="+mn-lt"/>
                            <a:ea typeface="Yu Mincho" panose="02020400000000000000" pitchFamily="18" charset="-128"/>
                            <a:cs typeface="Times New Roman" panose="02020603050405020304" pitchFamily="18" charset="0"/>
                          </a:rPr>
                          <m:t>𝑗</m:t>
                        </m:r>
                      </m:sub>
                    </m:sSub>
                  </m:oMath>
                </a14:m>
                <a:r>
                  <a:rPr lang="en-US" sz="2000" dirty="0">
                    <a:effectLst/>
                    <a:latin typeface="+mn-lt"/>
                    <a:ea typeface="Yu Mincho" panose="02020400000000000000" pitchFamily="18" charset="-128"/>
                  </a:rPr>
                  <a:t> is class label,  </a:t>
                </a:r>
                <a14:m>
                  <m:oMath xmlns:m="http://schemas.openxmlformats.org/officeDocument/2006/math">
                    <m:r>
                      <a:rPr lang="en-US" sz="2000" i="1">
                        <a:effectLst/>
                        <a:latin typeface="+mn-lt"/>
                        <a:ea typeface="Yu Mincho" panose="02020400000000000000" pitchFamily="18" charset="-128"/>
                        <a:cs typeface="Times New Roman" panose="02020603050405020304" pitchFamily="18" charset="0"/>
                      </a:rPr>
                      <m:t>𝑘</m:t>
                    </m:r>
                    <m:d>
                      <m:dPr>
                        <m:ctrlPr>
                          <a:rPr lang="en-US" sz="2000" i="1">
                            <a:effectLst/>
                            <a:latin typeface="+mn-lt"/>
                            <a:ea typeface="Yu Mincho" panose="02020400000000000000" pitchFamily="18" charset="-128"/>
                          </a:rPr>
                        </m:ctrlPr>
                      </m:dPr>
                      <m:e>
                        <m:sSub>
                          <m:sSubPr>
                            <m:ctrlPr>
                              <a:rPr lang="en-US" sz="2000" i="1">
                                <a:effectLst/>
                                <a:latin typeface="+mn-lt"/>
                                <a:ea typeface="Yu Mincho" panose="02020400000000000000" pitchFamily="18" charset="-128"/>
                              </a:rPr>
                            </m:ctrlPr>
                          </m:sSubPr>
                          <m:e>
                            <m:r>
                              <a:rPr lang="en-US" sz="2000" i="1">
                                <a:effectLst/>
                                <a:latin typeface="+mn-lt"/>
                                <a:ea typeface="Yu Mincho" panose="02020400000000000000" pitchFamily="18" charset="-128"/>
                                <a:cs typeface="Times New Roman" panose="02020603050405020304" pitchFamily="18" charset="0"/>
                              </a:rPr>
                              <m:t>𝑥</m:t>
                            </m:r>
                          </m:e>
                          <m:sub>
                            <m:r>
                              <a:rPr lang="en-US" sz="2000" i="1">
                                <a:effectLst/>
                                <a:latin typeface="+mn-lt"/>
                                <a:ea typeface="Yu Mincho" panose="02020400000000000000" pitchFamily="18" charset="-128"/>
                                <a:cs typeface="Times New Roman" panose="02020603050405020304" pitchFamily="18" charset="0"/>
                              </a:rPr>
                              <m:t>𝑖</m:t>
                            </m:r>
                          </m:sub>
                        </m:sSub>
                        <m:r>
                          <a:rPr lang="en-US" sz="2000" i="1">
                            <a:effectLst/>
                            <a:latin typeface="+mn-lt"/>
                            <a:ea typeface="Yu Mincho" panose="02020400000000000000" pitchFamily="18" charset="-128"/>
                            <a:cs typeface="Times New Roman" panose="02020603050405020304" pitchFamily="18" charset="0"/>
                          </a:rPr>
                          <m:t>​,</m:t>
                        </m:r>
                        <m:sSub>
                          <m:sSubPr>
                            <m:ctrlPr>
                              <a:rPr lang="en-US" sz="2000" i="1">
                                <a:effectLst/>
                                <a:latin typeface="+mn-lt"/>
                                <a:ea typeface="Yu Mincho" panose="02020400000000000000" pitchFamily="18" charset="-128"/>
                              </a:rPr>
                            </m:ctrlPr>
                          </m:sSubPr>
                          <m:e>
                            <m:r>
                              <a:rPr lang="en-US" sz="2000" i="1">
                                <a:effectLst/>
                                <a:latin typeface="+mn-lt"/>
                                <a:ea typeface="Yu Mincho" panose="02020400000000000000" pitchFamily="18" charset="-128"/>
                                <a:cs typeface="Times New Roman" panose="02020603050405020304" pitchFamily="18" charset="0"/>
                              </a:rPr>
                              <m:t>𝑥</m:t>
                            </m:r>
                          </m:e>
                          <m:sub>
                            <m:r>
                              <a:rPr lang="en-US" sz="2000" i="1">
                                <a:effectLst/>
                                <a:latin typeface="+mn-lt"/>
                                <a:ea typeface="Yu Mincho" panose="02020400000000000000" pitchFamily="18" charset="-128"/>
                                <a:cs typeface="Times New Roman" panose="02020603050405020304" pitchFamily="18" charset="0"/>
                              </a:rPr>
                              <m:t>𝑗</m:t>
                            </m:r>
                          </m:sub>
                        </m:sSub>
                        <m:r>
                          <a:rPr lang="en-US" sz="2000" i="1">
                            <a:effectLst/>
                            <a:latin typeface="+mn-lt"/>
                            <a:ea typeface="Yu Mincho" panose="02020400000000000000" pitchFamily="18" charset="-128"/>
                            <a:cs typeface="Times New Roman" panose="02020603050405020304" pitchFamily="18" charset="0"/>
                          </a:rPr>
                          <m:t>​</m:t>
                        </m:r>
                      </m:e>
                    </m:d>
                  </m:oMath>
                </a14:m>
                <a:r>
                  <a:rPr lang="en-US" sz="2000" dirty="0">
                    <a:effectLst/>
                    <a:latin typeface="+mn-lt"/>
                    <a:ea typeface="Yu Mincho" panose="02020400000000000000" pitchFamily="18" charset="-128"/>
                  </a:rPr>
                  <a:t> is the kernel function </a:t>
                </a:r>
                <a:endParaRPr lang="en-US" sz="2000" dirty="0">
                  <a:latin typeface="+mn-lt"/>
                </a:endParaRPr>
              </a:p>
            </p:txBody>
          </p:sp>
        </mc:Choice>
        <mc:Fallback>
          <p:sp>
            <p:nvSpPr>
              <p:cNvPr id="296" name="TextBox 295">
                <a:extLst>
                  <a:ext uri="{FF2B5EF4-FFF2-40B4-BE49-F238E27FC236}">
                    <a16:creationId xmlns:a16="http://schemas.microsoft.com/office/drawing/2014/main" id="{CBD80625-5487-AB65-D95E-7AC8AAA3610F}"/>
                  </a:ext>
                </a:extLst>
              </p:cNvPr>
              <p:cNvSpPr txBox="1">
                <a:spLocks noRot="1" noChangeAspect="1" noMove="1" noResize="1" noEditPoints="1" noAdjustHandles="1" noChangeArrowheads="1" noChangeShapeType="1" noTextEdit="1"/>
              </p:cNvSpPr>
              <p:nvPr/>
            </p:nvSpPr>
            <p:spPr>
              <a:xfrm>
                <a:off x="754012" y="17606380"/>
                <a:ext cx="6083667" cy="446917"/>
              </a:xfrm>
              <a:prstGeom prst="rect">
                <a:avLst/>
              </a:prstGeom>
              <a:blipFill>
                <a:blip r:embed="rId15"/>
                <a:stretch>
                  <a:fillRect t="-2740" b="-178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8" name="TextBox 297">
                <a:extLst>
                  <a:ext uri="{FF2B5EF4-FFF2-40B4-BE49-F238E27FC236}">
                    <a16:creationId xmlns:a16="http://schemas.microsoft.com/office/drawing/2014/main" id="{D897E112-F3C2-02C9-16E1-21FB0D2107F1}"/>
                  </a:ext>
                </a:extLst>
              </p:cNvPr>
              <p:cNvSpPr txBox="1"/>
              <p:nvPr/>
            </p:nvSpPr>
            <p:spPr>
              <a:xfrm>
                <a:off x="754012" y="21198076"/>
                <a:ext cx="6276946" cy="446917"/>
              </a:xfrm>
              <a:prstGeom prst="rect">
                <a:avLst/>
              </a:prstGeom>
              <a:noFill/>
            </p:spPr>
            <p:txBody>
              <a:bodyPr wrap="square">
                <a:spAutoFit/>
              </a:bodyPr>
              <a:lstStyle/>
              <a:p>
                <a14:m>
                  <m:oMath xmlns:m="http://schemas.openxmlformats.org/officeDocument/2006/math">
                    <m:r>
                      <a:rPr lang="en-US" sz="2000" i="1" smtClean="0">
                        <a:effectLst/>
                        <a:latin typeface="+mn-lt"/>
                        <a:ea typeface="Yu Mincho" panose="02020400000000000000" pitchFamily="18" charset="-128"/>
                        <a:cs typeface="Times New Roman" panose="02020603050405020304" pitchFamily="18" charset="0"/>
                      </a:rPr>
                      <m:t>𝑘</m:t>
                    </m:r>
                    <m:d>
                      <m:dPr>
                        <m:ctrlPr>
                          <a:rPr lang="en-US" sz="2000" i="1">
                            <a:effectLst/>
                            <a:latin typeface="+mn-lt"/>
                            <a:ea typeface="Yu Mincho" panose="02020400000000000000" pitchFamily="18" charset="-128"/>
                          </a:rPr>
                        </m:ctrlPr>
                      </m:dPr>
                      <m:e>
                        <m:sSub>
                          <m:sSubPr>
                            <m:ctrlPr>
                              <a:rPr lang="en-US" sz="2000" i="1">
                                <a:effectLst/>
                                <a:latin typeface="+mn-lt"/>
                                <a:ea typeface="Yu Mincho" panose="02020400000000000000" pitchFamily="18" charset="-128"/>
                              </a:rPr>
                            </m:ctrlPr>
                          </m:sSubPr>
                          <m:e>
                            <m:r>
                              <a:rPr lang="en-US" sz="2000" i="1">
                                <a:effectLst/>
                                <a:latin typeface="+mn-lt"/>
                                <a:ea typeface="Yu Mincho" panose="02020400000000000000" pitchFamily="18" charset="-128"/>
                                <a:cs typeface="Times New Roman" panose="02020603050405020304" pitchFamily="18" charset="0"/>
                              </a:rPr>
                              <m:t>𝑥</m:t>
                            </m:r>
                          </m:e>
                          <m:sub>
                            <m:r>
                              <a:rPr lang="en-US" sz="2000" i="1">
                                <a:effectLst/>
                                <a:latin typeface="+mn-lt"/>
                                <a:ea typeface="Yu Mincho" panose="02020400000000000000" pitchFamily="18" charset="-128"/>
                                <a:cs typeface="Times New Roman" panose="02020603050405020304" pitchFamily="18" charset="0"/>
                              </a:rPr>
                              <m:t>𝑖</m:t>
                            </m:r>
                          </m:sub>
                        </m:sSub>
                        <m:r>
                          <a:rPr lang="en-US" sz="2000" i="1">
                            <a:effectLst/>
                            <a:latin typeface="+mn-lt"/>
                            <a:ea typeface="Yu Mincho" panose="02020400000000000000" pitchFamily="18" charset="-128"/>
                            <a:cs typeface="Times New Roman" panose="02020603050405020304" pitchFamily="18" charset="0"/>
                          </a:rPr>
                          <m:t>​,</m:t>
                        </m:r>
                        <m:sSub>
                          <m:sSubPr>
                            <m:ctrlPr>
                              <a:rPr lang="en-US" sz="2000" i="1">
                                <a:effectLst/>
                                <a:latin typeface="+mn-lt"/>
                                <a:ea typeface="Yu Mincho" panose="02020400000000000000" pitchFamily="18" charset="-128"/>
                              </a:rPr>
                            </m:ctrlPr>
                          </m:sSubPr>
                          <m:e>
                            <m:r>
                              <a:rPr lang="en-US" sz="2000" i="1">
                                <a:effectLst/>
                                <a:latin typeface="+mn-lt"/>
                                <a:ea typeface="Yu Mincho" panose="02020400000000000000" pitchFamily="18" charset="-128"/>
                                <a:cs typeface="Times New Roman" panose="02020603050405020304" pitchFamily="18" charset="0"/>
                              </a:rPr>
                              <m:t>𝑥</m:t>
                            </m:r>
                          </m:e>
                          <m:sub>
                            <m:r>
                              <a:rPr lang="en-US" sz="2000" i="1">
                                <a:effectLst/>
                                <a:latin typeface="+mn-lt"/>
                                <a:ea typeface="Yu Mincho" panose="02020400000000000000" pitchFamily="18" charset="-128"/>
                                <a:cs typeface="Times New Roman" panose="02020603050405020304" pitchFamily="18" charset="0"/>
                              </a:rPr>
                              <m:t>𝑗</m:t>
                            </m:r>
                          </m:sub>
                        </m:sSub>
                        <m:r>
                          <a:rPr lang="en-US" sz="2000" i="1">
                            <a:effectLst/>
                            <a:latin typeface="+mn-lt"/>
                            <a:ea typeface="Yu Mincho" panose="02020400000000000000" pitchFamily="18" charset="-128"/>
                            <a:cs typeface="Times New Roman" panose="02020603050405020304" pitchFamily="18" charset="0"/>
                          </a:rPr>
                          <m:t>​</m:t>
                        </m:r>
                      </m:e>
                    </m:d>
                  </m:oMath>
                </a14:m>
                <a:r>
                  <a:rPr lang="en-US" sz="2000" dirty="0">
                    <a:effectLst/>
                    <a:latin typeface="+mn-lt"/>
                    <a:ea typeface="Yu Mincho" panose="02020400000000000000" pitchFamily="18" charset="-128"/>
                  </a:rPr>
                  <a:t> is the kernel function, we used </a:t>
                </a:r>
                <a:r>
                  <a:rPr lang="en-US" sz="2000" dirty="0" err="1">
                    <a:effectLst/>
                    <a:latin typeface="+mn-lt"/>
                    <a:ea typeface="Yu Mincho" panose="02020400000000000000" pitchFamily="18" charset="-128"/>
                  </a:rPr>
                  <a:t>rbf</a:t>
                </a:r>
                <a:r>
                  <a:rPr lang="en-US" sz="2000" dirty="0">
                    <a:effectLst/>
                    <a:latin typeface="+mn-lt"/>
                    <a:ea typeface="Yu Mincho" panose="02020400000000000000" pitchFamily="18" charset="-128"/>
                  </a:rPr>
                  <a:t> kernel</a:t>
                </a:r>
                <a:endParaRPr lang="en-US" sz="2000" dirty="0">
                  <a:latin typeface="+mn-lt"/>
                </a:endParaRPr>
              </a:p>
            </p:txBody>
          </p:sp>
        </mc:Choice>
        <mc:Fallback>
          <p:sp>
            <p:nvSpPr>
              <p:cNvPr id="298" name="TextBox 297">
                <a:extLst>
                  <a:ext uri="{FF2B5EF4-FFF2-40B4-BE49-F238E27FC236}">
                    <a16:creationId xmlns:a16="http://schemas.microsoft.com/office/drawing/2014/main" id="{D897E112-F3C2-02C9-16E1-21FB0D2107F1}"/>
                  </a:ext>
                </a:extLst>
              </p:cNvPr>
              <p:cNvSpPr txBox="1">
                <a:spLocks noRot="1" noChangeAspect="1" noMove="1" noResize="1" noEditPoints="1" noAdjustHandles="1" noChangeArrowheads="1" noChangeShapeType="1" noTextEdit="1"/>
              </p:cNvSpPr>
              <p:nvPr/>
            </p:nvSpPr>
            <p:spPr>
              <a:xfrm>
                <a:off x="754012" y="21198076"/>
                <a:ext cx="6276946" cy="446917"/>
              </a:xfrm>
              <a:prstGeom prst="rect">
                <a:avLst/>
              </a:prstGeom>
              <a:blipFill>
                <a:blip r:embed="rId16"/>
                <a:stretch>
                  <a:fillRect t="-2703" b="-16216"/>
                </a:stretch>
              </a:blipFill>
            </p:spPr>
            <p:txBody>
              <a:bodyPr/>
              <a:lstStyle/>
              <a:p>
                <a:r>
                  <a:rPr lang="en-US">
                    <a:noFill/>
                  </a:rPr>
                  <a:t> </a:t>
                </a:r>
              </a:p>
            </p:txBody>
          </p:sp>
        </mc:Fallback>
      </mc:AlternateContent>
      <p:sp>
        <p:nvSpPr>
          <p:cNvPr id="300" name="TextBox 299">
            <a:extLst>
              <a:ext uri="{FF2B5EF4-FFF2-40B4-BE49-F238E27FC236}">
                <a16:creationId xmlns:a16="http://schemas.microsoft.com/office/drawing/2014/main" id="{0D032DA6-9159-582C-F54C-F6DEAB0B6027}"/>
              </a:ext>
            </a:extLst>
          </p:cNvPr>
          <p:cNvSpPr txBox="1"/>
          <p:nvPr/>
        </p:nvSpPr>
        <p:spPr>
          <a:xfrm>
            <a:off x="2558852" y="20318268"/>
            <a:ext cx="4631803" cy="400110"/>
          </a:xfrm>
          <a:prstGeom prst="rect">
            <a:avLst/>
          </a:prstGeom>
          <a:noFill/>
        </p:spPr>
        <p:txBody>
          <a:bodyPr wrap="square">
            <a:spAutoFit/>
          </a:bodyPr>
          <a:lstStyle/>
          <a:p>
            <a:r>
              <a:rPr lang="en-US" sz="2000" dirty="0">
                <a:effectLst/>
                <a:latin typeface="+mn-lt"/>
                <a:ea typeface="Yu Mincho" panose="02020400000000000000" pitchFamily="18" charset="-128"/>
              </a:rPr>
              <a:t>maximizing the margin</a:t>
            </a:r>
            <a:endParaRPr lang="en-US" sz="2000" dirty="0">
              <a:latin typeface="+mn-lt"/>
            </a:endParaRPr>
          </a:p>
        </p:txBody>
      </p:sp>
      <p:sp>
        <p:nvSpPr>
          <p:cNvPr id="301" name="Left Brace 300">
            <a:extLst>
              <a:ext uri="{FF2B5EF4-FFF2-40B4-BE49-F238E27FC236}">
                <a16:creationId xmlns:a16="http://schemas.microsoft.com/office/drawing/2014/main" id="{9924BCEE-DF28-FB62-BFDA-C7AD7C69C11A}"/>
              </a:ext>
            </a:extLst>
          </p:cNvPr>
          <p:cNvSpPr/>
          <p:nvPr/>
        </p:nvSpPr>
        <p:spPr bwMode="auto">
          <a:xfrm rot="16200000">
            <a:off x="3742349" y="16987214"/>
            <a:ext cx="400109" cy="6228951"/>
          </a:xfrm>
          <a:prstGeom prst="leftBrac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3200" b="1" i="0" u="none" strike="noStrike" cap="none" normalizeH="0" baseline="0">
              <a:ln>
                <a:noFill/>
              </a:ln>
              <a:solidFill>
                <a:schemeClr val="bg1"/>
              </a:solidFill>
              <a:effectLst/>
              <a:latin typeface="Arial" charset="0"/>
              <a:ea typeface="ＭＳ Ｐゴシック" pitchFamily="50" charset="-128"/>
            </a:endParaRPr>
          </a:p>
        </p:txBody>
      </p:sp>
      <p:sp>
        <p:nvSpPr>
          <p:cNvPr id="303" name="TextBox 302">
            <a:extLst>
              <a:ext uri="{FF2B5EF4-FFF2-40B4-BE49-F238E27FC236}">
                <a16:creationId xmlns:a16="http://schemas.microsoft.com/office/drawing/2014/main" id="{0AB8F16E-B313-CAA8-4951-F618B79495AD}"/>
              </a:ext>
            </a:extLst>
          </p:cNvPr>
          <p:cNvSpPr txBox="1"/>
          <p:nvPr/>
        </p:nvSpPr>
        <p:spPr>
          <a:xfrm>
            <a:off x="7686949" y="20356620"/>
            <a:ext cx="3133544" cy="400110"/>
          </a:xfrm>
          <a:prstGeom prst="rect">
            <a:avLst/>
          </a:prstGeom>
          <a:noFill/>
        </p:spPr>
        <p:txBody>
          <a:bodyPr wrap="square">
            <a:spAutoFit/>
          </a:bodyPr>
          <a:lstStyle/>
          <a:p>
            <a:r>
              <a:rPr lang="en-US" sz="2000" dirty="0">
                <a:effectLst/>
                <a:latin typeface="+mn-lt"/>
                <a:ea typeface="Yu Mincho" panose="02020400000000000000" pitchFamily="18" charset="-128"/>
              </a:rPr>
              <a:t>class constraints</a:t>
            </a:r>
            <a:endParaRPr lang="en-US" sz="2000" dirty="0">
              <a:latin typeface="+mn-lt"/>
            </a:endParaRPr>
          </a:p>
        </p:txBody>
      </p:sp>
      <p:sp>
        <p:nvSpPr>
          <p:cNvPr id="304" name="Left Brace 303">
            <a:extLst>
              <a:ext uri="{FF2B5EF4-FFF2-40B4-BE49-F238E27FC236}">
                <a16:creationId xmlns:a16="http://schemas.microsoft.com/office/drawing/2014/main" id="{11013E4E-B938-FB64-382E-1BF472F7D7B9}"/>
              </a:ext>
            </a:extLst>
          </p:cNvPr>
          <p:cNvSpPr/>
          <p:nvPr/>
        </p:nvSpPr>
        <p:spPr bwMode="auto">
          <a:xfrm rot="16200000">
            <a:off x="8553821" y="18944754"/>
            <a:ext cx="316838" cy="2320611"/>
          </a:xfrm>
          <a:prstGeom prst="leftBrac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3200" b="1" i="0" u="none" strike="noStrike" cap="none" normalizeH="0" baseline="0">
              <a:ln>
                <a:noFill/>
              </a:ln>
              <a:solidFill>
                <a:schemeClr val="bg1"/>
              </a:solidFill>
              <a:effectLst/>
              <a:latin typeface="Arial" charset="0"/>
              <a:ea typeface="ＭＳ Ｐゴシック" pitchFamily="50" charset="-128"/>
            </a:endParaRPr>
          </a:p>
        </p:txBody>
      </p:sp>
      <p:sp>
        <p:nvSpPr>
          <p:cNvPr id="305" name="TextBox 304">
            <a:extLst>
              <a:ext uri="{FF2B5EF4-FFF2-40B4-BE49-F238E27FC236}">
                <a16:creationId xmlns:a16="http://schemas.microsoft.com/office/drawing/2014/main" id="{7A2EB1E9-A516-02F1-EB7C-E718F6DF2D08}"/>
              </a:ext>
            </a:extLst>
          </p:cNvPr>
          <p:cNvSpPr txBox="1"/>
          <p:nvPr/>
        </p:nvSpPr>
        <p:spPr>
          <a:xfrm>
            <a:off x="754012" y="21716685"/>
            <a:ext cx="2927043"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N is class number</a:t>
            </a:r>
          </a:p>
        </p:txBody>
      </p:sp>
      <p:grpSp>
        <p:nvGrpSpPr>
          <p:cNvPr id="313" name="Group 312">
            <a:extLst>
              <a:ext uri="{FF2B5EF4-FFF2-40B4-BE49-F238E27FC236}">
                <a16:creationId xmlns:a16="http://schemas.microsoft.com/office/drawing/2014/main" id="{4C137C34-608B-C62E-E9EB-51771119BFFF}"/>
              </a:ext>
            </a:extLst>
          </p:cNvPr>
          <p:cNvGrpSpPr/>
          <p:nvPr/>
        </p:nvGrpSpPr>
        <p:grpSpPr>
          <a:xfrm>
            <a:off x="18293640" y="16010974"/>
            <a:ext cx="6609402" cy="4571095"/>
            <a:chOff x="11293862" y="15926319"/>
            <a:chExt cx="6609402" cy="4571095"/>
          </a:xfrm>
        </p:grpSpPr>
        <p:pic>
          <p:nvPicPr>
            <p:cNvPr id="307" name="Picture 306" descr="A group of colored squares&#10;&#10;Description automatically generated with medium confidence">
              <a:extLst>
                <a:ext uri="{FF2B5EF4-FFF2-40B4-BE49-F238E27FC236}">
                  <a16:creationId xmlns:a16="http://schemas.microsoft.com/office/drawing/2014/main" id="{269BBA4A-EBA2-FBC2-8B6C-CB9453C5D6D4}"/>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293862" y="15926319"/>
              <a:ext cx="6542545" cy="4571095"/>
            </a:xfrm>
            <a:prstGeom prst="rect">
              <a:avLst/>
            </a:prstGeom>
          </p:spPr>
        </p:pic>
        <p:pic>
          <p:nvPicPr>
            <p:cNvPr id="312" name="Picture 311">
              <a:extLst>
                <a:ext uri="{FF2B5EF4-FFF2-40B4-BE49-F238E27FC236}">
                  <a16:creationId xmlns:a16="http://schemas.microsoft.com/office/drawing/2014/main" id="{4B4FDCC3-A592-83D2-23C6-71F0468D9C77}"/>
                </a:ext>
              </a:extLst>
            </p:cNvPr>
            <p:cNvPicPr>
              <a:picLocks noChangeAspect="1"/>
            </p:cNvPicPr>
            <p:nvPr/>
          </p:nvPicPr>
          <p:blipFill>
            <a:blip r:embed="rId18"/>
            <a:stretch>
              <a:fillRect/>
            </a:stretch>
          </p:blipFill>
          <p:spPr>
            <a:xfrm>
              <a:off x="17599121" y="17100847"/>
              <a:ext cx="123943" cy="153861"/>
            </a:xfrm>
            <a:prstGeom prst="rect">
              <a:avLst/>
            </a:prstGeom>
          </p:spPr>
        </p:pic>
        <p:sp>
          <p:nvSpPr>
            <p:cNvPr id="308" name="TextBox 307">
              <a:extLst>
                <a:ext uri="{FF2B5EF4-FFF2-40B4-BE49-F238E27FC236}">
                  <a16:creationId xmlns:a16="http://schemas.microsoft.com/office/drawing/2014/main" id="{A8327442-BE48-08DA-E912-C904DF31D97D}"/>
                </a:ext>
              </a:extLst>
            </p:cNvPr>
            <p:cNvSpPr txBox="1"/>
            <p:nvPr/>
          </p:nvSpPr>
          <p:spPr>
            <a:xfrm>
              <a:off x="17517095" y="17032431"/>
              <a:ext cx="386169" cy="276999"/>
            </a:xfrm>
            <a:prstGeom prst="rect">
              <a:avLst/>
            </a:prstGeom>
            <a:noFill/>
          </p:spPr>
          <p:txBody>
            <a:bodyPr wrap="square" rtlCol="0">
              <a:spAutoFit/>
            </a:bodyPr>
            <a:lstStyle/>
            <a:p>
              <a:r>
                <a:rPr lang="en-US" sz="1200" b="0" dirty="0">
                  <a:solidFill>
                    <a:srgbClr val="000000"/>
                  </a:solidFill>
                </a:rPr>
                <a:t>3</a:t>
              </a:r>
            </a:p>
          </p:txBody>
        </p:sp>
      </p:grpSp>
      <mc:AlternateContent xmlns:mc="http://schemas.openxmlformats.org/markup-compatibility/2006">
        <mc:Choice xmlns:a14="http://schemas.microsoft.com/office/drawing/2010/main" Requires="a14">
          <p:sp>
            <p:nvSpPr>
              <p:cNvPr id="314" name="TextBox 313">
                <a:extLst>
                  <a:ext uri="{FF2B5EF4-FFF2-40B4-BE49-F238E27FC236}">
                    <a16:creationId xmlns:a16="http://schemas.microsoft.com/office/drawing/2014/main" id="{D6683A74-3FC4-C5A6-2B9F-EF6A899BDA69}"/>
                  </a:ext>
                </a:extLst>
              </p:cNvPr>
              <p:cNvSpPr txBox="1"/>
              <p:nvPr/>
            </p:nvSpPr>
            <p:spPr>
              <a:xfrm>
                <a:off x="18709263" y="21621825"/>
                <a:ext cx="5371219" cy="183755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𝑯</m:t>
                          </m:r>
                        </m:e>
                        <m:sub>
                          <m:r>
                            <a:rPr lang="en-US" b="1" i="1" smtClean="0">
                              <a:latin typeface="Cambria Math" panose="02040503050406030204" pitchFamily="18" charset="0"/>
                            </a:rPr>
                            <m:t>𝒕𝒐𝒕𝒂𝒍</m:t>
                          </m:r>
                        </m:sub>
                      </m:sSub>
                      <m:r>
                        <a:rPr lang="en-US" b="1"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4"/>
                                    <m:mcJc m:val="center"/>
                                  </m:mcPr>
                                </m:mc>
                              </m:mcs>
                              <m:ctrlPr>
                                <a:rPr lang="en-US" b="1" i="1" smtClean="0">
                                  <a:latin typeface="Cambria Math" panose="02040503050406030204" pitchFamily="18" charset="0"/>
                                </a:rPr>
                              </m:ctrlPr>
                            </m:mPr>
                            <m:mr>
                              <m:e>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𝟏</m:t>
                                    </m:r>
                                  </m:sub>
                                </m:sSub>
                              </m:e>
                              <m:e>
                                <m:r>
                                  <a:rPr lang="en-US" b="1" i="1" smtClean="0">
                                    <a:latin typeface="Cambria Math" panose="02040503050406030204" pitchFamily="18" charset="0"/>
                                  </a:rPr>
                                  <m:t>𝟎</m:t>
                                </m:r>
                              </m:e>
                              <m:e>
                                <m:r>
                                  <a:rPr lang="en-US" b="1" i="1" smtClean="0">
                                    <a:latin typeface="Cambria Math" panose="02040503050406030204" pitchFamily="18" charset="0"/>
                                  </a:rPr>
                                  <m:t>𝟎</m:t>
                                </m:r>
                              </m:e>
                              <m:e>
                                <m:r>
                                  <a:rPr lang="en-US" b="1" i="1" smtClean="0">
                                    <a:latin typeface="Cambria Math" panose="02040503050406030204" pitchFamily="18" charset="0"/>
                                  </a:rPr>
                                  <m:t>𝟎</m:t>
                                </m:r>
                              </m:e>
                            </m:mr>
                            <m:mr>
                              <m:e>
                                <m:r>
                                  <a:rPr lang="en-US" b="1" i="1" smtClean="0">
                                    <a:latin typeface="Cambria Math" panose="02040503050406030204" pitchFamily="18" charset="0"/>
                                  </a:rPr>
                                  <m:t>𝟎</m:t>
                                </m:r>
                              </m:e>
                              <m:e>
                                <m:sSub>
                                  <m:sSubPr>
                                    <m:ctrlPr>
                                      <a:rPr lang="en-US" i="1">
                                        <a:latin typeface="Cambria Math" panose="02040503050406030204" pitchFamily="18" charset="0"/>
                                      </a:rPr>
                                    </m:ctrlPr>
                                  </m:sSubPr>
                                  <m:e>
                                    <m:r>
                                      <a:rPr lang="en-US" i="1">
                                        <a:latin typeface="Cambria Math" panose="02040503050406030204" pitchFamily="18" charset="0"/>
                                      </a:rPr>
                                      <m:t>𝑯</m:t>
                                    </m:r>
                                  </m:e>
                                  <m:sub>
                                    <m:r>
                                      <a:rPr lang="en-US" b="1" i="1" smtClean="0">
                                        <a:latin typeface="Cambria Math" panose="02040503050406030204" pitchFamily="18" charset="0"/>
                                      </a:rPr>
                                      <m:t>𝟐</m:t>
                                    </m:r>
                                  </m:sub>
                                </m:sSub>
                              </m:e>
                              <m:e>
                                <m:r>
                                  <a:rPr lang="en-US" b="1" i="1" smtClean="0">
                                    <a:latin typeface="Cambria Math" panose="02040503050406030204" pitchFamily="18" charset="0"/>
                                  </a:rPr>
                                  <m:t>𝟎</m:t>
                                </m:r>
                              </m:e>
                              <m:e>
                                <m:r>
                                  <a:rPr lang="en-US" b="1" i="1" smtClean="0">
                                    <a:latin typeface="Cambria Math" panose="02040503050406030204" pitchFamily="18" charset="0"/>
                                  </a:rPr>
                                  <m:t>𝟎</m:t>
                                </m:r>
                              </m:e>
                            </m:mr>
                            <m:mr>
                              <m:e>
                                <m:r>
                                  <a:rPr lang="en-US" b="1" i="1" smtClean="0">
                                    <a:latin typeface="Cambria Math" panose="02040503050406030204" pitchFamily="18" charset="0"/>
                                  </a:rPr>
                                  <m:t>𝟎</m:t>
                                </m:r>
                              </m:e>
                              <m:e>
                                <m:r>
                                  <a:rPr lang="en-US" b="1" i="1" smtClean="0">
                                    <a:latin typeface="Cambria Math" panose="02040503050406030204" pitchFamily="18" charset="0"/>
                                  </a:rPr>
                                  <m:t>𝟎</m:t>
                                </m:r>
                              </m:e>
                              <m:e>
                                <m:sSub>
                                  <m:sSubPr>
                                    <m:ctrlPr>
                                      <a:rPr lang="en-US" i="1">
                                        <a:latin typeface="Cambria Math" panose="02040503050406030204" pitchFamily="18" charset="0"/>
                                      </a:rPr>
                                    </m:ctrlPr>
                                  </m:sSubPr>
                                  <m:e>
                                    <m:r>
                                      <a:rPr lang="en-US" i="1">
                                        <a:latin typeface="Cambria Math" panose="02040503050406030204" pitchFamily="18" charset="0"/>
                                      </a:rPr>
                                      <m:t>𝑯</m:t>
                                    </m:r>
                                  </m:e>
                                  <m:sub>
                                    <m:r>
                                      <a:rPr lang="en-US" b="1" i="1" smtClean="0">
                                        <a:latin typeface="Cambria Math" panose="02040503050406030204" pitchFamily="18" charset="0"/>
                                      </a:rPr>
                                      <m:t>𝟑</m:t>
                                    </m:r>
                                  </m:sub>
                                </m:sSub>
                              </m:e>
                              <m:e>
                                <m:r>
                                  <a:rPr lang="en-US" b="1" i="1" smtClean="0">
                                    <a:latin typeface="Cambria Math" panose="02040503050406030204" pitchFamily="18" charset="0"/>
                                  </a:rPr>
                                  <m:t>𝟎</m:t>
                                </m:r>
                              </m:e>
                            </m:mr>
                            <m:mr>
                              <m:e>
                                <m:r>
                                  <a:rPr lang="en-US" b="1" i="1" smtClean="0">
                                    <a:latin typeface="Cambria Math" panose="02040503050406030204" pitchFamily="18" charset="0"/>
                                  </a:rPr>
                                  <m:t>𝟎</m:t>
                                </m:r>
                              </m:e>
                              <m:e>
                                <m:r>
                                  <a:rPr lang="en-US" b="1" i="1" smtClean="0">
                                    <a:latin typeface="Cambria Math" panose="02040503050406030204" pitchFamily="18" charset="0"/>
                                  </a:rPr>
                                  <m:t>𝟎</m:t>
                                </m:r>
                              </m:e>
                              <m:e>
                                <m:r>
                                  <a:rPr lang="en-US" b="1" i="1" smtClean="0">
                                    <a:latin typeface="Cambria Math" panose="02040503050406030204" pitchFamily="18" charset="0"/>
                                  </a:rPr>
                                  <m:t>𝟎</m:t>
                                </m:r>
                              </m:e>
                              <m:e>
                                <m:sSub>
                                  <m:sSubPr>
                                    <m:ctrlPr>
                                      <a:rPr lang="en-US" i="1">
                                        <a:latin typeface="Cambria Math" panose="02040503050406030204" pitchFamily="18" charset="0"/>
                                      </a:rPr>
                                    </m:ctrlPr>
                                  </m:sSubPr>
                                  <m:e>
                                    <m:r>
                                      <a:rPr lang="en-US" i="1">
                                        <a:latin typeface="Cambria Math" panose="02040503050406030204" pitchFamily="18" charset="0"/>
                                      </a:rPr>
                                      <m:t>𝑯</m:t>
                                    </m:r>
                                  </m:e>
                                  <m:sub>
                                    <m:r>
                                      <a:rPr lang="en-US" b="1" i="1" smtClean="0">
                                        <a:latin typeface="Cambria Math" panose="02040503050406030204" pitchFamily="18" charset="0"/>
                                      </a:rPr>
                                      <m:t>𝟒</m:t>
                                    </m:r>
                                  </m:sub>
                                </m:sSub>
                              </m:e>
                            </m:mr>
                          </m:m>
                        </m:e>
                      </m:d>
                    </m:oMath>
                  </m:oMathPara>
                </a14:m>
                <a:endParaRPr lang="en-US" dirty="0"/>
              </a:p>
            </p:txBody>
          </p:sp>
        </mc:Choice>
        <mc:Fallback>
          <p:sp>
            <p:nvSpPr>
              <p:cNvPr id="314" name="TextBox 313">
                <a:extLst>
                  <a:ext uri="{FF2B5EF4-FFF2-40B4-BE49-F238E27FC236}">
                    <a16:creationId xmlns:a16="http://schemas.microsoft.com/office/drawing/2014/main" id="{D6683A74-3FC4-C5A6-2B9F-EF6A899BDA69}"/>
                  </a:ext>
                </a:extLst>
              </p:cNvPr>
              <p:cNvSpPr txBox="1">
                <a:spLocks noRot="1" noChangeAspect="1" noMove="1" noResize="1" noEditPoints="1" noAdjustHandles="1" noChangeArrowheads="1" noChangeShapeType="1" noTextEdit="1"/>
              </p:cNvSpPr>
              <p:nvPr/>
            </p:nvSpPr>
            <p:spPr>
              <a:xfrm>
                <a:off x="18709263" y="21621825"/>
                <a:ext cx="5371219" cy="1837554"/>
              </a:xfrm>
              <a:prstGeom prst="rect">
                <a:avLst/>
              </a:prstGeom>
              <a:blipFill>
                <a:blip r:embed="rId19"/>
                <a:stretch>
                  <a:fillRect/>
                </a:stretch>
              </a:blipFill>
            </p:spPr>
            <p:txBody>
              <a:bodyPr/>
              <a:lstStyle/>
              <a:p>
                <a:r>
                  <a:rPr lang="en-US">
                    <a:noFill/>
                  </a:rPr>
                  <a:t> </a:t>
                </a:r>
              </a:p>
            </p:txBody>
          </p:sp>
        </mc:Fallback>
      </mc:AlternateContent>
      <p:sp>
        <p:nvSpPr>
          <p:cNvPr id="315" name="Right Arrow 60">
            <a:extLst>
              <a:ext uri="{FF2B5EF4-FFF2-40B4-BE49-F238E27FC236}">
                <a16:creationId xmlns:a16="http://schemas.microsoft.com/office/drawing/2014/main" id="{145D5313-7264-1F2C-43B2-2A22AA33FF49}"/>
              </a:ext>
            </a:extLst>
          </p:cNvPr>
          <p:cNvSpPr/>
          <p:nvPr/>
        </p:nvSpPr>
        <p:spPr bwMode="auto">
          <a:xfrm>
            <a:off x="24542097" y="22349536"/>
            <a:ext cx="1254710" cy="477054"/>
          </a:xfrm>
          <a:prstGeom prst="rightArrow">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3200" b="1" i="0" u="none" strike="noStrike" cap="none" normalizeH="0" baseline="0">
              <a:ln>
                <a:noFill/>
              </a:ln>
              <a:solidFill>
                <a:schemeClr val="bg1"/>
              </a:solidFill>
              <a:effectLst/>
              <a:latin typeface="Arial" charset="0"/>
              <a:ea typeface="ＭＳ Ｐゴシック" pitchFamily="50" charset="-128"/>
            </a:endParaRPr>
          </a:p>
        </p:txBody>
      </p:sp>
      <p:sp>
        <p:nvSpPr>
          <p:cNvPr id="316" name="正方形/長方形 930">
            <a:extLst>
              <a:ext uri="{FF2B5EF4-FFF2-40B4-BE49-F238E27FC236}">
                <a16:creationId xmlns:a16="http://schemas.microsoft.com/office/drawing/2014/main" id="{35905C0C-E546-1466-AE4D-FE409626A07B}"/>
              </a:ext>
            </a:extLst>
          </p:cNvPr>
          <p:cNvSpPr/>
          <p:nvPr/>
        </p:nvSpPr>
        <p:spPr>
          <a:xfrm>
            <a:off x="13524037" y="15374659"/>
            <a:ext cx="5010175" cy="461665"/>
          </a:xfrm>
          <a:prstGeom prst="rect">
            <a:avLst/>
          </a:prstGeom>
        </p:spPr>
        <p:txBody>
          <a:bodyPr wrap="square">
            <a:spAutoFit/>
          </a:bodyPr>
          <a:lstStyle/>
          <a:p>
            <a:r>
              <a:rPr lang="en-US" altLang="ja-JP" sz="2400" dirty="0">
                <a:latin typeface="+mn-lt"/>
              </a:rPr>
              <a:t>OneVsRest strategy:</a:t>
            </a:r>
          </a:p>
        </p:txBody>
      </p:sp>
      <p:sp>
        <p:nvSpPr>
          <p:cNvPr id="317" name="正方形/長方形 930">
            <a:extLst>
              <a:ext uri="{FF2B5EF4-FFF2-40B4-BE49-F238E27FC236}">
                <a16:creationId xmlns:a16="http://schemas.microsoft.com/office/drawing/2014/main" id="{6953D0B6-A47C-9ECA-CF81-7EFDC3ECDD62}"/>
              </a:ext>
            </a:extLst>
          </p:cNvPr>
          <p:cNvSpPr/>
          <p:nvPr/>
        </p:nvSpPr>
        <p:spPr>
          <a:xfrm>
            <a:off x="13367572" y="15941707"/>
            <a:ext cx="2876407" cy="400110"/>
          </a:xfrm>
          <a:prstGeom prst="rect">
            <a:avLst/>
          </a:prstGeom>
        </p:spPr>
        <p:txBody>
          <a:bodyPr wrap="square">
            <a:spAutoFit/>
          </a:bodyPr>
          <a:lstStyle/>
          <a:p>
            <a:r>
              <a:rPr lang="en-US" altLang="ja-JP" sz="2000" dirty="0">
                <a:latin typeface="+mn-lt"/>
              </a:rPr>
              <a:t>“Winner-takes-all”</a:t>
            </a:r>
          </a:p>
        </p:txBody>
      </p:sp>
      <p:sp>
        <p:nvSpPr>
          <p:cNvPr id="318" name="正方形/長方形 930">
            <a:extLst>
              <a:ext uri="{FF2B5EF4-FFF2-40B4-BE49-F238E27FC236}">
                <a16:creationId xmlns:a16="http://schemas.microsoft.com/office/drawing/2014/main" id="{99C06216-3979-20C4-0369-16D9516FFBDF}"/>
              </a:ext>
            </a:extLst>
          </p:cNvPr>
          <p:cNvSpPr/>
          <p:nvPr/>
        </p:nvSpPr>
        <p:spPr>
          <a:xfrm>
            <a:off x="13509320" y="22875998"/>
            <a:ext cx="4022587" cy="707886"/>
          </a:xfrm>
          <a:prstGeom prst="rect">
            <a:avLst/>
          </a:prstGeom>
        </p:spPr>
        <p:txBody>
          <a:bodyPr wrap="square">
            <a:spAutoFit/>
          </a:bodyPr>
          <a:lstStyle/>
          <a:p>
            <a:r>
              <a:rPr lang="en-US" altLang="ja-JP" sz="2000" dirty="0">
                <a:latin typeface="+mn-lt"/>
              </a:rPr>
              <a:t>Need to train N (number of classes) classifiers</a:t>
            </a:r>
          </a:p>
        </p:txBody>
      </p:sp>
      <p:grpSp>
        <p:nvGrpSpPr>
          <p:cNvPr id="355" name="Group 354">
            <a:extLst>
              <a:ext uri="{FF2B5EF4-FFF2-40B4-BE49-F238E27FC236}">
                <a16:creationId xmlns:a16="http://schemas.microsoft.com/office/drawing/2014/main" id="{199147EC-33DA-8FC9-BB52-874416C2AD7C}"/>
              </a:ext>
            </a:extLst>
          </p:cNvPr>
          <p:cNvGrpSpPr/>
          <p:nvPr/>
        </p:nvGrpSpPr>
        <p:grpSpPr>
          <a:xfrm>
            <a:off x="13527183" y="16877698"/>
            <a:ext cx="4246966" cy="2591458"/>
            <a:chOff x="10958078" y="16828628"/>
            <a:chExt cx="4246966" cy="2591458"/>
          </a:xfrm>
        </p:grpSpPr>
        <p:grpSp>
          <p:nvGrpSpPr>
            <p:cNvPr id="328" name="Group 327">
              <a:extLst>
                <a:ext uri="{FF2B5EF4-FFF2-40B4-BE49-F238E27FC236}">
                  <a16:creationId xmlns:a16="http://schemas.microsoft.com/office/drawing/2014/main" id="{95AE8D9E-8504-112C-EA46-E533AA6A62F6}"/>
                </a:ext>
              </a:extLst>
            </p:cNvPr>
            <p:cNvGrpSpPr/>
            <p:nvPr/>
          </p:nvGrpSpPr>
          <p:grpSpPr>
            <a:xfrm>
              <a:off x="10958078" y="16828628"/>
              <a:ext cx="1779227" cy="2108217"/>
              <a:chOff x="10958078" y="16878597"/>
              <a:chExt cx="1779227" cy="2108217"/>
            </a:xfrm>
          </p:grpSpPr>
          <p:sp>
            <p:nvSpPr>
              <p:cNvPr id="319" name="正方形/長方形 930">
                <a:extLst>
                  <a:ext uri="{FF2B5EF4-FFF2-40B4-BE49-F238E27FC236}">
                    <a16:creationId xmlns:a16="http://schemas.microsoft.com/office/drawing/2014/main" id="{98254051-5C52-6486-FADB-313DD6F32161}"/>
                  </a:ext>
                </a:extLst>
              </p:cNvPr>
              <p:cNvSpPr/>
              <p:nvPr/>
            </p:nvSpPr>
            <p:spPr>
              <a:xfrm>
                <a:off x="10958078" y="16878597"/>
                <a:ext cx="1779227" cy="400110"/>
              </a:xfrm>
              <a:prstGeom prst="rect">
                <a:avLst/>
              </a:prstGeom>
            </p:spPr>
            <p:txBody>
              <a:bodyPr wrap="square">
                <a:spAutoFit/>
              </a:bodyPr>
              <a:lstStyle/>
              <a:p>
                <a:r>
                  <a:rPr lang="en-US" altLang="ja-JP" sz="2000" dirty="0">
                    <a:latin typeface="+mn-lt"/>
                  </a:rPr>
                  <a:t>Classifier</a:t>
                </a:r>
              </a:p>
            </p:txBody>
          </p:sp>
          <p:sp>
            <p:nvSpPr>
              <p:cNvPr id="321" name="正方形/長方形 930">
                <a:extLst>
                  <a:ext uri="{FF2B5EF4-FFF2-40B4-BE49-F238E27FC236}">
                    <a16:creationId xmlns:a16="http://schemas.microsoft.com/office/drawing/2014/main" id="{94EF4165-2825-3A17-0A2E-3A579FD27E22}"/>
                  </a:ext>
                </a:extLst>
              </p:cNvPr>
              <p:cNvSpPr/>
              <p:nvPr/>
            </p:nvSpPr>
            <p:spPr>
              <a:xfrm>
                <a:off x="10958078" y="17447966"/>
                <a:ext cx="1779227" cy="400110"/>
              </a:xfrm>
              <a:prstGeom prst="rect">
                <a:avLst/>
              </a:prstGeom>
            </p:spPr>
            <p:txBody>
              <a:bodyPr wrap="square">
                <a:spAutoFit/>
              </a:bodyPr>
              <a:lstStyle/>
              <a:p>
                <a:r>
                  <a:rPr lang="en-US" altLang="ja-JP" sz="2000" dirty="0">
                    <a:latin typeface="+mn-lt"/>
                  </a:rPr>
                  <a:t>C1 vs Rest</a:t>
                </a:r>
              </a:p>
            </p:txBody>
          </p:sp>
          <p:sp>
            <p:nvSpPr>
              <p:cNvPr id="322" name="正方形/長方形 930">
                <a:extLst>
                  <a:ext uri="{FF2B5EF4-FFF2-40B4-BE49-F238E27FC236}">
                    <a16:creationId xmlns:a16="http://schemas.microsoft.com/office/drawing/2014/main" id="{7AF0A0CC-B890-82DC-B4B2-CE580D81881F}"/>
                  </a:ext>
                </a:extLst>
              </p:cNvPr>
              <p:cNvSpPr/>
              <p:nvPr/>
            </p:nvSpPr>
            <p:spPr>
              <a:xfrm>
                <a:off x="10958078" y="18017335"/>
                <a:ext cx="1779227" cy="400110"/>
              </a:xfrm>
              <a:prstGeom prst="rect">
                <a:avLst/>
              </a:prstGeom>
            </p:spPr>
            <p:txBody>
              <a:bodyPr wrap="square">
                <a:spAutoFit/>
              </a:bodyPr>
              <a:lstStyle/>
              <a:p>
                <a:r>
                  <a:rPr lang="en-US" altLang="ja-JP" sz="2000" dirty="0">
                    <a:latin typeface="+mn-lt"/>
                  </a:rPr>
                  <a:t>C2 vs Rest</a:t>
                </a:r>
              </a:p>
            </p:txBody>
          </p:sp>
          <p:sp>
            <p:nvSpPr>
              <p:cNvPr id="323" name="正方形/長方形 930">
                <a:extLst>
                  <a:ext uri="{FF2B5EF4-FFF2-40B4-BE49-F238E27FC236}">
                    <a16:creationId xmlns:a16="http://schemas.microsoft.com/office/drawing/2014/main" id="{7D062663-F050-4159-05E5-6F37915A53DB}"/>
                  </a:ext>
                </a:extLst>
              </p:cNvPr>
              <p:cNvSpPr/>
              <p:nvPr/>
            </p:nvSpPr>
            <p:spPr>
              <a:xfrm>
                <a:off x="10958078" y="18586704"/>
                <a:ext cx="1779227" cy="400110"/>
              </a:xfrm>
              <a:prstGeom prst="rect">
                <a:avLst/>
              </a:prstGeom>
            </p:spPr>
            <p:txBody>
              <a:bodyPr wrap="square">
                <a:spAutoFit/>
              </a:bodyPr>
              <a:lstStyle/>
              <a:p>
                <a:r>
                  <a:rPr lang="en-US" altLang="ja-JP" sz="2000" dirty="0">
                    <a:latin typeface="+mn-lt"/>
                  </a:rPr>
                  <a:t>C3 vs Rest</a:t>
                </a:r>
              </a:p>
            </p:txBody>
          </p:sp>
        </p:grpSp>
        <p:grpSp>
          <p:nvGrpSpPr>
            <p:cNvPr id="327" name="Group 326">
              <a:extLst>
                <a:ext uri="{FF2B5EF4-FFF2-40B4-BE49-F238E27FC236}">
                  <a16:creationId xmlns:a16="http://schemas.microsoft.com/office/drawing/2014/main" id="{B43995FC-409C-C4F5-A0D4-7C9D084A896D}"/>
                </a:ext>
              </a:extLst>
            </p:cNvPr>
            <p:cNvGrpSpPr/>
            <p:nvPr/>
          </p:nvGrpSpPr>
          <p:grpSpPr>
            <a:xfrm>
              <a:off x="13425817" y="16828628"/>
              <a:ext cx="1779227" cy="2171982"/>
              <a:chOff x="13425817" y="16828628"/>
              <a:chExt cx="1779227" cy="2171982"/>
            </a:xfrm>
          </p:grpSpPr>
          <p:sp>
            <p:nvSpPr>
              <p:cNvPr id="320" name="正方形/長方形 930">
                <a:extLst>
                  <a:ext uri="{FF2B5EF4-FFF2-40B4-BE49-F238E27FC236}">
                    <a16:creationId xmlns:a16="http://schemas.microsoft.com/office/drawing/2014/main" id="{65C6973E-288F-6858-EAF8-6AC8760351B6}"/>
                  </a:ext>
                </a:extLst>
              </p:cNvPr>
              <p:cNvSpPr/>
              <p:nvPr/>
            </p:nvSpPr>
            <p:spPr>
              <a:xfrm>
                <a:off x="13425817" y="16828628"/>
                <a:ext cx="1779227" cy="400110"/>
              </a:xfrm>
              <a:prstGeom prst="rect">
                <a:avLst/>
              </a:prstGeom>
            </p:spPr>
            <p:txBody>
              <a:bodyPr wrap="square">
                <a:spAutoFit/>
              </a:bodyPr>
              <a:lstStyle/>
              <a:p>
                <a:r>
                  <a:rPr lang="en-US" altLang="ja-JP" sz="2000" dirty="0">
                    <a:latin typeface="+mn-lt"/>
                  </a:rPr>
                  <a:t>Output</a:t>
                </a:r>
              </a:p>
            </p:txBody>
          </p:sp>
          <p:sp>
            <p:nvSpPr>
              <p:cNvPr id="324" name="正方形/長方形 930">
                <a:extLst>
                  <a:ext uri="{FF2B5EF4-FFF2-40B4-BE49-F238E27FC236}">
                    <a16:creationId xmlns:a16="http://schemas.microsoft.com/office/drawing/2014/main" id="{92107F77-EBB2-8DBF-E25E-C7FAA1DF33AA}"/>
                  </a:ext>
                </a:extLst>
              </p:cNvPr>
              <p:cNvSpPr/>
              <p:nvPr/>
            </p:nvSpPr>
            <p:spPr>
              <a:xfrm>
                <a:off x="13425817" y="17419252"/>
                <a:ext cx="1779227" cy="400110"/>
              </a:xfrm>
              <a:prstGeom prst="rect">
                <a:avLst/>
              </a:prstGeom>
            </p:spPr>
            <p:txBody>
              <a:bodyPr wrap="square">
                <a:spAutoFit/>
              </a:bodyPr>
              <a:lstStyle/>
              <a:p>
                <a:r>
                  <a:rPr lang="en-US" altLang="ja-JP" sz="2000" dirty="0">
                    <a:latin typeface="+mn-lt"/>
                  </a:rPr>
                  <a:t>Not C1</a:t>
                </a:r>
              </a:p>
            </p:txBody>
          </p:sp>
          <p:sp>
            <p:nvSpPr>
              <p:cNvPr id="325" name="正方形/長方形 930">
                <a:extLst>
                  <a:ext uri="{FF2B5EF4-FFF2-40B4-BE49-F238E27FC236}">
                    <a16:creationId xmlns:a16="http://schemas.microsoft.com/office/drawing/2014/main" id="{5685D3DE-0876-5180-8517-B4773B18BF0A}"/>
                  </a:ext>
                </a:extLst>
              </p:cNvPr>
              <p:cNvSpPr/>
              <p:nvPr/>
            </p:nvSpPr>
            <p:spPr>
              <a:xfrm>
                <a:off x="13425817" y="18009876"/>
                <a:ext cx="1779227" cy="400110"/>
              </a:xfrm>
              <a:prstGeom prst="rect">
                <a:avLst/>
              </a:prstGeom>
            </p:spPr>
            <p:txBody>
              <a:bodyPr wrap="square">
                <a:spAutoFit/>
              </a:bodyPr>
              <a:lstStyle/>
              <a:p>
                <a:r>
                  <a:rPr lang="en-US" altLang="ja-JP" sz="2000" dirty="0">
                    <a:latin typeface="+mn-lt"/>
                  </a:rPr>
                  <a:t>Not C2</a:t>
                </a:r>
              </a:p>
            </p:txBody>
          </p:sp>
          <p:sp>
            <p:nvSpPr>
              <p:cNvPr id="326" name="正方形/長方形 930">
                <a:extLst>
                  <a:ext uri="{FF2B5EF4-FFF2-40B4-BE49-F238E27FC236}">
                    <a16:creationId xmlns:a16="http://schemas.microsoft.com/office/drawing/2014/main" id="{FAFC473B-51D4-6AF5-C50C-5FFA881200E7}"/>
                  </a:ext>
                </a:extLst>
              </p:cNvPr>
              <p:cNvSpPr/>
              <p:nvPr/>
            </p:nvSpPr>
            <p:spPr>
              <a:xfrm>
                <a:off x="13425817" y="18600500"/>
                <a:ext cx="1779227" cy="400110"/>
              </a:xfrm>
              <a:prstGeom prst="rect">
                <a:avLst/>
              </a:prstGeom>
            </p:spPr>
            <p:txBody>
              <a:bodyPr wrap="square">
                <a:spAutoFit/>
              </a:bodyPr>
              <a:lstStyle/>
              <a:p>
                <a:r>
                  <a:rPr lang="en-US" altLang="ja-JP" sz="2000" dirty="0">
                    <a:latin typeface="+mn-lt"/>
                  </a:rPr>
                  <a:t>C3</a:t>
                </a:r>
              </a:p>
            </p:txBody>
          </p:sp>
        </p:grpSp>
        <p:cxnSp>
          <p:nvCxnSpPr>
            <p:cNvPr id="329" name="Straight Connector 328">
              <a:extLst>
                <a:ext uri="{FF2B5EF4-FFF2-40B4-BE49-F238E27FC236}">
                  <a16:creationId xmlns:a16="http://schemas.microsoft.com/office/drawing/2014/main" id="{043B9445-9EDE-CC92-3AB0-7A764CF34B1D}"/>
                </a:ext>
              </a:extLst>
            </p:cNvPr>
            <p:cNvCxnSpPr>
              <a:cxnSpLocks/>
            </p:cNvCxnSpPr>
            <p:nvPr/>
          </p:nvCxnSpPr>
          <p:spPr>
            <a:xfrm flipV="1">
              <a:off x="13022596" y="16830491"/>
              <a:ext cx="0" cy="218685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968010B-63A0-9EDF-49E6-DCD6D88B11C4}"/>
                </a:ext>
              </a:extLst>
            </p:cNvPr>
            <p:cNvCxnSpPr>
              <a:cxnSpLocks/>
            </p:cNvCxnSpPr>
            <p:nvPr/>
          </p:nvCxnSpPr>
          <p:spPr>
            <a:xfrm flipH="1" flipV="1">
              <a:off x="11028145" y="17318315"/>
              <a:ext cx="3555588" cy="58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49" name="正方形/長方形 930">
              <a:extLst>
                <a:ext uri="{FF2B5EF4-FFF2-40B4-BE49-F238E27FC236}">
                  <a16:creationId xmlns:a16="http://schemas.microsoft.com/office/drawing/2014/main" id="{EE5D6022-6296-F91A-04B6-84DC93A9A133}"/>
                </a:ext>
              </a:extLst>
            </p:cNvPr>
            <p:cNvSpPr/>
            <p:nvPr/>
          </p:nvSpPr>
          <p:spPr>
            <a:xfrm>
              <a:off x="10958078" y="19019976"/>
              <a:ext cx="1779227" cy="400110"/>
            </a:xfrm>
            <a:prstGeom prst="rect">
              <a:avLst/>
            </a:prstGeom>
          </p:spPr>
          <p:txBody>
            <a:bodyPr wrap="square">
              <a:spAutoFit/>
            </a:bodyPr>
            <a:lstStyle/>
            <a:p>
              <a:r>
                <a:rPr lang="en-US" altLang="ja-JP" sz="2000" dirty="0">
                  <a:latin typeface="+mn-lt"/>
                </a:rPr>
                <a:t>Result</a:t>
              </a:r>
            </a:p>
          </p:txBody>
        </p:sp>
        <p:sp>
          <p:nvSpPr>
            <p:cNvPr id="350" name="正方形/長方形 930">
              <a:extLst>
                <a:ext uri="{FF2B5EF4-FFF2-40B4-BE49-F238E27FC236}">
                  <a16:creationId xmlns:a16="http://schemas.microsoft.com/office/drawing/2014/main" id="{2E22CDA4-42FE-4790-DCF1-8A9CD91CD5C9}"/>
                </a:ext>
              </a:extLst>
            </p:cNvPr>
            <p:cNvSpPr/>
            <p:nvPr/>
          </p:nvSpPr>
          <p:spPr>
            <a:xfrm>
              <a:off x="13425817" y="19019699"/>
              <a:ext cx="1779227" cy="400110"/>
            </a:xfrm>
            <a:prstGeom prst="rect">
              <a:avLst/>
            </a:prstGeom>
          </p:spPr>
          <p:txBody>
            <a:bodyPr wrap="square">
              <a:spAutoFit/>
            </a:bodyPr>
            <a:lstStyle/>
            <a:p>
              <a:r>
                <a:rPr lang="en-US" altLang="ja-JP" sz="2000" dirty="0">
                  <a:latin typeface="+mn-lt"/>
                </a:rPr>
                <a:t>C3</a:t>
              </a:r>
            </a:p>
          </p:txBody>
        </p:sp>
        <p:cxnSp>
          <p:nvCxnSpPr>
            <p:cNvPr id="351" name="Straight Connector 350">
              <a:extLst>
                <a:ext uri="{FF2B5EF4-FFF2-40B4-BE49-F238E27FC236}">
                  <a16:creationId xmlns:a16="http://schemas.microsoft.com/office/drawing/2014/main" id="{966C6B27-57EF-81BB-577F-943A6D7B7C80}"/>
                </a:ext>
              </a:extLst>
            </p:cNvPr>
            <p:cNvCxnSpPr>
              <a:cxnSpLocks/>
            </p:cNvCxnSpPr>
            <p:nvPr/>
          </p:nvCxnSpPr>
          <p:spPr>
            <a:xfrm flipH="1" flipV="1">
              <a:off x="11066237" y="19019976"/>
              <a:ext cx="3555588" cy="58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356" name="Group 355">
            <a:extLst>
              <a:ext uri="{FF2B5EF4-FFF2-40B4-BE49-F238E27FC236}">
                <a16:creationId xmlns:a16="http://schemas.microsoft.com/office/drawing/2014/main" id="{DD4B6F63-E73F-1CAD-B547-E86B31018C89}"/>
              </a:ext>
            </a:extLst>
          </p:cNvPr>
          <p:cNvGrpSpPr/>
          <p:nvPr/>
        </p:nvGrpSpPr>
        <p:grpSpPr>
          <a:xfrm>
            <a:off x="13501594" y="19815395"/>
            <a:ext cx="4258665" cy="2691237"/>
            <a:chOff x="10932489" y="19766325"/>
            <a:chExt cx="4258665" cy="2691237"/>
          </a:xfrm>
        </p:grpSpPr>
        <p:grpSp>
          <p:nvGrpSpPr>
            <p:cNvPr id="336" name="Group 335">
              <a:extLst>
                <a:ext uri="{FF2B5EF4-FFF2-40B4-BE49-F238E27FC236}">
                  <a16:creationId xmlns:a16="http://schemas.microsoft.com/office/drawing/2014/main" id="{21B2D48B-F13D-550A-DF84-CDF2EE60E130}"/>
                </a:ext>
              </a:extLst>
            </p:cNvPr>
            <p:cNvGrpSpPr/>
            <p:nvPr/>
          </p:nvGrpSpPr>
          <p:grpSpPr>
            <a:xfrm>
              <a:off x="10944188" y="19766325"/>
              <a:ext cx="1779227" cy="2108217"/>
              <a:chOff x="10958078" y="16878597"/>
              <a:chExt cx="1779227" cy="2108217"/>
            </a:xfrm>
          </p:grpSpPr>
          <p:sp>
            <p:nvSpPr>
              <p:cNvPr id="337" name="正方形/長方形 930">
                <a:extLst>
                  <a:ext uri="{FF2B5EF4-FFF2-40B4-BE49-F238E27FC236}">
                    <a16:creationId xmlns:a16="http://schemas.microsoft.com/office/drawing/2014/main" id="{D66C64D4-2560-6CE0-9D08-9357E5EE2351}"/>
                  </a:ext>
                </a:extLst>
              </p:cNvPr>
              <p:cNvSpPr/>
              <p:nvPr/>
            </p:nvSpPr>
            <p:spPr>
              <a:xfrm>
                <a:off x="10958078" y="16878597"/>
                <a:ext cx="1779227" cy="400110"/>
              </a:xfrm>
              <a:prstGeom prst="rect">
                <a:avLst/>
              </a:prstGeom>
            </p:spPr>
            <p:txBody>
              <a:bodyPr wrap="square">
                <a:spAutoFit/>
              </a:bodyPr>
              <a:lstStyle/>
              <a:p>
                <a:r>
                  <a:rPr lang="en-US" altLang="ja-JP" sz="2000" dirty="0">
                    <a:latin typeface="+mn-lt"/>
                  </a:rPr>
                  <a:t>Classifier</a:t>
                </a:r>
              </a:p>
            </p:txBody>
          </p:sp>
          <p:sp>
            <p:nvSpPr>
              <p:cNvPr id="338" name="正方形/長方形 930">
                <a:extLst>
                  <a:ext uri="{FF2B5EF4-FFF2-40B4-BE49-F238E27FC236}">
                    <a16:creationId xmlns:a16="http://schemas.microsoft.com/office/drawing/2014/main" id="{48A46A47-CC72-C7F2-8C9F-07D43B34E13A}"/>
                  </a:ext>
                </a:extLst>
              </p:cNvPr>
              <p:cNvSpPr/>
              <p:nvPr/>
            </p:nvSpPr>
            <p:spPr>
              <a:xfrm>
                <a:off x="10958078" y="17447966"/>
                <a:ext cx="1779227" cy="400110"/>
              </a:xfrm>
              <a:prstGeom prst="rect">
                <a:avLst/>
              </a:prstGeom>
            </p:spPr>
            <p:txBody>
              <a:bodyPr wrap="square">
                <a:spAutoFit/>
              </a:bodyPr>
              <a:lstStyle/>
              <a:p>
                <a:r>
                  <a:rPr lang="en-US" altLang="ja-JP" sz="2000" dirty="0">
                    <a:latin typeface="+mn-lt"/>
                  </a:rPr>
                  <a:t>C1 vs Rest</a:t>
                </a:r>
              </a:p>
            </p:txBody>
          </p:sp>
          <p:sp>
            <p:nvSpPr>
              <p:cNvPr id="339" name="正方形/長方形 930">
                <a:extLst>
                  <a:ext uri="{FF2B5EF4-FFF2-40B4-BE49-F238E27FC236}">
                    <a16:creationId xmlns:a16="http://schemas.microsoft.com/office/drawing/2014/main" id="{E67272EF-A9B8-C033-BD74-FCC3042B58D2}"/>
                  </a:ext>
                </a:extLst>
              </p:cNvPr>
              <p:cNvSpPr/>
              <p:nvPr/>
            </p:nvSpPr>
            <p:spPr>
              <a:xfrm>
                <a:off x="10958078" y="18017335"/>
                <a:ext cx="1779227" cy="400110"/>
              </a:xfrm>
              <a:prstGeom prst="rect">
                <a:avLst/>
              </a:prstGeom>
            </p:spPr>
            <p:txBody>
              <a:bodyPr wrap="square">
                <a:spAutoFit/>
              </a:bodyPr>
              <a:lstStyle/>
              <a:p>
                <a:r>
                  <a:rPr lang="en-US" altLang="ja-JP" sz="2000" dirty="0">
                    <a:latin typeface="+mn-lt"/>
                  </a:rPr>
                  <a:t>C2 vs Rest</a:t>
                </a:r>
              </a:p>
            </p:txBody>
          </p:sp>
          <p:sp>
            <p:nvSpPr>
              <p:cNvPr id="341" name="正方形/長方形 930">
                <a:extLst>
                  <a:ext uri="{FF2B5EF4-FFF2-40B4-BE49-F238E27FC236}">
                    <a16:creationId xmlns:a16="http://schemas.microsoft.com/office/drawing/2014/main" id="{175CE0D8-EBC2-849E-4C3C-79DE17001923}"/>
                  </a:ext>
                </a:extLst>
              </p:cNvPr>
              <p:cNvSpPr/>
              <p:nvPr/>
            </p:nvSpPr>
            <p:spPr>
              <a:xfrm>
                <a:off x="10958078" y="18586704"/>
                <a:ext cx="1779227" cy="400110"/>
              </a:xfrm>
              <a:prstGeom prst="rect">
                <a:avLst/>
              </a:prstGeom>
            </p:spPr>
            <p:txBody>
              <a:bodyPr wrap="square">
                <a:spAutoFit/>
              </a:bodyPr>
              <a:lstStyle/>
              <a:p>
                <a:r>
                  <a:rPr lang="en-US" altLang="ja-JP" sz="2000" dirty="0">
                    <a:latin typeface="+mn-lt"/>
                  </a:rPr>
                  <a:t>C3 vs Rest</a:t>
                </a:r>
              </a:p>
            </p:txBody>
          </p:sp>
        </p:grpSp>
        <p:grpSp>
          <p:nvGrpSpPr>
            <p:cNvPr id="342" name="Group 341">
              <a:extLst>
                <a:ext uri="{FF2B5EF4-FFF2-40B4-BE49-F238E27FC236}">
                  <a16:creationId xmlns:a16="http://schemas.microsoft.com/office/drawing/2014/main" id="{50750262-8A2F-6966-A072-7E76D45DEDB3}"/>
                </a:ext>
              </a:extLst>
            </p:cNvPr>
            <p:cNvGrpSpPr/>
            <p:nvPr/>
          </p:nvGrpSpPr>
          <p:grpSpPr>
            <a:xfrm>
              <a:off x="13411927" y="19766325"/>
              <a:ext cx="1779227" cy="2171982"/>
              <a:chOff x="13425817" y="16828628"/>
              <a:chExt cx="1779227" cy="2171982"/>
            </a:xfrm>
          </p:grpSpPr>
          <p:sp>
            <p:nvSpPr>
              <p:cNvPr id="343" name="正方形/長方形 930">
                <a:extLst>
                  <a:ext uri="{FF2B5EF4-FFF2-40B4-BE49-F238E27FC236}">
                    <a16:creationId xmlns:a16="http://schemas.microsoft.com/office/drawing/2014/main" id="{E75BCC92-CCC7-EE44-7290-531F73FD458A}"/>
                  </a:ext>
                </a:extLst>
              </p:cNvPr>
              <p:cNvSpPr/>
              <p:nvPr/>
            </p:nvSpPr>
            <p:spPr>
              <a:xfrm>
                <a:off x="13425817" y="16828628"/>
                <a:ext cx="1779227" cy="400110"/>
              </a:xfrm>
              <a:prstGeom prst="rect">
                <a:avLst/>
              </a:prstGeom>
            </p:spPr>
            <p:txBody>
              <a:bodyPr wrap="square">
                <a:spAutoFit/>
              </a:bodyPr>
              <a:lstStyle/>
              <a:p>
                <a:r>
                  <a:rPr lang="en-US" altLang="ja-JP" sz="2000" dirty="0">
                    <a:latin typeface="+mn-lt"/>
                  </a:rPr>
                  <a:t>Output</a:t>
                </a:r>
              </a:p>
            </p:txBody>
          </p:sp>
          <p:sp>
            <p:nvSpPr>
              <p:cNvPr id="344" name="正方形/長方形 930">
                <a:extLst>
                  <a:ext uri="{FF2B5EF4-FFF2-40B4-BE49-F238E27FC236}">
                    <a16:creationId xmlns:a16="http://schemas.microsoft.com/office/drawing/2014/main" id="{075103EE-BFDB-991E-E04A-87F5D6FCCBFA}"/>
                  </a:ext>
                </a:extLst>
              </p:cNvPr>
              <p:cNvSpPr/>
              <p:nvPr/>
            </p:nvSpPr>
            <p:spPr>
              <a:xfrm>
                <a:off x="13425817" y="17419252"/>
                <a:ext cx="1779227" cy="400110"/>
              </a:xfrm>
              <a:prstGeom prst="rect">
                <a:avLst/>
              </a:prstGeom>
            </p:spPr>
            <p:txBody>
              <a:bodyPr wrap="square">
                <a:spAutoFit/>
              </a:bodyPr>
              <a:lstStyle/>
              <a:p>
                <a:r>
                  <a:rPr lang="en-US" altLang="ja-JP" sz="2000" dirty="0">
                    <a:latin typeface="+mn-lt"/>
                  </a:rPr>
                  <a:t>-120</a:t>
                </a:r>
              </a:p>
            </p:txBody>
          </p:sp>
          <p:sp>
            <p:nvSpPr>
              <p:cNvPr id="345" name="正方形/長方形 930">
                <a:extLst>
                  <a:ext uri="{FF2B5EF4-FFF2-40B4-BE49-F238E27FC236}">
                    <a16:creationId xmlns:a16="http://schemas.microsoft.com/office/drawing/2014/main" id="{CA10426C-06C9-CC38-771B-FEB695EA958C}"/>
                  </a:ext>
                </a:extLst>
              </p:cNvPr>
              <p:cNvSpPr/>
              <p:nvPr/>
            </p:nvSpPr>
            <p:spPr>
              <a:xfrm>
                <a:off x="13425817" y="18009876"/>
                <a:ext cx="1779227" cy="400110"/>
              </a:xfrm>
              <a:prstGeom prst="rect">
                <a:avLst/>
              </a:prstGeom>
            </p:spPr>
            <p:txBody>
              <a:bodyPr wrap="square">
                <a:spAutoFit/>
              </a:bodyPr>
              <a:lstStyle/>
              <a:p>
                <a:r>
                  <a:rPr lang="en-US" altLang="ja-JP" sz="2000" dirty="0">
                    <a:latin typeface="+mn-lt"/>
                  </a:rPr>
                  <a:t>-100</a:t>
                </a:r>
              </a:p>
            </p:txBody>
          </p:sp>
          <p:sp>
            <p:nvSpPr>
              <p:cNvPr id="346" name="正方形/長方形 930">
                <a:extLst>
                  <a:ext uri="{FF2B5EF4-FFF2-40B4-BE49-F238E27FC236}">
                    <a16:creationId xmlns:a16="http://schemas.microsoft.com/office/drawing/2014/main" id="{7CB13B53-DD1B-A565-222C-3E40BA66EF1D}"/>
                  </a:ext>
                </a:extLst>
              </p:cNvPr>
              <p:cNvSpPr/>
              <p:nvPr/>
            </p:nvSpPr>
            <p:spPr>
              <a:xfrm>
                <a:off x="13425817" y="18600500"/>
                <a:ext cx="1779227" cy="400110"/>
              </a:xfrm>
              <a:prstGeom prst="rect">
                <a:avLst/>
              </a:prstGeom>
            </p:spPr>
            <p:txBody>
              <a:bodyPr wrap="square">
                <a:spAutoFit/>
              </a:bodyPr>
              <a:lstStyle/>
              <a:p>
                <a:r>
                  <a:rPr lang="en-US" altLang="ja-JP" sz="2000" dirty="0">
                    <a:latin typeface="+mn-lt"/>
                  </a:rPr>
                  <a:t>Not C3</a:t>
                </a:r>
              </a:p>
            </p:txBody>
          </p:sp>
        </p:grpSp>
        <p:cxnSp>
          <p:nvCxnSpPr>
            <p:cNvPr id="347" name="Straight Connector 346">
              <a:extLst>
                <a:ext uri="{FF2B5EF4-FFF2-40B4-BE49-F238E27FC236}">
                  <a16:creationId xmlns:a16="http://schemas.microsoft.com/office/drawing/2014/main" id="{D37B0B2A-1774-C48A-84DA-23954E9714DB}"/>
                </a:ext>
              </a:extLst>
            </p:cNvPr>
            <p:cNvCxnSpPr>
              <a:cxnSpLocks/>
            </p:cNvCxnSpPr>
            <p:nvPr/>
          </p:nvCxnSpPr>
          <p:spPr>
            <a:xfrm flipV="1">
              <a:off x="13008706" y="19768188"/>
              <a:ext cx="0" cy="218685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9847E97B-1BB4-3AE4-5FC7-FC2A26A0BF65}"/>
                </a:ext>
              </a:extLst>
            </p:cNvPr>
            <p:cNvCxnSpPr>
              <a:cxnSpLocks/>
            </p:cNvCxnSpPr>
            <p:nvPr/>
          </p:nvCxnSpPr>
          <p:spPr>
            <a:xfrm flipH="1" flipV="1">
              <a:off x="11014255" y="20256012"/>
              <a:ext cx="3555588" cy="58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4711D535-671A-4A06-F2E9-BA59E84798F8}"/>
                </a:ext>
              </a:extLst>
            </p:cNvPr>
            <p:cNvCxnSpPr>
              <a:cxnSpLocks/>
            </p:cNvCxnSpPr>
            <p:nvPr/>
          </p:nvCxnSpPr>
          <p:spPr>
            <a:xfrm flipH="1" flipV="1">
              <a:off x="11017126" y="21966065"/>
              <a:ext cx="3555588" cy="58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3" name="正方形/長方形 930">
              <a:extLst>
                <a:ext uri="{FF2B5EF4-FFF2-40B4-BE49-F238E27FC236}">
                  <a16:creationId xmlns:a16="http://schemas.microsoft.com/office/drawing/2014/main" id="{85988515-866E-DC36-D34C-52FE2E3E45B8}"/>
                </a:ext>
              </a:extLst>
            </p:cNvPr>
            <p:cNvSpPr/>
            <p:nvPr/>
          </p:nvSpPr>
          <p:spPr>
            <a:xfrm>
              <a:off x="10932489" y="22057452"/>
              <a:ext cx="1779227" cy="400110"/>
            </a:xfrm>
            <a:prstGeom prst="rect">
              <a:avLst/>
            </a:prstGeom>
          </p:spPr>
          <p:txBody>
            <a:bodyPr wrap="square">
              <a:spAutoFit/>
            </a:bodyPr>
            <a:lstStyle/>
            <a:p>
              <a:r>
                <a:rPr lang="en-US" altLang="ja-JP" sz="2000" dirty="0">
                  <a:latin typeface="+mn-lt"/>
                </a:rPr>
                <a:t>Result</a:t>
              </a:r>
            </a:p>
          </p:txBody>
        </p:sp>
        <p:sp>
          <p:nvSpPr>
            <p:cNvPr id="354" name="正方形/長方形 930">
              <a:extLst>
                <a:ext uri="{FF2B5EF4-FFF2-40B4-BE49-F238E27FC236}">
                  <a16:creationId xmlns:a16="http://schemas.microsoft.com/office/drawing/2014/main" id="{E30E826A-AFD7-6633-0C0F-765BCE200487}"/>
                </a:ext>
              </a:extLst>
            </p:cNvPr>
            <p:cNvSpPr/>
            <p:nvPr/>
          </p:nvSpPr>
          <p:spPr>
            <a:xfrm>
              <a:off x="13400228" y="22057175"/>
              <a:ext cx="1779227" cy="400110"/>
            </a:xfrm>
            <a:prstGeom prst="rect">
              <a:avLst/>
            </a:prstGeom>
          </p:spPr>
          <p:txBody>
            <a:bodyPr wrap="square">
              <a:spAutoFit/>
            </a:bodyPr>
            <a:lstStyle/>
            <a:p>
              <a:r>
                <a:rPr lang="en-US" altLang="ja-JP" sz="2000" dirty="0">
                  <a:latin typeface="+mn-lt"/>
                </a:rPr>
                <a:t>C1</a:t>
              </a:r>
            </a:p>
          </p:txBody>
        </p:sp>
      </p:grpSp>
      <mc:AlternateContent xmlns:mc="http://schemas.openxmlformats.org/markup-compatibility/2006">
        <mc:Choice xmlns:a14="http://schemas.microsoft.com/office/drawing/2010/main" Requires="a14">
          <p:sp>
            <p:nvSpPr>
              <p:cNvPr id="357" name="TextBox 356">
                <a:extLst>
                  <a:ext uri="{FF2B5EF4-FFF2-40B4-BE49-F238E27FC236}">
                    <a16:creationId xmlns:a16="http://schemas.microsoft.com/office/drawing/2014/main" id="{C0080808-F319-9D54-A163-8E8C73B15F78}"/>
                  </a:ext>
                </a:extLst>
              </p:cNvPr>
              <p:cNvSpPr txBox="1"/>
              <p:nvPr/>
            </p:nvSpPr>
            <p:spPr>
              <a:xfrm>
                <a:off x="26508178" y="22239881"/>
                <a:ext cx="2934713" cy="4770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𝑯</m:t>
                              </m:r>
                            </m:e>
                            <m:sub>
                              <m:r>
                                <a:rPr lang="en-US" i="1">
                                  <a:latin typeface="Cambria Math" panose="02040503050406030204" pitchFamily="18" charset="0"/>
                                </a:rPr>
                                <m:t>𝟏</m:t>
                              </m:r>
                            </m:sub>
                          </m:sSub>
                          <m:r>
                            <a:rPr lang="en-US" b="1"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𝑯</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𝑯</m:t>
                              </m:r>
                            </m:e>
                            <m:sub>
                              <m:r>
                                <a:rPr lang="en-US" b="1" i="1" smtClean="0">
                                  <a:latin typeface="Cambria Math" panose="02040503050406030204" pitchFamily="18" charset="0"/>
                                </a:rPr>
                                <m:t>𝟑</m:t>
                              </m:r>
                            </m:sub>
                          </m:sSub>
                          <m:r>
                            <a:rPr lang="en-US" b="1"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𝑯</m:t>
                              </m:r>
                            </m:e>
                            <m:sub>
                              <m:r>
                                <a:rPr lang="en-US" b="1" i="1" smtClean="0">
                                  <a:latin typeface="Cambria Math" panose="02040503050406030204" pitchFamily="18" charset="0"/>
                                </a:rPr>
                                <m:t>𝟒</m:t>
                              </m:r>
                            </m:sub>
                          </m:sSub>
                        </m:e>
                      </m:d>
                    </m:oMath>
                  </m:oMathPara>
                </a14:m>
                <a:endParaRPr lang="en-US" dirty="0"/>
              </a:p>
            </p:txBody>
          </p:sp>
        </mc:Choice>
        <mc:Fallback>
          <p:sp>
            <p:nvSpPr>
              <p:cNvPr id="357" name="TextBox 356">
                <a:extLst>
                  <a:ext uri="{FF2B5EF4-FFF2-40B4-BE49-F238E27FC236}">
                    <a16:creationId xmlns:a16="http://schemas.microsoft.com/office/drawing/2014/main" id="{C0080808-F319-9D54-A163-8E8C73B15F78}"/>
                  </a:ext>
                </a:extLst>
              </p:cNvPr>
              <p:cNvSpPr txBox="1">
                <a:spLocks noRot="1" noChangeAspect="1" noMove="1" noResize="1" noEditPoints="1" noAdjustHandles="1" noChangeArrowheads="1" noChangeShapeType="1" noTextEdit="1"/>
              </p:cNvSpPr>
              <p:nvPr/>
            </p:nvSpPr>
            <p:spPr>
              <a:xfrm>
                <a:off x="26508178" y="22239881"/>
                <a:ext cx="2934713" cy="477054"/>
              </a:xfrm>
              <a:prstGeom prst="rect">
                <a:avLst/>
              </a:prstGeom>
              <a:blipFill>
                <a:blip r:embed="rId20"/>
                <a:stretch>
                  <a:fillRect/>
                </a:stretch>
              </a:blipFill>
            </p:spPr>
            <p:txBody>
              <a:bodyPr/>
              <a:lstStyle/>
              <a:p>
                <a:r>
                  <a:rPr lang="en-US">
                    <a:noFill/>
                  </a:rPr>
                  <a:t> </a:t>
                </a:r>
              </a:p>
            </p:txBody>
          </p:sp>
        </mc:Fallback>
      </mc:AlternateContent>
      <p:grpSp>
        <p:nvGrpSpPr>
          <p:cNvPr id="386" name="Group 385">
            <a:extLst>
              <a:ext uri="{FF2B5EF4-FFF2-40B4-BE49-F238E27FC236}">
                <a16:creationId xmlns:a16="http://schemas.microsoft.com/office/drawing/2014/main" id="{0750984D-98CE-0513-E9EF-88A68EB78DA7}"/>
              </a:ext>
            </a:extLst>
          </p:cNvPr>
          <p:cNvGrpSpPr/>
          <p:nvPr/>
        </p:nvGrpSpPr>
        <p:grpSpPr>
          <a:xfrm>
            <a:off x="22652752" y="25637406"/>
            <a:ext cx="7311107" cy="8669768"/>
            <a:chOff x="23442692" y="25699129"/>
            <a:chExt cx="7311107" cy="8669768"/>
          </a:xfrm>
        </p:grpSpPr>
        <p:sp>
          <p:nvSpPr>
            <p:cNvPr id="247" name="正方形/長方形 182">
              <a:extLst>
                <a:ext uri="{FF2B5EF4-FFF2-40B4-BE49-F238E27FC236}">
                  <a16:creationId xmlns:a16="http://schemas.microsoft.com/office/drawing/2014/main" id="{B452E3BE-3908-7B19-8EC4-FFD858558116}"/>
                </a:ext>
              </a:extLst>
            </p:cNvPr>
            <p:cNvSpPr/>
            <p:nvPr/>
          </p:nvSpPr>
          <p:spPr>
            <a:xfrm>
              <a:off x="24003780" y="25699129"/>
              <a:ext cx="6054769" cy="769441"/>
            </a:xfrm>
            <a:prstGeom prst="rect">
              <a:avLst/>
            </a:prstGeom>
          </p:spPr>
          <p:txBody>
            <a:bodyPr wrap="square">
              <a:spAutoFit/>
            </a:bodyPr>
            <a:lstStyle/>
            <a:p>
              <a:pPr algn="ctr"/>
              <a:r>
                <a:rPr lang="en-US" altLang="ja-JP" sz="4400" dirty="0">
                  <a:solidFill>
                    <a:srgbClr val="CCFF66"/>
                  </a:solidFill>
                </a:rPr>
                <a:t>Handwritten Digit</a:t>
              </a:r>
              <a:endParaRPr lang="ja-JP" altLang="en-US" sz="4400" dirty="0">
                <a:solidFill>
                  <a:srgbClr val="CCFF66"/>
                </a:solidFill>
              </a:endParaRPr>
            </a:p>
          </p:txBody>
        </p:sp>
        <p:pic>
          <p:nvPicPr>
            <p:cNvPr id="359" name="Picture 358" descr="A diagram of a test data&#10;&#10;Description automatically generated">
              <a:extLst>
                <a:ext uri="{FF2B5EF4-FFF2-40B4-BE49-F238E27FC236}">
                  <a16:creationId xmlns:a16="http://schemas.microsoft.com/office/drawing/2014/main" id="{0E18B6D7-77EF-0305-D354-D5DB99023003}"/>
                </a:ext>
              </a:extLst>
            </p:cNvPr>
            <p:cNvPicPr>
              <a:picLocks noChangeAspect="1"/>
            </p:cNvPicPr>
            <p:nvPr/>
          </p:nvPicPr>
          <p:blipFill rotWithShape="1">
            <a:blip r:embed="rId21">
              <a:extLst>
                <a:ext uri="{28A0092B-C50C-407E-A947-70E740481C1C}">
                  <a14:useLocalDpi xmlns:a14="http://schemas.microsoft.com/office/drawing/2010/main" val="0"/>
                </a:ext>
              </a:extLst>
            </a:blip>
            <a:srcRect l="12065" t="11192" r="9055" b="10034"/>
            <a:stretch/>
          </p:blipFill>
          <p:spPr>
            <a:xfrm>
              <a:off x="23442692" y="26853342"/>
              <a:ext cx="3413750" cy="3409077"/>
            </a:xfrm>
            <a:prstGeom prst="rect">
              <a:avLst/>
            </a:prstGeom>
          </p:spPr>
        </p:pic>
        <p:pic>
          <p:nvPicPr>
            <p:cNvPr id="361" name="Picture 360" descr="A diagram of a test data&#10;&#10;Description automatically generated">
              <a:extLst>
                <a:ext uri="{FF2B5EF4-FFF2-40B4-BE49-F238E27FC236}">
                  <a16:creationId xmlns:a16="http://schemas.microsoft.com/office/drawing/2014/main" id="{67DF72F8-46A0-D29E-FB25-C314030DAC98}"/>
                </a:ext>
              </a:extLst>
            </p:cNvPr>
            <p:cNvPicPr>
              <a:picLocks noChangeAspect="1"/>
            </p:cNvPicPr>
            <p:nvPr/>
          </p:nvPicPr>
          <p:blipFill rotWithShape="1">
            <a:blip r:embed="rId22">
              <a:extLst>
                <a:ext uri="{28A0092B-C50C-407E-A947-70E740481C1C}">
                  <a14:useLocalDpi xmlns:a14="http://schemas.microsoft.com/office/drawing/2010/main" val="0"/>
                </a:ext>
              </a:extLst>
            </a:blip>
            <a:srcRect l="11485" t="11035" r="9633" b="10787"/>
            <a:stretch/>
          </p:blipFill>
          <p:spPr>
            <a:xfrm>
              <a:off x="27320557" y="26886063"/>
              <a:ext cx="3413750" cy="3383339"/>
            </a:xfrm>
            <a:prstGeom prst="rect">
              <a:avLst/>
            </a:prstGeom>
          </p:spPr>
        </p:pic>
        <p:pic>
          <p:nvPicPr>
            <p:cNvPr id="363" name="Picture 362" descr="A diagram of a test data&#10;&#10;Description automatically generated">
              <a:extLst>
                <a:ext uri="{FF2B5EF4-FFF2-40B4-BE49-F238E27FC236}">
                  <a16:creationId xmlns:a16="http://schemas.microsoft.com/office/drawing/2014/main" id="{A4DB62B2-2240-33E9-5711-5B4FF9AE3C2D}"/>
                </a:ext>
              </a:extLst>
            </p:cNvPr>
            <p:cNvPicPr>
              <a:picLocks noChangeAspect="1"/>
            </p:cNvPicPr>
            <p:nvPr/>
          </p:nvPicPr>
          <p:blipFill rotWithShape="1">
            <a:blip r:embed="rId23">
              <a:extLst>
                <a:ext uri="{28A0092B-C50C-407E-A947-70E740481C1C}">
                  <a14:useLocalDpi xmlns:a14="http://schemas.microsoft.com/office/drawing/2010/main" val="0"/>
                </a:ext>
              </a:extLst>
            </a:blip>
            <a:srcRect l="12065" t="11146" r="9055" b="10082"/>
            <a:stretch/>
          </p:blipFill>
          <p:spPr>
            <a:xfrm>
              <a:off x="23442692" y="30959820"/>
              <a:ext cx="3413750" cy="3409077"/>
            </a:xfrm>
            <a:prstGeom prst="rect">
              <a:avLst/>
            </a:prstGeom>
          </p:spPr>
        </p:pic>
        <p:pic>
          <p:nvPicPr>
            <p:cNvPr id="365" name="Picture 364" descr="A diagram of a test data&#10;&#10;Description automatically generated">
              <a:extLst>
                <a:ext uri="{FF2B5EF4-FFF2-40B4-BE49-F238E27FC236}">
                  <a16:creationId xmlns:a16="http://schemas.microsoft.com/office/drawing/2014/main" id="{0937A0C5-F327-A1F6-7EF9-71B79CBAED3D}"/>
                </a:ext>
              </a:extLst>
            </p:cNvPr>
            <p:cNvPicPr>
              <a:picLocks noChangeAspect="1"/>
            </p:cNvPicPr>
            <p:nvPr/>
          </p:nvPicPr>
          <p:blipFill rotWithShape="1">
            <a:blip r:embed="rId24">
              <a:extLst>
                <a:ext uri="{28A0092B-C50C-407E-A947-70E740481C1C}">
                  <a14:useLocalDpi xmlns:a14="http://schemas.microsoft.com/office/drawing/2010/main" val="0"/>
                </a:ext>
              </a:extLst>
            </a:blip>
            <a:srcRect l="11560" t="11680" r="9559" b="10142"/>
            <a:stretch/>
          </p:blipFill>
          <p:spPr>
            <a:xfrm>
              <a:off x="27340049" y="30969627"/>
              <a:ext cx="3413750" cy="3383339"/>
            </a:xfrm>
            <a:prstGeom prst="rect">
              <a:avLst/>
            </a:prstGeom>
          </p:spPr>
        </p:pic>
        <p:grpSp>
          <p:nvGrpSpPr>
            <p:cNvPr id="370" name="Group 369">
              <a:extLst>
                <a:ext uri="{FF2B5EF4-FFF2-40B4-BE49-F238E27FC236}">
                  <a16:creationId xmlns:a16="http://schemas.microsoft.com/office/drawing/2014/main" id="{513E87B1-51C2-2AE7-2BE3-AAFC9596C65C}"/>
                </a:ext>
              </a:extLst>
            </p:cNvPr>
            <p:cNvGrpSpPr/>
            <p:nvPr/>
          </p:nvGrpSpPr>
          <p:grpSpPr>
            <a:xfrm>
              <a:off x="24278347" y="26394377"/>
              <a:ext cx="5087273" cy="4418973"/>
              <a:chOff x="23111164" y="26521616"/>
              <a:chExt cx="5087273" cy="4418973"/>
            </a:xfrm>
          </p:grpSpPr>
          <p:sp>
            <p:nvSpPr>
              <p:cNvPr id="366" name="正方形/長方形 111">
                <a:extLst>
                  <a:ext uri="{FF2B5EF4-FFF2-40B4-BE49-F238E27FC236}">
                    <a16:creationId xmlns:a16="http://schemas.microsoft.com/office/drawing/2014/main" id="{778F919C-835D-EECF-C42F-C690C9AC6F9B}"/>
                  </a:ext>
                </a:extLst>
              </p:cNvPr>
              <p:cNvSpPr/>
              <p:nvPr/>
            </p:nvSpPr>
            <p:spPr>
              <a:xfrm>
                <a:off x="23111164" y="26534373"/>
                <a:ext cx="990420" cy="400110"/>
              </a:xfrm>
              <a:prstGeom prst="rect">
                <a:avLst/>
              </a:prstGeom>
            </p:spPr>
            <p:txBody>
              <a:bodyPr wrap="square">
                <a:spAutoFit/>
              </a:bodyPr>
              <a:lstStyle/>
              <a:p>
                <a:pPr algn="just"/>
                <a:r>
                  <a:rPr lang="en-US" altLang="ja-JP" sz="2000" dirty="0">
                    <a:latin typeface="Arial" panose="020B0604020202020204" pitchFamily="34" charset="0"/>
                    <a:ea typeface="游明朝" panose="02020400000000000000" pitchFamily="18" charset="-128"/>
                  </a:rPr>
                  <a:t>SMO</a:t>
                </a:r>
                <a:endParaRPr lang="ja-JP" altLang="en-US" sz="2000" dirty="0"/>
              </a:p>
            </p:txBody>
          </p:sp>
          <p:sp>
            <p:nvSpPr>
              <p:cNvPr id="367" name="正方形/長方形 111">
                <a:extLst>
                  <a:ext uri="{FF2B5EF4-FFF2-40B4-BE49-F238E27FC236}">
                    <a16:creationId xmlns:a16="http://schemas.microsoft.com/office/drawing/2014/main" id="{95091EC1-08D9-F4F5-5241-593B9CFD8EA3}"/>
                  </a:ext>
                </a:extLst>
              </p:cNvPr>
              <p:cNvSpPr/>
              <p:nvPr/>
            </p:nvSpPr>
            <p:spPr>
              <a:xfrm>
                <a:off x="27208017" y="26521616"/>
                <a:ext cx="990420" cy="400110"/>
              </a:xfrm>
              <a:prstGeom prst="rect">
                <a:avLst/>
              </a:prstGeom>
            </p:spPr>
            <p:txBody>
              <a:bodyPr wrap="square">
                <a:spAutoFit/>
              </a:bodyPr>
              <a:lstStyle/>
              <a:p>
                <a:pPr algn="just"/>
                <a:r>
                  <a:rPr lang="en-US" altLang="ja-JP" sz="2000" dirty="0">
                    <a:latin typeface="Arial" panose="020B0604020202020204" pitchFamily="34" charset="0"/>
                    <a:ea typeface="游明朝" panose="02020400000000000000" pitchFamily="18" charset="-128"/>
                  </a:rPr>
                  <a:t>SA</a:t>
                </a:r>
                <a:endParaRPr lang="ja-JP" altLang="en-US" sz="2000" dirty="0"/>
              </a:p>
            </p:txBody>
          </p:sp>
          <p:sp>
            <p:nvSpPr>
              <p:cNvPr id="368" name="正方形/長方形 111">
                <a:extLst>
                  <a:ext uri="{FF2B5EF4-FFF2-40B4-BE49-F238E27FC236}">
                    <a16:creationId xmlns:a16="http://schemas.microsoft.com/office/drawing/2014/main" id="{34F95EA8-201A-668B-78B3-604EBC51E20D}"/>
                  </a:ext>
                </a:extLst>
              </p:cNvPr>
              <p:cNvSpPr/>
              <p:nvPr/>
            </p:nvSpPr>
            <p:spPr>
              <a:xfrm>
                <a:off x="23194634" y="30540479"/>
                <a:ext cx="990420" cy="400110"/>
              </a:xfrm>
              <a:prstGeom prst="rect">
                <a:avLst/>
              </a:prstGeom>
            </p:spPr>
            <p:txBody>
              <a:bodyPr wrap="square">
                <a:spAutoFit/>
              </a:bodyPr>
              <a:lstStyle/>
              <a:p>
                <a:pPr algn="just"/>
                <a:r>
                  <a:rPr lang="en-US" altLang="ja-JP" sz="2000" dirty="0">
                    <a:latin typeface="Arial" panose="020B0604020202020204" pitchFamily="34" charset="0"/>
                    <a:ea typeface="游明朝" panose="02020400000000000000" pitchFamily="18" charset="-128"/>
                  </a:rPr>
                  <a:t>QA</a:t>
                </a:r>
                <a:endParaRPr lang="ja-JP" altLang="en-US" sz="2000" dirty="0"/>
              </a:p>
            </p:txBody>
          </p:sp>
          <p:sp>
            <p:nvSpPr>
              <p:cNvPr id="369" name="正方形/長方形 111">
                <a:extLst>
                  <a:ext uri="{FF2B5EF4-FFF2-40B4-BE49-F238E27FC236}">
                    <a16:creationId xmlns:a16="http://schemas.microsoft.com/office/drawing/2014/main" id="{1DABF1A3-56A3-923D-E8B9-7B79912870AE}"/>
                  </a:ext>
                </a:extLst>
              </p:cNvPr>
              <p:cNvSpPr/>
              <p:nvPr/>
            </p:nvSpPr>
            <p:spPr>
              <a:xfrm>
                <a:off x="27193577" y="30527652"/>
                <a:ext cx="990420" cy="400110"/>
              </a:xfrm>
              <a:prstGeom prst="rect">
                <a:avLst/>
              </a:prstGeom>
            </p:spPr>
            <p:txBody>
              <a:bodyPr wrap="square">
                <a:spAutoFit/>
              </a:bodyPr>
              <a:lstStyle/>
              <a:p>
                <a:pPr algn="just"/>
                <a:r>
                  <a:rPr lang="en-US" altLang="ja-JP" sz="2000" dirty="0">
                    <a:latin typeface="Arial" panose="020B0604020202020204" pitchFamily="34" charset="0"/>
                    <a:ea typeface="游明朝" panose="02020400000000000000" pitchFamily="18" charset="-128"/>
                  </a:rPr>
                  <a:t>MTQA</a:t>
                </a:r>
                <a:endParaRPr lang="ja-JP" altLang="en-US" sz="2000" dirty="0"/>
              </a:p>
            </p:txBody>
          </p:sp>
        </p:grpSp>
      </p:grpSp>
      <p:grpSp>
        <p:nvGrpSpPr>
          <p:cNvPr id="385" name="Group 384">
            <a:extLst>
              <a:ext uri="{FF2B5EF4-FFF2-40B4-BE49-F238E27FC236}">
                <a16:creationId xmlns:a16="http://schemas.microsoft.com/office/drawing/2014/main" id="{DE2EEA64-DFD2-78B6-BB70-B38F751B807C}"/>
              </a:ext>
            </a:extLst>
          </p:cNvPr>
          <p:cNvGrpSpPr/>
          <p:nvPr/>
        </p:nvGrpSpPr>
        <p:grpSpPr>
          <a:xfrm>
            <a:off x="12088919" y="25564652"/>
            <a:ext cx="7724762" cy="8925772"/>
            <a:chOff x="11865653" y="25498955"/>
            <a:chExt cx="7724762" cy="8925772"/>
          </a:xfrm>
        </p:grpSpPr>
        <p:sp>
          <p:nvSpPr>
            <p:cNvPr id="183" name="正方形/長方形 182"/>
            <p:cNvSpPr/>
            <p:nvPr/>
          </p:nvSpPr>
          <p:spPr>
            <a:xfrm>
              <a:off x="13390374" y="25498955"/>
              <a:ext cx="4730854" cy="769441"/>
            </a:xfrm>
            <a:prstGeom prst="rect">
              <a:avLst/>
            </a:prstGeom>
          </p:spPr>
          <p:txBody>
            <a:bodyPr wrap="square">
              <a:spAutoFit/>
            </a:bodyPr>
            <a:lstStyle/>
            <a:p>
              <a:pPr algn="ctr"/>
              <a:r>
                <a:rPr lang="en-US" altLang="ja-JP" sz="4400" dirty="0">
                  <a:solidFill>
                    <a:srgbClr val="CCFF66"/>
                  </a:solidFill>
                </a:rPr>
                <a:t>Iris</a:t>
              </a:r>
              <a:endParaRPr lang="ja-JP" altLang="en-US" sz="4400" dirty="0">
                <a:solidFill>
                  <a:srgbClr val="CCFF66"/>
                </a:solidFill>
              </a:endParaRPr>
            </a:p>
          </p:txBody>
        </p:sp>
        <p:pic>
          <p:nvPicPr>
            <p:cNvPr id="372" name="Picture 371" descr="A diagram of a test data&#10;&#10;Description automatically generated">
              <a:extLst>
                <a:ext uri="{FF2B5EF4-FFF2-40B4-BE49-F238E27FC236}">
                  <a16:creationId xmlns:a16="http://schemas.microsoft.com/office/drawing/2014/main" id="{1B33D275-CB1F-19EC-3807-9F4A9216A0E3}"/>
                </a:ext>
              </a:extLst>
            </p:cNvPr>
            <p:cNvPicPr>
              <a:picLocks noChangeAspect="1"/>
            </p:cNvPicPr>
            <p:nvPr/>
          </p:nvPicPr>
          <p:blipFill rotWithShape="1">
            <a:blip r:embed="rId25">
              <a:extLst>
                <a:ext uri="{28A0092B-C50C-407E-A947-70E740481C1C}">
                  <a14:useLocalDpi xmlns:a14="http://schemas.microsoft.com/office/drawing/2010/main" val="0"/>
                </a:ext>
              </a:extLst>
            </a:blip>
            <a:srcRect l="11020" t="11659" r="8296" b="9392"/>
            <a:stretch/>
          </p:blipFill>
          <p:spPr>
            <a:xfrm>
              <a:off x="11865653" y="26700381"/>
              <a:ext cx="3688870" cy="3609525"/>
            </a:xfrm>
            <a:prstGeom prst="rect">
              <a:avLst/>
            </a:prstGeom>
          </p:spPr>
        </p:pic>
        <p:pic>
          <p:nvPicPr>
            <p:cNvPr id="374" name="Picture 373" descr="A diagram of a test data&#10;&#10;Description automatically generated">
              <a:extLst>
                <a:ext uri="{FF2B5EF4-FFF2-40B4-BE49-F238E27FC236}">
                  <a16:creationId xmlns:a16="http://schemas.microsoft.com/office/drawing/2014/main" id="{C92CD09F-1308-1457-2C08-5D27300150AD}"/>
                </a:ext>
              </a:extLst>
            </p:cNvPr>
            <p:cNvPicPr>
              <a:picLocks noChangeAspect="1"/>
            </p:cNvPicPr>
            <p:nvPr/>
          </p:nvPicPr>
          <p:blipFill rotWithShape="1">
            <a:blip r:embed="rId26">
              <a:extLst>
                <a:ext uri="{28A0092B-C50C-407E-A947-70E740481C1C}">
                  <a14:useLocalDpi xmlns:a14="http://schemas.microsoft.com/office/drawing/2010/main" val="0"/>
                </a:ext>
              </a:extLst>
            </a:blip>
            <a:srcRect l="11559" t="11622" r="9648" b="9892"/>
            <a:stretch/>
          </p:blipFill>
          <p:spPr>
            <a:xfrm>
              <a:off x="15876978" y="26684460"/>
              <a:ext cx="3602414" cy="3588380"/>
            </a:xfrm>
            <a:prstGeom prst="rect">
              <a:avLst/>
            </a:prstGeom>
          </p:spPr>
        </p:pic>
        <p:pic>
          <p:nvPicPr>
            <p:cNvPr id="376" name="Picture 375" descr="A diagram of a test data&#10;&#10;Description automatically generated">
              <a:extLst>
                <a:ext uri="{FF2B5EF4-FFF2-40B4-BE49-F238E27FC236}">
                  <a16:creationId xmlns:a16="http://schemas.microsoft.com/office/drawing/2014/main" id="{F90F5ECD-59F3-FF81-94FB-7806D06D5E88}"/>
                </a:ext>
              </a:extLst>
            </p:cNvPr>
            <p:cNvPicPr>
              <a:picLocks noChangeAspect="1"/>
            </p:cNvPicPr>
            <p:nvPr/>
          </p:nvPicPr>
          <p:blipFill rotWithShape="1">
            <a:blip r:embed="rId27">
              <a:extLst>
                <a:ext uri="{28A0092B-C50C-407E-A947-70E740481C1C}">
                  <a14:useLocalDpi xmlns:a14="http://schemas.microsoft.com/office/drawing/2010/main" val="0"/>
                </a:ext>
              </a:extLst>
            </a:blip>
            <a:srcRect l="11385" t="11164" r="9900" b="10048"/>
            <a:stretch/>
          </p:blipFill>
          <p:spPr>
            <a:xfrm>
              <a:off x="11865653" y="30806214"/>
              <a:ext cx="3598860" cy="3602241"/>
            </a:xfrm>
            <a:prstGeom prst="rect">
              <a:avLst/>
            </a:prstGeom>
          </p:spPr>
        </p:pic>
        <p:pic>
          <p:nvPicPr>
            <p:cNvPr id="378" name="Picture 377" descr="A diagram of a test data&#10;&#10;Description automatically generated">
              <a:extLst>
                <a:ext uri="{FF2B5EF4-FFF2-40B4-BE49-F238E27FC236}">
                  <a16:creationId xmlns:a16="http://schemas.microsoft.com/office/drawing/2014/main" id="{AB4F47EB-34A9-CD1D-3352-00690B13A08A}"/>
                </a:ext>
              </a:extLst>
            </p:cNvPr>
            <p:cNvPicPr>
              <a:picLocks noChangeAspect="1"/>
            </p:cNvPicPr>
            <p:nvPr/>
          </p:nvPicPr>
          <p:blipFill rotWithShape="1">
            <a:blip r:embed="rId28">
              <a:extLst>
                <a:ext uri="{28A0092B-C50C-407E-A947-70E740481C1C}">
                  <a14:useLocalDpi xmlns:a14="http://schemas.microsoft.com/office/drawing/2010/main" val="0"/>
                </a:ext>
              </a:extLst>
            </a:blip>
            <a:srcRect l="10459" t="10990" r="8858" b="9593"/>
            <a:stretch/>
          </p:blipFill>
          <p:spPr>
            <a:xfrm>
              <a:off x="15901545" y="30793805"/>
              <a:ext cx="3688870" cy="3630922"/>
            </a:xfrm>
            <a:prstGeom prst="rect">
              <a:avLst/>
            </a:prstGeom>
          </p:spPr>
        </p:pic>
        <p:grpSp>
          <p:nvGrpSpPr>
            <p:cNvPr id="379" name="Group 378">
              <a:extLst>
                <a:ext uri="{FF2B5EF4-FFF2-40B4-BE49-F238E27FC236}">
                  <a16:creationId xmlns:a16="http://schemas.microsoft.com/office/drawing/2014/main" id="{7384FFD1-B8FE-4276-48D7-00E8EC8E9445}"/>
                </a:ext>
              </a:extLst>
            </p:cNvPr>
            <p:cNvGrpSpPr/>
            <p:nvPr/>
          </p:nvGrpSpPr>
          <p:grpSpPr>
            <a:xfrm>
              <a:off x="13215413" y="26297417"/>
              <a:ext cx="5087273" cy="4418973"/>
              <a:chOff x="23111164" y="26521616"/>
              <a:chExt cx="5087273" cy="4418973"/>
            </a:xfrm>
          </p:grpSpPr>
          <p:sp>
            <p:nvSpPr>
              <p:cNvPr id="380" name="正方形/長方形 111">
                <a:extLst>
                  <a:ext uri="{FF2B5EF4-FFF2-40B4-BE49-F238E27FC236}">
                    <a16:creationId xmlns:a16="http://schemas.microsoft.com/office/drawing/2014/main" id="{704405F0-A831-3F54-A070-304A87C3020A}"/>
                  </a:ext>
                </a:extLst>
              </p:cNvPr>
              <p:cNvSpPr/>
              <p:nvPr/>
            </p:nvSpPr>
            <p:spPr>
              <a:xfrm>
                <a:off x="23111164" y="26534373"/>
                <a:ext cx="990420" cy="400110"/>
              </a:xfrm>
              <a:prstGeom prst="rect">
                <a:avLst/>
              </a:prstGeom>
            </p:spPr>
            <p:txBody>
              <a:bodyPr wrap="square">
                <a:spAutoFit/>
              </a:bodyPr>
              <a:lstStyle/>
              <a:p>
                <a:pPr algn="just"/>
                <a:r>
                  <a:rPr lang="en-US" altLang="ja-JP" sz="2000" dirty="0">
                    <a:latin typeface="Arial" panose="020B0604020202020204" pitchFamily="34" charset="0"/>
                    <a:ea typeface="游明朝" panose="02020400000000000000" pitchFamily="18" charset="-128"/>
                  </a:rPr>
                  <a:t>SMO</a:t>
                </a:r>
                <a:endParaRPr lang="ja-JP" altLang="en-US" sz="2000" dirty="0"/>
              </a:p>
            </p:txBody>
          </p:sp>
          <p:sp>
            <p:nvSpPr>
              <p:cNvPr id="381" name="正方形/長方形 111">
                <a:extLst>
                  <a:ext uri="{FF2B5EF4-FFF2-40B4-BE49-F238E27FC236}">
                    <a16:creationId xmlns:a16="http://schemas.microsoft.com/office/drawing/2014/main" id="{E960F0D6-E3DE-CF64-4283-E7D87F2F8CF7}"/>
                  </a:ext>
                </a:extLst>
              </p:cNvPr>
              <p:cNvSpPr/>
              <p:nvPr/>
            </p:nvSpPr>
            <p:spPr>
              <a:xfrm>
                <a:off x="27208017" y="26521616"/>
                <a:ext cx="990420" cy="400110"/>
              </a:xfrm>
              <a:prstGeom prst="rect">
                <a:avLst/>
              </a:prstGeom>
            </p:spPr>
            <p:txBody>
              <a:bodyPr wrap="square">
                <a:spAutoFit/>
              </a:bodyPr>
              <a:lstStyle/>
              <a:p>
                <a:pPr algn="just"/>
                <a:r>
                  <a:rPr lang="en-US" altLang="ja-JP" sz="2000" dirty="0">
                    <a:latin typeface="Arial" panose="020B0604020202020204" pitchFamily="34" charset="0"/>
                    <a:ea typeface="游明朝" panose="02020400000000000000" pitchFamily="18" charset="-128"/>
                  </a:rPr>
                  <a:t>SA</a:t>
                </a:r>
                <a:endParaRPr lang="ja-JP" altLang="en-US" sz="2000" dirty="0"/>
              </a:p>
            </p:txBody>
          </p:sp>
          <p:sp>
            <p:nvSpPr>
              <p:cNvPr id="382" name="正方形/長方形 111">
                <a:extLst>
                  <a:ext uri="{FF2B5EF4-FFF2-40B4-BE49-F238E27FC236}">
                    <a16:creationId xmlns:a16="http://schemas.microsoft.com/office/drawing/2014/main" id="{DCA66DF7-0E51-53AB-1613-BE5B4122162A}"/>
                  </a:ext>
                </a:extLst>
              </p:cNvPr>
              <p:cNvSpPr/>
              <p:nvPr/>
            </p:nvSpPr>
            <p:spPr>
              <a:xfrm>
                <a:off x="23194634" y="30540479"/>
                <a:ext cx="990420" cy="400110"/>
              </a:xfrm>
              <a:prstGeom prst="rect">
                <a:avLst/>
              </a:prstGeom>
            </p:spPr>
            <p:txBody>
              <a:bodyPr wrap="square">
                <a:spAutoFit/>
              </a:bodyPr>
              <a:lstStyle/>
              <a:p>
                <a:pPr algn="just"/>
                <a:r>
                  <a:rPr lang="en-US" altLang="ja-JP" sz="2000" dirty="0">
                    <a:latin typeface="Arial" panose="020B0604020202020204" pitchFamily="34" charset="0"/>
                    <a:ea typeface="游明朝" panose="02020400000000000000" pitchFamily="18" charset="-128"/>
                  </a:rPr>
                  <a:t>QA</a:t>
                </a:r>
                <a:endParaRPr lang="ja-JP" altLang="en-US" sz="2000" dirty="0"/>
              </a:p>
            </p:txBody>
          </p:sp>
          <p:sp>
            <p:nvSpPr>
              <p:cNvPr id="383" name="正方形/長方形 111">
                <a:extLst>
                  <a:ext uri="{FF2B5EF4-FFF2-40B4-BE49-F238E27FC236}">
                    <a16:creationId xmlns:a16="http://schemas.microsoft.com/office/drawing/2014/main" id="{008C6FD7-FF96-2B96-6B84-08C5E6F23969}"/>
                  </a:ext>
                </a:extLst>
              </p:cNvPr>
              <p:cNvSpPr/>
              <p:nvPr/>
            </p:nvSpPr>
            <p:spPr>
              <a:xfrm>
                <a:off x="27193577" y="30527652"/>
                <a:ext cx="990420" cy="400110"/>
              </a:xfrm>
              <a:prstGeom prst="rect">
                <a:avLst/>
              </a:prstGeom>
            </p:spPr>
            <p:txBody>
              <a:bodyPr wrap="square">
                <a:spAutoFit/>
              </a:bodyPr>
              <a:lstStyle/>
              <a:p>
                <a:pPr algn="just"/>
                <a:r>
                  <a:rPr lang="en-US" altLang="ja-JP" sz="2000" dirty="0">
                    <a:latin typeface="Arial" panose="020B0604020202020204" pitchFamily="34" charset="0"/>
                    <a:ea typeface="游明朝" panose="02020400000000000000" pitchFamily="18" charset="-128"/>
                  </a:rPr>
                  <a:t>MTQA</a:t>
                </a:r>
                <a:endParaRPr lang="ja-JP" altLang="en-US" sz="2000" dirty="0"/>
              </a:p>
            </p:txBody>
          </p:sp>
        </p:grpSp>
      </p:grpSp>
      <p:sp>
        <p:nvSpPr>
          <p:cNvPr id="389" name="TextBox 388">
            <a:extLst>
              <a:ext uri="{FF2B5EF4-FFF2-40B4-BE49-F238E27FC236}">
                <a16:creationId xmlns:a16="http://schemas.microsoft.com/office/drawing/2014/main" id="{8C53CA66-31AE-8CF8-AD00-F6382D886083}"/>
              </a:ext>
            </a:extLst>
          </p:cNvPr>
          <p:cNvSpPr txBox="1"/>
          <p:nvPr/>
        </p:nvSpPr>
        <p:spPr>
          <a:xfrm>
            <a:off x="21706855" y="34521365"/>
            <a:ext cx="9761908" cy="923330"/>
          </a:xfrm>
          <a:prstGeom prst="rect">
            <a:avLst/>
          </a:prstGeom>
          <a:noFill/>
        </p:spPr>
        <p:txBody>
          <a:bodyPr wrap="square">
            <a:spAutoFit/>
          </a:bodyPr>
          <a:lstStyle/>
          <a:p>
            <a:r>
              <a:rPr lang="en-US" sz="1800" dirty="0"/>
              <a:t>For the handwritten digits 0 to 4, MTQA showcased a strong performance, aligning closely with SMO and SA in accuracy while demonstrating its potential to efficiently handle more complex, multi-class recognition tasks in real-world applications.</a:t>
            </a:r>
          </a:p>
        </p:txBody>
      </p:sp>
      <p:sp>
        <p:nvSpPr>
          <p:cNvPr id="392" name="テキスト ボックス 948">
            <a:extLst>
              <a:ext uri="{FF2B5EF4-FFF2-40B4-BE49-F238E27FC236}">
                <a16:creationId xmlns:a16="http://schemas.microsoft.com/office/drawing/2014/main" id="{288A72F2-5191-8BA2-6F96-ACD456863BB3}"/>
              </a:ext>
            </a:extLst>
          </p:cNvPr>
          <p:cNvSpPr txBox="1"/>
          <p:nvPr/>
        </p:nvSpPr>
        <p:spPr>
          <a:xfrm>
            <a:off x="25190824" y="15249123"/>
            <a:ext cx="6267900" cy="523220"/>
          </a:xfrm>
          <a:prstGeom prst="rect">
            <a:avLst/>
          </a:prstGeom>
          <a:noFill/>
        </p:spPr>
        <p:txBody>
          <a:bodyPr wrap="square" rtlCol="0">
            <a:spAutoFit/>
          </a:bodyPr>
          <a:lstStyle/>
          <a:p>
            <a:pPr lvl="0" algn="ctr"/>
            <a:r>
              <a:rPr lang="en-US" altLang="ja-JP" sz="2800" dirty="0"/>
              <a:t>Sequential Quantum Annealing</a:t>
            </a:r>
            <a:endParaRPr lang="ja-JP" altLang="en-US" sz="2800" dirty="0">
              <a:ln>
                <a:solidFill>
                  <a:schemeClr val="bg2">
                    <a:lumMod val="40000"/>
                    <a:lumOff val="60000"/>
                  </a:schemeClr>
                </a:solidFill>
              </a:ln>
            </a:endParaRPr>
          </a:p>
        </p:txBody>
      </p:sp>
      <p:sp>
        <p:nvSpPr>
          <p:cNvPr id="393" name="テキスト ボックス 948">
            <a:extLst>
              <a:ext uri="{FF2B5EF4-FFF2-40B4-BE49-F238E27FC236}">
                <a16:creationId xmlns:a16="http://schemas.microsoft.com/office/drawing/2014/main" id="{65F13156-088C-EE7B-2A2C-A06D680DD103}"/>
              </a:ext>
            </a:extLst>
          </p:cNvPr>
          <p:cNvSpPr txBox="1"/>
          <p:nvPr/>
        </p:nvSpPr>
        <p:spPr>
          <a:xfrm>
            <a:off x="25959592" y="15964262"/>
            <a:ext cx="4682516" cy="1015663"/>
          </a:xfrm>
          <a:prstGeom prst="rect">
            <a:avLst/>
          </a:prstGeom>
          <a:noFill/>
        </p:spPr>
        <p:txBody>
          <a:bodyPr wrap="square" rtlCol="0">
            <a:spAutoFit/>
          </a:bodyPr>
          <a:lstStyle/>
          <a:p>
            <a:pPr lvl="0"/>
            <a:r>
              <a:rPr lang="en-US" altLang="ja-JP" sz="2000" dirty="0"/>
              <a:t>QA runs with the same embedding allocation for each classifier. In total, N run for training.</a:t>
            </a:r>
            <a:endParaRPr lang="ja-JP" altLang="en-US" sz="2000" dirty="0">
              <a:ln>
                <a:solidFill>
                  <a:schemeClr val="bg2">
                    <a:lumMod val="40000"/>
                    <a:lumOff val="60000"/>
                  </a:schemeClr>
                </a:solidFill>
              </a:ln>
            </a:endParaRPr>
          </a:p>
        </p:txBody>
      </p:sp>
      <p:sp>
        <p:nvSpPr>
          <p:cNvPr id="394" name="テキスト ボックス 948">
            <a:extLst>
              <a:ext uri="{FF2B5EF4-FFF2-40B4-BE49-F238E27FC236}">
                <a16:creationId xmlns:a16="http://schemas.microsoft.com/office/drawing/2014/main" id="{B6EA89ED-16B6-C3EE-DB78-9AE82BE8A43B}"/>
              </a:ext>
            </a:extLst>
          </p:cNvPr>
          <p:cNvSpPr txBox="1"/>
          <p:nvPr/>
        </p:nvSpPr>
        <p:spPr>
          <a:xfrm>
            <a:off x="25959592" y="18031433"/>
            <a:ext cx="2401158" cy="400110"/>
          </a:xfrm>
          <a:prstGeom prst="rect">
            <a:avLst/>
          </a:prstGeom>
          <a:noFill/>
        </p:spPr>
        <p:txBody>
          <a:bodyPr wrap="square" rtlCol="0">
            <a:spAutoFit/>
          </a:bodyPr>
          <a:lstStyle/>
          <a:p>
            <a:pPr lvl="0"/>
            <a:r>
              <a:rPr lang="en-US" altLang="ja-JP" sz="2000" dirty="0"/>
              <a:t>Class 0 vs Rest</a:t>
            </a:r>
            <a:endParaRPr lang="ja-JP" altLang="en-US" sz="2000" dirty="0">
              <a:ln>
                <a:solidFill>
                  <a:schemeClr val="bg2">
                    <a:lumMod val="40000"/>
                    <a:lumOff val="60000"/>
                  </a:schemeClr>
                </a:solidFill>
              </a:ln>
            </a:endParaRPr>
          </a:p>
        </p:txBody>
      </p:sp>
      <p:sp>
        <p:nvSpPr>
          <p:cNvPr id="395" name="テキスト ボックス 948">
            <a:extLst>
              <a:ext uri="{FF2B5EF4-FFF2-40B4-BE49-F238E27FC236}">
                <a16:creationId xmlns:a16="http://schemas.microsoft.com/office/drawing/2014/main" id="{F823640C-7ADE-DE50-87D1-4AD3D0C45CFC}"/>
              </a:ext>
            </a:extLst>
          </p:cNvPr>
          <p:cNvSpPr txBox="1"/>
          <p:nvPr/>
        </p:nvSpPr>
        <p:spPr>
          <a:xfrm>
            <a:off x="25959592" y="18632900"/>
            <a:ext cx="2401158" cy="400110"/>
          </a:xfrm>
          <a:prstGeom prst="rect">
            <a:avLst/>
          </a:prstGeom>
          <a:noFill/>
        </p:spPr>
        <p:txBody>
          <a:bodyPr wrap="square" rtlCol="0">
            <a:spAutoFit/>
          </a:bodyPr>
          <a:lstStyle/>
          <a:p>
            <a:pPr lvl="0"/>
            <a:r>
              <a:rPr lang="en-US" altLang="ja-JP" sz="2000" dirty="0"/>
              <a:t>Class 1 vs Rest</a:t>
            </a:r>
            <a:endParaRPr lang="ja-JP" altLang="en-US" sz="2000" dirty="0">
              <a:ln>
                <a:solidFill>
                  <a:schemeClr val="bg2">
                    <a:lumMod val="40000"/>
                    <a:lumOff val="60000"/>
                  </a:schemeClr>
                </a:solidFill>
              </a:ln>
            </a:endParaRPr>
          </a:p>
        </p:txBody>
      </p:sp>
      <p:sp>
        <p:nvSpPr>
          <p:cNvPr id="396" name="テキスト ボックス 948">
            <a:extLst>
              <a:ext uri="{FF2B5EF4-FFF2-40B4-BE49-F238E27FC236}">
                <a16:creationId xmlns:a16="http://schemas.microsoft.com/office/drawing/2014/main" id="{F58226FF-63BA-377D-862F-796CA645E7BF}"/>
              </a:ext>
            </a:extLst>
          </p:cNvPr>
          <p:cNvSpPr txBox="1"/>
          <p:nvPr/>
        </p:nvSpPr>
        <p:spPr>
          <a:xfrm>
            <a:off x="25959592" y="19234367"/>
            <a:ext cx="2401158" cy="400110"/>
          </a:xfrm>
          <a:prstGeom prst="rect">
            <a:avLst/>
          </a:prstGeom>
          <a:noFill/>
        </p:spPr>
        <p:txBody>
          <a:bodyPr wrap="square" rtlCol="0">
            <a:spAutoFit/>
          </a:bodyPr>
          <a:lstStyle/>
          <a:p>
            <a:pPr lvl="0"/>
            <a:r>
              <a:rPr lang="en-US" altLang="ja-JP" sz="2000" dirty="0"/>
              <a:t>Class 2 vs Rest</a:t>
            </a:r>
            <a:endParaRPr lang="ja-JP" altLang="en-US" sz="2000" dirty="0">
              <a:ln>
                <a:solidFill>
                  <a:schemeClr val="bg2">
                    <a:lumMod val="40000"/>
                    <a:lumOff val="60000"/>
                  </a:schemeClr>
                </a:solidFill>
              </a:ln>
            </a:endParaRPr>
          </a:p>
        </p:txBody>
      </p:sp>
      <p:sp>
        <p:nvSpPr>
          <p:cNvPr id="397" name="テキスト ボックス 948">
            <a:extLst>
              <a:ext uri="{FF2B5EF4-FFF2-40B4-BE49-F238E27FC236}">
                <a16:creationId xmlns:a16="http://schemas.microsoft.com/office/drawing/2014/main" id="{2C6F1432-CC57-4379-ABAE-86BF6DB5A9D2}"/>
              </a:ext>
            </a:extLst>
          </p:cNvPr>
          <p:cNvSpPr txBox="1"/>
          <p:nvPr/>
        </p:nvSpPr>
        <p:spPr>
          <a:xfrm>
            <a:off x="25959592" y="19835834"/>
            <a:ext cx="2401158" cy="400110"/>
          </a:xfrm>
          <a:prstGeom prst="rect">
            <a:avLst/>
          </a:prstGeom>
          <a:noFill/>
        </p:spPr>
        <p:txBody>
          <a:bodyPr wrap="square" rtlCol="0">
            <a:spAutoFit/>
          </a:bodyPr>
          <a:lstStyle/>
          <a:p>
            <a:pPr lvl="0"/>
            <a:r>
              <a:rPr lang="en-US" altLang="ja-JP" sz="2000" dirty="0"/>
              <a:t>Class 3 vs Rest</a:t>
            </a:r>
            <a:endParaRPr lang="ja-JP" altLang="en-US" sz="2000" dirty="0">
              <a:ln>
                <a:solidFill>
                  <a:schemeClr val="bg2">
                    <a:lumMod val="40000"/>
                    <a:lumOff val="60000"/>
                  </a:schemeClr>
                </a:solidFill>
              </a:ln>
            </a:endParaRPr>
          </a:p>
        </p:txBody>
      </p:sp>
      <p:sp>
        <p:nvSpPr>
          <p:cNvPr id="398" name="テキスト ボックス 948">
            <a:extLst>
              <a:ext uri="{FF2B5EF4-FFF2-40B4-BE49-F238E27FC236}">
                <a16:creationId xmlns:a16="http://schemas.microsoft.com/office/drawing/2014/main" id="{07E2AAC1-2BE4-1E5C-6CD6-A2B3FD848E9D}"/>
              </a:ext>
            </a:extLst>
          </p:cNvPr>
          <p:cNvSpPr txBox="1"/>
          <p:nvPr/>
        </p:nvSpPr>
        <p:spPr>
          <a:xfrm>
            <a:off x="25959592" y="17429966"/>
            <a:ext cx="2401158" cy="400110"/>
          </a:xfrm>
          <a:prstGeom prst="rect">
            <a:avLst/>
          </a:prstGeom>
          <a:noFill/>
        </p:spPr>
        <p:txBody>
          <a:bodyPr wrap="square" rtlCol="0">
            <a:spAutoFit/>
          </a:bodyPr>
          <a:lstStyle/>
          <a:p>
            <a:pPr lvl="0"/>
            <a:r>
              <a:rPr lang="en-US" altLang="ja-JP" sz="2000" dirty="0">
                <a:ln>
                  <a:solidFill>
                    <a:schemeClr val="bg2">
                      <a:lumMod val="40000"/>
                      <a:lumOff val="60000"/>
                    </a:schemeClr>
                  </a:solidFill>
                </a:ln>
              </a:rPr>
              <a:t>Example on left</a:t>
            </a:r>
            <a:endParaRPr lang="ja-JP" altLang="en-US" sz="2000" dirty="0">
              <a:ln>
                <a:solidFill>
                  <a:schemeClr val="bg2">
                    <a:lumMod val="40000"/>
                    <a:lumOff val="60000"/>
                  </a:schemeClr>
                </a:solidFill>
              </a:ln>
            </a:endParaRPr>
          </a:p>
        </p:txBody>
      </p:sp>
      <p:sp>
        <p:nvSpPr>
          <p:cNvPr id="399" name="テキスト ボックス 948">
            <a:extLst>
              <a:ext uri="{FF2B5EF4-FFF2-40B4-BE49-F238E27FC236}">
                <a16:creationId xmlns:a16="http://schemas.microsoft.com/office/drawing/2014/main" id="{245191E3-2473-7429-934F-880A29A84503}"/>
              </a:ext>
            </a:extLst>
          </p:cNvPr>
          <p:cNvSpPr txBox="1"/>
          <p:nvPr/>
        </p:nvSpPr>
        <p:spPr>
          <a:xfrm>
            <a:off x="28696600" y="18847288"/>
            <a:ext cx="2401158" cy="400110"/>
          </a:xfrm>
          <a:prstGeom prst="rect">
            <a:avLst/>
          </a:prstGeom>
          <a:noFill/>
        </p:spPr>
        <p:txBody>
          <a:bodyPr wrap="square" rtlCol="0">
            <a:spAutoFit/>
          </a:bodyPr>
          <a:lstStyle/>
          <a:p>
            <a:pPr lvl="0"/>
            <a:r>
              <a:rPr lang="en-US" altLang="ja-JP" sz="2000" dirty="0">
                <a:ln>
                  <a:solidFill>
                    <a:schemeClr val="bg2">
                      <a:lumMod val="40000"/>
                      <a:lumOff val="60000"/>
                    </a:schemeClr>
                  </a:solidFill>
                </a:ln>
              </a:rPr>
              <a:t>QA run 4 times</a:t>
            </a:r>
            <a:endParaRPr lang="ja-JP" altLang="en-US" sz="2000" dirty="0">
              <a:ln>
                <a:solidFill>
                  <a:schemeClr val="bg2">
                    <a:lumMod val="40000"/>
                    <a:lumOff val="60000"/>
                  </a:schemeClr>
                </a:solidFill>
              </a:ln>
            </a:endParaRPr>
          </a:p>
        </p:txBody>
      </p:sp>
      <p:sp>
        <p:nvSpPr>
          <p:cNvPr id="400" name="Left Brace 399">
            <a:extLst>
              <a:ext uri="{FF2B5EF4-FFF2-40B4-BE49-F238E27FC236}">
                <a16:creationId xmlns:a16="http://schemas.microsoft.com/office/drawing/2014/main" id="{AF7A0FDC-3736-40D1-A69B-5D568266F347}"/>
              </a:ext>
            </a:extLst>
          </p:cNvPr>
          <p:cNvSpPr/>
          <p:nvPr/>
        </p:nvSpPr>
        <p:spPr bwMode="auto">
          <a:xfrm rot="10800000">
            <a:off x="28112667" y="18092605"/>
            <a:ext cx="527963" cy="2036684"/>
          </a:xfrm>
          <a:prstGeom prst="leftBrac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3200" b="1" i="0" u="none" strike="noStrike" cap="none" normalizeH="0" baseline="0">
              <a:ln>
                <a:noFill/>
              </a:ln>
              <a:solidFill>
                <a:schemeClr val="bg1"/>
              </a:solidFill>
              <a:effectLst/>
              <a:latin typeface="Arial" charset="0"/>
              <a:ea typeface="ＭＳ Ｐゴシック" pitchFamily="50" charset="-128"/>
            </a:endParaRPr>
          </a:p>
        </p:txBody>
      </p:sp>
    </p:spTree>
    <p:extLst>
      <p:ext uri="{BB962C8B-B14F-4D97-AF65-F5344CB8AC3E}">
        <p14:creationId xmlns:p14="http://schemas.microsoft.com/office/powerpoint/2010/main" val="4220677802"/>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38100"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sz="3200" b="1" i="0" u="none" strike="noStrike" cap="none" normalizeH="0" baseline="0" smtClean="0">
            <a:ln>
              <a:noFill/>
            </a:ln>
            <a:solidFill>
              <a:schemeClr val="bg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rgbClr val="FF9900"/>
        </a:solidFill>
        <a:ln w="38100"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sz="3200" b="1" i="0" u="none" strike="noStrike" cap="none" normalizeH="0" baseline="0" smtClean="0">
            <a:ln>
              <a:noFill/>
            </a:ln>
            <a:solidFill>
              <a:schemeClr val="bg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133167</TotalTime>
  <Words>653</Words>
  <Application>Microsoft Office PowerPoint</Application>
  <PresentationFormat>Custom</PresentationFormat>
  <Paragraphs>117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PGothic</vt:lpstr>
      <vt:lpstr>Söhne</vt:lpstr>
      <vt:lpstr>Arial</vt:lpstr>
      <vt:lpstr>Cambria Math</vt:lpstr>
      <vt:lpstr>Times New Roman</vt:lpstr>
      <vt:lpstr>Wingdings</vt:lpstr>
      <vt:lpstr>1_標準デザイン</vt:lpstr>
      <vt:lpstr>PowerPoint Presentation</vt:lpstr>
    </vt:vector>
  </TitlesOfParts>
  <Company>TUAT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Quantum Annealing: A Novel Approach to Solving Multiple NP-Hard Problems Concurrently</dc:title>
  <dc:creator>Yusuke TOMODA</dc:creator>
  <cp:lastModifiedBy>Oyu-Erdene Batbayasgalan</cp:lastModifiedBy>
  <cp:revision>3370</cp:revision>
  <cp:lastPrinted>2019-07-12T05:46:35Z</cp:lastPrinted>
  <dcterms:created xsi:type="dcterms:W3CDTF">2001-08-26T06:20:24Z</dcterms:created>
  <dcterms:modified xsi:type="dcterms:W3CDTF">2024-07-21T15:27:24Z</dcterms:modified>
</cp:coreProperties>
</file>