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
  </p:notesMasterIdLst>
  <p:handoutMasterIdLst>
    <p:handoutMasterId r:id="rId4"/>
  </p:handoutMasterIdLst>
  <p:sldIdLst>
    <p:sldId id="962" r:id="rId2"/>
  </p:sldIdLst>
  <p:sldSz cx="31935738" cy="42773600"/>
  <p:notesSz cx="6797675" cy="9926638"/>
  <p:defaultTextStyle>
    <a:defPPr>
      <a:defRPr lang="ja-JP"/>
    </a:defPPr>
    <a:lvl1pPr algn="l" rtl="0" fontAlgn="base">
      <a:spcBef>
        <a:spcPct val="0"/>
      </a:spcBef>
      <a:spcAft>
        <a:spcPct val="0"/>
      </a:spcAft>
      <a:defRPr kumimoji="1" sz="3100" b="1" kern="1200">
        <a:solidFill>
          <a:schemeClr val="bg1"/>
        </a:solidFill>
        <a:latin typeface="Arial" charset="0"/>
        <a:ea typeface="ＭＳ Ｐゴシック" charset="-128"/>
        <a:cs typeface="+mn-cs"/>
      </a:defRPr>
    </a:lvl1pPr>
    <a:lvl2pPr marL="457200" algn="l" rtl="0" fontAlgn="base">
      <a:spcBef>
        <a:spcPct val="0"/>
      </a:spcBef>
      <a:spcAft>
        <a:spcPct val="0"/>
      </a:spcAft>
      <a:defRPr kumimoji="1" sz="3100" b="1" kern="1200">
        <a:solidFill>
          <a:schemeClr val="bg1"/>
        </a:solidFill>
        <a:latin typeface="Arial" charset="0"/>
        <a:ea typeface="ＭＳ Ｐゴシック" charset="-128"/>
        <a:cs typeface="+mn-cs"/>
      </a:defRPr>
    </a:lvl2pPr>
    <a:lvl3pPr marL="914400" algn="l" rtl="0" fontAlgn="base">
      <a:spcBef>
        <a:spcPct val="0"/>
      </a:spcBef>
      <a:spcAft>
        <a:spcPct val="0"/>
      </a:spcAft>
      <a:defRPr kumimoji="1" sz="3100" b="1" kern="1200">
        <a:solidFill>
          <a:schemeClr val="bg1"/>
        </a:solidFill>
        <a:latin typeface="Arial" charset="0"/>
        <a:ea typeface="ＭＳ Ｐゴシック" charset="-128"/>
        <a:cs typeface="+mn-cs"/>
      </a:defRPr>
    </a:lvl3pPr>
    <a:lvl4pPr marL="1371600" algn="l" rtl="0" fontAlgn="base">
      <a:spcBef>
        <a:spcPct val="0"/>
      </a:spcBef>
      <a:spcAft>
        <a:spcPct val="0"/>
      </a:spcAft>
      <a:defRPr kumimoji="1" sz="3100" b="1" kern="1200">
        <a:solidFill>
          <a:schemeClr val="bg1"/>
        </a:solidFill>
        <a:latin typeface="Arial" charset="0"/>
        <a:ea typeface="ＭＳ Ｐゴシック" charset="-128"/>
        <a:cs typeface="+mn-cs"/>
      </a:defRPr>
    </a:lvl4pPr>
    <a:lvl5pPr marL="1828800" algn="l" rtl="0" fontAlgn="base">
      <a:spcBef>
        <a:spcPct val="0"/>
      </a:spcBef>
      <a:spcAft>
        <a:spcPct val="0"/>
      </a:spcAft>
      <a:defRPr kumimoji="1" sz="3100" b="1" kern="1200">
        <a:solidFill>
          <a:schemeClr val="bg1"/>
        </a:solidFill>
        <a:latin typeface="Arial" charset="0"/>
        <a:ea typeface="ＭＳ Ｐゴシック" charset="-128"/>
        <a:cs typeface="+mn-cs"/>
      </a:defRPr>
    </a:lvl5pPr>
    <a:lvl6pPr marL="2286000" algn="l" defTabSz="914400" rtl="0" eaLnBrk="1" latinLnBrk="0" hangingPunct="1">
      <a:defRPr kumimoji="1" sz="3100" b="1" kern="1200">
        <a:solidFill>
          <a:schemeClr val="bg1"/>
        </a:solidFill>
        <a:latin typeface="Arial" charset="0"/>
        <a:ea typeface="ＭＳ Ｐゴシック" charset="-128"/>
        <a:cs typeface="+mn-cs"/>
      </a:defRPr>
    </a:lvl6pPr>
    <a:lvl7pPr marL="2743200" algn="l" defTabSz="914400" rtl="0" eaLnBrk="1" latinLnBrk="0" hangingPunct="1">
      <a:defRPr kumimoji="1" sz="3100" b="1" kern="1200">
        <a:solidFill>
          <a:schemeClr val="bg1"/>
        </a:solidFill>
        <a:latin typeface="Arial" charset="0"/>
        <a:ea typeface="ＭＳ Ｐゴシック" charset="-128"/>
        <a:cs typeface="+mn-cs"/>
      </a:defRPr>
    </a:lvl7pPr>
    <a:lvl8pPr marL="3200400" algn="l" defTabSz="914400" rtl="0" eaLnBrk="1" latinLnBrk="0" hangingPunct="1">
      <a:defRPr kumimoji="1" sz="3100" b="1" kern="1200">
        <a:solidFill>
          <a:schemeClr val="bg1"/>
        </a:solidFill>
        <a:latin typeface="Arial" charset="0"/>
        <a:ea typeface="ＭＳ Ｐゴシック" charset="-128"/>
        <a:cs typeface="+mn-cs"/>
      </a:defRPr>
    </a:lvl8pPr>
    <a:lvl9pPr marL="3657600" algn="l" defTabSz="914400" rtl="0" eaLnBrk="1" latinLnBrk="0" hangingPunct="1">
      <a:defRPr kumimoji="1" sz="3100" b="1"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742">
          <p15:clr>
            <a:srgbClr val="A4A3A4"/>
          </p15:clr>
        </p15:guide>
        <p15:guide id="2" pos="1011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0000"/>
    <a:srgbClr val="00FFFF"/>
    <a:srgbClr val="FFFF00"/>
    <a:srgbClr val="FF33CC"/>
    <a:srgbClr val="B88C00"/>
    <a:srgbClr val="CCFF66"/>
    <a:srgbClr val="92D050"/>
    <a:srgbClr val="33CC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95" autoAdjust="0"/>
    <p:restoredTop sz="94813" autoAdjust="0"/>
  </p:normalViewPr>
  <p:slideViewPr>
    <p:cSldViewPr snapToObjects="1">
      <p:cViewPr>
        <p:scale>
          <a:sx n="32" d="100"/>
          <a:sy n="32" d="100"/>
        </p:scale>
        <p:origin x="3200" y="144"/>
      </p:cViewPr>
      <p:guideLst>
        <p:guide orient="horz" pos="742"/>
        <p:guide pos="10117"/>
      </p:guideLst>
    </p:cSldViewPr>
  </p:slideViewPr>
  <p:outlineViewPr>
    <p:cViewPr>
      <p:scale>
        <a:sx n="100" d="100"/>
        <a:sy n="100" d="100"/>
      </p:scale>
      <p:origin x="0" y="0"/>
    </p:cViewPr>
  </p:outlineViewPr>
  <p:notesTextViewPr>
    <p:cViewPr>
      <p:scale>
        <a:sx n="20" d="100"/>
        <a:sy n="20" d="100"/>
      </p:scale>
      <p:origin x="0" y="0"/>
    </p:cViewPr>
  </p:notesTextViewPr>
  <p:sorterViewPr>
    <p:cViewPr>
      <p:scale>
        <a:sx n="66" d="100"/>
        <a:sy n="66" d="100"/>
      </p:scale>
      <p:origin x="0" y="0"/>
    </p:cViewPr>
  </p:sorterViewPr>
  <p:notesViewPr>
    <p:cSldViewPr snapToObjects="1">
      <p:cViewPr varScale="1">
        <p:scale>
          <a:sx n="57" d="100"/>
          <a:sy n="57" d="100"/>
        </p:scale>
        <p:origin x="-1302" y="-90"/>
      </p:cViewPr>
      <p:guideLst>
        <p:guide orient="horz" pos="3127"/>
        <p:guide pos="2142"/>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bwMode="auto">
          <a:xfrm>
            <a:off x="0" y="0"/>
            <a:ext cx="2922651" cy="460280"/>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lvl1pPr defTabSz="914079">
              <a:defRPr sz="1200"/>
            </a:lvl1pPr>
          </a:lstStyle>
          <a:p>
            <a:pPr>
              <a:defRPr/>
            </a:pPr>
            <a:endParaRPr lang="en-US" altLang="ja-JP" dirty="0"/>
          </a:p>
        </p:txBody>
      </p:sp>
      <p:sp>
        <p:nvSpPr>
          <p:cNvPr id="219139" name="Rectangle 3"/>
          <p:cNvSpPr>
            <a:spLocks noGrp="1" noChangeArrowheads="1"/>
          </p:cNvSpPr>
          <p:nvPr>
            <p:ph type="dt" sz="quarter" idx="1"/>
          </p:nvPr>
        </p:nvSpPr>
        <p:spPr bwMode="auto">
          <a:xfrm>
            <a:off x="3845086" y="0"/>
            <a:ext cx="2922318" cy="460280"/>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lvl1pPr algn="r" defTabSz="914079">
              <a:defRPr sz="1200"/>
            </a:lvl1pPr>
          </a:lstStyle>
          <a:p>
            <a:pPr>
              <a:defRPr/>
            </a:pPr>
            <a:endParaRPr lang="en-US" altLang="ja-JP" dirty="0"/>
          </a:p>
        </p:txBody>
      </p:sp>
      <p:sp>
        <p:nvSpPr>
          <p:cNvPr id="219140" name="Rectangle 4"/>
          <p:cNvSpPr>
            <a:spLocks noGrp="1" noChangeArrowheads="1"/>
          </p:cNvSpPr>
          <p:nvPr>
            <p:ph type="ftr" sz="quarter" idx="2"/>
          </p:nvPr>
        </p:nvSpPr>
        <p:spPr bwMode="auto">
          <a:xfrm>
            <a:off x="0" y="9426661"/>
            <a:ext cx="2922651" cy="536594"/>
          </a:xfrm>
          <a:prstGeom prst="rect">
            <a:avLst/>
          </a:prstGeom>
          <a:noFill/>
          <a:ln w="9525">
            <a:noFill/>
            <a:miter lim="800000"/>
            <a:headEnd/>
            <a:tailEnd/>
          </a:ln>
        </p:spPr>
        <p:txBody>
          <a:bodyPr vert="horz" wrap="square" lIns="91959" tIns="45981" rIns="91959" bIns="45981" numCol="1" anchor="b" anchorCtr="0" compatLnSpc="1">
            <a:prstTxWarp prst="textNoShape">
              <a:avLst/>
            </a:prstTxWarp>
          </a:bodyPr>
          <a:lstStyle>
            <a:lvl1pPr defTabSz="914079">
              <a:defRPr sz="1200"/>
            </a:lvl1pPr>
          </a:lstStyle>
          <a:p>
            <a:pPr>
              <a:defRPr/>
            </a:pPr>
            <a:endParaRPr lang="en-US" altLang="ja-JP" dirty="0"/>
          </a:p>
        </p:txBody>
      </p:sp>
      <p:sp>
        <p:nvSpPr>
          <p:cNvPr id="219141" name="Rectangle 5"/>
          <p:cNvSpPr>
            <a:spLocks noGrp="1" noChangeArrowheads="1"/>
          </p:cNvSpPr>
          <p:nvPr>
            <p:ph type="sldNum" sz="quarter" idx="3"/>
          </p:nvPr>
        </p:nvSpPr>
        <p:spPr bwMode="auto">
          <a:xfrm>
            <a:off x="3845086" y="9426661"/>
            <a:ext cx="2922318" cy="536594"/>
          </a:xfrm>
          <a:prstGeom prst="rect">
            <a:avLst/>
          </a:prstGeom>
          <a:noFill/>
          <a:ln w="9525">
            <a:noFill/>
            <a:miter lim="800000"/>
            <a:headEnd/>
            <a:tailEnd/>
          </a:ln>
        </p:spPr>
        <p:txBody>
          <a:bodyPr vert="horz" wrap="square" lIns="91959" tIns="45981" rIns="91959" bIns="45981" numCol="1" anchor="b" anchorCtr="0" compatLnSpc="1">
            <a:prstTxWarp prst="textNoShape">
              <a:avLst/>
            </a:prstTxWarp>
          </a:bodyPr>
          <a:lstStyle>
            <a:lvl1pPr algn="r" defTabSz="914079">
              <a:defRPr sz="1200"/>
            </a:lvl1pPr>
          </a:lstStyle>
          <a:p>
            <a:pPr>
              <a:defRPr/>
            </a:pPr>
            <a:fld id="{10D692B0-B917-4418-8EC2-ED5258B67D83}" type="slidenum">
              <a:rPr lang="en-US" altLang="ja-JP"/>
              <a:pPr>
                <a:defRPr/>
              </a:pPr>
              <a:t>‹#›</a:t>
            </a:fld>
            <a:endParaRPr lang="en-US" altLang="ja-JP"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46269" cy="496896"/>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lvl1pPr defTabSz="914079">
              <a:defRPr sz="1200" b="0">
                <a:solidFill>
                  <a:schemeClr val="tx1"/>
                </a:solidFill>
                <a:latin typeface="Times New Roman" pitchFamily="18" charset="0"/>
              </a:defRPr>
            </a:lvl1pPr>
          </a:lstStyle>
          <a:p>
            <a:pPr>
              <a:defRPr/>
            </a:pPr>
            <a:endParaRPr lang="en-US" altLang="ja-JP" dirty="0"/>
          </a:p>
        </p:txBody>
      </p:sp>
      <p:sp>
        <p:nvSpPr>
          <p:cNvPr id="56323" name="Rectangle 3"/>
          <p:cNvSpPr>
            <a:spLocks noGrp="1" noChangeArrowheads="1"/>
          </p:cNvSpPr>
          <p:nvPr>
            <p:ph type="dt" idx="1"/>
          </p:nvPr>
        </p:nvSpPr>
        <p:spPr bwMode="auto">
          <a:xfrm>
            <a:off x="3851406" y="0"/>
            <a:ext cx="2946269" cy="496896"/>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lvl1pPr algn="r" defTabSz="914079">
              <a:defRPr sz="1200" b="0">
                <a:solidFill>
                  <a:schemeClr val="tx1"/>
                </a:solidFill>
                <a:latin typeface="Times New Roman" pitchFamily="18" charset="0"/>
              </a:defRPr>
            </a:lvl1pPr>
          </a:lstStyle>
          <a:p>
            <a:pPr>
              <a:defRPr/>
            </a:pPr>
            <a:endParaRPr lang="en-US" altLang="ja-JP" dirty="0"/>
          </a:p>
        </p:txBody>
      </p:sp>
      <p:sp>
        <p:nvSpPr>
          <p:cNvPr id="13316" name="Rectangle 4"/>
          <p:cNvSpPr>
            <a:spLocks noGrp="1" noRot="1" noChangeAspect="1" noChangeArrowheads="1" noTextEdit="1"/>
          </p:cNvSpPr>
          <p:nvPr>
            <p:ph type="sldImg" idx="2"/>
          </p:nvPr>
        </p:nvSpPr>
        <p:spPr bwMode="auto">
          <a:xfrm>
            <a:off x="2009775" y="744538"/>
            <a:ext cx="2776538" cy="3722687"/>
          </a:xfrm>
          <a:prstGeom prst="rect">
            <a:avLst/>
          </a:prstGeom>
          <a:noFill/>
          <a:ln w="9525">
            <a:solidFill>
              <a:srgbClr val="000000"/>
            </a:solidFill>
            <a:miter lim="800000"/>
            <a:headEnd/>
            <a:tailEnd/>
          </a:ln>
        </p:spPr>
      </p:sp>
      <p:sp>
        <p:nvSpPr>
          <p:cNvPr id="56325" name="Rectangle 5"/>
          <p:cNvSpPr>
            <a:spLocks noGrp="1" noChangeArrowheads="1"/>
          </p:cNvSpPr>
          <p:nvPr>
            <p:ph type="body" sz="quarter" idx="3"/>
          </p:nvPr>
        </p:nvSpPr>
        <p:spPr bwMode="auto">
          <a:xfrm>
            <a:off x="906468" y="4715042"/>
            <a:ext cx="4984740" cy="4466936"/>
          </a:xfrm>
          <a:prstGeom prst="rect">
            <a:avLst/>
          </a:prstGeom>
          <a:noFill/>
          <a:ln w="9525">
            <a:noFill/>
            <a:miter lim="800000"/>
            <a:headEnd/>
            <a:tailEnd/>
          </a:ln>
        </p:spPr>
        <p:txBody>
          <a:bodyPr vert="horz" wrap="square" lIns="91959" tIns="45981" rIns="91959" bIns="4598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56326" name="Rectangle 6"/>
          <p:cNvSpPr>
            <a:spLocks noGrp="1" noChangeArrowheads="1"/>
          </p:cNvSpPr>
          <p:nvPr>
            <p:ph type="ftr" sz="quarter" idx="4"/>
          </p:nvPr>
        </p:nvSpPr>
        <p:spPr bwMode="auto">
          <a:xfrm>
            <a:off x="0" y="9429742"/>
            <a:ext cx="2946269" cy="496896"/>
          </a:xfrm>
          <a:prstGeom prst="rect">
            <a:avLst/>
          </a:prstGeom>
          <a:noFill/>
          <a:ln w="9525">
            <a:noFill/>
            <a:miter lim="800000"/>
            <a:headEnd/>
            <a:tailEnd/>
          </a:ln>
        </p:spPr>
        <p:txBody>
          <a:bodyPr vert="horz" wrap="square" lIns="91959" tIns="45981" rIns="91959" bIns="45981" numCol="1" anchor="b" anchorCtr="0" compatLnSpc="1">
            <a:prstTxWarp prst="textNoShape">
              <a:avLst/>
            </a:prstTxWarp>
          </a:bodyPr>
          <a:lstStyle>
            <a:lvl1pPr defTabSz="914079">
              <a:defRPr sz="1200" b="0">
                <a:solidFill>
                  <a:schemeClr val="tx1"/>
                </a:solidFill>
                <a:latin typeface="Times New Roman" pitchFamily="18" charset="0"/>
              </a:defRPr>
            </a:lvl1pPr>
          </a:lstStyle>
          <a:p>
            <a:pPr>
              <a:defRPr/>
            </a:pPr>
            <a:endParaRPr lang="en-US" altLang="ja-JP" dirty="0"/>
          </a:p>
        </p:txBody>
      </p:sp>
      <p:sp>
        <p:nvSpPr>
          <p:cNvPr id="56327" name="Rectangle 7"/>
          <p:cNvSpPr>
            <a:spLocks noGrp="1" noChangeArrowheads="1"/>
          </p:cNvSpPr>
          <p:nvPr>
            <p:ph type="sldNum" sz="quarter" idx="5"/>
          </p:nvPr>
        </p:nvSpPr>
        <p:spPr bwMode="auto">
          <a:xfrm>
            <a:off x="3851406" y="9429742"/>
            <a:ext cx="2946269" cy="496896"/>
          </a:xfrm>
          <a:prstGeom prst="rect">
            <a:avLst/>
          </a:prstGeom>
          <a:noFill/>
          <a:ln w="9525">
            <a:noFill/>
            <a:miter lim="800000"/>
            <a:headEnd/>
            <a:tailEnd/>
          </a:ln>
        </p:spPr>
        <p:txBody>
          <a:bodyPr vert="horz" wrap="square" lIns="91959" tIns="45981" rIns="91959" bIns="45981" numCol="1" anchor="b" anchorCtr="0" compatLnSpc="1">
            <a:prstTxWarp prst="textNoShape">
              <a:avLst/>
            </a:prstTxWarp>
          </a:bodyPr>
          <a:lstStyle>
            <a:lvl1pPr algn="r" defTabSz="914079">
              <a:defRPr sz="1200" b="0">
                <a:solidFill>
                  <a:schemeClr val="tx1"/>
                </a:solidFill>
                <a:latin typeface="Times New Roman" pitchFamily="18" charset="0"/>
              </a:defRPr>
            </a:lvl1pPr>
          </a:lstStyle>
          <a:p>
            <a:pPr>
              <a:defRPr/>
            </a:pPr>
            <a:fld id="{9820BF92-6E7E-4F54-B891-1523286BC58C}"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スライド イメージ プレースホルダ 1"/>
          <p:cNvSpPr>
            <a:spLocks noGrp="1" noRot="1" noChangeAspect="1"/>
          </p:cNvSpPr>
          <p:nvPr>
            <p:ph type="sldImg"/>
          </p:nvPr>
        </p:nvSpPr>
        <p:spPr>
          <a:ln/>
        </p:spPr>
      </p:sp>
      <p:sp>
        <p:nvSpPr>
          <p:cNvPr id="16386" name="ノート プレースホルダ 2"/>
          <p:cNvSpPr>
            <a:spLocks noGrp="1"/>
          </p:cNvSpPr>
          <p:nvPr>
            <p:ph type="body" idx="1"/>
          </p:nvPr>
        </p:nvSpPr>
        <p:spPr>
          <a:noFill/>
          <a:ln/>
        </p:spPr>
        <p:txBody>
          <a:bodyPr/>
          <a:lstStyle/>
          <a:p>
            <a:endParaRPr lang="ja-JP" altLang="en-US" dirty="0"/>
          </a:p>
        </p:txBody>
      </p:sp>
      <p:sp>
        <p:nvSpPr>
          <p:cNvPr id="16387" name="スライド番号プレースホルダ 3"/>
          <p:cNvSpPr>
            <a:spLocks noGrp="1"/>
          </p:cNvSpPr>
          <p:nvPr>
            <p:ph type="sldNum" sz="quarter" idx="5"/>
          </p:nvPr>
        </p:nvSpPr>
        <p:spPr>
          <a:noFill/>
        </p:spPr>
        <p:txBody>
          <a:bodyPr/>
          <a:lstStyle/>
          <a:p>
            <a:fld id="{70C2188B-E9E5-4360-AA90-9378B106FA42}" type="slidenum">
              <a:rPr lang="en-US" altLang="ja-JP" smtClean="0"/>
              <a:pPr/>
              <a:t>1</a:t>
            </a:fld>
            <a:endParaRPr lang="en-US" altLang="ja-JP" dirty="0"/>
          </a:p>
        </p:txBody>
      </p:sp>
    </p:spTree>
    <p:extLst>
      <p:ext uri="{BB962C8B-B14F-4D97-AF65-F5344CB8AC3E}">
        <p14:creationId xmlns:p14="http://schemas.microsoft.com/office/powerpoint/2010/main" val="146593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395538" y="13287375"/>
            <a:ext cx="27144662" cy="9169400"/>
          </a:xfrm>
        </p:spPr>
        <p:txBody>
          <a:bodyPr/>
          <a:lstStyle/>
          <a:p>
            <a:r>
              <a:rPr lang="ja-JP" altLang="en-US"/>
              <a:t>マスタ タイトルの書式設定</a:t>
            </a:r>
          </a:p>
        </p:txBody>
      </p:sp>
      <p:sp>
        <p:nvSpPr>
          <p:cNvPr id="3" name="サブタイトル 2"/>
          <p:cNvSpPr>
            <a:spLocks noGrp="1"/>
          </p:cNvSpPr>
          <p:nvPr>
            <p:ph type="subTitle" idx="1"/>
          </p:nvPr>
        </p:nvSpPr>
        <p:spPr>
          <a:xfrm>
            <a:off x="4791075" y="24237950"/>
            <a:ext cx="22353588" cy="109315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1C10AB23-0831-4149-B7AD-792DE0EF888C}" type="slidenum">
              <a:rPr lang="en-US" altLang="ja-JP"/>
              <a:pPr>
                <a:defRPr/>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754BEA5B-3FA2-4C1F-AC83-FB09B6B4E8FC}" type="slidenum">
              <a:rPr lang="en-US" altLang="ja-JP"/>
              <a:pPr>
                <a:defRPr/>
              </a:pPr>
              <a:t>‹#›</a:t>
            </a:fld>
            <a:endParaRPr lang="en-US" altLang="ja-JP"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23153688" y="1712913"/>
            <a:ext cx="7185025" cy="36495037"/>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1597025" y="1712913"/>
            <a:ext cx="21404263" cy="36495037"/>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A1AB4FAD-58C1-4F17-8C1E-9B7D2FC807F8}" type="slidenum">
              <a:rPr lang="en-US" altLang="ja-JP"/>
              <a:pPr>
                <a:defRPr/>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E78D328F-6ECA-4AE4-A57F-8D7F008D17E3}" type="slidenum">
              <a:rPr lang="en-US" altLang="ja-JP"/>
              <a:pPr>
                <a:defRPr/>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522538" y="27485975"/>
            <a:ext cx="27146250" cy="8494713"/>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2522538" y="18129250"/>
            <a:ext cx="27146250" cy="93567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AF33FDE2-721E-415F-89CE-F8F1C4C32867}" type="slidenum">
              <a:rPr lang="en-US" altLang="ja-JP"/>
              <a:pPr>
                <a:defRPr/>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1597025" y="9980613"/>
            <a:ext cx="14293850" cy="28227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16043275" y="9980613"/>
            <a:ext cx="14295438" cy="28227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6"/>
          <p:cNvSpPr>
            <a:spLocks noGrp="1" noChangeArrowheads="1"/>
          </p:cNvSpPr>
          <p:nvPr>
            <p:ph type="sldNum" sz="quarter" idx="12"/>
          </p:nvPr>
        </p:nvSpPr>
        <p:spPr>
          <a:ln/>
        </p:spPr>
        <p:txBody>
          <a:bodyPr/>
          <a:lstStyle>
            <a:lvl1pPr>
              <a:defRPr/>
            </a:lvl1pPr>
          </a:lstStyle>
          <a:p>
            <a:pPr>
              <a:defRPr/>
            </a:pPr>
            <a:fld id="{3C487575-36E6-40BE-B937-67269737716D}" type="slidenum">
              <a:rPr lang="en-US" altLang="ja-JP"/>
              <a:pPr>
                <a:defRPr/>
              </a:pPr>
              <a:t>‹#›</a:t>
            </a:fld>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1597025" y="9574213"/>
            <a:ext cx="14109700"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1597025" y="13565188"/>
            <a:ext cx="14109700" cy="246443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16222663" y="9574213"/>
            <a:ext cx="14116050"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16222663" y="13565188"/>
            <a:ext cx="14116050" cy="246443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9" name="Rectangle 6"/>
          <p:cNvSpPr>
            <a:spLocks noGrp="1" noChangeArrowheads="1"/>
          </p:cNvSpPr>
          <p:nvPr>
            <p:ph type="sldNum" sz="quarter" idx="12"/>
          </p:nvPr>
        </p:nvSpPr>
        <p:spPr>
          <a:ln/>
        </p:spPr>
        <p:txBody>
          <a:bodyPr/>
          <a:lstStyle>
            <a:lvl1pPr>
              <a:defRPr/>
            </a:lvl1pPr>
          </a:lstStyle>
          <a:p>
            <a:pPr>
              <a:defRPr/>
            </a:pPr>
            <a:fld id="{21C605B5-81AC-4704-8B92-2B6B5EC4603A}" type="slidenum">
              <a:rPr lang="en-US" altLang="ja-JP"/>
              <a:pPr>
                <a:defRPr/>
              </a:pPr>
              <a:t>‹#›</a:t>
            </a:fld>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5" name="Rectangle 6"/>
          <p:cNvSpPr>
            <a:spLocks noGrp="1" noChangeArrowheads="1"/>
          </p:cNvSpPr>
          <p:nvPr>
            <p:ph type="sldNum" sz="quarter" idx="12"/>
          </p:nvPr>
        </p:nvSpPr>
        <p:spPr>
          <a:ln/>
        </p:spPr>
        <p:txBody>
          <a:bodyPr/>
          <a:lstStyle>
            <a:lvl1pPr>
              <a:defRPr/>
            </a:lvl1pPr>
          </a:lstStyle>
          <a:p>
            <a:pPr>
              <a:defRPr/>
            </a:pPr>
            <a:fld id="{8E6F3B0C-D6F7-4415-8FA0-AC1D37430FA8}" type="slidenum">
              <a:rPr lang="en-US" altLang="ja-JP"/>
              <a:pPr>
                <a:defRPr/>
              </a:pPr>
              <a:t>‹#›</a:t>
            </a:fld>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4" name="Rectangle 6"/>
          <p:cNvSpPr>
            <a:spLocks noGrp="1" noChangeArrowheads="1"/>
          </p:cNvSpPr>
          <p:nvPr>
            <p:ph type="sldNum" sz="quarter" idx="12"/>
          </p:nvPr>
        </p:nvSpPr>
        <p:spPr>
          <a:ln/>
        </p:spPr>
        <p:txBody>
          <a:bodyPr/>
          <a:lstStyle>
            <a:lvl1pPr>
              <a:defRPr/>
            </a:lvl1pPr>
          </a:lstStyle>
          <a:p>
            <a:pPr>
              <a:defRPr/>
            </a:pPr>
            <a:fld id="{7CE83F67-F05A-4950-B4CA-9B0E7860ADE8}" type="slidenum">
              <a:rPr lang="en-US" altLang="ja-JP"/>
              <a:pPr>
                <a:defRPr/>
              </a:pPr>
              <a:t>‹#›</a:t>
            </a:fld>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97025" y="1703388"/>
            <a:ext cx="10506075" cy="7246937"/>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12485688" y="1703388"/>
            <a:ext cx="17853025" cy="36506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1597025" y="8950325"/>
            <a:ext cx="10506075" cy="292592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6"/>
          <p:cNvSpPr>
            <a:spLocks noGrp="1" noChangeArrowheads="1"/>
          </p:cNvSpPr>
          <p:nvPr>
            <p:ph type="sldNum" sz="quarter" idx="12"/>
          </p:nvPr>
        </p:nvSpPr>
        <p:spPr>
          <a:ln/>
        </p:spPr>
        <p:txBody>
          <a:bodyPr/>
          <a:lstStyle>
            <a:lvl1pPr>
              <a:defRPr/>
            </a:lvl1pPr>
          </a:lstStyle>
          <a:p>
            <a:pPr>
              <a:defRPr/>
            </a:pPr>
            <a:fld id="{98225D5B-2CB8-46DD-AC3A-0E275A8C001E}" type="slidenum">
              <a:rPr lang="en-US" altLang="ja-JP"/>
              <a:pPr>
                <a:defRPr/>
              </a:pPr>
              <a:t>‹#›</a:t>
            </a:fld>
            <a:endParaRPr lang="en-US" altLang="ja-JP"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59513" y="29941838"/>
            <a:ext cx="19161125" cy="3533775"/>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6259513" y="3821113"/>
            <a:ext cx="19161125" cy="25665112"/>
          </a:xfrm>
        </p:spPr>
        <p:txBody>
          <a:bodyPr lIns="378880" tIns="189442" rIns="378880" bIns="189442"/>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 3"/>
          <p:cNvSpPr>
            <a:spLocks noGrp="1"/>
          </p:cNvSpPr>
          <p:nvPr>
            <p:ph type="body" sz="half" idx="2"/>
          </p:nvPr>
        </p:nvSpPr>
        <p:spPr>
          <a:xfrm>
            <a:off x="6259513" y="33475613"/>
            <a:ext cx="19161125" cy="5021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6"/>
          <p:cNvSpPr>
            <a:spLocks noGrp="1" noChangeArrowheads="1"/>
          </p:cNvSpPr>
          <p:nvPr>
            <p:ph type="sldNum" sz="quarter" idx="12"/>
          </p:nvPr>
        </p:nvSpPr>
        <p:spPr>
          <a:ln/>
        </p:spPr>
        <p:txBody>
          <a:bodyPr/>
          <a:lstStyle>
            <a:lvl1pPr>
              <a:defRPr/>
            </a:lvl1pPr>
          </a:lstStyle>
          <a:p>
            <a:pPr>
              <a:defRPr/>
            </a:pPr>
            <a:fld id="{E80D2D8F-C6E3-4F18-A2E7-78CC5C44A222}" type="slidenum">
              <a:rPr lang="en-US" altLang="ja-JP"/>
              <a:pPr>
                <a:defRPr/>
              </a:pPr>
              <a:t>‹#›</a:t>
            </a:fld>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66"/>
            </a:gs>
            <a:gs pos="50000">
              <a:srgbClr val="00002F"/>
            </a:gs>
            <a:gs pos="100000">
              <a:srgbClr val="0000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97025" y="1712913"/>
            <a:ext cx="28741688" cy="7129462"/>
          </a:xfrm>
          <a:prstGeom prst="rect">
            <a:avLst/>
          </a:prstGeom>
          <a:noFill/>
          <a:ln w="9525">
            <a:noFill/>
            <a:miter lim="800000"/>
            <a:headEnd/>
            <a:tailEnd/>
          </a:ln>
        </p:spPr>
        <p:txBody>
          <a:bodyPr vert="horz" wrap="square" lIns="378259" tIns="189138" rIns="378259" bIns="189138"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1597025" y="9980613"/>
            <a:ext cx="28741688" cy="28228925"/>
          </a:xfrm>
          <a:prstGeom prst="rect">
            <a:avLst/>
          </a:prstGeom>
          <a:noFill/>
          <a:ln w="9525">
            <a:noFill/>
            <a:miter lim="800000"/>
            <a:headEnd/>
            <a:tailEnd/>
          </a:ln>
        </p:spPr>
        <p:txBody>
          <a:bodyPr vert="horz" wrap="square" lIns="378259" tIns="189138" rIns="378259" bIns="189138"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1597025" y="38952488"/>
            <a:ext cx="7451725" cy="2970212"/>
          </a:xfrm>
          <a:prstGeom prst="rect">
            <a:avLst/>
          </a:prstGeom>
          <a:noFill/>
          <a:ln w="9525">
            <a:noFill/>
            <a:miter lim="800000"/>
            <a:headEnd/>
            <a:tailEnd/>
          </a:ln>
        </p:spPr>
        <p:txBody>
          <a:bodyPr vert="horz" wrap="square" lIns="378259" tIns="189138" rIns="378259" bIns="189138" numCol="1" anchor="t" anchorCtr="0" compatLnSpc="1">
            <a:prstTxWarp prst="textNoShape">
              <a:avLst/>
            </a:prstTxWarp>
          </a:bodyPr>
          <a:lstStyle>
            <a:lvl1pPr>
              <a:defRPr sz="5800" b="0">
                <a:solidFill>
                  <a:schemeClr val="tx1"/>
                </a:solidFill>
              </a:defRPr>
            </a:lvl1pPr>
          </a:lstStyle>
          <a:p>
            <a:pPr>
              <a:defRPr/>
            </a:pPr>
            <a:endParaRPr lang="en-US" altLang="ja-JP" dirty="0"/>
          </a:p>
        </p:txBody>
      </p:sp>
      <p:sp>
        <p:nvSpPr>
          <p:cNvPr id="1029" name="Rectangle 5"/>
          <p:cNvSpPr>
            <a:spLocks noGrp="1" noChangeArrowheads="1"/>
          </p:cNvSpPr>
          <p:nvPr>
            <p:ph type="ftr" sz="quarter" idx="3"/>
          </p:nvPr>
        </p:nvSpPr>
        <p:spPr bwMode="auto">
          <a:xfrm>
            <a:off x="10910888" y="38952488"/>
            <a:ext cx="10113962" cy="2970212"/>
          </a:xfrm>
          <a:prstGeom prst="rect">
            <a:avLst/>
          </a:prstGeom>
          <a:noFill/>
          <a:ln w="9525">
            <a:noFill/>
            <a:miter lim="800000"/>
            <a:headEnd/>
            <a:tailEnd/>
          </a:ln>
        </p:spPr>
        <p:txBody>
          <a:bodyPr vert="horz" wrap="square" lIns="378259" tIns="189138" rIns="378259" bIns="189138" numCol="1" anchor="t" anchorCtr="0" compatLnSpc="1">
            <a:prstTxWarp prst="textNoShape">
              <a:avLst/>
            </a:prstTxWarp>
          </a:bodyPr>
          <a:lstStyle>
            <a:lvl1pPr algn="ctr">
              <a:defRPr sz="5800" b="0">
                <a:solidFill>
                  <a:schemeClr val="tx1"/>
                </a:solidFill>
              </a:defRPr>
            </a:lvl1pPr>
          </a:lstStyle>
          <a:p>
            <a:pPr>
              <a:defRPr/>
            </a:pPr>
            <a:endParaRPr lang="en-US" altLang="ja-JP" dirty="0"/>
          </a:p>
        </p:txBody>
      </p:sp>
      <p:sp>
        <p:nvSpPr>
          <p:cNvPr id="1030" name="Rectangle 6"/>
          <p:cNvSpPr>
            <a:spLocks noGrp="1" noChangeArrowheads="1"/>
          </p:cNvSpPr>
          <p:nvPr>
            <p:ph type="sldNum" sz="quarter" idx="4"/>
          </p:nvPr>
        </p:nvSpPr>
        <p:spPr bwMode="auto">
          <a:xfrm>
            <a:off x="22886988" y="38952488"/>
            <a:ext cx="7451725" cy="2970212"/>
          </a:xfrm>
          <a:prstGeom prst="rect">
            <a:avLst/>
          </a:prstGeom>
          <a:noFill/>
          <a:ln w="9525">
            <a:noFill/>
            <a:miter lim="800000"/>
            <a:headEnd/>
            <a:tailEnd/>
          </a:ln>
        </p:spPr>
        <p:txBody>
          <a:bodyPr vert="horz" wrap="square" lIns="378259" tIns="189138" rIns="378259" bIns="189138" numCol="1" anchor="t" anchorCtr="0" compatLnSpc="1">
            <a:prstTxWarp prst="textNoShape">
              <a:avLst/>
            </a:prstTxWarp>
          </a:bodyPr>
          <a:lstStyle>
            <a:lvl1pPr algn="r">
              <a:defRPr sz="5800" b="0">
                <a:solidFill>
                  <a:schemeClr val="tx1"/>
                </a:solidFill>
              </a:defRPr>
            </a:lvl1pPr>
          </a:lstStyle>
          <a:p>
            <a:pPr>
              <a:defRPr/>
            </a:pPr>
            <a:fld id="{D0E185EC-BBDC-4065-8AEE-860F05DC77B0}"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defTabSz="3792538" rtl="0" eaLnBrk="0" fontAlgn="base" hangingPunct="0">
        <a:spcBef>
          <a:spcPct val="0"/>
        </a:spcBef>
        <a:spcAft>
          <a:spcPct val="0"/>
        </a:spcAft>
        <a:defRPr kumimoji="1" sz="18300">
          <a:solidFill>
            <a:schemeClr val="tx2"/>
          </a:solidFill>
          <a:latin typeface="+mj-lt"/>
          <a:ea typeface="+mj-ea"/>
          <a:cs typeface="+mj-cs"/>
        </a:defRPr>
      </a:lvl1pPr>
      <a:lvl2pPr algn="ctr" defTabSz="3792538" rtl="0" eaLnBrk="0" fontAlgn="base" hangingPunct="0">
        <a:spcBef>
          <a:spcPct val="0"/>
        </a:spcBef>
        <a:spcAft>
          <a:spcPct val="0"/>
        </a:spcAft>
        <a:defRPr kumimoji="1" sz="18300">
          <a:solidFill>
            <a:schemeClr val="tx2"/>
          </a:solidFill>
          <a:latin typeface="Arial" charset="0"/>
          <a:ea typeface="ＭＳ Ｐゴシック" pitchFamily="50" charset="-128"/>
        </a:defRPr>
      </a:lvl2pPr>
      <a:lvl3pPr algn="ctr" defTabSz="3792538" rtl="0" eaLnBrk="0" fontAlgn="base" hangingPunct="0">
        <a:spcBef>
          <a:spcPct val="0"/>
        </a:spcBef>
        <a:spcAft>
          <a:spcPct val="0"/>
        </a:spcAft>
        <a:defRPr kumimoji="1" sz="18300">
          <a:solidFill>
            <a:schemeClr val="tx2"/>
          </a:solidFill>
          <a:latin typeface="Arial" charset="0"/>
          <a:ea typeface="ＭＳ Ｐゴシック" pitchFamily="50" charset="-128"/>
        </a:defRPr>
      </a:lvl3pPr>
      <a:lvl4pPr algn="ctr" defTabSz="3792538" rtl="0" eaLnBrk="0" fontAlgn="base" hangingPunct="0">
        <a:spcBef>
          <a:spcPct val="0"/>
        </a:spcBef>
        <a:spcAft>
          <a:spcPct val="0"/>
        </a:spcAft>
        <a:defRPr kumimoji="1" sz="18300">
          <a:solidFill>
            <a:schemeClr val="tx2"/>
          </a:solidFill>
          <a:latin typeface="Arial" charset="0"/>
          <a:ea typeface="ＭＳ Ｐゴシック" pitchFamily="50" charset="-128"/>
        </a:defRPr>
      </a:lvl4pPr>
      <a:lvl5pPr algn="ctr" defTabSz="3792538" rtl="0" eaLnBrk="0" fontAlgn="base" hangingPunct="0">
        <a:spcBef>
          <a:spcPct val="0"/>
        </a:spcBef>
        <a:spcAft>
          <a:spcPct val="0"/>
        </a:spcAft>
        <a:defRPr kumimoji="1" sz="18300">
          <a:solidFill>
            <a:schemeClr val="tx2"/>
          </a:solidFill>
          <a:latin typeface="Arial" charset="0"/>
          <a:ea typeface="ＭＳ Ｐゴシック" pitchFamily="50" charset="-128"/>
        </a:defRPr>
      </a:lvl5pPr>
      <a:lvl6pPr marL="457200" algn="ctr" defTabSz="3790950" rtl="0" fontAlgn="base">
        <a:spcBef>
          <a:spcPct val="0"/>
        </a:spcBef>
        <a:spcAft>
          <a:spcPct val="0"/>
        </a:spcAft>
        <a:defRPr kumimoji="1" sz="18300">
          <a:solidFill>
            <a:schemeClr val="tx2"/>
          </a:solidFill>
          <a:latin typeface="Arial" charset="0"/>
          <a:ea typeface="ＭＳ Ｐゴシック" pitchFamily="50" charset="-128"/>
        </a:defRPr>
      </a:lvl6pPr>
      <a:lvl7pPr marL="914400" algn="ctr" defTabSz="3790950" rtl="0" fontAlgn="base">
        <a:spcBef>
          <a:spcPct val="0"/>
        </a:spcBef>
        <a:spcAft>
          <a:spcPct val="0"/>
        </a:spcAft>
        <a:defRPr kumimoji="1" sz="18300">
          <a:solidFill>
            <a:schemeClr val="tx2"/>
          </a:solidFill>
          <a:latin typeface="Arial" charset="0"/>
          <a:ea typeface="ＭＳ Ｐゴシック" pitchFamily="50" charset="-128"/>
        </a:defRPr>
      </a:lvl7pPr>
      <a:lvl8pPr marL="1371600" algn="ctr" defTabSz="3790950" rtl="0" fontAlgn="base">
        <a:spcBef>
          <a:spcPct val="0"/>
        </a:spcBef>
        <a:spcAft>
          <a:spcPct val="0"/>
        </a:spcAft>
        <a:defRPr kumimoji="1" sz="18300">
          <a:solidFill>
            <a:schemeClr val="tx2"/>
          </a:solidFill>
          <a:latin typeface="Arial" charset="0"/>
          <a:ea typeface="ＭＳ Ｐゴシック" pitchFamily="50" charset="-128"/>
        </a:defRPr>
      </a:lvl8pPr>
      <a:lvl9pPr marL="1828800" algn="ctr" defTabSz="3790950" rtl="0" fontAlgn="base">
        <a:spcBef>
          <a:spcPct val="0"/>
        </a:spcBef>
        <a:spcAft>
          <a:spcPct val="0"/>
        </a:spcAft>
        <a:defRPr kumimoji="1" sz="18300">
          <a:solidFill>
            <a:schemeClr val="tx2"/>
          </a:solidFill>
          <a:latin typeface="Arial" charset="0"/>
          <a:ea typeface="ＭＳ Ｐゴシック" pitchFamily="50" charset="-128"/>
        </a:defRPr>
      </a:lvl9pPr>
    </p:titleStyle>
    <p:bodyStyle>
      <a:lvl1pPr marL="1422400" indent="-1422400" algn="l" defTabSz="3792538" rtl="0" eaLnBrk="0" fontAlgn="base" hangingPunct="0">
        <a:spcBef>
          <a:spcPct val="20000"/>
        </a:spcBef>
        <a:spcAft>
          <a:spcPct val="0"/>
        </a:spcAft>
        <a:buChar char="•"/>
        <a:defRPr kumimoji="1" sz="12900">
          <a:solidFill>
            <a:schemeClr val="tx1"/>
          </a:solidFill>
          <a:latin typeface="+mn-lt"/>
          <a:ea typeface="+mn-ea"/>
          <a:cs typeface="+mn-cs"/>
        </a:defRPr>
      </a:lvl1pPr>
      <a:lvl2pPr marL="3078163" indent="-1182688" algn="l" defTabSz="3792538" rtl="0" eaLnBrk="0" fontAlgn="base" hangingPunct="0">
        <a:spcBef>
          <a:spcPct val="20000"/>
        </a:spcBef>
        <a:spcAft>
          <a:spcPct val="0"/>
        </a:spcAft>
        <a:buChar char="–"/>
        <a:defRPr kumimoji="1" sz="11600">
          <a:solidFill>
            <a:schemeClr val="tx1"/>
          </a:solidFill>
          <a:latin typeface="+mn-lt"/>
          <a:ea typeface="+mn-ea"/>
        </a:defRPr>
      </a:lvl2pPr>
      <a:lvl3pPr marL="4740275" indent="-947738" algn="l" defTabSz="3792538" rtl="0" eaLnBrk="0" fontAlgn="base" hangingPunct="0">
        <a:spcBef>
          <a:spcPct val="20000"/>
        </a:spcBef>
        <a:spcAft>
          <a:spcPct val="0"/>
        </a:spcAft>
        <a:buChar char="•"/>
        <a:defRPr kumimoji="1" sz="9800">
          <a:solidFill>
            <a:schemeClr val="tx1"/>
          </a:solidFill>
          <a:latin typeface="+mn-lt"/>
          <a:ea typeface="+mn-ea"/>
        </a:defRPr>
      </a:lvl3pPr>
      <a:lvl4pPr marL="6629400" indent="-947738" algn="l" defTabSz="3792538" rtl="0" eaLnBrk="0" fontAlgn="base" hangingPunct="0">
        <a:spcBef>
          <a:spcPct val="20000"/>
        </a:spcBef>
        <a:spcAft>
          <a:spcPct val="0"/>
        </a:spcAft>
        <a:buChar char="–"/>
        <a:defRPr kumimoji="1" sz="8500">
          <a:solidFill>
            <a:schemeClr val="tx1"/>
          </a:solidFill>
          <a:latin typeface="+mn-lt"/>
          <a:ea typeface="+mn-ea"/>
        </a:defRPr>
      </a:lvl4pPr>
      <a:lvl5pPr marL="8518525" indent="-941388" algn="l" defTabSz="3792538" rtl="0" eaLnBrk="0" fontAlgn="base" hangingPunct="0">
        <a:spcBef>
          <a:spcPct val="20000"/>
        </a:spcBef>
        <a:spcAft>
          <a:spcPct val="0"/>
        </a:spcAft>
        <a:buChar char="»"/>
        <a:defRPr kumimoji="1" sz="8500">
          <a:solidFill>
            <a:schemeClr val="tx1"/>
          </a:solidFill>
          <a:latin typeface="+mn-lt"/>
          <a:ea typeface="+mn-ea"/>
        </a:defRPr>
      </a:lvl5pPr>
      <a:lvl6pPr marL="8986838" indent="-947738" algn="l" defTabSz="3790950" rtl="0" fontAlgn="base">
        <a:spcBef>
          <a:spcPct val="20000"/>
        </a:spcBef>
        <a:spcAft>
          <a:spcPct val="0"/>
        </a:spcAft>
        <a:buChar char="»"/>
        <a:defRPr kumimoji="1" sz="8300">
          <a:solidFill>
            <a:schemeClr val="tx1"/>
          </a:solidFill>
          <a:latin typeface="+mn-lt"/>
          <a:ea typeface="+mn-ea"/>
        </a:defRPr>
      </a:lvl6pPr>
      <a:lvl7pPr marL="9444038" indent="-947738" algn="l" defTabSz="3790950" rtl="0" fontAlgn="base">
        <a:spcBef>
          <a:spcPct val="20000"/>
        </a:spcBef>
        <a:spcAft>
          <a:spcPct val="0"/>
        </a:spcAft>
        <a:buChar char="»"/>
        <a:defRPr kumimoji="1" sz="8300">
          <a:solidFill>
            <a:schemeClr val="tx1"/>
          </a:solidFill>
          <a:latin typeface="+mn-lt"/>
          <a:ea typeface="+mn-ea"/>
        </a:defRPr>
      </a:lvl7pPr>
      <a:lvl8pPr marL="9901238" indent="-947738" algn="l" defTabSz="3790950" rtl="0" fontAlgn="base">
        <a:spcBef>
          <a:spcPct val="20000"/>
        </a:spcBef>
        <a:spcAft>
          <a:spcPct val="0"/>
        </a:spcAft>
        <a:buChar char="»"/>
        <a:defRPr kumimoji="1" sz="8300">
          <a:solidFill>
            <a:schemeClr val="tx1"/>
          </a:solidFill>
          <a:latin typeface="+mn-lt"/>
          <a:ea typeface="+mn-ea"/>
        </a:defRPr>
      </a:lvl8pPr>
      <a:lvl9pPr marL="10358438" indent="-947738" algn="l" defTabSz="3790950" rtl="0" fontAlgn="base">
        <a:spcBef>
          <a:spcPct val="20000"/>
        </a:spcBef>
        <a:spcAft>
          <a:spcPct val="0"/>
        </a:spcAft>
        <a:buChar char="»"/>
        <a:defRPr kumimoji="1" sz="83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20.png"/><Relationship Id="rId26" Type="http://schemas.openxmlformats.org/officeDocument/2006/relationships/image" Target="../media/image24.png"/><Relationship Id="rId39" Type="http://schemas.openxmlformats.org/officeDocument/2006/relationships/image" Target="../media/image30.png"/><Relationship Id="rId3" Type="http://schemas.openxmlformats.org/officeDocument/2006/relationships/image" Target="../media/image1.emf"/><Relationship Id="rId21" Type="http://schemas.openxmlformats.org/officeDocument/2006/relationships/image" Target="../media/image19.png"/><Relationship Id="rId34"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image" Target="../media/image9.png"/><Relationship Id="rId25" Type="http://schemas.openxmlformats.org/officeDocument/2006/relationships/image" Target="../media/image23.png"/><Relationship Id="rId33" Type="http://schemas.openxmlformats.org/officeDocument/2006/relationships/image" Target="../media/image13.png"/><Relationship Id="rId38" Type="http://schemas.openxmlformats.org/officeDocument/2006/relationships/image" Target="../media/image22.png"/><Relationship Id="rId2" Type="http://schemas.openxmlformats.org/officeDocument/2006/relationships/notesSlide" Target="../notesSlides/notesSlide1.xml"/><Relationship Id="rId20" Type="http://schemas.openxmlformats.org/officeDocument/2006/relationships/image" Target="../media/image16.png"/><Relationship Id="rId29"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24" Type="http://schemas.openxmlformats.org/officeDocument/2006/relationships/image" Target="../media/image12.png"/><Relationship Id="rId32" Type="http://schemas.openxmlformats.org/officeDocument/2006/relationships/image" Target="../media/image28.png"/><Relationship Id="rId37" Type="http://schemas.microsoft.com/office/2007/relationships/hdphoto" Target="../media/hdphoto1.wdp"/><Relationship Id="rId5" Type="http://schemas.openxmlformats.org/officeDocument/2006/relationships/image" Target="../media/image3.png"/><Relationship Id="rId23" Type="http://schemas.openxmlformats.org/officeDocument/2006/relationships/image" Target="../media/image20.png"/><Relationship Id="rId28" Type="http://schemas.openxmlformats.org/officeDocument/2006/relationships/image" Target="../media/image25.png"/><Relationship Id="rId36" Type="http://schemas.openxmlformats.org/officeDocument/2006/relationships/image" Target="../media/image21.png"/><Relationship Id="rId10" Type="http://schemas.openxmlformats.org/officeDocument/2006/relationships/image" Target="../media/image6.jpe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8.png"/><Relationship Id="rId30" Type="http://schemas.openxmlformats.org/officeDocument/2006/relationships/image" Target="../media/image27.png"/><Relationship Id="rId3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角丸四角形 99">
            <a:extLst>
              <a:ext uri="{FF2B5EF4-FFF2-40B4-BE49-F238E27FC236}">
                <a16:creationId xmlns:a16="http://schemas.microsoft.com/office/drawing/2014/main" id="{2049853B-D265-B515-9DB6-38616641BD9E}"/>
              </a:ext>
            </a:extLst>
          </p:cNvPr>
          <p:cNvSpPr/>
          <p:nvPr/>
        </p:nvSpPr>
        <p:spPr bwMode="auto">
          <a:xfrm>
            <a:off x="26114983" y="7715353"/>
            <a:ext cx="5544588" cy="5074022"/>
          </a:xfrm>
          <a:prstGeom prst="roundRect">
            <a:avLst>
              <a:gd name="adj" fmla="val 5600"/>
            </a:avLst>
          </a:prstGeom>
          <a:solidFill>
            <a:schemeClr val="accent2"/>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dirty="0">
              <a:ln>
                <a:noFill/>
              </a:ln>
              <a:solidFill>
                <a:schemeClr val="bg1"/>
              </a:solidFill>
              <a:effectLst/>
              <a:latin typeface="Arial" charset="0"/>
              <a:ea typeface="ＭＳ Ｐゴシック" pitchFamily="50" charset="-128"/>
            </a:endParaRPr>
          </a:p>
        </p:txBody>
      </p:sp>
      <p:pic>
        <p:nvPicPr>
          <p:cNvPr id="128" name="図 127"/>
          <p:cNvPicPr>
            <a:picLocks noChangeAspect="1"/>
          </p:cNvPicPr>
          <p:nvPr/>
        </p:nvPicPr>
        <p:blipFill>
          <a:blip r:embed="rId3"/>
          <a:stretch>
            <a:fillRect/>
          </a:stretch>
        </p:blipFill>
        <p:spPr>
          <a:xfrm>
            <a:off x="18945580" y="27252844"/>
            <a:ext cx="5800525" cy="5577419"/>
          </a:xfrm>
          <a:prstGeom prst="rect">
            <a:avLst/>
          </a:prstGeom>
        </p:spPr>
      </p:pic>
      <p:pic>
        <p:nvPicPr>
          <p:cNvPr id="127" name="図 126"/>
          <p:cNvPicPr>
            <a:picLocks noChangeAspect="1"/>
          </p:cNvPicPr>
          <p:nvPr/>
        </p:nvPicPr>
        <p:blipFill>
          <a:blip r:embed="rId4"/>
          <a:stretch>
            <a:fillRect/>
          </a:stretch>
        </p:blipFill>
        <p:spPr>
          <a:xfrm>
            <a:off x="12418474" y="27252845"/>
            <a:ext cx="5729469" cy="5550884"/>
          </a:xfrm>
          <a:prstGeom prst="rect">
            <a:avLst/>
          </a:prstGeom>
        </p:spPr>
      </p:pic>
      <p:sp>
        <p:nvSpPr>
          <p:cNvPr id="100" name="角丸四角形 99"/>
          <p:cNvSpPr/>
          <p:nvPr/>
        </p:nvSpPr>
        <p:spPr bwMode="auto">
          <a:xfrm>
            <a:off x="20368117" y="7705280"/>
            <a:ext cx="5621337" cy="5074022"/>
          </a:xfrm>
          <a:prstGeom prst="roundRect">
            <a:avLst>
              <a:gd name="adj" fmla="val 5600"/>
            </a:avLst>
          </a:prstGeom>
          <a:solidFill>
            <a:srgbClr val="00B050"/>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dirty="0">
              <a:ln>
                <a:noFill/>
              </a:ln>
              <a:solidFill>
                <a:schemeClr val="bg1"/>
              </a:solidFill>
              <a:effectLst/>
              <a:latin typeface="Arial" charset="0"/>
              <a:ea typeface="ＭＳ Ｐゴシック" pitchFamily="50" charset="-128"/>
            </a:endParaRPr>
          </a:p>
        </p:txBody>
      </p:sp>
      <p:sp>
        <p:nvSpPr>
          <p:cNvPr id="25" name="角丸四角形 24"/>
          <p:cNvSpPr/>
          <p:nvPr/>
        </p:nvSpPr>
        <p:spPr bwMode="auto">
          <a:xfrm>
            <a:off x="15229286" y="7713198"/>
            <a:ext cx="4906069" cy="5074022"/>
          </a:xfrm>
          <a:prstGeom prst="roundRect">
            <a:avLst>
              <a:gd name="adj" fmla="val 5996"/>
            </a:avLst>
          </a:prstGeom>
          <a:solidFill>
            <a:srgbClr val="C00000"/>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a:ln>
                <a:noFill/>
              </a:ln>
              <a:solidFill>
                <a:schemeClr val="bg1"/>
              </a:solidFill>
              <a:effectLst/>
              <a:latin typeface="Arial" charset="0"/>
              <a:ea typeface="ＭＳ Ｐゴシック" pitchFamily="50" charset="-128"/>
            </a:endParaRPr>
          </a:p>
        </p:txBody>
      </p:sp>
      <p:sp>
        <p:nvSpPr>
          <p:cNvPr id="689" name="Rectangle 190"/>
          <p:cNvSpPr>
            <a:spLocks noChangeArrowheads="1"/>
          </p:cNvSpPr>
          <p:nvPr/>
        </p:nvSpPr>
        <p:spPr bwMode="auto">
          <a:xfrm>
            <a:off x="164209" y="25417950"/>
            <a:ext cx="31629600" cy="10475638"/>
          </a:xfrm>
          <a:prstGeom prst="rect">
            <a:avLst/>
          </a:prstGeom>
          <a:noFill/>
          <a:ln w="127000">
            <a:solidFill>
              <a:srgbClr val="FF33CC"/>
            </a:solidFill>
            <a:miter lim="800000"/>
            <a:headEnd/>
            <a:tailEnd/>
          </a:ln>
        </p:spPr>
        <p:txBody>
          <a:bodyPr wrap="none" anchor="ctr"/>
          <a:lstStyle/>
          <a:p>
            <a:endParaRPr lang="ja-JP" altLang="en-US" dirty="0"/>
          </a:p>
        </p:txBody>
      </p:sp>
      <p:cxnSp>
        <p:nvCxnSpPr>
          <p:cNvPr id="5" name="直線コネクタ 4"/>
          <p:cNvCxnSpPr/>
          <p:nvPr/>
        </p:nvCxnSpPr>
        <p:spPr bwMode="auto">
          <a:xfrm>
            <a:off x="14977759" y="5585128"/>
            <a:ext cx="0" cy="7482918"/>
          </a:xfrm>
          <a:prstGeom prst="line">
            <a:avLst/>
          </a:prstGeom>
          <a:solidFill>
            <a:srgbClr val="FF9900"/>
          </a:solidFill>
          <a:ln w="152400" cap="flat" cmpd="sng" algn="ctr">
            <a:solidFill>
              <a:srgbClr val="00FFFF"/>
            </a:solidFill>
            <a:prstDash val="solid"/>
            <a:round/>
            <a:headEnd type="none" w="med" len="med"/>
            <a:tailEnd type="none" w="med" len="med"/>
          </a:ln>
          <a:effectLst/>
        </p:spPr>
      </p:cxnSp>
      <p:grpSp>
        <p:nvGrpSpPr>
          <p:cNvPr id="2" name="Group 732"/>
          <p:cNvGrpSpPr>
            <a:grpSpLocks/>
          </p:cNvGrpSpPr>
          <p:nvPr/>
        </p:nvGrpSpPr>
        <p:grpSpPr bwMode="auto">
          <a:xfrm>
            <a:off x="-9525" y="0"/>
            <a:ext cx="31940500" cy="1098550"/>
            <a:chOff x="458" y="-1"/>
            <a:chExt cx="18616" cy="317"/>
          </a:xfrm>
        </p:grpSpPr>
        <p:pic>
          <p:nvPicPr>
            <p:cNvPr id="15531" name="Picture 314"/>
            <p:cNvPicPr>
              <a:picLocks noChangeArrowheads="1"/>
            </p:cNvPicPr>
            <p:nvPr/>
          </p:nvPicPr>
          <p:blipFill>
            <a:blip r:embed="rId5" cstate="print"/>
            <a:srcRect l="50439" r="2347" b="4132"/>
            <a:stretch>
              <a:fillRect/>
            </a:stretch>
          </p:blipFill>
          <p:spPr bwMode="auto">
            <a:xfrm>
              <a:off x="9757" y="-1"/>
              <a:ext cx="9317" cy="317"/>
            </a:xfrm>
            <a:prstGeom prst="rect">
              <a:avLst/>
            </a:prstGeom>
            <a:noFill/>
            <a:ln w="9525">
              <a:noFill/>
              <a:miter lim="800000"/>
              <a:headEnd/>
              <a:tailEnd/>
            </a:ln>
          </p:spPr>
        </p:pic>
        <p:pic>
          <p:nvPicPr>
            <p:cNvPr id="15532" name="Picture 315"/>
            <p:cNvPicPr>
              <a:picLocks noChangeArrowheads="1"/>
            </p:cNvPicPr>
            <p:nvPr/>
          </p:nvPicPr>
          <p:blipFill>
            <a:blip r:embed="rId5" cstate="print"/>
            <a:srcRect l="1877" r="50439" b="4132"/>
            <a:stretch>
              <a:fillRect/>
            </a:stretch>
          </p:blipFill>
          <p:spPr bwMode="auto">
            <a:xfrm>
              <a:off x="458" y="-1"/>
              <a:ext cx="9317" cy="317"/>
            </a:xfrm>
            <a:prstGeom prst="rect">
              <a:avLst/>
            </a:prstGeom>
            <a:noFill/>
            <a:ln w="9525">
              <a:noFill/>
              <a:miter lim="800000"/>
              <a:headEnd/>
              <a:tailEnd/>
            </a:ln>
          </p:spPr>
        </p:pic>
      </p:grpSp>
      <p:sp>
        <p:nvSpPr>
          <p:cNvPr id="15380" name="Text Box 316"/>
          <p:cNvSpPr txBox="1">
            <a:spLocks noChangeArrowheads="1"/>
          </p:cNvSpPr>
          <p:nvPr/>
        </p:nvSpPr>
        <p:spPr bwMode="auto">
          <a:xfrm>
            <a:off x="1304386" y="554038"/>
            <a:ext cx="7732713" cy="515937"/>
          </a:xfrm>
          <a:prstGeom prst="rect">
            <a:avLst/>
          </a:prstGeom>
          <a:noFill/>
          <a:ln w="9525">
            <a:noFill/>
            <a:miter lim="800000"/>
            <a:headEnd/>
            <a:tailEnd/>
          </a:ln>
        </p:spPr>
        <p:txBody>
          <a:bodyPr lIns="91296" tIns="45648" rIns="91296" bIns="45648">
            <a:spAutoFit/>
          </a:bodyPr>
          <a:lstStyle/>
          <a:p>
            <a:pPr defTabSz="4173538">
              <a:spcBef>
                <a:spcPct val="50000"/>
              </a:spcBef>
            </a:pPr>
            <a:r>
              <a:rPr lang="en-US" altLang="ja-JP" sz="2700" dirty="0">
                <a:solidFill>
                  <a:srgbClr val="FFFFFF"/>
                </a:solidFill>
              </a:rPr>
              <a:t>https://www.tuat.ac.jp/~nanotech/index.htm</a:t>
            </a:r>
          </a:p>
        </p:txBody>
      </p:sp>
      <p:pic>
        <p:nvPicPr>
          <p:cNvPr id="15381" name="Picture 329"/>
          <p:cNvPicPr>
            <a:picLocks noChangeAspect="1" noChangeArrowheads="1"/>
          </p:cNvPicPr>
          <p:nvPr/>
        </p:nvPicPr>
        <p:blipFill>
          <a:blip r:embed="rId6" cstate="print"/>
          <a:srcRect/>
          <a:stretch>
            <a:fillRect/>
          </a:stretch>
        </p:blipFill>
        <p:spPr bwMode="auto">
          <a:xfrm>
            <a:off x="29689425" y="0"/>
            <a:ext cx="2236788" cy="1109663"/>
          </a:xfrm>
          <a:prstGeom prst="rect">
            <a:avLst/>
          </a:prstGeom>
          <a:noFill/>
          <a:ln w="9525">
            <a:noFill/>
            <a:miter lim="800000"/>
            <a:headEnd/>
            <a:tailEnd/>
          </a:ln>
        </p:spPr>
      </p:pic>
      <p:pic>
        <p:nvPicPr>
          <p:cNvPr id="15382" name="Picture 192" descr="ブランドマーク-2"/>
          <p:cNvPicPr>
            <a:picLocks noChangeAspect="1" noChangeArrowheads="1"/>
          </p:cNvPicPr>
          <p:nvPr/>
        </p:nvPicPr>
        <p:blipFill>
          <a:blip r:embed="rId7" cstate="print">
            <a:lum bright="30000" contrast="30000"/>
          </a:blip>
          <a:srcRect/>
          <a:stretch>
            <a:fillRect/>
          </a:stretch>
        </p:blipFill>
        <p:spPr bwMode="auto">
          <a:xfrm>
            <a:off x="112173" y="0"/>
            <a:ext cx="1162051" cy="1058863"/>
          </a:xfrm>
          <a:prstGeom prst="rect">
            <a:avLst/>
          </a:prstGeom>
          <a:noFill/>
          <a:ln w="9525">
            <a:noFill/>
            <a:miter lim="800000"/>
            <a:headEnd/>
            <a:tailEnd/>
          </a:ln>
        </p:spPr>
      </p:pic>
      <p:grpSp>
        <p:nvGrpSpPr>
          <p:cNvPr id="3" name="Group 739"/>
          <p:cNvGrpSpPr>
            <a:grpSpLocks/>
          </p:cNvGrpSpPr>
          <p:nvPr/>
        </p:nvGrpSpPr>
        <p:grpSpPr bwMode="auto">
          <a:xfrm>
            <a:off x="0" y="41654413"/>
            <a:ext cx="31930975" cy="1109662"/>
            <a:chOff x="458" y="-1"/>
            <a:chExt cx="18616" cy="317"/>
          </a:xfrm>
        </p:grpSpPr>
        <p:pic>
          <p:nvPicPr>
            <p:cNvPr id="15529" name="Picture 314"/>
            <p:cNvPicPr>
              <a:picLocks noChangeArrowheads="1"/>
            </p:cNvPicPr>
            <p:nvPr/>
          </p:nvPicPr>
          <p:blipFill>
            <a:blip r:embed="rId5" cstate="print"/>
            <a:srcRect l="50439" r="2347" b="4132"/>
            <a:stretch>
              <a:fillRect/>
            </a:stretch>
          </p:blipFill>
          <p:spPr bwMode="auto">
            <a:xfrm>
              <a:off x="9757" y="-1"/>
              <a:ext cx="9317" cy="317"/>
            </a:xfrm>
            <a:prstGeom prst="rect">
              <a:avLst/>
            </a:prstGeom>
            <a:noFill/>
            <a:ln w="9525">
              <a:noFill/>
              <a:miter lim="800000"/>
              <a:headEnd/>
              <a:tailEnd/>
            </a:ln>
          </p:spPr>
        </p:pic>
        <p:pic>
          <p:nvPicPr>
            <p:cNvPr id="15530" name="Picture 315"/>
            <p:cNvPicPr>
              <a:picLocks noChangeArrowheads="1"/>
            </p:cNvPicPr>
            <p:nvPr/>
          </p:nvPicPr>
          <p:blipFill>
            <a:blip r:embed="rId5" cstate="print"/>
            <a:srcRect l="1877" r="50439" b="4132"/>
            <a:stretch>
              <a:fillRect/>
            </a:stretch>
          </p:blipFill>
          <p:spPr bwMode="auto">
            <a:xfrm>
              <a:off x="458" y="-1"/>
              <a:ext cx="9317" cy="317"/>
            </a:xfrm>
            <a:prstGeom prst="rect">
              <a:avLst/>
            </a:prstGeom>
            <a:noFill/>
            <a:ln w="9525">
              <a:noFill/>
              <a:miter lim="800000"/>
              <a:headEnd/>
              <a:tailEnd/>
            </a:ln>
          </p:spPr>
        </p:pic>
      </p:grpSp>
      <p:sp>
        <p:nvSpPr>
          <p:cNvPr id="15385" name="Text Box 316"/>
          <p:cNvSpPr txBox="1">
            <a:spLocks noChangeArrowheads="1"/>
          </p:cNvSpPr>
          <p:nvPr/>
        </p:nvSpPr>
        <p:spPr bwMode="auto">
          <a:xfrm>
            <a:off x="1302799" y="42208450"/>
            <a:ext cx="7734300" cy="525463"/>
          </a:xfrm>
          <a:prstGeom prst="rect">
            <a:avLst/>
          </a:prstGeom>
          <a:noFill/>
          <a:ln w="9525">
            <a:noFill/>
            <a:miter lim="800000"/>
            <a:headEnd/>
            <a:tailEnd/>
          </a:ln>
        </p:spPr>
        <p:txBody>
          <a:bodyPr lIns="91296" tIns="45648" rIns="91296" bIns="45648">
            <a:spAutoFit/>
          </a:bodyPr>
          <a:lstStyle/>
          <a:p>
            <a:pPr defTabSz="4173538">
              <a:spcBef>
                <a:spcPct val="50000"/>
              </a:spcBef>
            </a:pPr>
            <a:r>
              <a:rPr lang="en-US" altLang="ja-JP" sz="2700" dirty="0">
                <a:solidFill>
                  <a:srgbClr val="FFFFFF"/>
                </a:solidFill>
              </a:rPr>
              <a:t>https://www.tuat.ac.jp/~nanotech/index.htm</a:t>
            </a:r>
          </a:p>
        </p:txBody>
      </p:sp>
      <p:pic>
        <p:nvPicPr>
          <p:cNvPr id="15386" name="Picture 329"/>
          <p:cNvPicPr>
            <a:picLocks noChangeAspect="1" noChangeArrowheads="1"/>
          </p:cNvPicPr>
          <p:nvPr/>
        </p:nvPicPr>
        <p:blipFill>
          <a:blip r:embed="rId6" cstate="print"/>
          <a:srcRect/>
          <a:stretch>
            <a:fillRect/>
          </a:stretch>
        </p:blipFill>
        <p:spPr bwMode="auto">
          <a:xfrm>
            <a:off x="29689425" y="41654413"/>
            <a:ext cx="2236788" cy="1119187"/>
          </a:xfrm>
          <a:prstGeom prst="rect">
            <a:avLst/>
          </a:prstGeom>
          <a:noFill/>
          <a:ln w="9525">
            <a:noFill/>
            <a:miter lim="800000"/>
            <a:headEnd/>
            <a:tailEnd/>
          </a:ln>
        </p:spPr>
      </p:pic>
      <p:pic>
        <p:nvPicPr>
          <p:cNvPr id="15387" name="Picture 192" descr="ブランドマーク-2"/>
          <p:cNvPicPr>
            <a:picLocks noChangeAspect="1" noChangeArrowheads="1"/>
          </p:cNvPicPr>
          <p:nvPr/>
        </p:nvPicPr>
        <p:blipFill>
          <a:blip r:embed="rId7" cstate="print">
            <a:lum bright="30000" contrast="30000"/>
          </a:blip>
          <a:srcRect/>
          <a:stretch>
            <a:fillRect/>
          </a:stretch>
        </p:blipFill>
        <p:spPr bwMode="auto">
          <a:xfrm>
            <a:off x="89184" y="41654413"/>
            <a:ext cx="1162050" cy="1069975"/>
          </a:xfrm>
          <a:prstGeom prst="rect">
            <a:avLst/>
          </a:prstGeom>
          <a:noFill/>
          <a:ln w="9525">
            <a:noFill/>
            <a:miter lim="800000"/>
            <a:headEnd/>
            <a:tailEnd/>
          </a:ln>
        </p:spPr>
      </p:pic>
      <p:sp>
        <p:nvSpPr>
          <p:cNvPr id="15394" name="Line 22"/>
          <p:cNvSpPr>
            <a:spLocks noChangeShapeType="1"/>
          </p:cNvSpPr>
          <p:nvPr/>
        </p:nvSpPr>
        <p:spPr bwMode="auto">
          <a:xfrm>
            <a:off x="-117461" y="4959975"/>
            <a:ext cx="32242125" cy="0"/>
          </a:xfrm>
          <a:prstGeom prst="line">
            <a:avLst/>
          </a:prstGeom>
          <a:noFill/>
          <a:ln w="127000">
            <a:solidFill>
              <a:schemeClr val="bg1"/>
            </a:solidFill>
            <a:round/>
            <a:headEnd/>
            <a:tailEnd/>
          </a:ln>
        </p:spPr>
        <p:txBody>
          <a:bodyPr wrap="none" anchor="ctr"/>
          <a:lstStyle/>
          <a:p>
            <a:endParaRPr lang="ja-JP" altLang="en-US" dirty="0"/>
          </a:p>
        </p:txBody>
      </p:sp>
      <p:sp>
        <p:nvSpPr>
          <p:cNvPr id="164" name="Rectangle 2"/>
          <p:cNvSpPr>
            <a:spLocks noChangeArrowheads="1"/>
          </p:cNvSpPr>
          <p:nvPr/>
        </p:nvSpPr>
        <p:spPr bwMode="auto">
          <a:xfrm>
            <a:off x="0" y="925472"/>
            <a:ext cx="31935738" cy="4188393"/>
          </a:xfrm>
          <a:prstGeom prst="rect">
            <a:avLst/>
          </a:prstGeom>
          <a:noFill/>
          <a:ln w="12700">
            <a:noFill/>
            <a:miter lim="800000"/>
            <a:headEnd/>
            <a:tailEnd/>
          </a:ln>
        </p:spPr>
        <p:txBody>
          <a:bodyPr lIns="374937" tIns="184183" rIns="374937" bIns="184183" anchor="ctr">
            <a:spAutoFit/>
          </a:bodyPr>
          <a:lstStyle/>
          <a:p>
            <a:pPr algn="ctr" defTabSz="3160713" fontAlgn="auto">
              <a:spcBef>
                <a:spcPts val="0"/>
              </a:spcBef>
              <a:spcAft>
                <a:spcPts val="0"/>
              </a:spcAft>
              <a:defRPr/>
            </a:pPr>
            <a:r>
              <a:rPr lang="en-US" altLang="ja-JP" sz="6000" dirty="0"/>
              <a:t>Parallel Quantum Annealing: </a:t>
            </a:r>
          </a:p>
          <a:p>
            <a:pPr algn="ctr" defTabSz="3160713" fontAlgn="auto">
              <a:spcBef>
                <a:spcPts val="0"/>
              </a:spcBef>
              <a:spcAft>
                <a:spcPts val="0"/>
              </a:spcAft>
              <a:defRPr/>
            </a:pPr>
            <a:r>
              <a:rPr lang="en-US" altLang="ja-JP" sz="6000" dirty="0"/>
              <a:t>A Novel Approach to Solving Multiple NP-Hard Problems Concurrently</a:t>
            </a:r>
          </a:p>
          <a:p>
            <a:pPr algn="ctr" defTabSz="3160713" fontAlgn="auto">
              <a:spcBef>
                <a:spcPts val="0"/>
              </a:spcBef>
              <a:spcAft>
                <a:spcPts val="0"/>
              </a:spcAft>
              <a:defRPr/>
            </a:pPr>
            <a:r>
              <a:rPr lang="fi-FI" altLang="ja-JP" sz="4800" dirty="0"/>
              <a:t>Artag Jargalsaikhan, Moe Shimada, and Jun-ichi Shirakashi</a:t>
            </a:r>
          </a:p>
          <a:p>
            <a:pPr algn="ctr" defTabSz="3160713" fontAlgn="auto">
              <a:spcBef>
                <a:spcPts val="0"/>
              </a:spcBef>
              <a:spcAft>
                <a:spcPts val="0"/>
              </a:spcAft>
              <a:defRPr/>
            </a:pPr>
            <a:r>
              <a:rPr kumimoji="0" lang="en-US" altLang="zh-CN" sz="4000" kern="0" dirty="0"/>
              <a:t>Department of Electrical Engineering and Computer Science, Tokyo University of Agriculture and Technology</a:t>
            </a:r>
          </a:p>
          <a:p>
            <a:pPr algn="ctr" defTabSz="3160713" fontAlgn="auto">
              <a:spcBef>
                <a:spcPts val="0"/>
              </a:spcBef>
              <a:spcAft>
                <a:spcPts val="0"/>
              </a:spcAft>
              <a:defRPr/>
            </a:pPr>
            <a:r>
              <a:rPr kumimoji="0" lang="en-US" altLang="zh-CN" sz="4000" kern="0" dirty="0"/>
              <a:t>2-24-16 Nakacho, Koganei, Tokyo 184-8588, Japan</a:t>
            </a:r>
          </a:p>
        </p:txBody>
      </p:sp>
      <p:sp>
        <p:nvSpPr>
          <p:cNvPr id="271" name="Rectangle 194"/>
          <p:cNvSpPr>
            <a:spLocks noChangeArrowheads="1"/>
          </p:cNvSpPr>
          <p:nvPr/>
        </p:nvSpPr>
        <p:spPr bwMode="auto">
          <a:xfrm>
            <a:off x="153069" y="36374218"/>
            <a:ext cx="31629600" cy="5174812"/>
          </a:xfrm>
          <a:prstGeom prst="rect">
            <a:avLst/>
          </a:prstGeom>
          <a:noFill/>
          <a:ln w="127000">
            <a:solidFill>
              <a:srgbClr val="FFFF00"/>
            </a:solidFill>
            <a:miter lim="800000"/>
            <a:headEnd/>
            <a:tailEnd/>
          </a:ln>
        </p:spPr>
        <p:txBody>
          <a:bodyPr wrap="none" anchor="ctr"/>
          <a:lstStyle/>
          <a:p>
            <a:endParaRPr lang="ja-JP" altLang="en-US" dirty="0"/>
          </a:p>
        </p:txBody>
      </p:sp>
      <p:sp>
        <p:nvSpPr>
          <p:cNvPr id="272" name="Rectangle 22"/>
          <p:cNvSpPr>
            <a:spLocks noChangeArrowheads="1"/>
          </p:cNvSpPr>
          <p:nvPr/>
        </p:nvSpPr>
        <p:spPr bwMode="auto">
          <a:xfrm>
            <a:off x="153069" y="36074018"/>
            <a:ext cx="31629600" cy="720000"/>
          </a:xfrm>
          <a:prstGeom prst="rect">
            <a:avLst/>
          </a:prstGeom>
          <a:solidFill>
            <a:srgbClr val="FFFF00"/>
          </a:solidFill>
          <a:ln w="127000" algn="ctr">
            <a:solidFill>
              <a:srgbClr val="FFFF00"/>
            </a:solidFill>
            <a:miter lim="800000"/>
            <a:headEnd/>
            <a:tailEnd/>
          </a:ln>
        </p:spPr>
        <p:txBody>
          <a:bodyPr wrap="square" lIns="91296" tIns="45648" rIns="91296" bIns="45648" anchor="ctr">
            <a:spAutoFit/>
          </a:bodyPr>
          <a:lstStyle/>
          <a:p>
            <a:pPr defTabSz="912813"/>
            <a:r>
              <a:rPr lang="en-US" altLang="ja-JP" sz="5300" dirty="0">
                <a:solidFill>
                  <a:srgbClr val="080808"/>
                </a:solidFill>
              </a:rPr>
              <a:t>4. Conclusions</a:t>
            </a:r>
            <a:endParaRPr lang="ja-JP" altLang="en-US" sz="5300" dirty="0">
              <a:solidFill>
                <a:srgbClr val="080808"/>
              </a:solidFill>
            </a:endParaRPr>
          </a:p>
        </p:txBody>
      </p:sp>
      <p:sp>
        <p:nvSpPr>
          <p:cNvPr id="273" name="テキスト ボックス 272"/>
          <p:cNvSpPr txBox="1"/>
          <p:nvPr/>
        </p:nvSpPr>
        <p:spPr>
          <a:xfrm>
            <a:off x="232977" y="38798175"/>
            <a:ext cx="31702048" cy="784830"/>
          </a:xfrm>
          <a:prstGeom prst="rect">
            <a:avLst/>
          </a:prstGeom>
          <a:noFill/>
        </p:spPr>
        <p:txBody>
          <a:bodyPr wrap="square" rtlCol="0">
            <a:spAutoFit/>
          </a:bodyPr>
          <a:lstStyle/>
          <a:p>
            <a:pPr marL="450850" indent="-450850" algn="just">
              <a:spcBef>
                <a:spcPts val="600"/>
              </a:spcBef>
            </a:pPr>
            <a:r>
              <a:rPr lang="ja-JP" altLang="en-US" sz="4500" dirty="0"/>
              <a:t>➣  </a:t>
            </a:r>
            <a:r>
              <a:rPr lang="en-US" altLang="ja-JP" sz="4500" dirty="0">
                <a:ea typeface="ＭＳ Ｐゴシック" pitchFamily="50" charset="-128"/>
              </a:rPr>
              <a:t>Our work shows that using qubits can make problem-solving faster and more efficient with quantum annealing.</a:t>
            </a:r>
          </a:p>
        </p:txBody>
      </p:sp>
      <p:sp>
        <p:nvSpPr>
          <p:cNvPr id="633" name="Rectangle 184"/>
          <p:cNvSpPr>
            <a:spLocks noChangeArrowheads="1"/>
          </p:cNvSpPr>
          <p:nvPr/>
        </p:nvSpPr>
        <p:spPr bwMode="auto">
          <a:xfrm>
            <a:off x="153069" y="5434929"/>
            <a:ext cx="31629600" cy="7670951"/>
          </a:xfrm>
          <a:prstGeom prst="rect">
            <a:avLst/>
          </a:prstGeom>
          <a:noFill/>
          <a:ln w="127000">
            <a:solidFill>
              <a:srgbClr val="00FFFF"/>
            </a:solidFill>
            <a:miter lim="800000"/>
            <a:headEnd/>
            <a:tailEnd/>
          </a:ln>
        </p:spPr>
        <p:txBody>
          <a:bodyPr wrap="none" anchor="ctr"/>
          <a:lstStyle/>
          <a:p>
            <a:endParaRPr lang="ja-JP" altLang="en-US" dirty="0">
              <a:highlight>
                <a:srgbClr val="008000"/>
              </a:highlight>
            </a:endParaRPr>
          </a:p>
        </p:txBody>
      </p:sp>
      <p:sp>
        <p:nvSpPr>
          <p:cNvPr id="634" name="Rectangle 22"/>
          <p:cNvSpPr>
            <a:spLocks noChangeArrowheads="1"/>
          </p:cNvSpPr>
          <p:nvPr/>
        </p:nvSpPr>
        <p:spPr bwMode="auto">
          <a:xfrm>
            <a:off x="152400" y="5087295"/>
            <a:ext cx="31630938" cy="907795"/>
          </a:xfrm>
          <a:prstGeom prst="rect">
            <a:avLst/>
          </a:prstGeom>
          <a:solidFill>
            <a:srgbClr val="00FFFF"/>
          </a:solidFill>
          <a:ln w="127000" algn="ctr">
            <a:solidFill>
              <a:srgbClr val="00FFFF"/>
            </a:solidFill>
            <a:miter lim="800000"/>
            <a:headEnd/>
            <a:tailEnd/>
          </a:ln>
        </p:spPr>
        <p:txBody>
          <a:bodyPr wrap="square" lIns="91296" tIns="45648" rIns="91296" bIns="45648" anchor="ctr">
            <a:spAutoFit/>
          </a:bodyPr>
          <a:lstStyle/>
          <a:p>
            <a:pPr defTabSz="912813"/>
            <a:r>
              <a:rPr lang="en-US" altLang="ja-JP" sz="5300" dirty="0">
                <a:solidFill>
                  <a:srgbClr val="080808"/>
                </a:solidFill>
              </a:rPr>
              <a:t>1. Introduction: Solving Combinatorial Optimization Problems</a:t>
            </a:r>
            <a:endParaRPr lang="ja-JP" altLang="en-US" sz="5300" dirty="0">
              <a:solidFill>
                <a:srgbClr val="080808"/>
              </a:solidFill>
            </a:endParaRPr>
          </a:p>
        </p:txBody>
      </p:sp>
      <p:sp>
        <p:nvSpPr>
          <p:cNvPr id="635" name="正方形/長方形 634"/>
          <p:cNvSpPr/>
          <p:nvPr/>
        </p:nvSpPr>
        <p:spPr>
          <a:xfrm>
            <a:off x="276158" y="6011351"/>
            <a:ext cx="14578511" cy="769441"/>
          </a:xfrm>
          <a:prstGeom prst="rect">
            <a:avLst/>
          </a:prstGeom>
          <a:ln>
            <a:noFill/>
          </a:ln>
        </p:spPr>
        <p:txBody>
          <a:bodyPr wrap="square">
            <a:spAutoFit/>
          </a:bodyPr>
          <a:lstStyle/>
          <a:p>
            <a:pPr algn="ctr"/>
            <a:r>
              <a:rPr lang="ja-JP" altLang="en-US" sz="4400" dirty="0">
                <a:solidFill>
                  <a:srgbClr val="CCFF66"/>
                </a:solidFill>
              </a:rPr>
              <a:t>♦ </a:t>
            </a:r>
            <a:r>
              <a:rPr lang="en-US" altLang="ja-JP" sz="4400" dirty="0">
                <a:solidFill>
                  <a:srgbClr val="CCFF66"/>
                </a:solidFill>
              </a:rPr>
              <a:t>Combinatorial Optimization for Real-World Problem </a:t>
            </a:r>
            <a:endParaRPr lang="ja-JP" altLang="en-US" sz="4400" dirty="0">
              <a:solidFill>
                <a:srgbClr val="CCFF66"/>
              </a:solidFill>
            </a:endParaRPr>
          </a:p>
        </p:txBody>
      </p:sp>
      <p:sp>
        <p:nvSpPr>
          <p:cNvPr id="636" name="正方形/長方形 635"/>
          <p:cNvSpPr/>
          <p:nvPr/>
        </p:nvSpPr>
        <p:spPr>
          <a:xfrm>
            <a:off x="15235863" y="6076928"/>
            <a:ext cx="16423717" cy="769441"/>
          </a:xfrm>
          <a:prstGeom prst="rect">
            <a:avLst/>
          </a:prstGeom>
        </p:spPr>
        <p:txBody>
          <a:bodyPr wrap="square">
            <a:spAutoFit/>
          </a:bodyPr>
          <a:lstStyle/>
          <a:p>
            <a:pPr algn="ctr"/>
            <a:r>
              <a:rPr lang="ja-JP" altLang="en-US" sz="4400" dirty="0">
                <a:solidFill>
                  <a:srgbClr val="CCFF66"/>
                </a:solidFill>
              </a:rPr>
              <a:t>♦ </a:t>
            </a:r>
            <a:r>
              <a:rPr lang="en-US" altLang="ja-JP" sz="4400" dirty="0">
                <a:solidFill>
                  <a:srgbClr val="CCFF66"/>
                </a:solidFill>
              </a:rPr>
              <a:t>Three graph problems that are relevant to IC design </a:t>
            </a:r>
            <a:endParaRPr lang="ja-JP" altLang="en-US" sz="4400" dirty="0">
              <a:solidFill>
                <a:srgbClr val="CCFF66"/>
              </a:solidFill>
            </a:endParaRPr>
          </a:p>
        </p:txBody>
      </p:sp>
      <mc:AlternateContent xmlns:mc="http://schemas.openxmlformats.org/markup-compatibility/2006" xmlns:a14="http://schemas.microsoft.com/office/drawing/2010/main">
        <mc:Choice Requires="a14">
          <p:sp>
            <p:nvSpPr>
              <p:cNvPr id="637" name="テキスト ボックス 636">
                <a:extLst>
                  <a:ext uri="{FF2B5EF4-FFF2-40B4-BE49-F238E27FC236}">
                    <a16:creationId xmlns:a16="http://schemas.microsoft.com/office/drawing/2014/main" id="{1915284E-B69A-4824-B9D2-8C66976AC085}"/>
                  </a:ext>
                </a:extLst>
              </p:cNvPr>
              <p:cNvSpPr txBox="1"/>
              <p:nvPr/>
            </p:nvSpPr>
            <p:spPr>
              <a:xfrm>
                <a:off x="565826" y="19275445"/>
                <a:ext cx="4645476" cy="1257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solidFill>
                            <a:schemeClr val="bg1"/>
                          </a:solidFill>
                          <a:latin typeface="Cambria Math" panose="02040503050406030204" pitchFamily="18" charset="0"/>
                        </a:rPr>
                        <m:t>𝑯</m:t>
                      </m:r>
                      <m:r>
                        <a:rPr kumimoji="1" lang="en-US" altLang="ja-JP" sz="3200" b="1" i="1" smtClean="0">
                          <a:solidFill>
                            <a:schemeClr val="bg1"/>
                          </a:solidFill>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m:rPr>
                              <m:brk m:alnAt="7"/>
                            </m:rPr>
                            <a:rPr lang="en-US" altLang="ja-JP" sz="3200">
                              <a:latin typeface="Cambria Math" panose="02040503050406030204" pitchFamily="18" charset="0"/>
                            </a:rPr>
                            <m:t>𝐢</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𝒉</m:t>
                              </m:r>
                            </m:e>
                            <m:sub>
                              <m:r>
                                <a:rPr lang="en-US" altLang="ja-JP" sz="3200">
                                  <a:latin typeface="Cambria Math" panose="02040503050406030204" pitchFamily="18" charset="0"/>
                                </a:rPr>
                                <m:t>𝐢</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𝝈</m:t>
                              </m:r>
                            </m:e>
                            <m:sub>
                              <m:r>
                                <a:rPr lang="en-US" altLang="ja-JP" sz="3200">
                                  <a:latin typeface="Cambria Math" panose="02040503050406030204" pitchFamily="18" charset="0"/>
                                </a:rPr>
                                <m:t>𝐢</m:t>
                              </m:r>
                            </m:sub>
                          </m:sSub>
                        </m:e>
                      </m:nary>
                      <m:r>
                        <a:rPr kumimoji="1" lang="en-US" altLang="ja-JP" sz="3200" b="1" i="1" smtClean="0">
                          <a:solidFill>
                            <a:schemeClr val="bg1"/>
                          </a:solidFill>
                          <a:latin typeface="Cambria Math" panose="02040503050406030204" pitchFamily="18" charset="0"/>
                        </a:rPr>
                        <m:t>−</m:t>
                      </m:r>
                      <m:nary>
                        <m:naryPr>
                          <m:chr m:val="∑"/>
                          <m:supHide m:val="on"/>
                          <m:ctrlPr>
                            <a:rPr kumimoji="1" lang="en-US" altLang="ja-JP" sz="3200" b="1" i="1" smtClean="0">
                              <a:solidFill>
                                <a:schemeClr val="bg1"/>
                              </a:solidFill>
                              <a:latin typeface="Cambria Math" panose="02040503050406030204" pitchFamily="18" charset="0"/>
                            </a:rPr>
                          </m:ctrlPr>
                        </m:naryPr>
                        <m:sub>
                          <m:r>
                            <m:rPr>
                              <m:brk m:alnAt="7"/>
                            </m:rPr>
                            <a:rPr kumimoji="1" lang="en-US" altLang="ja-JP" sz="3200" b="1" i="1" smtClean="0">
                              <a:solidFill>
                                <a:schemeClr val="bg1"/>
                              </a:solidFill>
                              <a:latin typeface="Cambria Math" panose="02040503050406030204" pitchFamily="18" charset="0"/>
                            </a:rPr>
                            <m:t>&lt;</m:t>
                          </m:r>
                          <m:r>
                            <m:rPr>
                              <m:brk m:alnAt="7"/>
                            </m:rPr>
                            <a:rPr kumimoji="1" lang="en-US" altLang="ja-JP" sz="3200" b="1" i="0" smtClean="0">
                              <a:solidFill>
                                <a:schemeClr val="bg1"/>
                              </a:solidFill>
                              <a:latin typeface="Cambria Math" panose="02040503050406030204" pitchFamily="18" charset="0"/>
                            </a:rPr>
                            <m:t>𝐢</m:t>
                          </m:r>
                          <m:r>
                            <a:rPr kumimoji="1" lang="en-US" altLang="ja-JP" sz="3200" b="1" i="0" smtClean="0">
                              <a:solidFill>
                                <a:schemeClr val="bg1"/>
                              </a:solidFill>
                              <a:latin typeface="Cambria Math" panose="02040503050406030204" pitchFamily="18" charset="0"/>
                            </a:rPr>
                            <m:t>, </m:t>
                          </m:r>
                          <m:r>
                            <a:rPr kumimoji="1" lang="en-US" altLang="ja-JP" sz="3200" b="1" i="0" smtClean="0">
                              <a:solidFill>
                                <a:schemeClr val="bg1"/>
                              </a:solidFill>
                              <a:latin typeface="Cambria Math" panose="02040503050406030204" pitchFamily="18" charset="0"/>
                            </a:rPr>
                            <m:t>𝐣</m:t>
                          </m:r>
                          <m:r>
                            <m:rPr>
                              <m:brk m:alnAt="7"/>
                            </m:rPr>
                            <a:rPr kumimoji="1" lang="en-US" altLang="ja-JP" sz="3200" b="1" i="1" smtClean="0">
                              <a:solidFill>
                                <a:schemeClr val="bg1"/>
                              </a:solidFill>
                              <a:latin typeface="Cambria Math" panose="02040503050406030204" pitchFamily="18" charset="0"/>
                            </a:rPr>
                            <m:t>&gt;</m:t>
                          </m:r>
                        </m:sub>
                        <m:sup/>
                        <m:e>
                          <m:sSub>
                            <m:sSubPr>
                              <m:ctrlPr>
                                <a:rPr kumimoji="1" lang="en-US" altLang="ja-JP" sz="3200" b="1" i="1" smtClean="0">
                                  <a:solidFill>
                                    <a:schemeClr val="bg1"/>
                                  </a:solidFill>
                                  <a:latin typeface="Cambria Math" panose="02040503050406030204" pitchFamily="18" charset="0"/>
                                </a:rPr>
                              </m:ctrlPr>
                            </m:sSubPr>
                            <m:e>
                              <m:r>
                                <a:rPr kumimoji="1" lang="en-US" altLang="ja-JP" sz="3200" b="1" i="1" smtClean="0">
                                  <a:solidFill>
                                    <a:schemeClr val="bg1"/>
                                  </a:solidFill>
                                  <a:latin typeface="Cambria Math" panose="02040503050406030204" pitchFamily="18" charset="0"/>
                                </a:rPr>
                                <m:t>𝑱</m:t>
                              </m:r>
                            </m:e>
                            <m:sub>
                              <m:r>
                                <a:rPr kumimoji="1" lang="en-US" altLang="ja-JP" sz="3200" b="1" i="0" smtClean="0">
                                  <a:solidFill>
                                    <a:schemeClr val="bg1"/>
                                  </a:solidFill>
                                  <a:latin typeface="Cambria Math" panose="02040503050406030204" pitchFamily="18" charset="0"/>
                                </a:rPr>
                                <m:t>𝐢𝐣</m:t>
                              </m:r>
                            </m:sub>
                          </m:sSub>
                          <m:sSub>
                            <m:sSubPr>
                              <m:ctrlPr>
                                <a:rPr kumimoji="1" lang="en-US" altLang="ja-JP" sz="3200" b="1" i="1" smtClean="0">
                                  <a:solidFill>
                                    <a:schemeClr val="bg1"/>
                                  </a:solidFill>
                                  <a:latin typeface="Cambria Math" panose="02040503050406030204" pitchFamily="18" charset="0"/>
                                </a:rPr>
                              </m:ctrlPr>
                            </m:sSubPr>
                            <m:e>
                              <m:r>
                                <a:rPr kumimoji="1" lang="en-US" altLang="ja-JP" sz="3200" b="1" i="1" smtClean="0">
                                  <a:solidFill>
                                    <a:schemeClr val="bg1"/>
                                  </a:solidFill>
                                  <a:latin typeface="Cambria Math" panose="02040503050406030204" pitchFamily="18" charset="0"/>
                                </a:rPr>
                                <m:t>𝝈</m:t>
                              </m:r>
                            </m:e>
                            <m:sub>
                              <m:r>
                                <a:rPr kumimoji="1" lang="en-US" altLang="ja-JP" sz="3200" b="1" i="0" smtClean="0">
                                  <a:solidFill>
                                    <a:schemeClr val="bg1"/>
                                  </a:solidFill>
                                  <a:latin typeface="Cambria Math" panose="02040503050406030204" pitchFamily="18" charset="0"/>
                                </a:rPr>
                                <m:t>𝐢</m:t>
                              </m:r>
                            </m:sub>
                          </m:sSub>
                          <m:sSub>
                            <m:sSubPr>
                              <m:ctrlPr>
                                <a:rPr kumimoji="1" lang="en-US" altLang="ja-JP" sz="3200" b="1" i="1" smtClean="0">
                                  <a:solidFill>
                                    <a:schemeClr val="bg1"/>
                                  </a:solidFill>
                                  <a:latin typeface="Cambria Math" panose="02040503050406030204" pitchFamily="18" charset="0"/>
                                </a:rPr>
                              </m:ctrlPr>
                            </m:sSubPr>
                            <m:e>
                              <m:r>
                                <a:rPr kumimoji="1" lang="en-US" altLang="ja-JP" sz="3200" b="1" i="1" smtClean="0">
                                  <a:solidFill>
                                    <a:schemeClr val="bg1"/>
                                  </a:solidFill>
                                  <a:latin typeface="Cambria Math" panose="02040503050406030204" pitchFamily="18" charset="0"/>
                                </a:rPr>
                                <m:t>𝝈</m:t>
                              </m:r>
                            </m:e>
                            <m:sub>
                              <m:r>
                                <a:rPr kumimoji="1" lang="en-US" altLang="ja-JP" sz="3200" b="1" i="0" smtClean="0">
                                  <a:solidFill>
                                    <a:schemeClr val="bg1"/>
                                  </a:solidFill>
                                  <a:latin typeface="Cambria Math" panose="02040503050406030204" pitchFamily="18" charset="0"/>
                                </a:rPr>
                                <m:t>𝐣</m:t>
                              </m:r>
                            </m:sub>
                          </m:sSub>
                        </m:e>
                      </m:nary>
                    </m:oMath>
                  </m:oMathPara>
                </a14:m>
                <a:endParaRPr kumimoji="1" lang="ja-JP" altLang="en-US" sz="3200" b="1" dirty="0">
                  <a:solidFill>
                    <a:schemeClr val="bg1"/>
                  </a:solidFill>
                </a:endParaRPr>
              </a:p>
            </p:txBody>
          </p:sp>
        </mc:Choice>
        <mc:Fallback xmlns="">
          <p:sp>
            <p:nvSpPr>
              <p:cNvPr id="637" name="テキスト ボックス 636">
                <a:extLst>
                  <a:ext uri="{FF2B5EF4-FFF2-40B4-BE49-F238E27FC236}">
                    <a16:creationId xmlns:a16="http://schemas.microsoft.com/office/drawing/2014/main" id="{1915284E-B69A-4824-B9D2-8C66976AC085}"/>
                  </a:ext>
                </a:extLst>
              </p:cNvPr>
              <p:cNvSpPr txBox="1">
                <a:spLocks noRot="1" noChangeAspect="1" noMove="1" noResize="1" noEditPoints="1" noAdjustHandles="1" noChangeArrowheads="1" noChangeShapeType="1" noTextEdit="1"/>
              </p:cNvSpPr>
              <p:nvPr/>
            </p:nvSpPr>
            <p:spPr>
              <a:xfrm>
                <a:off x="565826" y="19275445"/>
                <a:ext cx="4645476" cy="1257204"/>
              </a:xfrm>
              <a:prstGeom prst="rect">
                <a:avLst/>
              </a:prstGeom>
              <a:blipFill>
                <a:blip r:embed="rId9"/>
                <a:stretch>
                  <a:fillRect/>
                </a:stretch>
              </a:blipFill>
            </p:spPr>
            <p:txBody>
              <a:bodyPr/>
              <a:lstStyle/>
              <a:p>
                <a:r>
                  <a:rPr lang="ja-JP" altLang="en-US">
                    <a:noFill/>
                  </a:rPr>
                  <a:t> </a:t>
                </a:r>
              </a:p>
            </p:txBody>
          </p:sp>
        </mc:Fallback>
      </mc:AlternateContent>
      <p:sp>
        <p:nvSpPr>
          <p:cNvPr id="639" name="テキスト ボックス 638"/>
          <p:cNvSpPr txBox="1"/>
          <p:nvPr/>
        </p:nvSpPr>
        <p:spPr>
          <a:xfrm>
            <a:off x="15168357" y="6715170"/>
            <a:ext cx="16423714" cy="954107"/>
          </a:xfrm>
          <a:prstGeom prst="rect">
            <a:avLst/>
          </a:prstGeom>
          <a:noFill/>
        </p:spPr>
        <p:txBody>
          <a:bodyPr wrap="square" rtlCol="0">
            <a:spAutoFit/>
          </a:bodyPr>
          <a:lstStyle/>
          <a:p>
            <a:pPr algn="just"/>
            <a:r>
              <a:rPr lang="ja-JP" altLang="en-US" sz="2800" dirty="0"/>
              <a:t>✓ </a:t>
            </a:r>
            <a:r>
              <a:rPr lang="en-US" sz="2800" dirty="0"/>
              <a:t>Using combinatorial optimization algorithms, IC layout problems can be efficiently solved,</a:t>
            </a:r>
          </a:p>
          <a:p>
            <a:pPr algn="just"/>
            <a:r>
              <a:rPr lang="en-US" sz="2800" dirty="0"/>
              <a:t>     exploring large solution spaces for near-optimal or optimal solutions.</a:t>
            </a:r>
            <a:endParaRPr lang="ja-JP" altLang="en-US" sz="2800" dirty="0"/>
          </a:p>
        </p:txBody>
      </p:sp>
      <p:sp>
        <p:nvSpPr>
          <p:cNvPr id="486" name="角丸四角形 485"/>
          <p:cNvSpPr/>
          <p:nvPr/>
        </p:nvSpPr>
        <p:spPr bwMode="auto">
          <a:xfrm>
            <a:off x="10672787" y="14573873"/>
            <a:ext cx="20760821" cy="9860427"/>
          </a:xfrm>
          <a:prstGeom prst="roundRect">
            <a:avLst>
              <a:gd name="adj" fmla="val 8783"/>
            </a:avLst>
          </a:prstGeom>
          <a:noFill/>
          <a:ln w="76200" cap="flat" cmpd="sng" algn="ctr">
            <a:solidFill>
              <a:srgbClr val="FFFF0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dirty="0">
              <a:ln>
                <a:noFill/>
              </a:ln>
              <a:solidFill>
                <a:schemeClr val="bg1"/>
              </a:solidFill>
              <a:effectLst/>
              <a:latin typeface="Arial" charset="0"/>
              <a:ea typeface="ＭＳ Ｐゴシック" pitchFamily="50" charset="-128"/>
            </a:endParaRPr>
          </a:p>
        </p:txBody>
      </p:sp>
      <p:sp>
        <p:nvSpPr>
          <p:cNvPr id="487" name="角丸四角形 486"/>
          <p:cNvSpPr/>
          <p:nvPr/>
        </p:nvSpPr>
        <p:spPr bwMode="auto">
          <a:xfrm>
            <a:off x="313976" y="14575033"/>
            <a:ext cx="10189192" cy="9834646"/>
          </a:xfrm>
          <a:prstGeom prst="roundRect">
            <a:avLst>
              <a:gd name="adj" fmla="val 9029"/>
            </a:avLst>
          </a:prstGeom>
          <a:noFill/>
          <a:ln w="76200" cap="flat" cmpd="sng" algn="ctr">
            <a:solidFill>
              <a:srgbClr val="CCFF66"/>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dirty="0">
              <a:ln>
                <a:noFill/>
              </a:ln>
              <a:solidFill>
                <a:schemeClr val="bg1"/>
              </a:solidFill>
              <a:effectLst/>
              <a:latin typeface="Arial" charset="0"/>
              <a:ea typeface="ＭＳ Ｐゴシック" pitchFamily="50" charset="-128"/>
            </a:endParaRPr>
          </a:p>
        </p:txBody>
      </p:sp>
      <p:sp>
        <p:nvSpPr>
          <p:cNvPr id="488" name="Rectangle 185"/>
          <p:cNvSpPr>
            <a:spLocks noChangeArrowheads="1"/>
          </p:cNvSpPr>
          <p:nvPr/>
        </p:nvSpPr>
        <p:spPr bwMode="auto">
          <a:xfrm>
            <a:off x="156801" y="13882528"/>
            <a:ext cx="31625868" cy="10765934"/>
          </a:xfrm>
          <a:prstGeom prst="rect">
            <a:avLst/>
          </a:prstGeom>
          <a:noFill/>
          <a:ln w="127000">
            <a:solidFill>
              <a:srgbClr val="00FF00"/>
            </a:solidFill>
            <a:miter lim="800000"/>
            <a:headEnd/>
            <a:tailEnd/>
          </a:ln>
        </p:spPr>
        <p:txBody>
          <a:bodyPr wrap="none" anchor="ctr"/>
          <a:lstStyle/>
          <a:p>
            <a:endParaRPr lang="ja-JP" altLang="en-US" dirty="0"/>
          </a:p>
        </p:txBody>
      </p:sp>
      <p:sp>
        <p:nvSpPr>
          <p:cNvPr id="489" name="Rectangle 22"/>
          <p:cNvSpPr>
            <a:spLocks noChangeArrowheads="1"/>
          </p:cNvSpPr>
          <p:nvPr/>
        </p:nvSpPr>
        <p:spPr bwMode="auto">
          <a:xfrm>
            <a:off x="153738" y="13249152"/>
            <a:ext cx="31629600" cy="907795"/>
          </a:xfrm>
          <a:prstGeom prst="rect">
            <a:avLst/>
          </a:prstGeom>
          <a:solidFill>
            <a:srgbClr val="00FF00"/>
          </a:solidFill>
          <a:ln w="127000" algn="ctr">
            <a:solidFill>
              <a:srgbClr val="00FF00"/>
            </a:solidFill>
            <a:miter lim="800000"/>
            <a:headEnd/>
            <a:tailEnd/>
          </a:ln>
        </p:spPr>
        <p:txBody>
          <a:bodyPr wrap="square" lIns="91296" tIns="45648" rIns="91296" bIns="45648" anchor="ctr">
            <a:spAutoFit/>
          </a:bodyPr>
          <a:lstStyle/>
          <a:p>
            <a:pPr defTabSz="912813"/>
            <a:r>
              <a:rPr lang="en-US" altLang="ja-JP" sz="5300" dirty="0">
                <a:solidFill>
                  <a:schemeClr val="tx1"/>
                </a:solidFill>
              </a:rPr>
              <a:t>2. </a:t>
            </a:r>
            <a:r>
              <a:rPr kumimoji="0" lang="en-US" altLang="ja-JP" sz="5300" dirty="0">
                <a:solidFill>
                  <a:schemeClr val="tx1"/>
                </a:solidFill>
              </a:rPr>
              <a:t>Solving Multiple NP-Hard Problems Simultaneously Using D-Wave Quantum Annealer</a:t>
            </a:r>
            <a:endParaRPr kumimoji="0" lang="ja-JP" altLang="en-US" sz="5300" baseline="30000" dirty="0">
              <a:solidFill>
                <a:schemeClr val="tx1"/>
              </a:solidFill>
            </a:endParaRPr>
          </a:p>
        </p:txBody>
      </p:sp>
      <p:sp useBgFill="1">
        <p:nvSpPr>
          <p:cNvPr id="490" name="テキスト ボックス 489"/>
          <p:cNvSpPr txBox="1"/>
          <p:nvPr/>
        </p:nvSpPr>
        <p:spPr>
          <a:xfrm>
            <a:off x="2300065" y="14307205"/>
            <a:ext cx="5592593" cy="584775"/>
          </a:xfrm>
          <a:prstGeom prst="rect">
            <a:avLst/>
          </a:prstGeom>
          <a:ln w="38100">
            <a:solidFill>
              <a:srgbClr val="CCFF66"/>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3200" b="1" kern="0" dirty="0">
                <a:solidFill>
                  <a:srgbClr val="FF00FF"/>
                </a:solidFill>
                <a:effectLst>
                  <a:outerShdw blurRad="38100" dist="38100" dir="2700000" algn="tl">
                    <a:srgbClr val="000000">
                      <a:alpha val="43137"/>
                    </a:srgbClr>
                  </a:outerShdw>
                </a:effectLst>
                <a:latin typeface="+mn-lt"/>
              </a:rPr>
              <a:t>Quantum Annealing</a:t>
            </a:r>
            <a:endParaRPr lang="ja-JP" altLang="en-US" sz="3200" b="1" kern="0" dirty="0">
              <a:solidFill>
                <a:srgbClr val="FF00FF"/>
              </a:solidFill>
              <a:effectLst>
                <a:outerShdw blurRad="38100" dist="38100" dir="2700000" algn="tl">
                  <a:srgbClr val="000000">
                    <a:alpha val="43137"/>
                  </a:srgbClr>
                </a:outerShdw>
              </a:effectLst>
              <a:latin typeface="+mn-lt"/>
            </a:endParaRPr>
          </a:p>
        </p:txBody>
      </p:sp>
      <p:sp useBgFill="1">
        <p:nvSpPr>
          <p:cNvPr id="491" name="テキスト ボックス 490"/>
          <p:cNvSpPr txBox="1"/>
          <p:nvPr/>
        </p:nvSpPr>
        <p:spPr>
          <a:xfrm>
            <a:off x="18175529" y="14345161"/>
            <a:ext cx="5755335" cy="584775"/>
          </a:xfrm>
          <a:prstGeom prst="rect">
            <a:avLst/>
          </a:prstGeom>
          <a:ln w="38100">
            <a:solidFill>
              <a:srgbClr val="FFFF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sz="3200" b="1" kern="0" dirty="0">
                <a:solidFill>
                  <a:srgbClr val="FF00FF"/>
                </a:solidFill>
                <a:effectLst>
                  <a:outerShdw blurRad="38100" dist="38100" dir="2700000" algn="tl">
                    <a:srgbClr val="000000">
                      <a:alpha val="43137"/>
                    </a:srgbClr>
                  </a:outerShdw>
                </a:effectLst>
                <a:latin typeface="+mn-lt"/>
              </a:rPr>
              <a:t>Parallel Quantum Annealing</a:t>
            </a:r>
            <a:endParaRPr lang="ja-JP" altLang="en-US" sz="3200" b="1" kern="0" dirty="0">
              <a:solidFill>
                <a:srgbClr val="FF00FF"/>
              </a:solidFill>
              <a:effectLst>
                <a:outerShdw blurRad="38100" dist="38100" dir="2700000" algn="tl">
                  <a:srgbClr val="000000">
                    <a:alpha val="43137"/>
                  </a:srgbClr>
                </a:outerShdw>
              </a:effectLst>
              <a:latin typeface="+mn-lt"/>
            </a:endParaRPr>
          </a:p>
        </p:txBody>
      </p:sp>
      <p:sp>
        <p:nvSpPr>
          <p:cNvPr id="340" name="Rectangle 290"/>
          <p:cNvSpPr>
            <a:spLocks noChangeArrowheads="1"/>
          </p:cNvSpPr>
          <p:nvPr/>
        </p:nvSpPr>
        <p:spPr bwMode="auto">
          <a:xfrm>
            <a:off x="232977" y="36974992"/>
            <a:ext cx="31521545" cy="1477328"/>
          </a:xfrm>
          <a:prstGeom prst="rect">
            <a:avLst/>
          </a:prstGeom>
          <a:noFill/>
          <a:ln w="9525">
            <a:noFill/>
            <a:miter lim="800000"/>
            <a:headEnd/>
            <a:tailEnd/>
          </a:ln>
        </p:spPr>
        <p:txBody>
          <a:bodyPr wrap="square">
            <a:spAutoFit/>
          </a:bodyPr>
          <a:lstStyle/>
          <a:p>
            <a:pPr algn="just" defTabSz="912813"/>
            <a:r>
              <a:rPr lang="ja-JP" altLang="en-US" sz="4500" dirty="0"/>
              <a:t>➣  </a:t>
            </a:r>
            <a:r>
              <a:rPr kumimoji="0" lang="en-US" altLang="ja-JP" sz="4500" dirty="0"/>
              <a:t>This preliminary study offers a promising but exploratory application of Parallel Quantum Annealing (PQA) to</a:t>
            </a:r>
          </a:p>
          <a:p>
            <a:pPr algn="just" defTabSz="912813"/>
            <a:r>
              <a:rPr kumimoji="0" lang="en-US" altLang="ja-JP" sz="4500" dirty="0"/>
              <a:t>      concurrently solve multiple NP-hard problems.</a:t>
            </a:r>
            <a:endParaRPr kumimoji="0" lang="ja-JP" altLang="en-US" sz="4500" baseline="30000" dirty="0"/>
          </a:p>
        </p:txBody>
      </p:sp>
      <p:sp>
        <p:nvSpPr>
          <p:cNvPr id="930" name="テキスト ボックス 929"/>
          <p:cNvSpPr txBox="1"/>
          <p:nvPr/>
        </p:nvSpPr>
        <p:spPr>
          <a:xfrm>
            <a:off x="399927" y="15212915"/>
            <a:ext cx="9978209" cy="2246769"/>
          </a:xfrm>
          <a:prstGeom prst="rect">
            <a:avLst/>
          </a:prstGeom>
          <a:noFill/>
        </p:spPr>
        <p:txBody>
          <a:bodyPr wrap="square" rtlCol="0">
            <a:spAutoFit/>
          </a:bodyPr>
          <a:lstStyle/>
          <a:p>
            <a:pPr algn="just"/>
            <a:r>
              <a:rPr lang="en-US" altLang="ja-JP" sz="2000" dirty="0"/>
              <a:t>Quantum Annealing, inspired by metallurgical annealing, is a computational technique with promising capabilities in solving optimization problems. </a:t>
            </a:r>
          </a:p>
          <a:p>
            <a:pPr algn="just"/>
            <a:r>
              <a:rPr lang="en-US" altLang="ja-JP" sz="2000" dirty="0"/>
              <a:t>The D-Wave Advantage is providing a more extensive and denser programmable quantum mode comprising over 5000 qubits. This advanced hardware is purposefully designed to harness the potential of quantum annealing for solving complex computational challenges, particularly those that can be formulated as Quadratic Unconstrained Binary Optimization (QUBO) problems or </a:t>
            </a:r>
            <a:r>
              <a:rPr lang="en-US" altLang="ja-JP" sz="2000" dirty="0" err="1"/>
              <a:t>Ising</a:t>
            </a:r>
            <a:r>
              <a:rPr lang="en-US" altLang="ja-JP" sz="2000" dirty="0"/>
              <a:t> models.</a:t>
            </a:r>
          </a:p>
        </p:txBody>
      </p:sp>
      <p:sp>
        <p:nvSpPr>
          <p:cNvPr id="690" name="Rectangle 22"/>
          <p:cNvSpPr>
            <a:spLocks noChangeArrowheads="1"/>
          </p:cNvSpPr>
          <p:nvPr/>
        </p:nvSpPr>
        <p:spPr bwMode="auto">
          <a:xfrm>
            <a:off x="162344" y="24786824"/>
            <a:ext cx="31627646" cy="720000"/>
          </a:xfrm>
          <a:prstGeom prst="rect">
            <a:avLst/>
          </a:prstGeom>
          <a:solidFill>
            <a:srgbClr val="FF33CC"/>
          </a:solidFill>
          <a:ln w="127000" algn="ctr">
            <a:solidFill>
              <a:srgbClr val="FF33CC"/>
            </a:solidFill>
            <a:miter lim="800000"/>
            <a:headEnd/>
            <a:tailEnd/>
          </a:ln>
        </p:spPr>
        <p:txBody>
          <a:bodyPr lIns="91296" tIns="45648" rIns="91296" bIns="45648"/>
          <a:lstStyle/>
          <a:p>
            <a:pPr defTabSz="912813"/>
            <a:r>
              <a:rPr lang="en-US" altLang="ja-JP" sz="5300" dirty="0">
                <a:solidFill>
                  <a:schemeClr val="tx1"/>
                </a:solidFill>
              </a:rPr>
              <a:t>3. Experimental Results</a:t>
            </a:r>
            <a:endParaRPr lang="en-US" altLang="ja-JP" sz="5400" dirty="0">
              <a:solidFill>
                <a:schemeClr val="tx1"/>
              </a:solidFill>
            </a:endParaRPr>
          </a:p>
          <a:p>
            <a:pPr defTabSz="912813"/>
            <a:endParaRPr lang="en-US" altLang="en-US" sz="5300" dirty="0">
              <a:solidFill>
                <a:schemeClr val="tx1"/>
              </a:solidFill>
              <a:cs typeface="Arial" charset="0"/>
            </a:endParaRPr>
          </a:p>
        </p:txBody>
      </p:sp>
      <p:sp>
        <p:nvSpPr>
          <p:cNvPr id="401" name="テキスト ボックス 400"/>
          <p:cNvSpPr txBox="1"/>
          <p:nvPr/>
        </p:nvSpPr>
        <p:spPr>
          <a:xfrm>
            <a:off x="232977" y="39928860"/>
            <a:ext cx="31392674" cy="1477328"/>
          </a:xfrm>
          <a:prstGeom prst="rect">
            <a:avLst/>
          </a:prstGeom>
          <a:noFill/>
        </p:spPr>
        <p:txBody>
          <a:bodyPr wrap="square" rtlCol="0">
            <a:spAutoFit/>
          </a:bodyPr>
          <a:lstStyle/>
          <a:p>
            <a:pPr marL="360000" indent="-360000" algn="just"/>
            <a:r>
              <a:rPr lang="ja-JP" altLang="en-US" sz="4500"/>
              <a:t>➣</a:t>
            </a:r>
            <a:r>
              <a:rPr lang="en-US" altLang="ja-JP" sz="4500" dirty="0"/>
              <a:t>  </a:t>
            </a:r>
            <a:r>
              <a:rPr lang="en-US" altLang="ja-JP" sz="4500" dirty="0">
                <a:latin typeface="Arial" panose="020B0604020202020204" pitchFamily="34" charset="0"/>
                <a:cs typeface="Arial" panose="020B0604020202020204" pitchFamily="34" charset="0"/>
              </a:rPr>
              <a:t>While our findings show promise, we believe that additional studies are essential to fully realize the potential of </a:t>
            </a:r>
          </a:p>
          <a:p>
            <a:pPr marL="360000" indent="-360000" algn="just"/>
            <a:r>
              <a:rPr lang="en-US" altLang="ja-JP" sz="4500" dirty="0">
                <a:latin typeface="Arial" panose="020B0604020202020204" pitchFamily="34" charset="0"/>
                <a:cs typeface="Arial" panose="020B0604020202020204" pitchFamily="34" charset="0"/>
              </a:rPr>
              <a:t>      PQA in practical applications like IC design layout.</a:t>
            </a:r>
            <a:endParaRPr lang="ja-JP" altLang="en-US" sz="4500" u="sng">
              <a:latin typeface="Arial" panose="020B0604020202020204" pitchFamily="34" charset="0"/>
              <a:cs typeface="Arial" panose="020B0604020202020204" pitchFamily="34" charset="0"/>
            </a:endParaRPr>
          </a:p>
        </p:txBody>
      </p:sp>
      <p:sp>
        <p:nvSpPr>
          <p:cNvPr id="36" name="テキスト ボックス 948">
            <a:extLst>
              <a:ext uri="{FF2B5EF4-FFF2-40B4-BE49-F238E27FC236}">
                <a16:creationId xmlns:a16="http://schemas.microsoft.com/office/drawing/2014/main" id="{0232BD3E-79B2-0F5A-D302-C803138EB27F}"/>
              </a:ext>
            </a:extLst>
          </p:cNvPr>
          <p:cNvSpPr txBox="1"/>
          <p:nvPr/>
        </p:nvSpPr>
        <p:spPr>
          <a:xfrm>
            <a:off x="18656126" y="15067516"/>
            <a:ext cx="5494034" cy="523220"/>
          </a:xfrm>
          <a:prstGeom prst="rect">
            <a:avLst/>
          </a:prstGeom>
          <a:noFill/>
        </p:spPr>
        <p:txBody>
          <a:bodyPr wrap="square" rtlCol="0">
            <a:spAutoFit/>
          </a:bodyPr>
          <a:lstStyle/>
          <a:p>
            <a:pPr lvl="0"/>
            <a:r>
              <a:rPr lang="ja-JP" altLang="en-US" sz="2800" dirty="0"/>
              <a:t>➣ </a:t>
            </a:r>
            <a:r>
              <a:rPr lang="en-US" altLang="ja-JP" sz="2800" dirty="0"/>
              <a:t>Parallel Quantum Annealing</a:t>
            </a:r>
            <a:endParaRPr lang="ja-JP" altLang="en-US" sz="2800" dirty="0">
              <a:ln>
                <a:solidFill>
                  <a:schemeClr val="bg2">
                    <a:lumMod val="40000"/>
                    <a:lumOff val="60000"/>
                  </a:schemeClr>
                </a:solidFill>
              </a:ln>
            </a:endParaRPr>
          </a:p>
        </p:txBody>
      </p:sp>
      <p:sp>
        <p:nvSpPr>
          <p:cNvPr id="37" name="テキスト ボックス 948">
            <a:extLst>
              <a:ext uri="{FF2B5EF4-FFF2-40B4-BE49-F238E27FC236}">
                <a16:creationId xmlns:a16="http://schemas.microsoft.com/office/drawing/2014/main" id="{2F0369C3-EFFD-A31F-4197-EC248A6EE36D}"/>
              </a:ext>
            </a:extLst>
          </p:cNvPr>
          <p:cNvSpPr txBox="1"/>
          <p:nvPr/>
        </p:nvSpPr>
        <p:spPr>
          <a:xfrm>
            <a:off x="10663598" y="15067516"/>
            <a:ext cx="7295813" cy="523220"/>
          </a:xfrm>
          <a:prstGeom prst="rect">
            <a:avLst/>
          </a:prstGeom>
          <a:noFill/>
        </p:spPr>
        <p:txBody>
          <a:bodyPr wrap="square" rtlCol="0">
            <a:spAutoFit/>
          </a:bodyPr>
          <a:lstStyle/>
          <a:p>
            <a:pPr lvl="0" algn="ctr"/>
            <a:r>
              <a:rPr lang="ja-JP" altLang="en-US" sz="2800" dirty="0"/>
              <a:t>➣ </a:t>
            </a:r>
            <a:r>
              <a:rPr lang="en-US" altLang="ja-JP" sz="2800" dirty="0"/>
              <a:t>Conventional Quantum Annealing</a:t>
            </a:r>
            <a:endParaRPr lang="ja-JP" altLang="en-US" sz="2800" dirty="0">
              <a:ln>
                <a:solidFill>
                  <a:schemeClr val="bg2">
                    <a:lumMod val="40000"/>
                    <a:lumOff val="60000"/>
                  </a:schemeClr>
                </a:solidFill>
              </a:ln>
            </a:endParaRPr>
          </a:p>
        </p:txBody>
      </p:sp>
      <p:sp>
        <p:nvSpPr>
          <p:cNvPr id="18" name="テキスト ボックス 638">
            <a:extLst>
              <a:ext uri="{FF2B5EF4-FFF2-40B4-BE49-F238E27FC236}">
                <a16:creationId xmlns:a16="http://schemas.microsoft.com/office/drawing/2014/main" id="{E9073143-75BF-CEDF-6DFC-B13923583EB9}"/>
              </a:ext>
            </a:extLst>
          </p:cNvPr>
          <p:cNvSpPr txBox="1"/>
          <p:nvPr/>
        </p:nvSpPr>
        <p:spPr>
          <a:xfrm>
            <a:off x="3929247" y="8814292"/>
            <a:ext cx="3892563"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Dead Space Minimization</a:t>
            </a:r>
            <a:endParaRPr lang="ja-JP" altLang="en-US" sz="1800" u="sng" dirty="0"/>
          </a:p>
        </p:txBody>
      </p:sp>
      <p:sp>
        <p:nvSpPr>
          <p:cNvPr id="42" name="テキスト ボックス 638">
            <a:extLst>
              <a:ext uri="{FF2B5EF4-FFF2-40B4-BE49-F238E27FC236}">
                <a16:creationId xmlns:a16="http://schemas.microsoft.com/office/drawing/2014/main" id="{F373FF35-C315-19CB-3CEC-041ACBF2BED5}"/>
              </a:ext>
            </a:extLst>
          </p:cNvPr>
          <p:cNvSpPr txBox="1"/>
          <p:nvPr/>
        </p:nvSpPr>
        <p:spPr>
          <a:xfrm>
            <a:off x="3929247" y="9336485"/>
            <a:ext cx="3892563"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Wirelength Minimization</a:t>
            </a:r>
            <a:endParaRPr lang="ja-JP" altLang="en-US" sz="1800" u="sng" dirty="0"/>
          </a:p>
        </p:txBody>
      </p:sp>
      <p:sp>
        <p:nvSpPr>
          <p:cNvPr id="43" name="テキスト ボックス 638">
            <a:extLst>
              <a:ext uri="{FF2B5EF4-FFF2-40B4-BE49-F238E27FC236}">
                <a16:creationId xmlns:a16="http://schemas.microsoft.com/office/drawing/2014/main" id="{2450D099-AE4E-AEFB-FF99-55CFB0483008}"/>
              </a:ext>
            </a:extLst>
          </p:cNvPr>
          <p:cNvSpPr txBox="1"/>
          <p:nvPr/>
        </p:nvSpPr>
        <p:spPr>
          <a:xfrm>
            <a:off x="3929247" y="10380871"/>
            <a:ext cx="3892563"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Routing Optimization</a:t>
            </a:r>
            <a:endParaRPr lang="ja-JP" altLang="en-US" sz="1800" dirty="0"/>
          </a:p>
        </p:txBody>
      </p:sp>
      <p:sp>
        <p:nvSpPr>
          <p:cNvPr id="44" name="テキスト ボックス 638">
            <a:extLst>
              <a:ext uri="{FF2B5EF4-FFF2-40B4-BE49-F238E27FC236}">
                <a16:creationId xmlns:a16="http://schemas.microsoft.com/office/drawing/2014/main" id="{760F3472-9D09-4275-9756-39893CBB509F}"/>
              </a:ext>
            </a:extLst>
          </p:cNvPr>
          <p:cNvSpPr txBox="1"/>
          <p:nvPr/>
        </p:nvSpPr>
        <p:spPr>
          <a:xfrm>
            <a:off x="357508" y="6895190"/>
            <a:ext cx="14517772" cy="954107"/>
          </a:xfrm>
          <a:prstGeom prst="rect">
            <a:avLst/>
          </a:prstGeom>
          <a:noFill/>
        </p:spPr>
        <p:txBody>
          <a:bodyPr wrap="square" rtlCol="0">
            <a:spAutoFit/>
          </a:bodyPr>
          <a:lstStyle/>
          <a:p>
            <a:r>
              <a:rPr lang="ja-JP" altLang="en-US" sz="2800" dirty="0"/>
              <a:t>✓ </a:t>
            </a:r>
            <a:r>
              <a:rPr lang="en-US" altLang="ja-JP" sz="2800" dirty="0"/>
              <a:t>Combinatorial optimization techniques can be applied to IC layout to address</a:t>
            </a:r>
          </a:p>
          <a:p>
            <a:r>
              <a:rPr lang="en-US" altLang="ja-JP" sz="2800" dirty="0"/>
              <a:t>     various optimization problems that arise during the design process.</a:t>
            </a:r>
            <a:endParaRPr lang="ja-JP" altLang="en-US" sz="2800" u="sng" dirty="0"/>
          </a:p>
        </p:txBody>
      </p:sp>
      <p:sp>
        <p:nvSpPr>
          <p:cNvPr id="4" name="テキスト ボックス 638">
            <a:extLst>
              <a:ext uri="{FF2B5EF4-FFF2-40B4-BE49-F238E27FC236}">
                <a16:creationId xmlns:a16="http://schemas.microsoft.com/office/drawing/2014/main" id="{97B97F4F-D968-D2AA-91C7-4190EE5F9C4F}"/>
              </a:ext>
            </a:extLst>
          </p:cNvPr>
          <p:cNvSpPr txBox="1"/>
          <p:nvPr/>
        </p:nvSpPr>
        <p:spPr>
          <a:xfrm>
            <a:off x="3929247" y="9858678"/>
            <a:ext cx="3892563"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Floor Planning Optimization</a:t>
            </a:r>
            <a:endParaRPr lang="ja-JP" altLang="en-US" sz="1800" dirty="0"/>
          </a:p>
        </p:txBody>
      </p:sp>
      <p:sp>
        <p:nvSpPr>
          <p:cNvPr id="13" name="テキスト ボックス 638">
            <a:extLst>
              <a:ext uri="{FF2B5EF4-FFF2-40B4-BE49-F238E27FC236}">
                <a16:creationId xmlns:a16="http://schemas.microsoft.com/office/drawing/2014/main" id="{035512A2-A57F-E3CD-6542-EE402C7759D2}"/>
              </a:ext>
            </a:extLst>
          </p:cNvPr>
          <p:cNvSpPr txBox="1"/>
          <p:nvPr/>
        </p:nvSpPr>
        <p:spPr>
          <a:xfrm>
            <a:off x="15229287" y="7750285"/>
            <a:ext cx="4819941" cy="400110"/>
          </a:xfrm>
          <a:prstGeom prst="rect">
            <a:avLst/>
          </a:prstGeom>
          <a:noFill/>
        </p:spPr>
        <p:txBody>
          <a:bodyPr wrap="square" rtlCol="0">
            <a:spAutoFit/>
          </a:bodyPr>
          <a:lstStyle/>
          <a:p>
            <a:pPr algn="ctr"/>
            <a:r>
              <a:rPr lang="en-US" altLang="ja-JP" sz="2000" dirty="0"/>
              <a:t>Graph Coloring Problem (GCP)</a:t>
            </a:r>
          </a:p>
        </p:txBody>
      </p:sp>
      <p:sp>
        <p:nvSpPr>
          <p:cNvPr id="15" name="テキスト ボックス 638">
            <a:extLst>
              <a:ext uri="{FF2B5EF4-FFF2-40B4-BE49-F238E27FC236}">
                <a16:creationId xmlns:a16="http://schemas.microsoft.com/office/drawing/2014/main" id="{09317A3C-DC1B-823C-0BA3-A27C120623BB}"/>
              </a:ext>
            </a:extLst>
          </p:cNvPr>
          <p:cNvSpPr txBox="1"/>
          <p:nvPr/>
        </p:nvSpPr>
        <p:spPr>
          <a:xfrm>
            <a:off x="20460334" y="7750285"/>
            <a:ext cx="5462679" cy="400110"/>
          </a:xfrm>
          <a:prstGeom prst="rect">
            <a:avLst/>
          </a:prstGeom>
          <a:noFill/>
        </p:spPr>
        <p:txBody>
          <a:bodyPr wrap="square" rtlCol="0">
            <a:spAutoFit/>
          </a:bodyPr>
          <a:lstStyle/>
          <a:p>
            <a:pPr algn="ctr"/>
            <a:r>
              <a:rPr lang="en-US" altLang="ja-JP" sz="2000" dirty="0"/>
              <a:t>Minimum Vertex Covering Problem (MVCP)</a:t>
            </a:r>
          </a:p>
        </p:txBody>
      </p:sp>
      <p:sp>
        <p:nvSpPr>
          <p:cNvPr id="16" name="テキスト ボックス 638">
            <a:extLst>
              <a:ext uri="{FF2B5EF4-FFF2-40B4-BE49-F238E27FC236}">
                <a16:creationId xmlns:a16="http://schemas.microsoft.com/office/drawing/2014/main" id="{1B8731F3-52A4-0592-E477-323BA1E6BE4C}"/>
              </a:ext>
            </a:extLst>
          </p:cNvPr>
          <p:cNvSpPr txBox="1"/>
          <p:nvPr/>
        </p:nvSpPr>
        <p:spPr>
          <a:xfrm>
            <a:off x="26166081" y="7750285"/>
            <a:ext cx="5373518" cy="400110"/>
          </a:xfrm>
          <a:prstGeom prst="rect">
            <a:avLst/>
          </a:prstGeom>
          <a:noFill/>
        </p:spPr>
        <p:txBody>
          <a:bodyPr wrap="square" rtlCol="0">
            <a:spAutoFit/>
          </a:bodyPr>
          <a:lstStyle/>
          <a:p>
            <a:pPr algn="ctr"/>
            <a:r>
              <a:rPr lang="en-US" altLang="ja-JP" sz="2000" dirty="0"/>
              <a:t>Graph Partitioning Problem (GPP)</a:t>
            </a:r>
          </a:p>
        </p:txBody>
      </p:sp>
      <p:grpSp>
        <p:nvGrpSpPr>
          <p:cNvPr id="10" name="グループ化 15">
            <a:extLst>
              <a:ext uri="{FF2B5EF4-FFF2-40B4-BE49-F238E27FC236}">
                <a16:creationId xmlns:a16="http://schemas.microsoft.com/office/drawing/2014/main" id="{DEA72372-43D0-9515-7044-A96E76E957D7}"/>
              </a:ext>
            </a:extLst>
          </p:cNvPr>
          <p:cNvGrpSpPr/>
          <p:nvPr/>
        </p:nvGrpSpPr>
        <p:grpSpPr>
          <a:xfrm>
            <a:off x="7991035" y="8111642"/>
            <a:ext cx="2995798" cy="2833997"/>
            <a:chOff x="6788591" y="9252345"/>
            <a:chExt cx="2736304" cy="2721706"/>
          </a:xfrm>
        </p:grpSpPr>
        <p:pic>
          <p:nvPicPr>
            <p:cNvPr id="11" name="Picture 5" descr="https://www.dwavesys.com/sites/default/files/styles/square_480x480/public/2000Q%20Systems%20in%20Lab%20for%20website.jpg?itok=BRzucFTK">
              <a:extLst>
                <a:ext uri="{FF2B5EF4-FFF2-40B4-BE49-F238E27FC236}">
                  <a16:creationId xmlns:a16="http://schemas.microsoft.com/office/drawing/2014/main" id="{46A17713-AAFE-EC68-033F-7096FC3C1242}"/>
                </a:ext>
              </a:extLst>
            </p:cNvPr>
            <p:cNvPicPr>
              <a:picLocks noChangeAspect="1" noChangeArrowheads="1"/>
            </p:cNvPicPr>
            <p:nvPr/>
          </p:nvPicPr>
          <p:blipFill>
            <a:blip r:embed="rId10" cstate="print"/>
            <a:srcRect/>
            <a:stretch>
              <a:fillRect/>
            </a:stretch>
          </p:blipFill>
          <p:spPr bwMode="auto">
            <a:xfrm>
              <a:off x="6933505" y="9252345"/>
              <a:ext cx="2448272" cy="2448272"/>
            </a:xfrm>
            <a:prstGeom prst="rect">
              <a:avLst/>
            </a:prstGeom>
            <a:noFill/>
            <a:effectLst/>
          </p:spPr>
        </p:pic>
        <p:sp>
          <p:nvSpPr>
            <p:cNvPr id="17" name="正方形/長方形 928">
              <a:extLst>
                <a:ext uri="{FF2B5EF4-FFF2-40B4-BE49-F238E27FC236}">
                  <a16:creationId xmlns:a16="http://schemas.microsoft.com/office/drawing/2014/main" id="{FB855BAA-4965-C0EE-235E-1B90ADFAEC2B}"/>
                </a:ext>
              </a:extLst>
            </p:cNvPr>
            <p:cNvSpPr/>
            <p:nvPr/>
          </p:nvSpPr>
          <p:spPr>
            <a:xfrm>
              <a:off x="6788591" y="11727831"/>
              <a:ext cx="2736304" cy="246221"/>
            </a:xfrm>
            <a:prstGeom prst="rect">
              <a:avLst/>
            </a:prstGeom>
          </p:spPr>
          <p:txBody>
            <a:bodyPr wrap="square">
              <a:spAutoFit/>
            </a:bodyPr>
            <a:lstStyle/>
            <a:p>
              <a:r>
                <a:rPr lang="en-US" altLang="ja-JP" sz="1000" b="1" dirty="0">
                  <a:solidFill>
                    <a:schemeClr val="bg1"/>
                  </a:solidFill>
                </a:rPr>
                <a:t>S. Boixo et al., Nature Phys. 10 (2014) 218.</a:t>
              </a:r>
              <a:r>
                <a:rPr lang="ja-JP" altLang="en-US" sz="1000" b="1" dirty="0">
                  <a:solidFill>
                    <a:schemeClr val="bg1"/>
                  </a:solidFill>
                </a:rPr>
                <a:t> </a:t>
              </a:r>
              <a:endParaRPr lang="en-US" altLang="ja-JP" sz="1000" b="1" dirty="0">
                <a:solidFill>
                  <a:schemeClr val="bg1"/>
                </a:solidFill>
              </a:endParaRPr>
            </a:p>
          </p:txBody>
        </p:sp>
      </p:grpSp>
      <p:sp>
        <p:nvSpPr>
          <p:cNvPr id="20" name="テキスト ボックス 949">
            <a:extLst>
              <a:ext uri="{FF2B5EF4-FFF2-40B4-BE49-F238E27FC236}">
                <a16:creationId xmlns:a16="http://schemas.microsoft.com/office/drawing/2014/main" id="{1C05B69A-7EFF-E621-16F2-FB3D9C70FA3D}"/>
              </a:ext>
            </a:extLst>
          </p:cNvPr>
          <p:cNvSpPr txBox="1"/>
          <p:nvPr/>
        </p:nvSpPr>
        <p:spPr>
          <a:xfrm>
            <a:off x="11107595" y="8132527"/>
            <a:ext cx="3524850" cy="523220"/>
          </a:xfrm>
          <a:prstGeom prst="rect">
            <a:avLst/>
          </a:prstGeom>
          <a:noFill/>
        </p:spPr>
        <p:txBody>
          <a:bodyPr wrap="square" rtlCol="0">
            <a:spAutoFit/>
          </a:bodyPr>
          <a:lstStyle/>
          <a:p>
            <a:pPr algn="ctr"/>
            <a:r>
              <a:rPr kumimoji="1" lang="en-US" altLang="ja-JP" sz="2800" b="1" u="sng" dirty="0">
                <a:solidFill>
                  <a:schemeClr val="bg1"/>
                </a:solidFill>
                <a:latin typeface="Arial" pitchFamily="34" charset="0"/>
                <a:cs typeface="Arial" pitchFamily="34" charset="0"/>
              </a:rPr>
              <a:t>D-Wave </a:t>
            </a:r>
            <a:r>
              <a:rPr lang="en-US" altLang="ja-JP" sz="2800" u="sng" dirty="0">
                <a:latin typeface="Arial" pitchFamily="34" charset="0"/>
                <a:cs typeface="Arial" pitchFamily="34" charset="0"/>
              </a:rPr>
              <a:t>Systems:</a:t>
            </a:r>
            <a:endParaRPr kumimoji="1" lang="ja-JP" altLang="en-US" sz="2800" b="1" u="sng" dirty="0">
              <a:solidFill>
                <a:schemeClr val="bg1"/>
              </a:solidFill>
              <a:latin typeface="Arial" pitchFamily="34" charset="0"/>
              <a:cs typeface="Arial" pitchFamily="34" charset="0"/>
            </a:endParaRPr>
          </a:p>
        </p:txBody>
      </p:sp>
      <p:sp>
        <p:nvSpPr>
          <p:cNvPr id="22" name="テキスト ボックス 638">
            <a:extLst>
              <a:ext uri="{FF2B5EF4-FFF2-40B4-BE49-F238E27FC236}">
                <a16:creationId xmlns:a16="http://schemas.microsoft.com/office/drawing/2014/main" id="{F2F80661-10C8-9027-21D2-943E8B7FE5A8}"/>
              </a:ext>
            </a:extLst>
          </p:cNvPr>
          <p:cNvSpPr txBox="1"/>
          <p:nvPr/>
        </p:nvSpPr>
        <p:spPr>
          <a:xfrm>
            <a:off x="11032166" y="8814292"/>
            <a:ext cx="3667552"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Flux Quantum Bits</a:t>
            </a:r>
            <a:endParaRPr lang="ja-JP" altLang="en-US" sz="1800" u="sng" dirty="0"/>
          </a:p>
        </p:txBody>
      </p:sp>
      <p:sp>
        <p:nvSpPr>
          <p:cNvPr id="23" name="テキスト ボックス 638">
            <a:extLst>
              <a:ext uri="{FF2B5EF4-FFF2-40B4-BE49-F238E27FC236}">
                <a16:creationId xmlns:a16="http://schemas.microsoft.com/office/drawing/2014/main" id="{57335B24-DA82-FD35-0AC0-F97CB5DCDB11}"/>
              </a:ext>
            </a:extLst>
          </p:cNvPr>
          <p:cNvSpPr txBox="1"/>
          <p:nvPr/>
        </p:nvSpPr>
        <p:spPr>
          <a:xfrm>
            <a:off x="11032166" y="9336485"/>
            <a:ext cx="3667552"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Ultra Low Temperature</a:t>
            </a:r>
            <a:endParaRPr lang="ja-JP" altLang="en-US" sz="1800" u="sng" dirty="0"/>
          </a:p>
        </p:txBody>
      </p:sp>
      <p:sp>
        <p:nvSpPr>
          <p:cNvPr id="24" name="テキスト ボックス 638">
            <a:extLst>
              <a:ext uri="{FF2B5EF4-FFF2-40B4-BE49-F238E27FC236}">
                <a16:creationId xmlns:a16="http://schemas.microsoft.com/office/drawing/2014/main" id="{5A1456D6-B5D3-B4CF-7580-14E981BD106E}"/>
              </a:ext>
            </a:extLst>
          </p:cNvPr>
          <p:cNvSpPr txBox="1"/>
          <p:nvPr/>
        </p:nvSpPr>
        <p:spPr>
          <a:xfrm>
            <a:off x="11032166" y="9858678"/>
            <a:ext cx="3667552"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More Than 5000 Qubits</a:t>
            </a:r>
            <a:endParaRPr lang="ja-JP" altLang="en-US" sz="1800" u="sng" dirty="0"/>
          </a:p>
        </p:txBody>
      </p:sp>
      <p:grpSp>
        <p:nvGrpSpPr>
          <p:cNvPr id="27" name="Group 26">
            <a:extLst>
              <a:ext uri="{FF2B5EF4-FFF2-40B4-BE49-F238E27FC236}">
                <a16:creationId xmlns:a16="http://schemas.microsoft.com/office/drawing/2014/main" id="{7E5BC45D-5462-6241-116F-D75AA5226F0D}"/>
              </a:ext>
            </a:extLst>
          </p:cNvPr>
          <p:cNvGrpSpPr/>
          <p:nvPr/>
        </p:nvGrpSpPr>
        <p:grpSpPr>
          <a:xfrm>
            <a:off x="562774" y="8152996"/>
            <a:ext cx="3124416" cy="2792644"/>
            <a:chOff x="529868" y="7816907"/>
            <a:chExt cx="3124416" cy="2792644"/>
          </a:xfrm>
        </p:grpSpPr>
        <p:pic>
          <p:nvPicPr>
            <p:cNvPr id="8" name="Picture 7">
              <a:extLst>
                <a:ext uri="{FF2B5EF4-FFF2-40B4-BE49-F238E27FC236}">
                  <a16:creationId xmlns:a16="http://schemas.microsoft.com/office/drawing/2014/main" id="{97272FA2-2C8F-C217-52BF-49487967FE93}"/>
                </a:ext>
              </a:extLst>
            </p:cNvPr>
            <p:cNvPicPr>
              <a:picLocks noChangeAspect="1"/>
            </p:cNvPicPr>
            <p:nvPr/>
          </p:nvPicPr>
          <p:blipFill>
            <a:blip r:embed="rId11"/>
            <a:stretch>
              <a:fillRect/>
            </a:stretch>
          </p:blipFill>
          <p:spPr>
            <a:xfrm>
              <a:off x="529868" y="7816907"/>
              <a:ext cx="3124081" cy="2550271"/>
            </a:xfrm>
            <a:prstGeom prst="rect">
              <a:avLst/>
            </a:prstGeom>
          </p:spPr>
        </p:pic>
        <p:sp>
          <p:nvSpPr>
            <p:cNvPr id="26" name="TextBox 25">
              <a:extLst>
                <a:ext uri="{FF2B5EF4-FFF2-40B4-BE49-F238E27FC236}">
                  <a16:creationId xmlns:a16="http://schemas.microsoft.com/office/drawing/2014/main" id="{90292814-EB0B-13AE-EFB1-3974AD623C14}"/>
                </a:ext>
              </a:extLst>
            </p:cNvPr>
            <p:cNvSpPr txBox="1"/>
            <p:nvPr/>
          </p:nvSpPr>
          <p:spPr>
            <a:xfrm>
              <a:off x="1584162" y="10363330"/>
              <a:ext cx="2070122" cy="246221"/>
            </a:xfrm>
            <a:prstGeom prst="rect">
              <a:avLst/>
            </a:prstGeom>
            <a:noFill/>
          </p:spPr>
          <p:txBody>
            <a:bodyPr wrap="square">
              <a:spAutoFit/>
            </a:bodyPr>
            <a:lstStyle/>
            <a:p>
              <a:r>
                <a:rPr lang="en-US" sz="1000" dirty="0"/>
                <a:t>t-</a:t>
              </a:r>
              <a:r>
                <a:rPr lang="en-US" sz="1000" dirty="0" err="1"/>
                <a:t>ksj.co.jp</a:t>
              </a:r>
              <a:endParaRPr lang="en-JP" sz="1000" dirty="0"/>
            </a:p>
          </p:txBody>
        </p:sp>
      </p:grpSp>
      <p:grpSp>
        <p:nvGrpSpPr>
          <p:cNvPr id="31" name="Group 30">
            <a:extLst>
              <a:ext uri="{FF2B5EF4-FFF2-40B4-BE49-F238E27FC236}">
                <a16:creationId xmlns:a16="http://schemas.microsoft.com/office/drawing/2014/main" id="{EAE6722D-5E18-C34B-4800-167139196448}"/>
              </a:ext>
            </a:extLst>
          </p:cNvPr>
          <p:cNvGrpSpPr/>
          <p:nvPr/>
        </p:nvGrpSpPr>
        <p:grpSpPr>
          <a:xfrm>
            <a:off x="531154" y="11439577"/>
            <a:ext cx="2271358" cy="1166400"/>
            <a:chOff x="1178991" y="11577420"/>
            <a:chExt cx="2271358" cy="1166400"/>
          </a:xfrm>
        </p:grpSpPr>
        <p:sp>
          <p:nvSpPr>
            <p:cNvPr id="28" name="TextBox 27">
              <a:extLst>
                <a:ext uri="{FF2B5EF4-FFF2-40B4-BE49-F238E27FC236}">
                  <a16:creationId xmlns:a16="http://schemas.microsoft.com/office/drawing/2014/main" id="{DFAE2FD8-F3BA-57A0-CA98-D733357F8A73}"/>
                </a:ext>
              </a:extLst>
            </p:cNvPr>
            <p:cNvSpPr txBox="1"/>
            <p:nvPr/>
          </p:nvSpPr>
          <p:spPr>
            <a:xfrm>
              <a:off x="1277399" y="11922952"/>
              <a:ext cx="2074542" cy="523220"/>
            </a:xfrm>
            <a:prstGeom prst="rect">
              <a:avLst/>
            </a:prstGeom>
            <a:noFill/>
          </p:spPr>
          <p:txBody>
            <a:bodyPr wrap="none" rtlCol="0">
              <a:spAutoFit/>
            </a:bodyPr>
            <a:lstStyle/>
            <a:p>
              <a:r>
                <a:rPr lang="en-JP" sz="2800" dirty="0"/>
                <a:t>Real-World</a:t>
              </a:r>
            </a:p>
          </p:txBody>
        </p:sp>
        <p:sp>
          <p:nvSpPr>
            <p:cNvPr id="30" name="Rectangle 29">
              <a:extLst>
                <a:ext uri="{FF2B5EF4-FFF2-40B4-BE49-F238E27FC236}">
                  <a16:creationId xmlns:a16="http://schemas.microsoft.com/office/drawing/2014/main" id="{D6E37BE8-344A-9438-3427-15D880B4556D}"/>
                </a:ext>
              </a:extLst>
            </p:cNvPr>
            <p:cNvSpPr/>
            <p:nvPr/>
          </p:nvSpPr>
          <p:spPr bwMode="auto">
            <a:xfrm>
              <a:off x="1178991" y="11577420"/>
              <a:ext cx="2271358" cy="1166400"/>
            </a:xfrm>
            <a:prstGeom prst="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2800" b="1" i="0" u="none" strike="noStrike" cap="none" normalizeH="0" baseline="0" dirty="0">
                <a:ln>
                  <a:noFill/>
                </a:ln>
                <a:solidFill>
                  <a:schemeClr val="bg1"/>
                </a:solidFill>
                <a:effectLst/>
                <a:latin typeface="Arial" charset="0"/>
                <a:ea typeface="ＭＳ Ｐゴシック" pitchFamily="50" charset="-128"/>
              </a:endParaRPr>
            </a:p>
          </p:txBody>
        </p:sp>
      </p:grpSp>
      <p:sp>
        <p:nvSpPr>
          <p:cNvPr id="32" name="Right Arrow 31">
            <a:extLst>
              <a:ext uri="{FF2B5EF4-FFF2-40B4-BE49-F238E27FC236}">
                <a16:creationId xmlns:a16="http://schemas.microsoft.com/office/drawing/2014/main" id="{97680B53-30FD-1703-DABF-ABD0B5D44564}"/>
              </a:ext>
            </a:extLst>
          </p:cNvPr>
          <p:cNvSpPr/>
          <p:nvPr/>
        </p:nvSpPr>
        <p:spPr bwMode="auto">
          <a:xfrm>
            <a:off x="3067206" y="11782938"/>
            <a:ext cx="743462" cy="480796"/>
          </a:xfrm>
          <a:prstGeom prst="rightArrow">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3200" b="1" i="0" u="none" strike="noStrike" cap="none" normalizeH="0" baseline="0">
              <a:ln>
                <a:noFill/>
              </a:ln>
              <a:solidFill>
                <a:schemeClr val="bg1"/>
              </a:solidFill>
              <a:effectLst/>
              <a:latin typeface="Arial" charset="0"/>
              <a:ea typeface="ＭＳ Ｐゴシック" pitchFamily="50" charset="-128"/>
            </a:endParaRPr>
          </a:p>
        </p:txBody>
      </p:sp>
      <p:grpSp>
        <p:nvGrpSpPr>
          <p:cNvPr id="50" name="Group 49">
            <a:extLst>
              <a:ext uri="{FF2B5EF4-FFF2-40B4-BE49-F238E27FC236}">
                <a16:creationId xmlns:a16="http://schemas.microsoft.com/office/drawing/2014/main" id="{CF5B789A-2ED4-9AF9-68E6-F9BE970CF8B0}"/>
              </a:ext>
            </a:extLst>
          </p:cNvPr>
          <p:cNvGrpSpPr/>
          <p:nvPr/>
        </p:nvGrpSpPr>
        <p:grpSpPr>
          <a:xfrm>
            <a:off x="4075362" y="11440695"/>
            <a:ext cx="2858678" cy="1165282"/>
            <a:chOff x="5291014" y="11708975"/>
            <a:chExt cx="2858678" cy="1165282"/>
          </a:xfrm>
        </p:grpSpPr>
        <p:sp>
          <p:nvSpPr>
            <p:cNvPr id="35" name="TextBox 34">
              <a:extLst>
                <a:ext uri="{FF2B5EF4-FFF2-40B4-BE49-F238E27FC236}">
                  <a16:creationId xmlns:a16="http://schemas.microsoft.com/office/drawing/2014/main" id="{8C8B633A-5026-6A49-68F4-DC01C39DB28A}"/>
                </a:ext>
              </a:extLst>
            </p:cNvPr>
            <p:cNvSpPr txBox="1"/>
            <p:nvPr/>
          </p:nvSpPr>
          <p:spPr>
            <a:xfrm>
              <a:off x="5308846" y="11862357"/>
              <a:ext cx="2821255" cy="954107"/>
            </a:xfrm>
            <a:prstGeom prst="rect">
              <a:avLst/>
            </a:prstGeom>
            <a:noFill/>
          </p:spPr>
          <p:txBody>
            <a:bodyPr wrap="square" rtlCol="0">
              <a:spAutoFit/>
            </a:bodyPr>
            <a:lstStyle/>
            <a:p>
              <a:pPr algn="ctr"/>
              <a:r>
                <a:rPr lang="en-JP" sz="2800" dirty="0"/>
                <a:t>Mathematical </a:t>
              </a:r>
            </a:p>
            <a:p>
              <a:pPr algn="ctr"/>
              <a:r>
                <a:rPr lang="en-JP" sz="2800" dirty="0"/>
                <a:t>Modeling</a:t>
              </a:r>
            </a:p>
          </p:txBody>
        </p:sp>
        <p:sp>
          <p:nvSpPr>
            <p:cNvPr id="45" name="Rectangle 44">
              <a:extLst>
                <a:ext uri="{FF2B5EF4-FFF2-40B4-BE49-F238E27FC236}">
                  <a16:creationId xmlns:a16="http://schemas.microsoft.com/office/drawing/2014/main" id="{AFF88034-B131-B5C2-B1AB-6D845515040B}"/>
                </a:ext>
              </a:extLst>
            </p:cNvPr>
            <p:cNvSpPr/>
            <p:nvPr/>
          </p:nvSpPr>
          <p:spPr bwMode="auto">
            <a:xfrm>
              <a:off x="5291014" y="11708975"/>
              <a:ext cx="2858678" cy="1165282"/>
            </a:xfrm>
            <a:prstGeom prst="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2800" b="1" i="0" u="none" strike="noStrike" cap="none" normalizeH="0" baseline="0">
                <a:ln>
                  <a:noFill/>
                </a:ln>
                <a:solidFill>
                  <a:schemeClr val="bg1"/>
                </a:solidFill>
                <a:effectLst/>
                <a:latin typeface="Arial" charset="0"/>
                <a:ea typeface="ＭＳ Ｐゴシック" pitchFamily="50" charset="-128"/>
              </a:endParaRPr>
            </a:p>
          </p:txBody>
        </p:sp>
      </p:grpSp>
      <p:grpSp>
        <p:nvGrpSpPr>
          <p:cNvPr id="51" name="Group 50">
            <a:extLst>
              <a:ext uri="{FF2B5EF4-FFF2-40B4-BE49-F238E27FC236}">
                <a16:creationId xmlns:a16="http://schemas.microsoft.com/office/drawing/2014/main" id="{4674FA75-E799-B38E-5073-995689728DC2}"/>
              </a:ext>
            </a:extLst>
          </p:cNvPr>
          <p:cNvGrpSpPr/>
          <p:nvPr/>
        </p:nvGrpSpPr>
        <p:grpSpPr>
          <a:xfrm>
            <a:off x="8206890" y="11440695"/>
            <a:ext cx="2859347" cy="1165282"/>
            <a:chOff x="5290345" y="11708975"/>
            <a:chExt cx="2859347" cy="1165282"/>
          </a:xfrm>
        </p:grpSpPr>
        <p:sp>
          <p:nvSpPr>
            <p:cNvPr id="52" name="TextBox 51">
              <a:extLst>
                <a:ext uri="{FF2B5EF4-FFF2-40B4-BE49-F238E27FC236}">
                  <a16:creationId xmlns:a16="http://schemas.microsoft.com/office/drawing/2014/main" id="{8070428D-1AC8-AB10-EE66-45C042A596D8}"/>
                </a:ext>
              </a:extLst>
            </p:cNvPr>
            <p:cNvSpPr txBox="1"/>
            <p:nvPr/>
          </p:nvSpPr>
          <p:spPr>
            <a:xfrm>
              <a:off x="5290345" y="11804228"/>
              <a:ext cx="2821255" cy="954107"/>
            </a:xfrm>
            <a:prstGeom prst="rect">
              <a:avLst/>
            </a:prstGeom>
            <a:noFill/>
          </p:spPr>
          <p:txBody>
            <a:bodyPr wrap="square" rtlCol="0">
              <a:spAutoFit/>
            </a:bodyPr>
            <a:lstStyle/>
            <a:p>
              <a:pPr algn="ctr"/>
              <a:r>
                <a:rPr lang="en-JP" sz="2800" dirty="0"/>
                <a:t>Quantum </a:t>
              </a:r>
            </a:p>
            <a:p>
              <a:pPr algn="ctr"/>
              <a:r>
                <a:rPr lang="en-JP" sz="2800" dirty="0"/>
                <a:t>Annealer</a:t>
              </a:r>
            </a:p>
          </p:txBody>
        </p:sp>
        <p:sp>
          <p:nvSpPr>
            <p:cNvPr id="53" name="Rectangle 52">
              <a:extLst>
                <a:ext uri="{FF2B5EF4-FFF2-40B4-BE49-F238E27FC236}">
                  <a16:creationId xmlns:a16="http://schemas.microsoft.com/office/drawing/2014/main" id="{FABC5DF1-4032-7149-8CA1-05B8604E3654}"/>
                </a:ext>
              </a:extLst>
            </p:cNvPr>
            <p:cNvSpPr/>
            <p:nvPr/>
          </p:nvSpPr>
          <p:spPr bwMode="auto">
            <a:xfrm>
              <a:off x="5291014" y="11708975"/>
              <a:ext cx="2858678" cy="1165282"/>
            </a:xfrm>
            <a:prstGeom prst="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2800" b="1" i="0" u="none" strike="noStrike" cap="none" normalizeH="0" baseline="0">
                <a:ln>
                  <a:noFill/>
                </a:ln>
                <a:solidFill>
                  <a:schemeClr val="bg1"/>
                </a:solidFill>
                <a:effectLst/>
                <a:latin typeface="Arial" charset="0"/>
                <a:ea typeface="ＭＳ Ｐゴシック" pitchFamily="50" charset="-128"/>
              </a:endParaRPr>
            </a:p>
          </p:txBody>
        </p:sp>
      </p:grpSp>
      <p:grpSp>
        <p:nvGrpSpPr>
          <p:cNvPr id="57" name="Group 56">
            <a:extLst>
              <a:ext uri="{FF2B5EF4-FFF2-40B4-BE49-F238E27FC236}">
                <a16:creationId xmlns:a16="http://schemas.microsoft.com/office/drawing/2014/main" id="{39241692-B011-5B7A-4F1A-010CFF20EC93}"/>
              </a:ext>
            </a:extLst>
          </p:cNvPr>
          <p:cNvGrpSpPr/>
          <p:nvPr/>
        </p:nvGrpSpPr>
        <p:grpSpPr>
          <a:xfrm>
            <a:off x="12339087" y="11439577"/>
            <a:ext cx="2271358" cy="1166400"/>
            <a:chOff x="1178991" y="11577420"/>
            <a:chExt cx="2271358" cy="1166400"/>
          </a:xfrm>
        </p:grpSpPr>
        <p:sp>
          <p:nvSpPr>
            <p:cNvPr id="58" name="TextBox 57">
              <a:extLst>
                <a:ext uri="{FF2B5EF4-FFF2-40B4-BE49-F238E27FC236}">
                  <a16:creationId xmlns:a16="http://schemas.microsoft.com/office/drawing/2014/main" id="{E6F751C7-9FB6-CC6E-D40E-59902699DF7C}"/>
                </a:ext>
              </a:extLst>
            </p:cNvPr>
            <p:cNvSpPr txBox="1"/>
            <p:nvPr/>
          </p:nvSpPr>
          <p:spPr>
            <a:xfrm>
              <a:off x="1281497" y="11902121"/>
              <a:ext cx="2074542" cy="523220"/>
            </a:xfrm>
            <a:prstGeom prst="rect">
              <a:avLst/>
            </a:prstGeom>
            <a:noFill/>
          </p:spPr>
          <p:txBody>
            <a:bodyPr wrap="none" rtlCol="0">
              <a:spAutoFit/>
            </a:bodyPr>
            <a:lstStyle/>
            <a:p>
              <a:r>
                <a:rPr lang="en-JP" sz="2800" dirty="0"/>
                <a:t>Real-World</a:t>
              </a:r>
            </a:p>
          </p:txBody>
        </p:sp>
        <p:sp>
          <p:nvSpPr>
            <p:cNvPr id="59" name="Rectangle 58">
              <a:extLst>
                <a:ext uri="{FF2B5EF4-FFF2-40B4-BE49-F238E27FC236}">
                  <a16:creationId xmlns:a16="http://schemas.microsoft.com/office/drawing/2014/main" id="{7CD53CC8-366F-7CA4-3779-9A9353DF348A}"/>
                </a:ext>
              </a:extLst>
            </p:cNvPr>
            <p:cNvSpPr/>
            <p:nvPr/>
          </p:nvSpPr>
          <p:spPr bwMode="auto">
            <a:xfrm>
              <a:off x="1178991" y="11577420"/>
              <a:ext cx="2271358" cy="1166400"/>
            </a:xfrm>
            <a:prstGeom prst="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2800" b="1" i="0" u="none" strike="noStrike" cap="none" normalizeH="0" baseline="0" dirty="0">
                <a:ln>
                  <a:noFill/>
                </a:ln>
                <a:solidFill>
                  <a:schemeClr val="bg1"/>
                </a:solidFill>
                <a:effectLst/>
                <a:latin typeface="Arial" charset="0"/>
                <a:ea typeface="ＭＳ Ｐゴシック" pitchFamily="50" charset="-128"/>
              </a:endParaRPr>
            </a:p>
          </p:txBody>
        </p:sp>
      </p:grpSp>
      <p:sp>
        <p:nvSpPr>
          <p:cNvPr id="60" name="Right Arrow 59">
            <a:extLst>
              <a:ext uri="{FF2B5EF4-FFF2-40B4-BE49-F238E27FC236}">
                <a16:creationId xmlns:a16="http://schemas.microsoft.com/office/drawing/2014/main" id="{C5A3047C-49BD-F920-5BD3-48F7696DBE2E}"/>
              </a:ext>
            </a:extLst>
          </p:cNvPr>
          <p:cNvSpPr/>
          <p:nvPr/>
        </p:nvSpPr>
        <p:spPr bwMode="auto">
          <a:xfrm>
            <a:off x="7198734" y="11782938"/>
            <a:ext cx="743462" cy="480796"/>
          </a:xfrm>
          <a:prstGeom prst="rightArrow">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3200" b="1" i="0" u="none" strike="noStrike" cap="none" normalizeH="0" baseline="0">
              <a:ln>
                <a:noFill/>
              </a:ln>
              <a:solidFill>
                <a:schemeClr val="bg1"/>
              </a:solidFill>
              <a:effectLst/>
              <a:latin typeface="Arial" charset="0"/>
              <a:ea typeface="ＭＳ Ｐゴシック" pitchFamily="50" charset="-128"/>
            </a:endParaRPr>
          </a:p>
        </p:txBody>
      </p:sp>
      <p:sp>
        <p:nvSpPr>
          <p:cNvPr id="61" name="Right Arrow 60">
            <a:extLst>
              <a:ext uri="{FF2B5EF4-FFF2-40B4-BE49-F238E27FC236}">
                <a16:creationId xmlns:a16="http://schemas.microsoft.com/office/drawing/2014/main" id="{D52FC0EE-D95B-01CF-8403-706F7ABEEFD4}"/>
              </a:ext>
            </a:extLst>
          </p:cNvPr>
          <p:cNvSpPr/>
          <p:nvPr/>
        </p:nvSpPr>
        <p:spPr bwMode="auto">
          <a:xfrm>
            <a:off x="11330931" y="11782938"/>
            <a:ext cx="743462" cy="480796"/>
          </a:xfrm>
          <a:prstGeom prst="rightArrow">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JP" sz="3200" b="1" i="0" u="none" strike="noStrike" cap="none" normalizeH="0" baseline="0">
              <a:ln>
                <a:noFill/>
              </a:ln>
              <a:solidFill>
                <a:schemeClr val="bg1"/>
              </a:solidFill>
              <a:effectLst/>
              <a:latin typeface="Arial" charset="0"/>
              <a:ea typeface="ＭＳ Ｐゴシック" pitchFamily="50" charset="-128"/>
            </a:endParaRPr>
          </a:p>
        </p:txBody>
      </p:sp>
      <p:grpSp>
        <p:nvGrpSpPr>
          <p:cNvPr id="936" name="グループ化 935"/>
          <p:cNvGrpSpPr/>
          <p:nvPr/>
        </p:nvGrpSpPr>
        <p:grpSpPr>
          <a:xfrm>
            <a:off x="11397270" y="20652783"/>
            <a:ext cx="5232280" cy="866875"/>
            <a:chOff x="12009042" y="20675669"/>
            <a:chExt cx="5128957" cy="866875"/>
          </a:xfrm>
        </p:grpSpPr>
        <p:sp>
          <p:nvSpPr>
            <p:cNvPr id="121" name="角丸四角形 120"/>
            <p:cNvSpPr/>
            <p:nvPr/>
          </p:nvSpPr>
          <p:spPr bwMode="auto">
            <a:xfrm>
              <a:off x="12009042" y="20675669"/>
              <a:ext cx="5128957" cy="866875"/>
            </a:xfrm>
            <a:prstGeom prst="roundRect">
              <a:avLst>
                <a:gd name="adj" fmla="val 5996"/>
              </a:avLst>
            </a:prstGeom>
            <a:solidFill>
              <a:srgbClr val="C00000"/>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a:ln>
                  <a:noFill/>
                </a:ln>
                <a:solidFill>
                  <a:schemeClr val="bg1"/>
                </a:solidFill>
                <a:effectLst/>
                <a:latin typeface="Arial" charset="0"/>
                <a:ea typeface="ＭＳ Ｐゴシック" pitchFamily="50" charset="-128"/>
              </a:endParaRPr>
            </a:p>
          </p:txBody>
        </p:sp>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9ECACC56-19D0-F178-C374-F3E5EDB8AB7A}"/>
                    </a:ext>
                  </a:extLst>
                </p:cNvPr>
                <p:cNvSpPr txBox="1"/>
                <p:nvPr/>
              </p:nvSpPr>
              <p:spPr>
                <a:xfrm>
                  <a:off x="12134253" y="20703386"/>
                  <a:ext cx="4875521" cy="81144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eqArr>
                          <m:eqArrPr>
                            <m:ctrlPr>
                              <a:rPr lang="en-JP" sz="1800" i="1" smtClean="0">
                                <a:latin typeface="Cambria Math" panose="02040503050406030204" pitchFamily="18" charset="0"/>
                              </a:rPr>
                            </m:ctrlPr>
                          </m:eqArrPr>
                          <m:e>
                            <m:sSub>
                              <m:sSubPr>
                                <m:ctrlPr>
                                  <a:rPr lang="en-JP" sz="1800" i="1">
                                    <a:latin typeface="Cambria Math" panose="02040503050406030204" pitchFamily="18" charset="0"/>
                                  </a:rPr>
                                </m:ctrlPr>
                              </m:sSubPr>
                              <m:e>
                                <m:r>
                                  <a:rPr lang="en-US" sz="1800" i="1">
                                    <a:latin typeface="Cambria Math" panose="02040503050406030204" pitchFamily="18" charset="0"/>
                                  </a:rPr>
                                  <m:t>𝑄</m:t>
                                </m:r>
                              </m:e>
                              <m:sub>
                                <m:r>
                                  <a:rPr lang="en-US" sz="1800" i="1">
                                    <a:latin typeface="Cambria Math" panose="02040503050406030204" pitchFamily="18" charset="0"/>
                                  </a:rPr>
                                  <m:t>𝐺𝐶𝑃</m:t>
                                </m:r>
                              </m:sub>
                            </m:sSub>
                            <m:r>
                              <a:rPr lang="en-US" sz="1800">
                                <a:latin typeface="Cambria Math" panose="02040503050406030204" pitchFamily="18" charset="0"/>
                              </a:rPr>
                              <m:t>=</m:t>
                            </m:r>
                            <m:nary>
                              <m:naryPr>
                                <m:chr m:val="∑"/>
                                <m:ctrlPr>
                                  <a:rPr lang="en-JP" sz="1800" i="1">
                                    <a:latin typeface="Cambria Math" panose="02040503050406030204" pitchFamily="18" charset="0"/>
                                  </a:rPr>
                                </m:ctrlPr>
                              </m:naryPr>
                              <m:sub>
                                <m:r>
                                  <a:rPr lang="en-US" sz="1800" i="1">
                                    <a:latin typeface="Cambria Math" panose="02040503050406030204" pitchFamily="18" charset="0"/>
                                  </a:rPr>
                                  <m:t>𝑖</m:t>
                                </m:r>
                                <m:r>
                                  <a:rPr lang="en-US" sz="1800">
                                    <a:latin typeface="Cambria Math" panose="02040503050406030204" pitchFamily="18" charset="0"/>
                                  </a:rPr>
                                  <m:t>=1</m:t>
                                </m:r>
                              </m:sub>
                              <m:sup>
                                <m:r>
                                  <a:rPr lang="en-US" sz="1800" i="1">
                                    <a:latin typeface="Cambria Math" panose="02040503050406030204" pitchFamily="18" charset="0"/>
                                  </a:rPr>
                                  <m:t>𝑛</m:t>
                                </m:r>
                              </m:sup>
                              <m:e>
                                <m:nary>
                                  <m:naryPr>
                                    <m:chr m:val="∑"/>
                                    <m:ctrlPr>
                                      <a:rPr lang="en-JP" sz="1800" i="1">
                                        <a:latin typeface="Cambria Math" panose="02040503050406030204" pitchFamily="18" charset="0"/>
                                      </a:rPr>
                                    </m:ctrlPr>
                                  </m:naryPr>
                                  <m:sub>
                                    <m:r>
                                      <a:rPr lang="en-US" sz="1800" i="1">
                                        <a:latin typeface="Cambria Math" panose="02040503050406030204" pitchFamily="18" charset="0"/>
                                      </a:rPr>
                                      <m:t>𝑘</m:t>
                                    </m:r>
                                    <m:r>
                                      <a:rPr lang="en-US" sz="1800">
                                        <a:latin typeface="Cambria Math" panose="02040503050406030204" pitchFamily="18" charset="0"/>
                                      </a:rPr>
                                      <m:t>=1</m:t>
                                    </m:r>
                                  </m:sub>
                                  <m:sup>
                                    <m:r>
                                      <a:rPr lang="en-US" sz="1800" i="1">
                                        <a:latin typeface="Cambria Math" panose="02040503050406030204" pitchFamily="18" charset="0"/>
                                      </a:rPr>
                                      <m:t>𝐾</m:t>
                                    </m:r>
                                  </m:sup>
                                  <m:e>
                                    <m:sSub>
                                      <m:sSubPr>
                                        <m:ctrlPr>
                                          <a:rPr lang="en-JP"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𝑖𝑘</m:t>
                                        </m:r>
                                      </m:sub>
                                    </m:sSub>
                                  </m:e>
                                </m:nary>
                              </m:e>
                            </m:nary>
                            <m:r>
                              <a:rPr lang="en-US" sz="1800">
                                <a:latin typeface="Cambria Math" panose="02040503050406030204" pitchFamily="18" charset="0"/>
                              </a:rPr>
                              <m:t>+</m:t>
                            </m:r>
                            <m:r>
                              <a:rPr lang="en-US" sz="1800" i="1">
                                <a:latin typeface="Cambria Math" panose="02040503050406030204" pitchFamily="18" charset="0"/>
                              </a:rPr>
                              <m:t>𝑃</m:t>
                            </m:r>
                            <m:nary>
                              <m:naryPr>
                                <m:chr m:val="∑"/>
                                <m:supHide m:val="on"/>
                                <m:ctrlPr>
                                  <a:rPr lang="en-JP" sz="1800" i="1">
                                    <a:latin typeface="Cambria Math" panose="02040503050406030204" pitchFamily="18" charset="0"/>
                                  </a:rPr>
                                </m:ctrlPr>
                              </m:naryPr>
                              <m:sub>
                                <m:d>
                                  <m:dPr>
                                    <m:ctrlPr>
                                      <a:rPr lang="en-JP" sz="1800" i="1">
                                        <a:latin typeface="Cambria Math" panose="02040503050406030204" pitchFamily="18" charset="0"/>
                                      </a:rPr>
                                    </m:ctrlPr>
                                  </m:dPr>
                                  <m:e>
                                    <m:r>
                                      <a:rPr lang="en-US" sz="1800" i="1">
                                        <a:latin typeface="Cambria Math" panose="02040503050406030204" pitchFamily="18" charset="0"/>
                                      </a:rPr>
                                      <m:t>𝑖</m:t>
                                    </m:r>
                                    <m:r>
                                      <a:rPr lang="en-US" sz="1800">
                                        <a:latin typeface="Cambria Math" panose="02040503050406030204" pitchFamily="18" charset="0"/>
                                      </a:rPr>
                                      <m:t>,</m:t>
                                    </m:r>
                                    <m:r>
                                      <a:rPr lang="en-US" sz="1800" i="1">
                                        <a:latin typeface="Cambria Math" panose="02040503050406030204" pitchFamily="18" charset="0"/>
                                      </a:rPr>
                                      <m:t>𝑗</m:t>
                                    </m:r>
                                  </m:e>
                                </m:d>
                                <m:r>
                                  <a:rPr lang="en-US" sz="1800">
                                    <a:latin typeface="Cambria Math" panose="02040503050406030204" pitchFamily="18" charset="0"/>
                                  </a:rPr>
                                  <m:t>∈</m:t>
                                </m:r>
                                <m:r>
                                  <a:rPr lang="en-US" sz="1800" i="1">
                                    <a:latin typeface="Cambria Math" panose="02040503050406030204" pitchFamily="18" charset="0"/>
                                  </a:rPr>
                                  <m:t>𝐸</m:t>
                                </m:r>
                              </m:sub>
                              <m:sup/>
                              <m:e>
                                <m:nary>
                                  <m:naryPr>
                                    <m:chr m:val="∑"/>
                                    <m:ctrlPr>
                                      <a:rPr lang="en-JP" sz="1800" i="1">
                                        <a:latin typeface="Cambria Math" panose="02040503050406030204" pitchFamily="18" charset="0"/>
                                      </a:rPr>
                                    </m:ctrlPr>
                                  </m:naryPr>
                                  <m:sub>
                                    <m:r>
                                      <a:rPr lang="en-US" sz="1800" i="1">
                                        <a:latin typeface="Cambria Math" panose="02040503050406030204" pitchFamily="18" charset="0"/>
                                      </a:rPr>
                                      <m:t>𝑘</m:t>
                                    </m:r>
                                    <m:r>
                                      <a:rPr lang="en-US" sz="1800">
                                        <a:latin typeface="Cambria Math" panose="02040503050406030204" pitchFamily="18" charset="0"/>
                                      </a:rPr>
                                      <m:t>=1</m:t>
                                    </m:r>
                                  </m:sub>
                                  <m:sup>
                                    <m:r>
                                      <a:rPr lang="en-US" sz="1800" i="1">
                                        <a:latin typeface="Cambria Math" panose="02040503050406030204" pitchFamily="18" charset="0"/>
                                      </a:rPr>
                                      <m:t>𝐾</m:t>
                                    </m:r>
                                  </m:sup>
                                  <m:e>
                                    <m:d>
                                      <m:dPr>
                                        <m:ctrlPr>
                                          <a:rPr lang="en-JP" sz="1800" i="1">
                                            <a:latin typeface="Cambria Math" panose="02040503050406030204" pitchFamily="18" charset="0"/>
                                          </a:rPr>
                                        </m:ctrlPr>
                                      </m:dPr>
                                      <m:e>
                                        <m:r>
                                          <a:rPr lang="en-US" sz="1800" b="1" i="1" smtClean="0">
                                            <a:latin typeface="Cambria Math" panose="02040503050406030204" pitchFamily="18" charset="0"/>
                                          </a:rPr>
                                          <m:t>𝟏</m:t>
                                        </m:r>
                                        <m:r>
                                          <a:rPr lang="en-US" sz="1800" i="1">
                                            <a:latin typeface="Cambria Math" panose="02040503050406030204" pitchFamily="18" charset="0"/>
                                          </a:rPr>
                                          <m:t>−</m:t>
                                        </m:r>
                                        <m:sSub>
                                          <m:sSubPr>
                                            <m:ctrlPr>
                                              <a:rPr lang="en-JP"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𝑖𝑘</m:t>
                                            </m:r>
                                          </m:sub>
                                        </m:sSub>
                                        <m:r>
                                          <a:rPr lang="en-US" sz="1800" b="1" i="1" smtClean="0">
                                            <a:latin typeface="Cambria Math" panose="02040503050406030204" pitchFamily="18" charset="0"/>
                                          </a:rPr>
                                          <m:t>)(</m:t>
                                        </m:r>
                                        <m:r>
                                          <a:rPr lang="en-US" sz="1800" b="1" i="1" smtClean="0">
                                            <a:latin typeface="Cambria Math" panose="02040503050406030204" pitchFamily="18" charset="0"/>
                                          </a:rPr>
                                          <m:t>𝟏</m:t>
                                        </m:r>
                                        <m:r>
                                          <a:rPr lang="en-US" sz="1800" i="1">
                                            <a:latin typeface="Cambria Math" panose="02040503050406030204" pitchFamily="18" charset="0"/>
                                          </a:rPr>
                                          <m:t>−</m:t>
                                        </m:r>
                                        <m:sSub>
                                          <m:sSubPr>
                                            <m:ctrlPr>
                                              <a:rPr lang="en-JP"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𝑗𝑘</m:t>
                                            </m:r>
                                          </m:sub>
                                        </m:sSub>
                                      </m:e>
                                    </m:d>
                                  </m:e>
                                </m:nary>
                              </m:e>
                            </m:nary>
                          </m:e>
                        </m:eqArr>
                      </m:oMath>
                    </m:oMathPara>
                  </a14:m>
                  <a:endParaRPr lang="en-JP" sz="1800" dirty="0"/>
                </a:p>
              </p:txBody>
            </p:sp>
          </mc:Choice>
          <mc:Fallback>
            <p:sp>
              <p:nvSpPr>
                <p:cNvPr id="139" name="TextBox 138">
                  <a:extLst>
                    <a:ext uri="{FF2B5EF4-FFF2-40B4-BE49-F238E27FC236}">
                      <a16:creationId xmlns:a16="http://schemas.microsoft.com/office/drawing/2014/main" id="{9ECACC56-19D0-F178-C374-F3E5EDB8AB7A}"/>
                    </a:ext>
                  </a:extLst>
                </p:cNvPr>
                <p:cNvSpPr txBox="1">
                  <a:spLocks noRot="1" noChangeAspect="1" noMove="1" noResize="1" noEditPoints="1" noAdjustHandles="1" noChangeArrowheads="1" noChangeShapeType="1" noTextEdit="1"/>
                </p:cNvSpPr>
                <p:nvPr/>
              </p:nvSpPr>
              <p:spPr>
                <a:xfrm>
                  <a:off x="12134253" y="20703386"/>
                  <a:ext cx="4875521" cy="811441"/>
                </a:xfrm>
                <a:prstGeom prst="rect">
                  <a:avLst/>
                </a:prstGeom>
                <a:blipFill>
                  <a:blip r:embed="rId12"/>
                  <a:stretch>
                    <a:fillRect l="-2041" t="-107692" b="-161538"/>
                  </a:stretch>
                </a:blipFill>
              </p:spPr>
              <p:txBody>
                <a:bodyPr/>
                <a:lstStyle/>
                <a:p>
                  <a:r>
                    <a:rPr lang="en-JP">
                      <a:noFill/>
                    </a:rPr>
                    <a:t> </a:t>
                  </a:r>
                </a:p>
              </p:txBody>
            </p:sp>
          </mc:Fallback>
        </mc:AlternateContent>
      </p:grpSp>
      <p:grpSp>
        <p:nvGrpSpPr>
          <p:cNvPr id="938" name="グループ化 937"/>
          <p:cNvGrpSpPr/>
          <p:nvPr/>
        </p:nvGrpSpPr>
        <p:grpSpPr>
          <a:xfrm>
            <a:off x="11397270" y="23063839"/>
            <a:ext cx="5231611" cy="791807"/>
            <a:chOff x="12006028" y="23086725"/>
            <a:chExt cx="5131972" cy="791807"/>
          </a:xfrm>
        </p:grpSpPr>
        <p:sp>
          <p:nvSpPr>
            <p:cNvPr id="123" name="角丸四角形 122"/>
            <p:cNvSpPr/>
            <p:nvPr/>
          </p:nvSpPr>
          <p:spPr bwMode="auto">
            <a:xfrm>
              <a:off x="12006028" y="23086725"/>
              <a:ext cx="5131972" cy="791807"/>
            </a:xfrm>
            <a:prstGeom prst="roundRect">
              <a:avLst>
                <a:gd name="adj" fmla="val 4735"/>
              </a:avLst>
            </a:prstGeom>
            <a:solidFill>
              <a:schemeClr val="accent2"/>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a:ln>
                  <a:noFill/>
                </a:ln>
                <a:solidFill>
                  <a:schemeClr val="bg1"/>
                </a:solidFill>
                <a:effectLst/>
                <a:latin typeface="Arial" charset="0"/>
                <a:ea typeface="ＭＳ Ｐゴシック" pitchFamily="50" charset="-128"/>
              </a:endParaRPr>
            </a:p>
          </p:txBody>
        </p:sp>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76E2A140-5289-D4F6-608C-17DF401E7EC4}"/>
                    </a:ext>
                  </a:extLst>
                </p:cNvPr>
                <p:cNvSpPr txBox="1"/>
                <p:nvPr/>
              </p:nvSpPr>
              <p:spPr>
                <a:xfrm>
                  <a:off x="12134252" y="23088867"/>
                  <a:ext cx="4577279" cy="78752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JP" sz="1800" i="1">
                                <a:latin typeface="Cambria Math" panose="02040503050406030204" pitchFamily="18" charset="0"/>
                              </a:rPr>
                            </m:ctrlPr>
                          </m:sSubPr>
                          <m:e>
                            <m:r>
                              <a:rPr lang="en-US" sz="1800" i="1">
                                <a:latin typeface="Cambria Math" panose="02040503050406030204" pitchFamily="18" charset="0"/>
                              </a:rPr>
                              <m:t>𝑄</m:t>
                            </m:r>
                          </m:e>
                          <m:sub>
                            <m:r>
                              <a:rPr lang="en-US" sz="1800" i="1">
                                <a:latin typeface="Cambria Math" panose="02040503050406030204" pitchFamily="18" charset="0"/>
                              </a:rPr>
                              <m:t>𝐺𝑃𝑃</m:t>
                            </m:r>
                          </m:sub>
                        </m:sSub>
                        <m:r>
                          <a:rPr lang="en-US" sz="1800" i="1">
                            <a:latin typeface="Cambria Math" panose="02040503050406030204" pitchFamily="18" charset="0"/>
                          </a:rPr>
                          <m:t>=</m:t>
                        </m:r>
                        <m:nary>
                          <m:naryPr>
                            <m:chr m:val="∑"/>
                            <m:ctrlPr>
                              <a:rPr lang="en-JP"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nary>
                              <m:naryPr>
                                <m:chr m:val="∑"/>
                                <m:ctrlPr>
                                  <a:rPr lang="en-JP"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r>
                                  <a:rPr lang="en-US" sz="1800" i="1">
                                    <a:latin typeface="Cambria Math" panose="02040503050406030204" pitchFamily="18" charset="0"/>
                                  </a:rPr>
                                  <m:t>𝑛</m:t>
                                </m:r>
                              </m:sup>
                              <m:e>
                                <m:sSub>
                                  <m:sSubPr>
                                    <m:ctrlPr>
                                      <a:rPr lang="en-JP" sz="1800" i="1">
                                        <a:latin typeface="Cambria Math" panose="02040503050406030204" pitchFamily="18" charset="0"/>
                                      </a:rPr>
                                    </m:ctrlPr>
                                  </m:sSubPr>
                                  <m:e>
                                    <m:r>
                                      <a:rPr lang="en-US" sz="1800" i="1">
                                        <a:latin typeface="Cambria Math" panose="02040503050406030204" pitchFamily="18" charset="0"/>
                                      </a:rPr>
                                      <m:t>𝑞</m:t>
                                    </m:r>
                                  </m:e>
                                  <m:sub>
                                    <m:r>
                                      <a:rPr lang="en-US" sz="1800" i="1">
                                        <a:latin typeface="Cambria Math" panose="02040503050406030204" pitchFamily="18" charset="0"/>
                                      </a:rPr>
                                      <m:t>𝑖𝑗</m:t>
                                    </m:r>
                                  </m:sub>
                                </m:sSub>
                                <m:sSub>
                                  <m:sSubPr>
                                    <m:ctrlPr>
                                      <a:rPr lang="en-JP"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JP"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e>
                            </m:nary>
                          </m:e>
                        </m:nary>
                      </m:oMath>
                    </m:oMathPara>
                  </a14:m>
                  <a:endParaRPr lang="en-JP" sz="1800" dirty="0"/>
                </a:p>
              </p:txBody>
            </p:sp>
          </mc:Choice>
          <mc:Fallback>
            <p:sp>
              <p:nvSpPr>
                <p:cNvPr id="140" name="TextBox 139">
                  <a:extLst>
                    <a:ext uri="{FF2B5EF4-FFF2-40B4-BE49-F238E27FC236}">
                      <a16:creationId xmlns:a16="http://schemas.microsoft.com/office/drawing/2014/main" id="{76E2A140-5289-D4F6-608C-17DF401E7EC4}"/>
                    </a:ext>
                  </a:extLst>
                </p:cNvPr>
                <p:cNvSpPr txBox="1">
                  <a:spLocks noRot="1" noChangeAspect="1" noMove="1" noResize="1" noEditPoints="1" noAdjustHandles="1" noChangeArrowheads="1" noChangeShapeType="1" noTextEdit="1"/>
                </p:cNvSpPr>
                <p:nvPr/>
              </p:nvSpPr>
              <p:spPr>
                <a:xfrm>
                  <a:off x="12134252" y="23088867"/>
                  <a:ext cx="4577279" cy="787523"/>
                </a:xfrm>
                <a:prstGeom prst="rect">
                  <a:avLst/>
                </a:prstGeom>
                <a:blipFill>
                  <a:blip r:embed="rId13"/>
                  <a:stretch>
                    <a:fillRect l="-1897" t="-114286" b="-166667"/>
                  </a:stretch>
                </a:blipFill>
              </p:spPr>
              <p:txBody>
                <a:bodyPr/>
                <a:lstStyle/>
                <a:p>
                  <a:r>
                    <a:rPr lang="en-JP">
                      <a:noFill/>
                    </a:rPr>
                    <a:t> </a:t>
                  </a:r>
                </a:p>
              </p:txBody>
            </p:sp>
          </mc:Fallback>
        </mc:AlternateContent>
      </p:grpSp>
      <p:grpSp>
        <p:nvGrpSpPr>
          <p:cNvPr id="937" name="グループ化 936"/>
          <p:cNvGrpSpPr/>
          <p:nvPr/>
        </p:nvGrpSpPr>
        <p:grpSpPr>
          <a:xfrm>
            <a:off x="11396602" y="21805384"/>
            <a:ext cx="5232280" cy="941903"/>
            <a:chOff x="12009042" y="21910265"/>
            <a:chExt cx="5128957" cy="941903"/>
          </a:xfrm>
        </p:grpSpPr>
        <p:sp>
          <p:nvSpPr>
            <p:cNvPr id="122" name="角丸四角形 121"/>
            <p:cNvSpPr/>
            <p:nvPr/>
          </p:nvSpPr>
          <p:spPr bwMode="auto">
            <a:xfrm>
              <a:off x="12009042" y="21910265"/>
              <a:ext cx="5128957" cy="941903"/>
            </a:xfrm>
            <a:prstGeom prst="roundRect">
              <a:avLst>
                <a:gd name="adj" fmla="val 5600"/>
              </a:avLst>
            </a:prstGeom>
            <a:solidFill>
              <a:srgbClr val="00B050"/>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a:ln>
                  <a:noFill/>
                </a:ln>
                <a:solidFill>
                  <a:schemeClr val="bg1"/>
                </a:solidFill>
                <a:effectLst/>
                <a:latin typeface="Arial" charset="0"/>
                <a:ea typeface="ＭＳ Ｐゴシック" pitchFamily="50" charset="-128"/>
              </a:endParaRPr>
            </a:p>
          </p:txBody>
        </p:sp>
        <mc:AlternateContent xmlns:mc="http://schemas.openxmlformats.org/markup-compatibility/2006">
          <mc:Choice xmlns:a14="http://schemas.microsoft.com/office/drawing/2010/main" Requires="a14">
            <p:sp>
              <p:nvSpPr>
                <p:cNvPr id="141" name="TextBox 140">
                  <a:extLst>
                    <a:ext uri="{FF2B5EF4-FFF2-40B4-BE49-F238E27FC236}">
                      <a16:creationId xmlns:a16="http://schemas.microsoft.com/office/drawing/2014/main" id="{010B4C9C-0CED-8ED0-727B-B736F6768690}"/>
                    </a:ext>
                  </a:extLst>
                </p:cNvPr>
                <p:cNvSpPr txBox="1"/>
                <p:nvPr/>
              </p:nvSpPr>
              <p:spPr>
                <a:xfrm>
                  <a:off x="12118869" y="21986845"/>
                  <a:ext cx="4577279" cy="78874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JP" sz="1800" i="1" smtClean="0">
                                <a:latin typeface="Cambria Math" panose="02040503050406030204" pitchFamily="18" charset="0"/>
                              </a:rPr>
                            </m:ctrlPr>
                          </m:sSubPr>
                          <m:e>
                            <m:r>
                              <a:rPr lang="en-US" sz="1800" i="1">
                                <a:latin typeface="Cambria Math" panose="02040503050406030204" pitchFamily="18" charset="0"/>
                              </a:rPr>
                              <m:t>𝑄</m:t>
                            </m:r>
                          </m:e>
                          <m:sub>
                            <m:r>
                              <a:rPr lang="en-US" sz="1800" i="1">
                                <a:latin typeface="Cambria Math" panose="02040503050406030204" pitchFamily="18" charset="0"/>
                              </a:rPr>
                              <m:t>𝑀𝑉𝐶𝑃</m:t>
                            </m:r>
                          </m:sub>
                        </m:sSub>
                        <m:r>
                          <a:rPr lang="en-US" sz="1800">
                            <a:latin typeface="Cambria Math" panose="02040503050406030204" pitchFamily="18" charset="0"/>
                          </a:rPr>
                          <m:t>=</m:t>
                        </m:r>
                        <m:nary>
                          <m:naryPr>
                            <m:chr m:val="∑"/>
                            <m:ctrlPr>
                              <a:rPr lang="en-JP" sz="1800" i="1">
                                <a:latin typeface="Cambria Math" panose="02040503050406030204" pitchFamily="18" charset="0"/>
                              </a:rPr>
                            </m:ctrlPr>
                          </m:naryPr>
                          <m:sub>
                            <m:r>
                              <a:rPr lang="en-US" sz="1800" i="1">
                                <a:latin typeface="Cambria Math" panose="02040503050406030204" pitchFamily="18" charset="0"/>
                              </a:rPr>
                              <m:t>𝑖</m:t>
                            </m:r>
                            <m:r>
                              <a:rPr lang="en-US" sz="1800">
                                <a:latin typeface="Cambria Math" panose="02040503050406030204" pitchFamily="18" charset="0"/>
                              </a:rPr>
                              <m:t>=1</m:t>
                            </m:r>
                          </m:sub>
                          <m:sup>
                            <m:r>
                              <a:rPr lang="en-US" sz="1800" i="1">
                                <a:latin typeface="Cambria Math" panose="02040503050406030204" pitchFamily="18" charset="0"/>
                              </a:rPr>
                              <m:t>𝑛</m:t>
                            </m:r>
                          </m:sup>
                          <m:e>
                            <m:sSub>
                              <m:sSubPr>
                                <m:ctrlPr>
                                  <a:rPr lang="en-JP"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nary>
                        <m:r>
                          <a:rPr lang="en-US" sz="1800">
                            <a:latin typeface="Cambria Math" panose="02040503050406030204" pitchFamily="18" charset="0"/>
                          </a:rPr>
                          <m:t>+</m:t>
                        </m:r>
                        <m:r>
                          <a:rPr lang="en-US" sz="1800" i="1">
                            <a:latin typeface="Cambria Math" panose="02040503050406030204" pitchFamily="18" charset="0"/>
                          </a:rPr>
                          <m:t>𝑃</m:t>
                        </m:r>
                        <m:nary>
                          <m:naryPr>
                            <m:chr m:val="∑"/>
                            <m:supHide m:val="on"/>
                            <m:ctrlPr>
                              <a:rPr lang="en-JP" sz="1800" i="1">
                                <a:latin typeface="Cambria Math" panose="02040503050406030204" pitchFamily="18" charset="0"/>
                              </a:rPr>
                            </m:ctrlPr>
                          </m:naryPr>
                          <m:sub>
                            <m:d>
                              <m:dPr>
                                <m:ctrlPr>
                                  <a:rPr lang="en-JP" sz="1800" i="1">
                                    <a:latin typeface="Cambria Math" panose="02040503050406030204" pitchFamily="18" charset="0"/>
                                  </a:rPr>
                                </m:ctrlPr>
                              </m:dPr>
                              <m:e>
                                <m:r>
                                  <a:rPr lang="en-US" sz="1800" i="1">
                                    <a:latin typeface="Cambria Math" panose="02040503050406030204" pitchFamily="18" charset="0"/>
                                  </a:rPr>
                                  <m:t>𝑖</m:t>
                                </m:r>
                                <m:r>
                                  <a:rPr lang="en-US" sz="1800">
                                    <a:latin typeface="Cambria Math" panose="02040503050406030204" pitchFamily="18" charset="0"/>
                                  </a:rPr>
                                  <m:t>,</m:t>
                                </m:r>
                                <m:r>
                                  <a:rPr lang="en-US" sz="1800" i="1">
                                    <a:latin typeface="Cambria Math" panose="02040503050406030204" pitchFamily="18" charset="0"/>
                                  </a:rPr>
                                  <m:t>𝑗</m:t>
                                </m:r>
                              </m:e>
                            </m:d>
                            <m:r>
                              <a:rPr lang="en-US" sz="1800">
                                <a:latin typeface="Cambria Math" panose="02040503050406030204" pitchFamily="18" charset="0"/>
                              </a:rPr>
                              <m:t>∈</m:t>
                            </m:r>
                            <m:r>
                              <a:rPr lang="en-US" sz="1800" i="1">
                                <a:latin typeface="Cambria Math" panose="02040503050406030204" pitchFamily="18" charset="0"/>
                              </a:rPr>
                              <m:t>𝐸</m:t>
                            </m:r>
                          </m:sub>
                          <m:sup/>
                          <m:e>
                            <m:d>
                              <m:dPr>
                                <m:ctrlPr>
                                  <a:rPr lang="en-JP" sz="1800" i="1">
                                    <a:latin typeface="Cambria Math" panose="02040503050406030204" pitchFamily="18" charset="0"/>
                                  </a:rPr>
                                </m:ctrlPr>
                              </m:dPr>
                              <m:e>
                                <m:r>
                                  <a:rPr lang="en-US" sz="1800" b="1" i="1" smtClean="0">
                                    <a:latin typeface="Cambria Math" panose="02040503050406030204" pitchFamily="18" charset="0"/>
                                  </a:rPr>
                                  <m:t>𝟏</m:t>
                                </m:r>
                                <m:r>
                                  <a:rPr lang="en-US" sz="1800" i="1">
                                    <a:latin typeface="Cambria Math" panose="02040503050406030204" pitchFamily="18" charset="0"/>
                                  </a:rPr>
                                  <m:t>−</m:t>
                                </m:r>
                                <m:sSub>
                                  <m:sSubPr>
                                    <m:ctrlPr>
                                      <a:rPr lang="en-JP"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b="1" i="1" smtClean="0">
                                    <a:latin typeface="Cambria Math" panose="02040503050406030204" pitchFamily="18" charset="0"/>
                                  </a:rPr>
                                  <m:t>)(</m:t>
                                </m:r>
                                <m:r>
                                  <a:rPr lang="en-US" sz="1800" b="1" i="1" smtClean="0">
                                    <a:latin typeface="Cambria Math" panose="02040503050406030204" pitchFamily="18" charset="0"/>
                                  </a:rPr>
                                  <m:t>𝟏</m:t>
                                </m:r>
                                <m:r>
                                  <a:rPr lang="en-US" sz="1800" i="1">
                                    <a:latin typeface="Cambria Math" panose="02040503050406030204" pitchFamily="18" charset="0"/>
                                  </a:rPr>
                                  <m:t>−</m:t>
                                </m:r>
                                <m:sSub>
                                  <m:sSubPr>
                                    <m:ctrlPr>
                                      <a:rPr lang="en-JP"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e>
                            </m:d>
                          </m:e>
                        </m:nary>
                      </m:oMath>
                    </m:oMathPara>
                  </a14:m>
                  <a:endParaRPr lang="en-JP" sz="1800" dirty="0"/>
                </a:p>
              </p:txBody>
            </p:sp>
          </mc:Choice>
          <mc:Fallback>
            <p:sp>
              <p:nvSpPr>
                <p:cNvPr id="141" name="TextBox 140">
                  <a:extLst>
                    <a:ext uri="{FF2B5EF4-FFF2-40B4-BE49-F238E27FC236}">
                      <a16:creationId xmlns:a16="http://schemas.microsoft.com/office/drawing/2014/main" id="{010B4C9C-0CED-8ED0-727B-B736F6768690}"/>
                    </a:ext>
                  </a:extLst>
                </p:cNvPr>
                <p:cNvSpPr txBox="1">
                  <a:spLocks noRot="1" noChangeAspect="1" noMove="1" noResize="1" noEditPoints="1" noAdjustHandles="1" noChangeArrowheads="1" noChangeShapeType="1" noTextEdit="1"/>
                </p:cNvSpPr>
                <p:nvPr/>
              </p:nvSpPr>
              <p:spPr>
                <a:xfrm>
                  <a:off x="12118869" y="21986845"/>
                  <a:ext cx="4577279" cy="788742"/>
                </a:xfrm>
                <a:prstGeom prst="rect">
                  <a:avLst/>
                </a:prstGeom>
                <a:blipFill>
                  <a:blip r:embed="rId14"/>
                  <a:stretch>
                    <a:fillRect l="-2174" t="-114286" b="-166667"/>
                  </a:stretch>
                </a:blipFill>
              </p:spPr>
              <p:txBody>
                <a:bodyPr/>
                <a:lstStyle/>
                <a:p>
                  <a:r>
                    <a:rPr lang="en-JP">
                      <a:noFill/>
                    </a:rPr>
                    <a:t> </a:t>
                  </a:r>
                </a:p>
              </p:txBody>
            </p:sp>
          </mc:Fallback>
        </mc:AlternateContent>
      </p:grpSp>
      <p:sp>
        <p:nvSpPr>
          <p:cNvPr id="143" name="TextBox 142">
            <a:extLst>
              <a:ext uri="{FF2B5EF4-FFF2-40B4-BE49-F238E27FC236}">
                <a16:creationId xmlns:a16="http://schemas.microsoft.com/office/drawing/2014/main" id="{BD425305-BD44-8447-4B19-350DE74CD32B}"/>
              </a:ext>
            </a:extLst>
          </p:cNvPr>
          <p:cNvSpPr txBox="1"/>
          <p:nvPr/>
        </p:nvSpPr>
        <p:spPr>
          <a:xfrm>
            <a:off x="15253215" y="8200335"/>
            <a:ext cx="4810109" cy="1323439"/>
          </a:xfrm>
          <a:prstGeom prst="rect">
            <a:avLst/>
          </a:prstGeom>
          <a:noFill/>
        </p:spPr>
        <p:txBody>
          <a:bodyPr wrap="square">
            <a:spAutoFit/>
          </a:bodyPr>
          <a:lstStyle/>
          <a:p>
            <a:pPr algn="just"/>
            <a:r>
              <a:rPr lang="en-US" sz="2000" dirty="0"/>
              <a:t>GCP aims </a:t>
            </a:r>
            <a:r>
              <a:rPr lang="en-US" sz="2000" i="0" dirty="0">
                <a:effectLst/>
                <a:latin typeface="Arial" panose="020B0604020202020204" pitchFamily="34" charset="0"/>
                <a:cs typeface="Arial" panose="020B0604020202020204" pitchFamily="34" charset="0"/>
              </a:rPr>
              <a:t>to assign unique colors to adjacent vertices in an undirected graph </a:t>
            </a:r>
            <a:r>
              <a:rPr lang="en-US" sz="2000" i="1" dirty="0">
                <a:effectLst/>
                <a:latin typeface="Arial" panose="020B0604020202020204" pitchFamily="34" charset="0"/>
                <a:cs typeface="Arial" panose="020B0604020202020204" pitchFamily="34" charset="0"/>
              </a:rPr>
              <a:t>G </a:t>
            </a:r>
            <a:r>
              <a:rPr lang="en-US" sz="2000" i="0" dirty="0">
                <a:effectLst/>
                <a:latin typeface="Arial" panose="020B0604020202020204" pitchFamily="34" charset="0"/>
                <a:cs typeface="Arial" panose="020B0604020202020204" pitchFamily="34" charset="0"/>
              </a:rPr>
              <a:t>= (</a:t>
            </a:r>
            <a:r>
              <a:rPr lang="en-US" sz="2000" i="1" dirty="0">
                <a:effectLst/>
                <a:latin typeface="Arial" panose="020B0604020202020204" pitchFamily="34" charset="0"/>
                <a:cs typeface="Arial" panose="020B0604020202020204" pitchFamily="34" charset="0"/>
              </a:rPr>
              <a:t>V</a:t>
            </a:r>
            <a:r>
              <a:rPr lang="en-US" sz="2000" i="0" dirty="0">
                <a:effectLst/>
                <a:latin typeface="Arial" panose="020B0604020202020204" pitchFamily="34" charset="0"/>
                <a:cs typeface="Arial" panose="020B0604020202020204" pitchFamily="34" charset="0"/>
              </a:rPr>
              <a:t>, </a:t>
            </a:r>
            <a:r>
              <a:rPr lang="en-US" sz="2000" i="1" dirty="0">
                <a:effectLst/>
                <a:latin typeface="Arial" panose="020B0604020202020204" pitchFamily="34" charset="0"/>
                <a:cs typeface="Arial" panose="020B0604020202020204" pitchFamily="34" charset="0"/>
              </a:rPr>
              <a:t>E</a:t>
            </a:r>
            <a:r>
              <a:rPr lang="en-US" sz="2000" i="0" dirty="0">
                <a:effectLst/>
                <a:latin typeface="Arial" panose="020B0604020202020204" pitchFamily="34" charset="0"/>
                <a:cs typeface="Arial" panose="020B0604020202020204" pitchFamily="34" charset="0"/>
              </a:rPr>
              <a:t>) while using the fewest colors possible.</a:t>
            </a:r>
            <a:endParaRPr lang="en-JP" sz="2000" dirty="0">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673BF5D7-9013-66D7-7622-1DD032AE0922}"/>
              </a:ext>
            </a:extLst>
          </p:cNvPr>
          <p:cNvSpPr txBox="1"/>
          <p:nvPr/>
        </p:nvSpPr>
        <p:spPr>
          <a:xfrm>
            <a:off x="20459665" y="8200335"/>
            <a:ext cx="5463347" cy="1323439"/>
          </a:xfrm>
          <a:prstGeom prst="rect">
            <a:avLst/>
          </a:prstGeom>
          <a:noFill/>
        </p:spPr>
        <p:txBody>
          <a:bodyPr wrap="square">
            <a:spAutoFit/>
          </a:bodyPr>
          <a:lstStyle/>
          <a:p>
            <a:pPr algn="just"/>
            <a:r>
              <a:rPr lang="en-US" sz="2000" dirty="0"/>
              <a:t>MVCP aims to find the smallest subset V′ of vertices in an undirected graph G = (V, E) such that each edge (u, v) has at least one endpoint in V′.</a:t>
            </a:r>
            <a:endParaRPr lang="en-JP" sz="2000" dirty="0"/>
          </a:p>
        </p:txBody>
      </p:sp>
      <p:sp>
        <p:nvSpPr>
          <p:cNvPr id="146" name="TextBox 145">
            <a:extLst>
              <a:ext uri="{FF2B5EF4-FFF2-40B4-BE49-F238E27FC236}">
                <a16:creationId xmlns:a16="http://schemas.microsoft.com/office/drawing/2014/main" id="{D687BEB3-63DD-D49A-5B18-8D2A070413C8}"/>
              </a:ext>
            </a:extLst>
          </p:cNvPr>
          <p:cNvSpPr txBox="1"/>
          <p:nvPr/>
        </p:nvSpPr>
        <p:spPr>
          <a:xfrm>
            <a:off x="26268329" y="8200335"/>
            <a:ext cx="5290808" cy="1323439"/>
          </a:xfrm>
          <a:prstGeom prst="rect">
            <a:avLst/>
          </a:prstGeom>
          <a:noFill/>
        </p:spPr>
        <p:txBody>
          <a:bodyPr wrap="square">
            <a:spAutoFit/>
          </a:bodyPr>
          <a:lstStyle>
            <a:defPPr>
              <a:defRPr lang="ja-JP"/>
            </a:defPPr>
            <a:lvl1pPr>
              <a:defRPr sz="1600"/>
            </a:lvl1pPr>
          </a:lstStyle>
          <a:p>
            <a:pPr algn="just"/>
            <a:r>
              <a:rPr lang="en-US" sz="2000" i="0" dirty="0">
                <a:effectLst/>
                <a:latin typeface="Arial" panose="020B0604020202020204" pitchFamily="34" charset="0"/>
                <a:cs typeface="Arial" panose="020B0604020202020204" pitchFamily="34" charset="0"/>
              </a:rPr>
              <a:t>GPP seeks to divide the vertices of an undirected graph G = (V, E) into k nearly equal (or as equal as possible) sets, minimizing inter-set edge crossings.</a:t>
            </a:r>
            <a:endParaRPr lang="en-JP" sz="2000" dirty="0">
              <a:latin typeface="Arial" panose="020B0604020202020204" pitchFamily="34" charset="0"/>
              <a:cs typeface="Arial" panose="020B0604020202020204" pitchFamily="34" charset="0"/>
            </a:endParaRPr>
          </a:p>
        </p:txBody>
      </p:sp>
      <p:sp>
        <p:nvSpPr>
          <p:cNvPr id="148" name="テキスト ボックス 638">
            <a:extLst>
              <a:ext uri="{FF2B5EF4-FFF2-40B4-BE49-F238E27FC236}">
                <a16:creationId xmlns:a16="http://schemas.microsoft.com/office/drawing/2014/main" id="{2401ABF5-8EC6-5B4E-2E74-C2939B3DC13F}"/>
              </a:ext>
            </a:extLst>
          </p:cNvPr>
          <p:cNvSpPr txBox="1"/>
          <p:nvPr/>
        </p:nvSpPr>
        <p:spPr>
          <a:xfrm>
            <a:off x="12367361" y="33223115"/>
            <a:ext cx="18724612" cy="707886"/>
          </a:xfrm>
          <a:prstGeom prst="rect">
            <a:avLst/>
          </a:prstGeom>
          <a:noFill/>
        </p:spPr>
        <p:txBody>
          <a:bodyPr wrap="square" rtlCol="0">
            <a:spAutoFit/>
          </a:bodyPr>
          <a:lstStyle/>
          <a:p>
            <a:pPr marL="360363" indent="-360363" algn="just"/>
            <a:r>
              <a:rPr lang="ja-JP" altLang="en-US" sz="2000" dirty="0">
                <a:latin typeface="Arial" panose="020B0604020202020204" pitchFamily="34" charset="0"/>
                <a:cs typeface="Arial" panose="020B0604020202020204" pitchFamily="34" charset="0"/>
              </a:rPr>
              <a:t>✓ </a:t>
            </a:r>
            <a:r>
              <a:rPr lang="en-US" altLang="ja-JP" sz="2000" dirty="0">
                <a:latin typeface="Arial" panose="020B0604020202020204" pitchFamily="34" charset="0"/>
                <a:cs typeface="Arial" panose="020B0604020202020204" pitchFamily="34" charset="0"/>
              </a:rPr>
              <a:t>Our research represents an extended exploration into application of PQA for simultaneously addressing distinct NP-hard problems (IC design), showing a significant increase in TTT performance compared to traditional QA and SA methods. </a:t>
            </a:r>
            <a:endParaRPr lang="ja-JP" altLang="en-US" sz="2000" u="sng" dirty="0">
              <a:latin typeface="Arial" panose="020B0604020202020204" pitchFamily="34" charset="0"/>
              <a:cs typeface="Arial" panose="020B0604020202020204" pitchFamily="34" charset="0"/>
            </a:endParaRPr>
          </a:p>
        </p:txBody>
      </p:sp>
      <p:sp>
        <p:nvSpPr>
          <p:cNvPr id="6" name="テキスト ボックス 948">
            <a:extLst>
              <a:ext uri="{FF2B5EF4-FFF2-40B4-BE49-F238E27FC236}">
                <a16:creationId xmlns:a16="http://schemas.microsoft.com/office/drawing/2014/main" id="{96E365FB-1940-8D85-A154-064A2959B01D}"/>
              </a:ext>
            </a:extLst>
          </p:cNvPr>
          <p:cNvSpPr txBox="1"/>
          <p:nvPr/>
        </p:nvSpPr>
        <p:spPr>
          <a:xfrm>
            <a:off x="24911251" y="14852073"/>
            <a:ext cx="5494034" cy="954107"/>
          </a:xfrm>
          <a:prstGeom prst="rect">
            <a:avLst/>
          </a:prstGeom>
          <a:noFill/>
        </p:spPr>
        <p:txBody>
          <a:bodyPr wrap="square" rtlCol="0">
            <a:spAutoFit/>
          </a:bodyPr>
          <a:lstStyle/>
          <a:p>
            <a:pPr lvl="0"/>
            <a:r>
              <a:rPr lang="ja-JP" altLang="en-US" sz="2800" dirty="0"/>
              <a:t>➣ </a:t>
            </a:r>
            <a:r>
              <a:rPr lang="en-US" altLang="ja-JP" sz="2800" dirty="0"/>
              <a:t>Number of Problems within </a:t>
            </a:r>
          </a:p>
          <a:p>
            <a:pPr lvl="0"/>
            <a:r>
              <a:rPr lang="en-US" altLang="ja-JP" sz="2800" dirty="0"/>
              <a:t>     Same Quantum Annealer</a:t>
            </a:r>
            <a:endParaRPr lang="ja-JP" altLang="en-US" sz="2800" dirty="0">
              <a:ln>
                <a:solidFill>
                  <a:schemeClr val="bg2">
                    <a:lumMod val="40000"/>
                    <a:lumOff val="60000"/>
                  </a:schemeClr>
                </a:solidFill>
              </a:ln>
            </a:endParaRPr>
          </a:p>
        </p:txBody>
      </p:sp>
      <p:sp>
        <p:nvSpPr>
          <p:cNvPr id="7" name="テキスト ボックス 929">
            <a:extLst>
              <a:ext uri="{FF2B5EF4-FFF2-40B4-BE49-F238E27FC236}">
                <a16:creationId xmlns:a16="http://schemas.microsoft.com/office/drawing/2014/main" id="{67D8A2AE-6733-7E20-D970-549577F8D377}"/>
              </a:ext>
            </a:extLst>
          </p:cNvPr>
          <p:cNvSpPr txBox="1"/>
          <p:nvPr/>
        </p:nvSpPr>
        <p:spPr>
          <a:xfrm>
            <a:off x="12250065" y="26501225"/>
            <a:ext cx="5950563" cy="707886"/>
          </a:xfrm>
          <a:prstGeom prst="rect">
            <a:avLst/>
          </a:prstGeom>
          <a:noFill/>
        </p:spPr>
        <p:txBody>
          <a:bodyPr wrap="square" rtlCol="0">
            <a:spAutoFit/>
          </a:bodyPr>
          <a:lstStyle/>
          <a:p>
            <a:pPr algn="ctr"/>
            <a:r>
              <a:rPr lang="en-US" altLang="ja-JP" sz="2000" dirty="0"/>
              <a:t>Evolution of TTT for GCP: </a:t>
            </a:r>
          </a:p>
          <a:p>
            <a:pPr algn="ctr"/>
            <a:r>
              <a:rPr lang="en-US" altLang="ja-JP" sz="2000" dirty="0"/>
              <a:t>Number of colors used are minimized. </a:t>
            </a:r>
          </a:p>
        </p:txBody>
      </p:sp>
      <p:sp>
        <p:nvSpPr>
          <p:cNvPr id="9" name="テキスト ボックス 929">
            <a:extLst>
              <a:ext uri="{FF2B5EF4-FFF2-40B4-BE49-F238E27FC236}">
                <a16:creationId xmlns:a16="http://schemas.microsoft.com/office/drawing/2014/main" id="{2C1CE036-CA57-9689-3A2B-16F6E7C81081}"/>
              </a:ext>
            </a:extLst>
          </p:cNvPr>
          <p:cNvSpPr txBox="1"/>
          <p:nvPr/>
        </p:nvSpPr>
        <p:spPr>
          <a:xfrm>
            <a:off x="19022275" y="26501225"/>
            <a:ext cx="5703800" cy="707886"/>
          </a:xfrm>
          <a:prstGeom prst="rect">
            <a:avLst/>
          </a:prstGeom>
          <a:noFill/>
        </p:spPr>
        <p:txBody>
          <a:bodyPr wrap="square" rtlCol="0">
            <a:spAutoFit/>
          </a:bodyPr>
          <a:lstStyle/>
          <a:p>
            <a:pPr algn="ctr"/>
            <a:r>
              <a:rPr lang="en-US" altLang="ja-JP" sz="2000" dirty="0"/>
              <a:t>Evolution of TTT for MVCP:</a:t>
            </a:r>
          </a:p>
          <a:p>
            <a:pPr algn="ctr"/>
            <a:r>
              <a:rPr lang="en-US" altLang="ja-JP" sz="2000" dirty="0"/>
              <a:t> Number of covered vertexes are minimized.</a:t>
            </a:r>
          </a:p>
        </p:txBody>
      </p:sp>
      <p:sp>
        <p:nvSpPr>
          <p:cNvPr id="14" name="テキスト ボックス 929">
            <a:extLst>
              <a:ext uri="{FF2B5EF4-FFF2-40B4-BE49-F238E27FC236}">
                <a16:creationId xmlns:a16="http://schemas.microsoft.com/office/drawing/2014/main" id="{B6F5E16B-0491-3EF1-F913-7E7607DD4899}"/>
              </a:ext>
            </a:extLst>
          </p:cNvPr>
          <p:cNvSpPr txBox="1"/>
          <p:nvPr/>
        </p:nvSpPr>
        <p:spPr>
          <a:xfrm>
            <a:off x="25547722" y="26501225"/>
            <a:ext cx="5676842" cy="707886"/>
          </a:xfrm>
          <a:prstGeom prst="rect">
            <a:avLst/>
          </a:prstGeom>
          <a:noFill/>
        </p:spPr>
        <p:txBody>
          <a:bodyPr wrap="square" rtlCol="0">
            <a:spAutoFit/>
          </a:bodyPr>
          <a:lstStyle/>
          <a:p>
            <a:pPr algn="ctr"/>
            <a:r>
              <a:rPr lang="en-US" altLang="ja-JP" sz="2000" dirty="0"/>
              <a:t>Evolution of TTT for GPP: </a:t>
            </a:r>
          </a:p>
          <a:p>
            <a:pPr algn="ctr"/>
            <a:r>
              <a:rPr lang="en-US" altLang="ja-JP" sz="2000" dirty="0"/>
              <a:t>Number of cut edges are minimized.</a:t>
            </a:r>
          </a:p>
        </p:txBody>
      </p:sp>
      <mc:AlternateContent xmlns:mc="http://schemas.openxmlformats.org/markup-compatibility/2006" xmlns:a14="http://schemas.microsoft.com/office/drawing/2010/main">
        <mc:Choice Requires="a14">
          <p:sp>
            <p:nvSpPr>
              <p:cNvPr id="29" name="正方形/長方形 28"/>
              <p:cNvSpPr/>
              <p:nvPr/>
            </p:nvSpPr>
            <p:spPr>
              <a:xfrm>
                <a:off x="565826" y="20775829"/>
                <a:ext cx="4499950" cy="400110"/>
              </a:xfrm>
              <a:prstGeom prst="rect">
                <a:avLst/>
              </a:prstGeom>
            </p:spPr>
            <p:txBody>
              <a:bodyPr wrap="none">
                <a:spAutoFit/>
              </a:bodyPr>
              <a:lstStyle/>
              <a:p>
                <a14:m>
                  <m:oMath xmlns:m="http://schemas.openxmlformats.org/officeDocument/2006/math">
                    <m:r>
                      <a:rPr lang="en-US" altLang="ja-JP" sz="2000" b="1" i="1" smtClean="0">
                        <a:latin typeface="Cambria Math" panose="02040503050406030204" pitchFamily="18" charset="0"/>
                      </a:rPr>
                      <m:t>𝑱</m:t>
                    </m:r>
                  </m:oMath>
                </a14:m>
                <a:r>
                  <a:rPr lang="en-US" altLang="ja-JP" sz="2000" dirty="0"/>
                  <a:t>: Exchange Interaction Coefficient</a:t>
                </a:r>
                <a:endParaRPr lang="ja-JP" altLang="en-US" sz="20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565826" y="20775829"/>
                <a:ext cx="4499950" cy="400110"/>
              </a:xfrm>
              <a:prstGeom prst="rect">
                <a:avLst/>
              </a:prstGeom>
              <a:blipFill>
                <a:blip r:embed="rId18"/>
                <a:stretch>
                  <a:fillRect l="-542"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8" name="正方形/長方形 927"/>
              <p:cNvSpPr/>
              <p:nvPr/>
            </p:nvSpPr>
            <p:spPr>
              <a:xfrm>
                <a:off x="565826" y="21403874"/>
                <a:ext cx="3363421" cy="400110"/>
              </a:xfrm>
              <a:prstGeom prst="rect">
                <a:avLst/>
              </a:prstGeom>
            </p:spPr>
            <p:txBody>
              <a:bodyPr wrap="none">
                <a:spAutoFit/>
              </a:bodyPr>
              <a:lstStyle/>
              <a:p>
                <a14:m>
                  <m:oMath xmlns:m="http://schemas.openxmlformats.org/officeDocument/2006/math">
                    <m:r>
                      <a:rPr lang="en-US" altLang="ja-JP" sz="2000" i="1" smtClean="0">
                        <a:latin typeface="Cambria Math" panose="02040503050406030204" pitchFamily="18" charset="0"/>
                      </a:rPr>
                      <m:t>𝒉</m:t>
                    </m:r>
                  </m:oMath>
                </a14:m>
                <a:r>
                  <a:rPr lang="en-US" altLang="ja-JP" sz="2000" dirty="0"/>
                  <a:t>: External Magnetic Field</a:t>
                </a:r>
                <a:endParaRPr lang="ja-JP" altLang="en-US" sz="2000" dirty="0"/>
              </a:p>
            </p:txBody>
          </p:sp>
        </mc:Choice>
        <mc:Fallback xmlns="">
          <p:sp>
            <p:nvSpPr>
              <p:cNvPr id="928" name="正方形/長方形 927"/>
              <p:cNvSpPr>
                <a:spLocks noRot="1" noChangeAspect="1" noMove="1" noResize="1" noEditPoints="1" noAdjustHandles="1" noChangeArrowheads="1" noChangeShapeType="1" noTextEdit="1"/>
              </p:cNvSpPr>
              <p:nvPr/>
            </p:nvSpPr>
            <p:spPr>
              <a:xfrm>
                <a:off x="565826" y="21403874"/>
                <a:ext cx="3363421" cy="400110"/>
              </a:xfrm>
              <a:prstGeom prst="rect">
                <a:avLst/>
              </a:prstGeom>
              <a:blipFill>
                <a:blip r:embed="rId19"/>
                <a:stretch>
                  <a:fillRect t="-6061" r="-1087"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9" name="正方形/長方形 928"/>
              <p:cNvSpPr/>
              <p:nvPr/>
            </p:nvSpPr>
            <p:spPr>
              <a:xfrm>
                <a:off x="565826" y="22031918"/>
                <a:ext cx="2417650" cy="400110"/>
              </a:xfrm>
              <a:prstGeom prst="rect">
                <a:avLst/>
              </a:prstGeom>
            </p:spPr>
            <p:txBody>
              <a:bodyPr wrap="none">
                <a:spAutoFit/>
              </a:bodyPr>
              <a:lstStyle/>
              <a:p>
                <a14:m>
                  <m:oMath xmlns:m="http://schemas.openxmlformats.org/officeDocument/2006/math">
                    <m:r>
                      <a:rPr lang="en-US" altLang="ja-JP" sz="2000" i="1" smtClean="0">
                        <a:latin typeface="Cambria Math" panose="02040503050406030204" pitchFamily="18" charset="0"/>
                      </a:rPr>
                      <m:t>𝝈</m:t>
                    </m:r>
                    <m:r>
                      <m:rPr>
                        <m:sty m:val="p"/>
                      </m:rPr>
                      <a:rPr lang="el-GR" altLang="ja-JP" sz="2000" i="1" smtClean="0">
                        <a:latin typeface="Cambria Math" panose="02040503050406030204" pitchFamily="18" charset="0"/>
                      </a:rPr>
                      <m:t>ϵ</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𝟏</m:t>
                    </m:r>
                    <m:r>
                      <a:rPr lang="en-US" altLang="ja-JP" sz="2000" b="1" i="1" smtClean="0">
                        <a:latin typeface="Cambria Math" panose="02040503050406030204" pitchFamily="18" charset="0"/>
                      </a:rPr>
                      <m:t>}</m:t>
                    </m:r>
                  </m:oMath>
                </a14:m>
                <a:r>
                  <a:rPr lang="en-US" altLang="ja-JP" sz="2000" dirty="0"/>
                  <a:t>: Spin State</a:t>
                </a:r>
                <a:endParaRPr lang="ja-JP" altLang="en-US" sz="2000" dirty="0"/>
              </a:p>
            </p:txBody>
          </p:sp>
        </mc:Choice>
        <mc:Fallback xmlns="">
          <p:sp>
            <p:nvSpPr>
              <p:cNvPr id="929" name="正方形/長方形 928"/>
              <p:cNvSpPr>
                <a:spLocks noRot="1" noChangeAspect="1" noMove="1" noResize="1" noEditPoints="1" noAdjustHandles="1" noChangeArrowheads="1" noChangeShapeType="1" noTextEdit="1"/>
              </p:cNvSpPr>
              <p:nvPr/>
            </p:nvSpPr>
            <p:spPr>
              <a:xfrm>
                <a:off x="565826" y="22031918"/>
                <a:ext cx="2417650" cy="400110"/>
              </a:xfrm>
              <a:prstGeom prst="rect">
                <a:avLst/>
              </a:prstGeom>
              <a:blipFill>
                <a:blip r:embed="rId20"/>
                <a:stretch>
                  <a:fillRect t="-6061" r="-1768" b="-27273"/>
                </a:stretch>
              </a:blipFill>
            </p:spPr>
            <p:txBody>
              <a:bodyPr/>
              <a:lstStyle/>
              <a:p>
                <a:r>
                  <a:rPr lang="ja-JP" altLang="en-US">
                    <a:noFill/>
                  </a:rPr>
                  <a:t> </a:t>
                </a:r>
              </a:p>
            </p:txBody>
          </p:sp>
        </mc:Fallback>
      </mc:AlternateContent>
      <p:sp>
        <p:nvSpPr>
          <p:cNvPr id="931" name="正方形/長方形 930"/>
          <p:cNvSpPr/>
          <p:nvPr/>
        </p:nvSpPr>
        <p:spPr>
          <a:xfrm>
            <a:off x="2095552" y="17697159"/>
            <a:ext cx="6638484" cy="400110"/>
          </a:xfrm>
          <a:prstGeom prst="rect">
            <a:avLst/>
          </a:prstGeom>
        </p:spPr>
        <p:txBody>
          <a:bodyPr wrap="none">
            <a:spAutoFit/>
          </a:bodyPr>
          <a:lstStyle/>
          <a:p>
            <a:r>
              <a:rPr lang="en-US" altLang="ja-JP" sz="2000" dirty="0"/>
              <a:t>Objective function that Quantum Annealer can solve:</a:t>
            </a:r>
          </a:p>
        </p:txBody>
      </p:sp>
      <p:sp>
        <p:nvSpPr>
          <p:cNvPr id="109" name="テキスト ボックス 108"/>
          <p:cNvSpPr txBox="1"/>
          <p:nvPr/>
        </p:nvSpPr>
        <p:spPr>
          <a:xfrm>
            <a:off x="547867" y="18480348"/>
            <a:ext cx="2683587" cy="400110"/>
          </a:xfrm>
          <a:prstGeom prst="rect">
            <a:avLst/>
          </a:prstGeom>
          <a:noFill/>
        </p:spPr>
        <p:txBody>
          <a:bodyPr wrap="square" rtlCol="0">
            <a:spAutoFit/>
          </a:bodyPr>
          <a:lstStyle/>
          <a:p>
            <a:r>
              <a:rPr lang="en-US" altLang="ja-JP" sz="2000" dirty="0" err="1"/>
              <a:t>Ising</a:t>
            </a:r>
            <a:r>
              <a:rPr lang="en-US" altLang="ja-JP" sz="2000" dirty="0"/>
              <a:t> Hamiltonian:</a:t>
            </a:r>
          </a:p>
        </p:txBody>
      </p:sp>
      <p:sp>
        <p:nvSpPr>
          <p:cNvPr id="110" name="テキスト ボックス 109"/>
          <p:cNvSpPr txBox="1"/>
          <p:nvPr/>
        </p:nvSpPr>
        <p:spPr>
          <a:xfrm>
            <a:off x="5533483" y="18326460"/>
            <a:ext cx="4290772" cy="707886"/>
          </a:xfrm>
          <a:prstGeom prst="rect">
            <a:avLst/>
          </a:prstGeom>
          <a:noFill/>
        </p:spPr>
        <p:txBody>
          <a:bodyPr wrap="square" rtlCol="0">
            <a:spAutoFit/>
          </a:bodyPr>
          <a:lstStyle/>
          <a:p>
            <a:pPr algn="ctr"/>
            <a:r>
              <a:rPr lang="en-US" altLang="ja-JP" sz="2000" dirty="0"/>
              <a:t>QUBO (Quadratic Unconstrained Binary Optimization):</a:t>
            </a:r>
          </a:p>
        </p:txBody>
      </p:sp>
      <p:cxnSp>
        <p:nvCxnSpPr>
          <p:cNvPr id="933" name="直線コネクタ 932"/>
          <p:cNvCxnSpPr/>
          <p:nvPr/>
        </p:nvCxnSpPr>
        <p:spPr bwMode="auto">
          <a:xfrm>
            <a:off x="5321881" y="19331510"/>
            <a:ext cx="0" cy="3100518"/>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1915284E-B69A-4824-B9D2-8C66976AC085}"/>
                  </a:ext>
                </a:extLst>
              </p:cNvPr>
              <p:cNvSpPr txBox="1"/>
              <p:nvPr/>
            </p:nvSpPr>
            <p:spPr>
              <a:xfrm>
                <a:off x="5579261" y="19312770"/>
                <a:ext cx="4645476" cy="1257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solidFill>
                            <a:schemeClr val="bg1"/>
                          </a:solidFill>
                          <a:latin typeface="Cambria Math" panose="02040503050406030204" pitchFamily="18" charset="0"/>
                        </a:rPr>
                        <m:t>𝑸</m:t>
                      </m:r>
                      <m:r>
                        <a:rPr kumimoji="1" lang="en-US" altLang="ja-JP" sz="3200" b="1" i="1" smtClean="0">
                          <a:solidFill>
                            <a:schemeClr val="bg1"/>
                          </a:solidFill>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m:rPr>
                              <m:brk m:alnAt="7"/>
                            </m:rPr>
                            <a:rPr lang="en-US" altLang="ja-JP" sz="3200">
                              <a:latin typeface="Cambria Math" panose="02040503050406030204" pitchFamily="18" charset="0"/>
                            </a:rPr>
                            <m:t>𝐢</m:t>
                          </m:r>
                        </m:sub>
                        <m:sup/>
                        <m:e>
                          <m:sSub>
                            <m:sSubPr>
                              <m:ctrlPr>
                                <a:rPr lang="en-US" altLang="ja-JP" sz="3200" i="1">
                                  <a:latin typeface="Cambria Math" panose="02040503050406030204" pitchFamily="18" charset="0"/>
                                </a:rPr>
                              </m:ctrlPr>
                            </m:sSubPr>
                            <m:e>
                              <m:r>
                                <a:rPr lang="en-US" altLang="ja-JP" sz="3200" b="1" i="1" smtClean="0">
                                  <a:latin typeface="Cambria Math" panose="02040503050406030204" pitchFamily="18" charset="0"/>
                                </a:rPr>
                                <m:t>𝒅</m:t>
                              </m:r>
                            </m:e>
                            <m:sub>
                              <m:r>
                                <a:rPr lang="en-US" altLang="ja-JP" sz="3200">
                                  <a:latin typeface="Cambria Math" panose="02040503050406030204" pitchFamily="18" charset="0"/>
                                </a:rPr>
                                <m:t>𝐢</m:t>
                              </m:r>
                            </m:sub>
                          </m:sSub>
                          <m:sSub>
                            <m:sSubPr>
                              <m:ctrlPr>
                                <a:rPr lang="en-US" altLang="ja-JP" sz="3200" i="1" smtClean="0">
                                  <a:latin typeface="Cambria Math" panose="02040503050406030204" pitchFamily="18" charset="0"/>
                                </a:rPr>
                              </m:ctrlPr>
                            </m:sSubPr>
                            <m:e>
                              <m:r>
                                <a:rPr lang="en-US" altLang="ja-JP" sz="3200" b="1" i="1" smtClean="0">
                                  <a:latin typeface="Cambria Math" panose="02040503050406030204" pitchFamily="18" charset="0"/>
                                </a:rPr>
                                <m:t>𝒙</m:t>
                              </m:r>
                            </m:e>
                            <m:sub>
                              <m:r>
                                <a:rPr lang="en-US" altLang="ja-JP" sz="3200" b="1" i="1" smtClean="0">
                                  <a:latin typeface="Cambria Math" panose="02040503050406030204" pitchFamily="18" charset="0"/>
                                </a:rPr>
                                <m:t>𝒋</m:t>
                              </m:r>
                            </m:sub>
                          </m:sSub>
                        </m:e>
                      </m:nary>
                      <m:r>
                        <a:rPr lang="en-US" altLang="ja-JP" sz="3200" b="1"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smtClean="0">
                              <a:latin typeface="Cambria Math" panose="02040503050406030204" pitchFamily="18" charset="0"/>
                            </a:rPr>
                            <m:t>˂</m:t>
                          </m:r>
                          <m:r>
                            <m:rPr>
                              <m:brk m:alnAt="7"/>
                            </m:rPr>
                            <a:rPr lang="en-US" altLang="ja-JP" sz="3200">
                              <a:latin typeface="Cambria Math" panose="02040503050406030204" pitchFamily="18" charset="0"/>
                            </a:rPr>
                            <m:t>𝐢</m:t>
                          </m:r>
                          <m:r>
                            <m:rPr>
                              <m:brk m:alnAt="7"/>
                            </m:rPr>
                            <a:rPr lang="en-US" altLang="ja-JP" sz="3200" b="1" i="0" smtClean="0">
                              <a:latin typeface="Cambria Math" panose="02040503050406030204" pitchFamily="18" charset="0"/>
                            </a:rPr>
                            <m:t>,</m:t>
                          </m:r>
                          <m:r>
                            <a:rPr lang="en-US" altLang="ja-JP" sz="3200" b="1" i="0" smtClean="0">
                              <a:latin typeface="Cambria Math" panose="02040503050406030204" pitchFamily="18" charset="0"/>
                            </a:rPr>
                            <m:t>𝐣</m:t>
                          </m:r>
                          <m:r>
                            <m:rPr>
                              <m:brk m:alnAt="7"/>
                            </m:rPr>
                            <a:rPr lang="en-US" altLang="ja-JP" sz="3200" b="1" i="1" smtClean="0">
                              <a:latin typeface="Cambria Math" panose="02040503050406030204" pitchFamily="18" charset="0"/>
                            </a:rPr>
                            <m:t>˃</m:t>
                          </m:r>
                        </m:sub>
                        <m:sup/>
                        <m:e>
                          <m:sSub>
                            <m:sSubPr>
                              <m:ctrlPr>
                                <a:rPr lang="en-US" altLang="ja-JP" sz="3200" i="1">
                                  <a:latin typeface="Cambria Math" panose="02040503050406030204" pitchFamily="18" charset="0"/>
                                </a:rPr>
                              </m:ctrlPr>
                            </m:sSubPr>
                            <m:e>
                              <m:r>
                                <a:rPr lang="en-US" altLang="ja-JP" sz="3200" b="1" i="1" smtClean="0">
                                  <a:latin typeface="Cambria Math" panose="02040503050406030204" pitchFamily="18" charset="0"/>
                                </a:rPr>
                                <m:t>𝒅</m:t>
                              </m:r>
                            </m:e>
                            <m:sub>
                              <m:r>
                                <a:rPr lang="en-US" altLang="ja-JP" sz="3200">
                                  <a:latin typeface="Cambria Math" panose="02040503050406030204" pitchFamily="18" charset="0"/>
                                </a:rPr>
                                <m:t>𝐢</m:t>
                              </m:r>
                              <m:r>
                                <a:rPr lang="en-US" altLang="ja-JP" sz="3200" b="1" i="0" smtClean="0">
                                  <a:latin typeface="Cambria Math" panose="02040503050406030204" pitchFamily="18" charset="0"/>
                                </a:rPr>
                                <m:t>𝐣</m:t>
                              </m:r>
                            </m:sub>
                          </m:sSub>
                          <m:sSub>
                            <m:sSubPr>
                              <m:ctrlPr>
                                <a:rPr lang="en-US" altLang="ja-JP" sz="3200" i="1">
                                  <a:latin typeface="Cambria Math" panose="02040503050406030204" pitchFamily="18" charset="0"/>
                                </a:rPr>
                              </m:ctrlPr>
                            </m:sSubPr>
                            <m:e>
                              <m:r>
                                <a:rPr lang="en-US" altLang="ja-JP" sz="3200" b="1" i="1" smtClean="0">
                                  <a:latin typeface="Cambria Math" panose="02040503050406030204" pitchFamily="18" charset="0"/>
                                </a:rPr>
                                <m:t>𝒙</m:t>
                              </m:r>
                            </m:e>
                            <m:sub>
                              <m:r>
                                <a:rPr lang="en-US" altLang="ja-JP" sz="3200">
                                  <a:latin typeface="Cambria Math" panose="02040503050406030204" pitchFamily="18" charset="0"/>
                                </a:rPr>
                                <m:t>𝐢</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𝒙</m:t>
                              </m:r>
                            </m:e>
                            <m:sub>
                              <m:r>
                                <a:rPr lang="en-US" altLang="ja-JP" sz="3200" b="1" i="1" smtClean="0">
                                  <a:latin typeface="Cambria Math" panose="02040503050406030204" pitchFamily="18" charset="0"/>
                                </a:rPr>
                                <m:t>𝒋</m:t>
                              </m:r>
                            </m:sub>
                          </m:sSub>
                        </m:e>
                      </m:nary>
                    </m:oMath>
                  </m:oMathPara>
                </a14:m>
                <a:endParaRPr kumimoji="1" lang="ja-JP" altLang="en-US" sz="3200" b="1" dirty="0">
                  <a:solidFill>
                    <a:schemeClr val="bg1"/>
                  </a:solidFill>
                </a:endParaRPr>
              </a:p>
            </p:txBody>
          </p:sp>
        </mc:Choice>
        <mc:Fallback xmlns="">
          <p:sp>
            <p:nvSpPr>
              <p:cNvPr id="114" name="テキスト ボックス 113">
                <a:extLst>
                  <a:ext uri="{FF2B5EF4-FFF2-40B4-BE49-F238E27FC236}">
                    <a16:creationId xmlns:a16="http://schemas.microsoft.com/office/drawing/2014/main" id="{1915284E-B69A-4824-B9D2-8C66976AC085}"/>
                  </a:ext>
                </a:extLst>
              </p:cNvPr>
              <p:cNvSpPr txBox="1">
                <a:spLocks noRot="1" noChangeAspect="1" noMove="1" noResize="1" noEditPoints="1" noAdjustHandles="1" noChangeArrowheads="1" noChangeShapeType="1" noTextEdit="1"/>
              </p:cNvSpPr>
              <p:nvPr/>
            </p:nvSpPr>
            <p:spPr>
              <a:xfrm>
                <a:off x="5579261" y="19312770"/>
                <a:ext cx="4645476" cy="1257204"/>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正方形/長方形 114"/>
              <p:cNvSpPr/>
              <p:nvPr/>
            </p:nvSpPr>
            <p:spPr>
              <a:xfrm>
                <a:off x="5529838" y="20792039"/>
                <a:ext cx="3334759" cy="400110"/>
              </a:xfrm>
              <a:prstGeom prst="rect">
                <a:avLst/>
              </a:prstGeom>
            </p:spPr>
            <p:txBody>
              <a:bodyPr wrap="none">
                <a:spAutoFit/>
              </a:bodyPr>
              <a:lstStyle/>
              <a:p>
                <a14:m>
                  <m:oMath xmlns:m="http://schemas.openxmlformats.org/officeDocument/2006/math">
                    <m:r>
                      <a:rPr lang="en-US" altLang="ja-JP" sz="2000" b="1" i="1" smtClean="0">
                        <a:latin typeface="Cambria Math" panose="02040503050406030204" pitchFamily="18" charset="0"/>
                      </a:rPr>
                      <m:t>𝒅</m:t>
                    </m:r>
                  </m:oMath>
                </a14:m>
                <a:r>
                  <a:rPr lang="en-US" altLang="ja-JP" sz="2000" dirty="0"/>
                  <a:t>: User-Specified Weights</a:t>
                </a:r>
                <a:endParaRPr lang="ja-JP" altLang="en-US" sz="2000" dirty="0"/>
              </a:p>
            </p:txBody>
          </p:sp>
        </mc:Choice>
        <mc:Fallback xmlns="">
          <p:sp>
            <p:nvSpPr>
              <p:cNvPr id="115" name="正方形/長方形 114"/>
              <p:cNvSpPr>
                <a:spLocks noRot="1" noChangeAspect="1" noMove="1" noResize="1" noEditPoints="1" noAdjustHandles="1" noChangeArrowheads="1" noChangeShapeType="1" noTextEdit="1"/>
              </p:cNvSpPr>
              <p:nvPr/>
            </p:nvSpPr>
            <p:spPr>
              <a:xfrm>
                <a:off x="5529838" y="20792039"/>
                <a:ext cx="3334759" cy="400110"/>
              </a:xfrm>
              <a:prstGeom prst="rect">
                <a:avLst/>
              </a:prstGeom>
              <a:blipFill>
                <a:blip r:embed="rId22"/>
                <a:stretch>
                  <a:fillRect t="-7692" r="-2011"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正方形/長方形 115"/>
              <p:cNvSpPr/>
              <p:nvPr/>
            </p:nvSpPr>
            <p:spPr>
              <a:xfrm>
                <a:off x="5529838" y="21375887"/>
                <a:ext cx="3039102" cy="400110"/>
              </a:xfrm>
              <a:prstGeom prst="rect">
                <a:avLst/>
              </a:prstGeom>
            </p:spPr>
            <p:txBody>
              <a:bodyPr wrap="none">
                <a:spAutoFit/>
              </a:bodyPr>
              <a:lstStyle/>
              <a:p>
                <a:r>
                  <a:rPr lang="en-US" altLang="ja-JP" sz="2000" dirty="0"/>
                  <a:t>x</a:t>
                </a:r>
                <a14:m>
                  <m:oMath xmlns:m="http://schemas.openxmlformats.org/officeDocument/2006/math">
                    <m:r>
                      <m:rPr>
                        <m:sty m:val="p"/>
                      </m:rPr>
                      <a:rPr lang="el-GR" altLang="ja-JP" sz="2000" i="1" smtClean="0">
                        <a:latin typeface="Cambria Math" panose="02040503050406030204" pitchFamily="18" charset="0"/>
                      </a:rPr>
                      <m:t>ϵ</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𝟎</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𝟏</m:t>
                    </m:r>
                    <m:r>
                      <a:rPr lang="en-US" altLang="ja-JP" sz="2000" b="1" i="1" smtClean="0">
                        <a:latin typeface="Cambria Math" panose="02040503050406030204" pitchFamily="18" charset="0"/>
                      </a:rPr>
                      <m:t>}</m:t>
                    </m:r>
                  </m:oMath>
                </a14:m>
                <a:r>
                  <a:rPr lang="en-US" altLang="ja-JP" sz="2000" dirty="0"/>
                  <a:t>: Binary Variable</a:t>
                </a:r>
                <a:endParaRPr lang="ja-JP" altLang="en-US" sz="2000"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5529838" y="21375887"/>
                <a:ext cx="3039102" cy="400110"/>
              </a:xfrm>
              <a:prstGeom prst="rect">
                <a:avLst/>
              </a:prstGeom>
              <a:blipFill>
                <a:blip r:embed="rId23"/>
                <a:stretch>
                  <a:fillRect l="-2004" t="-7692" r="-2004" b="-29231"/>
                </a:stretch>
              </a:blipFill>
            </p:spPr>
            <p:txBody>
              <a:bodyPr/>
              <a:lstStyle/>
              <a:p>
                <a:r>
                  <a:rPr lang="ja-JP" altLang="en-US">
                    <a:noFill/>
                  </a:rPr>
                  <a:t> </a:t>
                </a:r>
              </a:p>
            </p:txBody>
          </p:sp>
        </mc:Fallback>
      </mc:AlternateContent>
      <p:sp>
        <p:nvSpPr>
          <p:cNvPr id="117" name="テキスト ボックス 116"/>
          <p:cNvSpPr txBox="1"/>
          <p:nvPr/>
        </p:nvSpPr>
        <p:spPr>
          <a:xfrm>
            <a:off x="1154058" y="22776825"/>
            <a:ext cx="8718064" cy="1323439"/>
          </a:xfrm>
          <a:custGeom>
            <a:avLst/>
            <a:gdLst>
              <a:gd name="connsiteX0" fmla="*/ 0 w 10107029"/>
              <a:gd name="connsiteY0" fmla="*/ 0 h 1323439"/>
              <a:gd name="connsiteX1" fmla="*/ 10107029 w 10107029"/>
              <a:gd name="connsiteY1" fmla="*/ 0 h 1323439"/>
              <a:gd name="connsiteX2" fmla="*/ 10107029 w 10107029"/>
              <a:gd name="connsiteY2" fmla="*/ 1323439 h 1323439"/>
              <a:gd name="connsiteX3" fmla="*/ 0 w 10107029"/>
              <a:gd name="connsiteY3" fmla="*/ 1323439 h 1323439"/>
              <a:gd name="connsiteX4" fmla="*/ 0 w 10107029"/>
              <a:gd name="connsiteY4" fmla="*/ 0 h 1323439"/>
              <a:gd name="connsiteX0" fmla="*/ 84666 w 10191695"/>
              <a:gd name="connsiteY0" fmla="*/ 0 h 1323439"/>
              <a:gd name="connsiteX1" fmla="*/ 10191695 w 10191695"/>
              <a:gd name="connsiteY1" fmla="*/ 0 h 1323439"/>
              <a:gd name="connsiteX2" fmla="*/ 10191695 w 10191695"/>
              <a:gd name="connsiteY2" fmla="*/ 1323439 h 1323439"/>
              <a:gd name="connsiteX3" fmla="*/ 84666 w 10191695"/>
              <a:gd name="connsiteY3" fmla="*/ 1323439 h 1323439"/>
              <a:gd name="connsiteX4" fmla="*/ 84666 w 10191695"/>
              <a:gd name="connsiteY4" fmla="*/ 0 h 1323439"/>
              <a:gd name="connsiteX0" fmla="*/ 0 w 10107029"/>
              <a:gd name="connsiteY0" fmla="*/ 0 h 1336139"/>
              <a:gd name="connsiteX1" fmla="*/ 10107029 w 10107029"/>
              <a:gd name="connsiteY1" fmla="*/ 0 h 1336139"/>
              <a:gd name="connsiteX2" fmla="*/ 10107029 w 10107029"/>
              <a:gd name="connsiteY2" fmla="*/ 1323439 h 1336139"/>
              <a:gd name="connsiteX3" fmla="*/ 254000 w 10107029"/>
              <a:gd name="connsiteY3" fmla="*/ 1336139 h 1336139"/>
              <a:gd name="connsiteX4" fmla="*/ 0 w 10107029"/>
              <a:gd name="connsiteY4" fmla="*/ 0 h 1336139"/>
              <a:gd name="connsiteX0" fmla="*/ 0 w 10107029"/>
              <a:gd name="connsiteY0" fmla="*/ 0 h 1336139"/>
              <a:gd name="connsiteX1" fmla="*/ 10107029 w 10107029"/>
              <a:gd name="connsiteY1" fmla="*/ 0 h 1336139"/>
              <a:gd name="connsiteX2" fmla="*/ 10107029 w 10107029"/>
              <a:gd name="connsiteY2" fmla="*/ 1323439 h 1336139"/>
              <a:gd name="connsiteX3" fmla="*/ 254000 w 10107029"/>
              <a:gd name="connsiteY3" fmla="*/ 1336139 h 1336139"/>
              <a:gd name="connsiteX4" fmla="*/ 0 w 10107029"/>
              <a:gd name="connsiteY4" fmla="*/ 0 h 1336139"/>
              <a:gd name="connsiteX0" fmla="*/ 0 w 10107029"/>
              <a:gd name="connsiteY0" fmla="*/ 0 h 1336139"/>
              <a:gd name="connsiteX1" fmla="*/ 10107029 w 10107029"/>
              <a:gd name="connsiteY1" fmla="*/ 0 h 1336139"/>
              <a:gd name="connsiteX2" fmla="*/ 10107029 w 10107029"/>
              <a:gd name="connsiteY2" fmla="*/ 1323439 h 1336139"/>
              <a:gd name="connsiteX3" fmla="*/ 254000 w 10107029"/>
              <a:gd name="connsiteY3" fmla="*/ 1336139 h 1336139"/>
              <a:gd name="connsiteX4" fmla="*/ 0 w 10107029"/>
              <a:gd name="connsiteY4" fmla="*/ 0 h 1336139"/>
              <a:gd name="connsiteX0" fmla="*/ 0 w 10107029"/>
              <a:gd name="connsiteY0" fmla="*/ 0 h 1361539"/>
              <a:gd name="connsiteX1" fmla="*/ 10107029 w 10107029"/>
              <a:gd name="connsiteY1" fmla="*/ 0 h 1361539"/>
              <a:gd name="connsiteX2" fmla="*/ 10107029 w 10107029"/>
              <a:gd name="connsiteY2" fmla="*/ 1323439 h 1361539"/>
              <a:gd name="connsiteX3" fmla="*/ 393700 w 10107029"/>
              <a:gd name="connsiteY3" fmla="*/ 1361539 h 1361539"/>
              <a:gd name="connsiteX4" fmla="*/ 0 w 10107029"/>
              <a:gd name="connsiteY4" fmla="*/ 0 h 136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7029" h="1361539">
                <a:moveTo>
                  <a:pt x="0" y="0"/>
                </a:moveTo>
                <a:lnTo>
                  <a:pt x="10107029" y="0"/>
                </a:lnTo>
                <a:lnTo>
                  <a:pt x="10107029" y="1323439"/>
                </a:lnTo>
                <a:lnTo>
                  <a:pt x="393700" y="1361539"/>
                </a:lnTo>
                <a:cubicBezTo>
                  <a:pt x="177800" y="958493"/>
                  <a:pt x="0" y="441146"/>
                  <a:pt x="0" y="0"/>
                </a:cubicBezTo>
                <a:close/>
              </a:path>
            </a:pathLst>
          </a:custGeom>
          <a:noFill/>
        </p:spPr>
        <p:txBody>
          <a:bodyPr wrap="square" rtlCol="0">
            <a:spAutoFit/>
          </a:bodyPr>
          <a:lstStyle/>
          <a:p>
            <a:pPr algn="just"/>
            <a:r>
              <a:rPr lang="en-US" altLang="ja-JP" sz="2000" dirty="0"/>
              <a:t>Enhancement: We have the potential to utilize all available qubits on the D-Wave's Quantum Annealer. This approach allows for concurrent problem-solving, leading to more efficient utilization of resources and an increase in overall computational efficiency.</a:t>
            </a:r>
          </a:p>
        </p:txBody>
      </p:sp>
      <p:sp>
        <p:nvSpPr>
          <p:cNvPr id="935" name="正方形/長方形 934"/>
          <p:cNvSpPr/>
          <p:nvPr/>
        </p:nvSpPr>
        <p:spPr>
          <a:xfrm>
            <a:off x="15265818" y="9810833"/>
            <a:ext cx="2772281" cy="2708434"/>
          </a:xfrm>
          <a:custGeom>
            <a:avLst/>
            <a:gdLst>
              <a:gd name="connsiteX0" fmla="*/ 0 w 2683561"/>
              <a:gd name="connsiteY0" fmla="*/ 0 h 2739211"/>
              <a:gd name="connsiteX1" fmla="*/ 2683561 w 2683561"/>
              <a:gd name="connsiteY1" fmla="*/ 0 h 2739211"/>
              <a:gd name="connsiteX2" fmla="*/ 2683561 w 2683561"/>
              <a:gd name="connsiteY2" fmla="*/ 2739211 h 2739211"/>
              <a:gd name="connsiteX3" fmla="*/ 0 w 2683561"/>
              <a:gd name="connsiteY3" fmla="*/ 2739211 h 2739211"/>
              <a:gd name="connsiteX4" fmla="*/ 0 w 2683561"/>
              <a:gd name="connsiteY4" fmla="*/ 0 h 2739211"/>
              <a:gd name="connsiteX0" fmla="*/ 0 w 2683561"/>
              <a:gd name="connsiteY0" fmla="*/ 0 h 2739211"/>
              <a:gd name="connsiteX1" fmla="*/ 2683561 w 2683561"/>
              <a:gd name="connsiteY1" fmla="*/ 0 h 2739211"/>
              <a:gd name="connsiteX2" fmla="*/ 2683561 w 2683561"/>
              <a:gd name="connsiteY2" fmla="*/ 2739211 h 2739211"/>
              <a:gd name="connsiteX3" fmla="*/ 0 w 2683561"/>
              <a:gd name="connsiteY3" fmla="*/ 2739211 h 2739211"/>
              <a:gd name="connsiteX4" fmla="*/ 0 w 2683561"/>
              <a:gd name="connsiteY4" fmla="*/ 0 h 2739211"/>
              <a:gd name="connsiteX0" fmla="*/ 0 w 2683561"/>
              <a:gd name="connsiteY0" fmla="*/ 0 h 2739211"/>
              <a:gd name="connsiteX1" fmla="*/ 2683561 w 2683561"/>
              <a:gd name="connsiteY1" fmla="*/ 0 h 2739211"/>
              <a:gd name="connsiteX2" fmla="*/ 2683561 w 2683561"/>
              <a:gd name="connsiteY2" fmla="*/ 2739211 h 2739211"/>
              <a:gd name="connsiteX3" fmla="*/ 0 w 2683561"/>
              <a:gd name="connsiteY3" fmla="*/ 2739211 h 2739211"/>
              <a:gd name="connsiteX4" fmla="*/ 0 w 2683561"/>
              <a:gd name="connsiteY4" fmla="*/ 0 h 2739211"/>
              <a:gd name="connsiteX0" fmla="*/ 0 w 2683570"/>
              <a:gd name="connsiteY0" fmla="*/ 0 h 2739211"/>
              <a:gd name="connsiteX1" fmla="*/ 2683561 w 2683570"/>
              <a:gd name="connsiteY1" fmla="*/ 0 h 2739211"/>
              <a:gd name="connsiteX2" fmla="*/ 2683561 w 2683570"/>
              <a:gd name="connsiteY2" fmla="*/ 2739211 h 2739211"/>
              <a:gd name="connsiteX3" fmla="*/ 0 w 2683570"/>
              <a:gd name="connsiteY3" fmla="*/ 2739211 h 2739211"/>
              <a:gd name="connsiteX4" fmla="*/ 0 w 2683570"/>
              <a:gd name="connsiteY4" fmla="*/ 0 h 2739211"/>
              <a:gd name="connsiteX0" fmla="*/ 0 w 2688249"/>
              <a:gd name="connsiteY0" fmla="*/ 0 h 2739211"/>
              <a:gd name="connsiteX1" fmla="*/ 2683561 w 2688249"/>
              <a:gd name="connsiteY1" fmla="*/ 0 h 2739211"/>
              <a:gd name="connsiteX2" fmla="*/ 2683561 w 2688249"/>
              <a:gd name="connsiteY2" fmla="*/ 2739211 h 2739211"/>
              <a:gd name="connsiteX3" fmla="*/ 0 w 2688249"/>
              <a:gd name="connsiteY3" fmla="*/ 2739211 h 2739211"/>
              <a:gd name="connsiteX4" fmla="*/ 0 w 2688249"/>
              <a:gd name="connsiteY4" fmla="*/ 0 h 2739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249" h="2739211">
                <a:moveTo>
                  <a:pt x="0" y="0"/>
                </a:moveTo>
                <a:lnTo>
                  <a:pt x="2683561" y="0"/>
                </a:lnTo>
                <a:cubicBezTo>
                  <a:pt x="2691328" y="1063899"/>
                  <a:pt x="2688089" y="1599897"/>
                  <a:pt x="2683561" y="2739211"/>
                </a:cubicBezTo>
                <a:lnTo>
                  <a:pt x="0" y="2739211"/>
                </a:lnTo>
                <a:lnTo>
                  <a:pt x="0" y="0"/>
                </a:lnTo>
                <a:close/>
              </a:path>
            </a:pathLst>
          </a:custGeom>
        </p:spPr>
        <p:txBody>
          <a:bodyPr wrap="square">
            <a:spAutoFit/>
          </a:bodyPr>
          <a:lstStyle/>
          <a:p>
            <a:r>
              <a:rPr lang="en-US" altLang="ja-JP" sz="2000" dirty="0">
                <a:latin typeface="+mn-lt"/>
              </a:rPr>
              <a:t>Applications:</a:t>
            </a:r>
          </a:p>
          <a:p>
            <a:pPr marL="285750" indent="-285750">
              <a:buFont typeface="Arial" panose="020B0604020202020204" pitchFamily="34" charset="0"/>
              <a:buChar char="•"/>
            </a:pPr>
            <a:r>
              <a:rPr lang="en-US" altLang="ja-JP" sz="2000" dirty="0">
                <a:latin typeface="+mn-lt"/>
              </a:rPr>
              <a:t>Register Allocation</a:t>
            </a:r>
          </a:p>
          <a:p>
            <a:pPr marL="285750" indent="-285750">
              <a:spcBef>
                <a:spcPts val="600"/>
              </a:spcBef>
              <a:buFont typeface="Arial" panose="020B0604020202020204" pitchFamily="34" charset="0"/>
              <a:buChar char="•"/>
            </a:pPr>
            <a:r>
              <a:rPr lang="en-US" altLang="ja-JP" sz="2000" dirty="0">
                <a:latin typeface="+mn-lt"/>
              </a:rPr>
              <a:t>Signal Routing Optimization</a:t>
            </a:r>
          </a:p>
          <a:p>
            <a:pPr marL="285750" indent="-285750">
              <a:spcBef>
                <a:spcPts val="600"/>
              </a:spcBef>
              <a:buFont typeface="Arial" panose="020B0604020202020204" pitchFamily="34" charset="0"/>
              <a:buChar char="•"/>
            </a:pPr>
            <a:r>
              <a:rPr lang="en-US" altLang="ja-JP" sz="2000" dirty="0">
                <a:latin typeface="+mn-lt"/>
              </a:rPr>
              <a:t>Parallel Task Scheduling</a:t>
            </a:r>
            <a:endParaRPr lang="ja-JP" altLang="en-US" sz="2000">
              <a:latin typeface="+mn-lt"/>
            </a:endParaRPr>
          </a:p>
          <a:p>
            <a:r>
              <a:rPr lang="en-US" altLang="ja-JP" sz="2000" dirty="0">
                <a:latin typeface="+mn-lt"/>
              </a:rPr>
              <a:t> </a:t>
            </a:r>
          </a:p>
        </p:txBody>
      </p:sp>
      <p:cxnSp>
        <p:nvCxnSpPr>
          <p:cNvPr id="940" name="直線矢印コネクタ 939"/>
          <p:cNvCxnSpPr>
            <a:stCxn id="121" idx="3"/>
          </p:cNvCxnSpPr>
          <p:nvPr/>
        </p:nvCxnSpPr>
        <p:spPr bwMode="auto">
          <a:xfrm>
            <a:off x="16629550" y="21086221"/>
            <a:ext cx="1862703" cy="937228"/>
          </a:xfrm>
          <a:prstGeom prst="straightConnector1">
            <a:avLst/>
          </a:prstGeom>
          <a:ln w="38100">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29" name="直線矢印コネクタ 128"/>
          <p:cNvCxnSpPr>
            <a:stCxn id="122" idx="3"/>
          </p:cNvCxnSpPr>
          <p:nvPr/>
        </p:nvCxnSpPr>
        <p:spPr bwMode="auto">
          <a:xfrm>
            <a:off x="16628882" y="22276336"/>
            <a:ext cx="1934218" cy="13775"/>
          </a:xfrm>
          <a:prstGeom prst="straightConnector1">
            <a:avLst/>
          </a:prstGeom>
          <a:ln w="38100">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33" name="直線矢印コネクタ 132"/>
          <p:cNvCxnSpPr>
            <a:stCxn id="123" idx="3"/>
          </p:cNvCxnSpPr>
          <p:nvPr/>
        </p:nvCxnSpPr>
        <p:spPr bwMode="auto">
          <a:xfrm flipV="1">
            <a:off x="16628881" y="22593727"/>
            <a:ext cx="1863372" cy="866016"/>
          </a:xfrm>
          <a:prstGeom prst="straightConnector1">
            <a:avLst/>
          </a:prstGeom>
          <a:ln w="38100">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946" name="角丸四角形 945"/>
          <p:cNvSpPr/>
          <p:nvPr/>
        </p:nvSpPr>
        <p:spPr bwMode="auto">
          <a:xfrm>
            <a:off x="18787087" y="21717713"/>
            <a:ext cx="5322644" cy="1170965"/>
          </a:xfrm>
          <a:prstGeom prst="round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a:ln>
                <a:noFill/>
              </a:ln>
              <a:solidFill>
                <a:schemeClr val="bg1"/>
              </a:solidFill>
              <a:effectLst/>
              <a:latin typeface="Arial" charset="0"/>
              <a:ea typeface="ＭＳ Ｐゴシック" pitchFamily="50" charset="-128"/>
            </a:endParaRPr>
          </a:p>
        </p:txBody>
      </p:sp>
      <p:cxnSp>
        <p:nvCxnSpPr>
          <p:cNvPr id="142" name="直線矢印コネクタ 141"/>
          <p:cNvCxnSpPr/>
          <p:nvPr/>
        </p:nvCxnSpPr>
        <p:spPr bwMode="auto">
          <a:xfrm flipV="1">
            <a:off x="24281543" y="21175575"/>
            <a:ext cx="1608545" cy="916376"/>
          </a:xfrm>
          <a:prstGeom prst="straightConnector1">
            <a:avLst/>
          </a:prstGeom>
          <a:ln w="38100">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bwMode="auto">
          <a:xfrm flipV="1">
            <a:off x="24281543" y="22290111"/>
            <a:ext cx="1637010" cy="9886"/>
          </a:xfrm>
          <a:prstGeom prst="straightConnector1">
            <a:avLst/>
          </a:prstGeom>
          <a:ln w="38100">
            <a:headEnd type="none"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47" name="直線矢印コネクタ 146"/>
          <p:cNvCxnSpPr/>
          <p:nvPr/>
        </p:nvCxnSpPr>
        <p:spPr bwMode="auto">
          <a:xfrm>
            <a:off x="24333718" y="22585308"/>
            <a:ext cx="1584835" cy="638954"/>
          </a:xfrm>
          <a:prstGeom prst="straightConnector1">
            <a:avLst/>
          </a:prstGeom>
          <a:ln w="38100">
            <a:headEnd type="none" w="med" len="med"/>
            <a:tailEnd type="arrow" w="med" len="med"/>
          </a:ln>
        </p:spPr>
        <p:style>
          <a:lnRef idx="1">
            <a:schemeClr val="accent3"/>
          </a:lnRef>
          <a:fillRef idx="0">
            <a:schemeClr val="accent3"/>
          </a:fillRef>
          <a:effectRef idx="0">
            <a:schemeClr val="accent3"/>
          </a:effectRef>
          <a:fontRef idx="minor">
            <a:schemeClr val="tx1"/>
          </a:fontRef>
        </p:style>
      </p:cxnSp>
      <p:sp>
        <p:nvSpPr>
          <p:cNvPr id="151" name="角丸四角形 150"/>
          <p:cNvSpPr/>
          <p:nvPr/>
        </p:nvSpPr>
        <p:spPr bwMode="auto">
          <a:xfrm>
            <a:off x="25993201" y="20640051"/>
            <a:ext cx="4065349" cy="866875"/>
          </a:xfrm>
          <a:prstGeom prst="roundRect">
            <a:avLst>
              <a:gd name="adj" fmla="val 5996"/>
            </a:avLst>
          </a:prstGeom>
          <a:solidFill>
            <a:srgbClr val="C00000"/>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a:ln>
                  <a:noFill/>
                </a:ln>
                <a:solidFill>
                  <a:schemeClr val="bg1"/>
                </a:solidFill>
                <a:effectLst/>
                <a:latin typeface="Arial" charset="0"/>
                <a:ea typeface="ＭＳ Ｐゴシック" pitchFamily="50" charset="-128"/>
              </a:rPr>
              <a:t>Solution for GCP   </a:t>
            </a:r>
            <a:endParaRPr kumimoji="1" lang="ja-JP" altLang="en-US" sz="2000" b="1" i="0" u="none" strike="noStrike" cap="none" normalizeH="0" baseline="0" dirty="0">
              <a:ln>
                <a:noFill/>
              </a:ln>
              <a:solidFill>
                <a:schemeClr val="bg1"/>
              </a:solidFill>
              <a:effectLst/>
              <a:latin typeface="Arial" charset="0"/>
              <a:ea typeface="ＭＳ Ｐゴシック" pitchFamily="50" charset="-128"/>
            </a:endParaRPr>
          </a:p>
        </p:txBody>
      </p:sp>
      <p:sp>
        <p:nvSpPr>
          <p:cNvPr id="154" name="角丸四角形 153"/>
          <p:cNvSpPr/>
          <p:nvPr/>
        </p:nvSpPr>
        <p:spPr bwMode="auto">
          <a:xfrm>
            <a:off x="25993201" y="23045746"/>
            <a:ext cx="4067739" cy="791807"/>
          </a:xfrm>
          <a:prstGeom prst="roundRect">
            <a:avLst>
              <a:gd name="adj" fmla="val 4735"/>
            </a:avLst>
          </a:prstGeom>
          <a:solidFill>
            <a:schemeClr val="accent2"/>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a:ln>
                  <a:noFill/>
                </a:ln>
                <a:solidFill>
                  <a:schemeClr val="bg1"/>
                </a:solidFill>
                <a:effectLst/>
                <a:latin typeface="Arial" charset="0"/>
                <a:ea typeface="ＭＳ Ｐゴシック" pitchFamily="50" charset="-128"/>
              </a:rPr>
              <a:t>Solution for GPP   </a:t>
            </a:r>
            <a:endParaRPr kumimoji="1" lang="ja-JP" altLang="en-US" sz="2000" b="1" i="0" u="none" strike="noStrike" cap="none" normalizeH="0" baseline="0" dirty="0">
              <a:ln>
                <a:noFill/>
              </a:ln>
              <a:solidFill>
                <a:schemeClr val="bg1"/>
              </a:solidFill>
              <a:effectLst/>
              <a:latin typeface="Arial" charset="0"/>
              <a:ea typeface="ＭＳ Ｐゴシック" pitchFamily="50" charset="-128"/>
            </a:endParaRPr>
          </a:p>
        </p:txBody>
      </p:sp>
      <p:sp>
        <p:nvSpPr>
          <p:cNvPr id="157" name="角丸四角形 156"/>
          <p:cNvSpPr/>
          <p:nvPr/>
        </p:nvSpPr>
        <p:spPr bwMode="auto">
          <a:xfrm>
            <a:off x="25993201" y="21805384"/>
            <a:ext cx="4065349" cy="941903"/>
          </a:xfrm>
          <a:prstGeom prst="roundRect">
            <a:avLst>
              <a:gd name="adj" fmla="val 5600"/>
            </a:avLst>
          </a:prstGeom>
          <a:solidFill>
            <a:srgbClr val="00B050"/>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cap="none" normalizeH="0" baseline="0" dirty="0">
                <a:ln>
                  <a:noFill/>
                </a:ln>
                <a:solidFill>
                  <a:schemeClr val="bg1"/>
                </a:solidFill>
                <a:effectLst/>
                <a:latin typeface="Arial" charset="0"/>
                <a:ea typeface="ＭＳ Ｐゴシック" pitchFamily="50" charset="-128"/>
              </a:rPr>
              <a:t>Solution for MVCP</a:t>
            </a:r>
            <a:endParaRPr kumimoji="1" lang="ja-JP" altLang="en-US" sz="2000" b="1" i="0" u="none" strike="noStrike" cap="none" normalizeH="0" baseline="0" dirty="0">
              <a:ln>
                <a:noFill/>
              </a:ln>
              <a:solidFill>
                <a:schemeClr val="bg1"/>
              </a:solidFill>
              <a:effectLst/>
              <a:latin typeface="Arial" charset="0"/>
              <a:ea typeface="ＭＳ Ｐゴシック" pitchFamily="50" charset="-128"/>
            </a:endParaRPr>
          </a:p>
        </p:txBody>
      </p:sp>
      <p:sp>
        <p:nvSpPr>
          <p:cNvPr id="159" name="テキスト ボックス 948">
            <a:extLst>
              <a:ext uri="{FF2B5EF4-FFF2-40B4-BE49-F238E27FC236}">
                <a16:creationId xmlns:a16="http://schemas.microsoft.com/office/drawing/2014/main" id="{0232BD3E-79B2-0F5A-D302-C803138EB27F}"/>
              </a:ext>
            </a:extLst>
          </p:cNvPr>
          <p:cNvSpPr txBox="1"/>
          <p:nvPr/>
        </p:nvSpPr>
        <p:spPr>
          <a:xfrm>
            <a:off x="18822016" y="23328399"/>
            <a:ext cx="5408634" cy="707886"/>
          </a:xfrm>
          <a:prstGeom prst="rect">
            <a:avLst/>
          </a:prstGeom>
          <a:noFill/>
        </p:spPr>
        <p:txBody>
          <a:bodyPr wrap="square" rtlCol="0">
            <a:spAutoFit/>
          </a:bodyPr>
          <a:lstStyle/>
          <a:p>
            <a:pPr lvl="0" algn="just"/>
            <a:r>
              <a:rPr lang="en-US" altLang="ja-JP" sz="2000" dirty="0"/>
              <a:t>The processes of combining and decoding are performed on the CPU for computation.</a:t>
            </a:r>
            <a:endParaRPr lang="ja-JP" altLang="en-US" sz="2000" dirty="0">
              <a:ln>
                <a:solidFill>
                  <a:schemeClr val="bg2">
                    <a:lumMod val="40000"/>
                    <a:lumOff val="60000"/>
                  </a:schemeClr>
                </a:solidFill>
              </a:ln>
            </a:endParaRPr>
          </a:p>
        </p:txBody>
      </p:sp>
      <mc:AlternateContent xmlns:mc="http://schemas.openxmlformats.org/markup-compatibility/2006">
        <mc:Choice xmlns:a14="http://schemas.microsoft.com/office/drawing/2010/main" Requires="a14">
          <p:sp>
            <p:nvSpPr>
              <p:cNvPr id="161" name="TextBox 138">
                <a:extLst>
                  <a:ext uri="{FF2B5EF4-FFF2-40B4-BE49-F238E27FC236}">
                    <a16:creationId xmlns:a16="http://schemas.microsoft.com/office/drawing/2014/main" id="{9ECACC56-19D0-F178-C374-F3E5EDB8AB7A}"/>
                  </a:ext>
                </a:extLst>
              </p:cNvPr>
              <p:cNvSpPr txBox="1"/>
              <p:nvPr/>
            </p:nvSpPr>
            <p:spPr>
              <a:xfrm>
                <a:off x="18903028" y="22115331"/>
                <a:ext cx="4875521"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eqArr>
                        <m:eqArrPr>
                          <m:ctrlPr>
                            <a:rPr lang="en-JP" sz="2400" i="1" smtClean="0">
                              <a:latin typeface="Cambria Math" panose="02040503050406030204" pitchFamily="18" charset="0"/>
                            </a:rPr>
                          </m:ctrlPr>
                        </m:eqArrPr>
                        <m:e>
                          <m:sSub>
                            <m:sSubPr>
                              <m:ctrlPr>
                                <a:rPr lang="en-JP" sz="2400" i="1">
                                  <a:latin typeface="Cambria Math" panose="02040503050406030204" pitchFamily="18" charset="0"/>
                                </a:rPr>
                              </m:ctrlPr>
                            </m:sSubPr>
                            <m:e>
                              <m:r>
                                <a:rPr lang="en-US" sz="2400" i="1">
                                  <a:latin typeface="Cambria Math" panose="02040503050406030204" pitchFamily="18" charset="0"/>
                                </a:rPr>
                                <m:t>𝑄</m:t>
                              </m:r>
                            </m:e>
                            <m:sub>
                              <m:r>
                                <a:rPr lang="en-US" sz="2400" b="1" i="1" smtClean="0">
                                  <a:latin typeface="Cambria Math" panose="02040503050406030204" pitchFamily="18" charset="0"/>
                                </a:rPr>
                                <m:t>𝒄𝒐𝒎𝒃𝒊𝒏𝒆𝒅</m:t>
                              </m:r>
                            </m:sub>
                          </m:sSub>
                          <m:r>
                            <a:rPr lang="en-US" sz="2400">
                              <a:latin typeface="Cambria Math" panose="02040503050406030204" pitchFamily="18" charset="0"/>
                            </a:rPr>
                            <m:t>=</m:t>
                          </m:r>
                          <m:sSub>
                            <m:sSubPr>
                              <m:ctrlPr>
                                <a:rPr lang="en-JP"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smtClean="0">
                                  <a:latin typeface="Cambria Math" panose="02040503050406030204" pitchFamily="18" charset="0"/>
                                </a:rPr>
                                <m:t>𝐺𝐶</m:t>
                              </m:r>
                              <m:r>
                                <a:rPr lang="en-US" altLang="ja-JP" sz="2400" i="1">
                                  <a:latin typeface="Cambria Math" panose="02040503050406030204" pitchFamily="18" charset="0"/>
                                </a:rPr>
                                <m:t>𝑃</m:t>
                              </m:r>
                            </m:sub>
                          </m:sSub>
                          <m:r>
                            <a:rPr lang="en-US" altLang="ja-JP" sz="2400" b="1" i="1" smtClean="0">
                              <a:latin typeface="Cambria Math" panose="02040503050406030204" pitchFamily="18" charset="0"/>
                            </a:rPr>
                            <m:t>+</m:t>
                          </m:r>
                          <m:sSub>
                            <m:sSubPr>
                              <m:ctrlPr>
                                <a:rPr lang="en-JP"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b="1" i="1" smtClean="0">
                                  <a:latin typeface="Cambria Math" panose="02040503050406030204" pitchFamily="18" charset="0"/>
                                </a:rPr>
                                <m:t>𝑴𝑽𝑪𝑷</m:t>
                              </m:r>
                            </m:sub>
                          </m:sSub>
                          <m:r>
                            <a:rPr lang="en-US" altLang="ja-JP" sz="2400" b="1" i="1" smtClean="0">
                              <a:latin typeface="Cambria Math" panose="02040503050406030204" pitchFamily="18" charset="0"/>
                            </a:rPr>
                            <m:t>+</m:t>
                          </m:r>
                          <m:sSub>
                            <m:sSubPr>
                              <m:ctrlPr>
                                <a:rPr lang="en-JP"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𝐺</m:t>
                              </m:r>
                              <m:r>
                                <a:rPr lang="en-US" altLang="ja-JP" sz="2400" b="1" i="1" smtClean="0">
                                  <a:latin typeface="Cambria Math" panose="02040503050406030204" pitchFamily="18" charset="0"/>
                                </a:rPr>
                                <m:t>𝑷</m:t>
                              </m:r>
                              <m:r>
                                <a:rPr lang="en-US" altLang="ja-JP" sz="2400" i="1">
                                  <a:latin typeface="Cambria Math" panose="02040503050406030204" pitchFamily="18" charset="0"/>
                                </a:rPr>
                                <m:t>𝑃</m:t>
                              </m:r>
                            </m:sub>
                          </m:sSub>
                          <m:r>
                            <a:rPr lang="en-US" altLang="ja-JP" sz="2400" b="1" i="1" smtClean="0">
                              <a:latin typeface="Cambria Math" panose="02040503050406030204" pitchFamily="18" charset="0"/>
                            </a:rPr>
                            <m:t>+…</m:t>
                          </m:r>
                        </m:e>
                      </m:eqArr>
                    </m:oMath>
                  </m:oMathPara>
                </a14:m>
                <a:endParaRPr lang="en-JP" sz="2400" dirty="0"/>
              </a:p>
            </p:txBody>
          </p:sp>
        </mc:Choice>
        <mc:Fallback>
          <p:sp>
            <p:nvSpPr>
              <p:cNvPr id="161" name="TextBox 138">
                <a:extLst>
                  <a:ext uri="{FF2B5EF4-FFF2-40B4-BE49-F238E27FC236}">
                    <a16:creationId xmlns:a16="http://schemas.microsoft.com/office/drawing/2014/main" id="{9ECACC56-19D0-F178-C374-F3E5EDB8AB7A}"/>
                  </a:ext>
                </a:extLst>
              </p:cNvPr>
              <p:cNvSpPr txBox="1">
                <a:spLocks noRot="1" noChangeAspect="1" noMove="1" noResize="1" noEditPoints="1" noAdjustHandles="1" noChangeArrowheads="1" noChangeShapeType="1" noTextEdit="1"/>
              </p:cNvSpPr>
              <p:nvPr/>
            </p:nvSpPr>
            <p:spPr>
              <a:xfrm>
                <a:off x="18903028" y="22115331"/>
                <a:ext cx="4875521" cy="369332"/>
              </a:xfrm>
              <a:prstGeom prst="rect">
                <a:avLst/>
              </a:prstGeom>
              <a:blipFill>
                <a:blip r:embed="rId24"/>
                <a:stretch>
                  <a:fillRect l="-2857" r="-7273" b="-26667"/>
                </a:stretch>
              </a:blipFill>
            </p:spPr>
            <p:txBody>
              <a:bodyPr/>
              <a:lstStyle/>
              <a:p>
                <a:r>
                  <a:rPr lang="en-JP">
                    <a:noFill/>
                  </a:rPr>
                  <a:t> </a:t>
                </a:r>
              </a:p>
            </p:txBody>
          </p:sp>
        </mc:Fallback>
      </mc:AlternateContent>
      <p:grpSp>
        <p:nvGrpSpPr>
          <p:cNvPr id="953" name="グループ化 952"/>
          <p:cNvGrpSpPr/>
          <p:nvPr/>
        </p:nvGrpSpPr>
        <p:grpSpPr>
          <a:xfrm>
            <a:off x="17326692" y="20705877"/>
            <a:ext cx="1567302" cy="508935"/>
            <a:chOff x="17104441" y="20887139"/>
            <a:chExt cx="1567302" cy="508935"/>
          </a:xfrm>
        </p:grpSpPr>
        <p:sp>
          <p:nvSpPr>
            <p:cNvPr id="952" name="正方形/長方形 951"/>
            <p:cNvSpPr/>
            <p:nvPr/>
          </p:nvSpPr>
          <p:spPr>
            <a:xfrm>
              <a:off x="17146967" y="20942073"/>
              <a:ext cx="1524776" cy="400110"/>
            </a:xfrm>
            <a:prstGeom prst="rect">
              <a:avLst/>
            </a:prstGeom>
          </p:spPr>
          <p:txBody>
            <a:bodyPr wrap="none">
              <a:spAutoFit/>
            </a:bodyPr>
            <a:lstStyle/>
            <a:p>
              <a:r>
                <a:rPr lang="en-US" altLang="ja-JP" sz="2000" dirty="0"/>
                <a:t>Combining</a:t>
              </a:r>
              <a:endParaRPr lang="ja-JP" altLang="en-US" sz="2000" dirty="0"/>
            </a:p>
          </p:txBody>
        </p:sp>
        <p:sp>
          <p:nvSpPr>
            <p:cNvPr id="162" name="角丸四角形 161"/>
            <p:cNvSpPr/>
            <p:nvPr/>
          </p:nvSpPr>
          <p:spPr bwMode="auto">
            <a:xfrm>
              <a:off x="17104441" y="20887139"/>
              <a:ext cx="1567302" cy="508935"/>
            </a:xfrm>
            <a:prstGeom prst="round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a:ln>
                  <a:noFill/>
                </a:ln>
                <a:solidFill>
                  <a:schemeClr val="bg1"/>
                </a:solidFill>
                <a:effectLst/>
                <a:latin typeface="Arial" charset="0"/>
                <a:ea typeface="ＭＳ Ｐゴシック" pitchFamily="50" charset="-128"/>
              </a:endParaRPr>
            </a:p>
          </p:txBody>
        </p:sp>
      </p:grpSp>
      <p:grpSp>
        <p:nvGrpSpPr>
          <p:cNvPr id="954" name="グループ化 953"/>
          <p:cNvGrpSpPr/>
          <p:nvPr/>
        </p:nvGrpSpPr>
        <p:grpSpPr>
          <a:xfrm>
            <a:off x="23960845" y="20703641"/>
            <a:ext cx="2014279" cy="508935"/>
            <a:chOff x="23808032" y="20656021"/>
            <a:chExt cx="2014279" cy="508935"/>
          </a:xfrm>
        </p:grpSpPr>
        <p:sp>
          <p:nvSpPr>
            <p:cNvPr id="160" name="テキスト ボックス 948">
              <a:extLst>
                <a:ext uri="{FF2B5EF4-FFF2-40B4-BE49-F238E27FC236}">
                  <a16:creationId xmlns:a16="http://schemas.microsoft.com/office/drawing/2014/main" id="{0232BD3E-79B2-0F5A-D302-C803138EB27F}"/>
                </a:ext>
              </a:extLst>
            </p:cNvPr>
            <p:cNvSpPr txBox="1"/>
            <p:nvPr/>
          </p:nvSpPr>
          <p:spPr>
            <a:xfrm>
              <a:off x="23936257" y="20687470"/>
              <a:ext cx="1886054" cy="400110"/>
            </a:xfrm>
            <a:prstGeom prst="rect">
              <a:avLst/>
            </a:prstGeom>
            <a:noFill/>
          </p:spPr>
          <p:txBody>
            <a:bodyPr wrap="square" rtlCol="0">
              <a:spAutoFit/>
            </a:bodyPr>
            <a:lstStyle/>
            <a:p>
              <a:pPr lvl="0"/>
              <a:r>
                <a:rPr lang="en-US" altLang="ja-JP" sz="2000" dirty="0"/>
                <a:t>Decoding</a:t>
              </a:r>
              <a:endParaRPr lang="ja-JP" altLang="en-US" sz="2000" dirty="0">
                <a:ln>
                  <a:solidFill>
                    <a:schemeClr val="bg2">
                      <a:lumMod val="40000"/>
                      <a:lumOff val="60000"/>
                    </a:schemeClr>
                  </a:solidFill>
                </a:ln>
              </a:endParaRPr>
            </a:p>
          </p:txBody>
        </p:sp>
        <p:sp>
          <p:nvSpPr>
            <p:cNvPr id="166" name="角丸四角形 165"/>
            <p:cNvSpPr/>
            <p:nvPr/>
          </p:nvSpPr>
          <p:spPr bwMode="auto">
            <a:xfrm>
              <a:off x="23808032" y="20656021"/>
              <a:ext cx="1567302" cy="508935"/>
            </a:xfrm>
            <a:prstGeom prst="roundRect">
              <a:avLst/>
            </a:prstGeom>
            <a:noFill/>
            <a:ln w="38100" cap="flat" cmpd="sng" algn="ctr">
              <a:solidFill>
                <a:schemeClr val="bg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3200" b="1" i="0" u="none" strike="noStrike" cap="none" normalizeH="0" baseline="0">
                <a:ln>
                  <a:noFill/>
                </a:ln>
                <a:solidFill>
                  <a:schemeClr val="bg1"/>
                </a:solidFill>
                <a:effectLst/>
                <a:latin typeface="Arial" charset="0"/>
                <a:ea typeface="ＭＳ Ｐゴシック" pitchFamily="50" charset="-128"/>
              </a:endParaRPr>
            </a:p>
          </p:txBody>
        </p:sp>
      </p:grpSp>
      <p:sp>
        <p:nvSpPr>
          <p:cNvPr id="168" name="テキスト ボックス 948">
            <a:extLst>
              <a:ext uri="{FF2B5EF4-FFF2-40B4-BE49-F238E27FC236}">
                <a16:creationId xmlns:a16="http://schemas.microsoft.com/office/drawing/2014/main" id="{0232BD3E-79B2-0F5A-D302-C803138EB27F}"/>
              </a:ext>
            </a:extLst>
          </p:cNvPr>
          <p:cNvSpPr txBox="1"/>
          <p:nvPr/>
        </p:nvSpPr>
        <p:spPr>
          <a:xfrm>
            <a:off x="19769347" y="21175575"/>
            <a:ext cx="3513972" cy="523220"/>
          </a:xfrm>
          <a:prstGeom prst="rect">
            <a:avLst/>
          </a:prstGeom>
          <a:noFill/>
        </p:spPr>
        <p:txBody>
          <a:bodyPr wrap="square" rtlCol="0">
            <a:spAutoFit/>
          </a:bodyPr>
          <a:lstStyle/>
          <a:p>
            <a:pPr lvl="0"/>
            <a:r>
              <a:rPr lang="en-US" altLang="ja-JP" sz="2800" dirty="0"/>
              <a:t>Combined QUBO</a:t>
            </a:r>
            <a:endParaRPr lang="ja-JP" altLang="en-US" sz="2800" dirty="0">
              <a:ln>
                <a:solidFill>
                  <a:schemeClr val="bg2">
                    <a:lumMod val="40000"/>
                    <a:lumOff val="60000"/>
                  </a:schemeClr>
                </a:solidFill>
              </a:ln>
            </a:endParaRPr>
          </a:p>
        </p:txBody>
      </p:sp>
      <mc:AlternateContent xmlns:mc="http://schemas.openxmlformats.org/markup-compatibility/2006" xmlns:a14="http://schemas.microsoft.com/office/drawing/2010/main">
        <mc:Choice Requires="a14">
          <p:sp>
            <p:nvSpPr>
              <p:cNvPr id="175" name="正方形/長方形 174"/>
              <p:cNvSpPr/>
              <p:nvPr/>
            </p:nvSpPr>
            <p:spPr>
              <a:xfrm>
                <a:off x="8877894" y="21818486"/>
                <a:ext cx="1346843"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1" smtClean="0">
                          <a:latin typeface="Cambria Math" panose="02040503050406030204" pitchFamily="18" charset="0"/>
                        </a:rPr>
                        <m:t>=</m:t>
                      </m:r>
                      <m:f>
                        <m:fPr>
                          <m:ctrlPr>
                            <a:rPr lang="en-US" altLang="ja-JP" sz="2000" b="1" i="1" smtClean="0">
                              <a:latin typeface="Cambria Math" panose="02040503050406030204" pitchFamily="18" charset="0"/>
                            </a:rPr>
                          </m:ctrlPr>
                        </m:fPr>
                        <m:num>
                          <m:r>
                            <a:rPr lang="en-US" altLang="ja-JP" sz="2000" b="1" i="1" smtClean="0">
                              <a:latin typeface="Cambria Math" panose="02040503050406030204" pitchFamily="18" charset="0"/>
                            </a:rPr>
                            <m:t>𝟏</m:t>
                          </m:r>
                          <m:r>
                            <a:rPr lang="en-US" altLang="ja-JP" sz="2000" b="1" i="1" smtClean="0">
                              <a:latin typeface="Cambria Math" panose="02040503050406030204" pitchFamily="18" charset="0"/>
                            </a:rPr>
                            <m:t>−</m:t>
                          </m:r>
                          <m:r>
                            <a:rPr lang="en-US" altLang="ja-JP" sz="2000" i="1">
                              <a:latin typeface="Cambria Math" panose="02040503050406030204" pitchFamily="18" charset="0"/>
                            </a:rPr>
                            <m:t>𝝈</m:t>
                          </m:r>
                        </m:num>
                        <m:den>
                          <m:r>
                            <a:rPr lang="en-US" altLang="ja-JP" sz="2000" b="1" i="1" smtClean="0">
                              <a:latin typeface="Cambria Math" panose="02040503050406030204" pitchFamily="18" charset="0"/>
                            </a:rPr>
                            <m:t>𝟐</m:t>
                          </m:r>
                        </m:den>
                      </m:f>
                    </m:oMath>
                  </m:oMathPara>
                </a14:m>
                <a:endParaRPr lang="ja-JP" altLang="en-US" sz="2000" dirty="0"/>
              </a:p>
            </p:txBody>
          </p:sp>
        </mc:Choice>
        <mc:Fallback xmlns="">
          <p:sp>
            <p:nvSpPr>
              <p:cNvPr id="175" name="正方形/長方形 174"/>
              <p:cNvSpPr>
                <a:spLocks noRot="1" noChangeAspect="1" noMove="1" noResize="1" noEditPoints="1" noAdjustHandles="1" noChangeArrowheads="1" noChangeShapeType="1" noTextEdit="1"/>
              </p:cNvSpPr>
              <p:nvPr/>
            </p:nvSpPr>
            <p:spPr>
              <a:xfrm>
                <a:off x="8877894" y="21818486"/>
                <a:ext cx="1346843" cy="668516"/>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正方形/長方形 46"/>
              <p:cNvSpPr/>
              <p:nvPr/>
            </p:nvSpPr>
            <p:spPr>
              <a:xfrm>
                <a:off x="5495722" y="22001913"/>
                <a:ext cx="3350597" cy="400110"/>
              </a:xfrm>
              <a:prstGeom prst="rect">
                <a:avLst/>
              </a:prstGeom>
            </p:spPr>
            <p:txBody>
              <a:bodyPr wrap="none">
                <a:spAutoFit/>
              </a:bodyPr>
              <a:lstStyle/>
              <a:p>
                <a:r>
                  <a:rPr lang="en-US" altLang="ja-JP" sz="2000" dirty="0"/>
                  <a:t>Relation between </a:t>
                </a:r>
                <a14:m>
                  <m:oMath xmlns:m="http://schemas.openxmlformats.org/officeDocument/2006/math">
                    <m:r>
                      <a:rPr lang="en-US" altLang="ja-JP" sz="2000" i="1">
                        <a:latin typeface="Cambria Math" panose="02040503050406030204" pitchFamily="18" charset="0"/>
                      </a:rPr>
                      <m:t>𝝈</m:t>
                    </m:r>
                  </m:oMath>
                </a14:m>
                <a:r>
                  <a:rPr lang="ja-JP" altLang="en-US" sz="2000" dirty="0"/>
                  <a:t> </a:t>
                </a:r>
                <a:r>
                  <a:rPr lang="en-US" altLang="ja-JP" sz="2000" dirty="0"/>
                  <a:t>and x:</a:t>
                </a:r>
                <a:endParaRPr lang="ja-JP" altLang="en-US" sz="20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5495722" y="22001913"/>
                <a:ext cx="3350597" cy="400110"/>
              </a:xfrm>
              <a:prstGeom prst="rect">
                <a:avLst/>
              </a:prstGeom>
              <a:blipFill>
                <a:blip r:embed="rId26"/>
                <a:stretch>
                  <a:fillRect l="-2004" t="-6061" r="-911" b="-27273"/>
                </a:stretch>
              </a:blipFill>
            </p:spPr>
            <p:txBody>
              <a:bodyPr/>
              <a:lstStyle/>
              <a:p>
                <a:r>
                  <a:rPr lang="ja-JP" altLang="en-US">
                    <a:noFill/>
                  </a:rPr>
                  <a:t> </a:t>
                </a:r>
              </a:p>
            </p:txBody>
          </p:sp>
        </mc:Fallback>
      </mc:AlternateContent>
      <p:sp>
        <p:nvSpPr>
          <p:cNvPr id="54" name="正方形/長方形 53"/>
          <p:cNvSpPr/>
          <p:nvPr/>
        </p:nvSpPr>
        <p:spPr>
          <a:xfrm>
            <a:off x="20558379" y="9808768"/>
            <a:ext cx="3052946" cy="2400657"/>
          </a:xfrm>
          <a:prstGeom prst="rect">
            <a:avLst/>
          </a:prstGeom>
        </p:spPr>
        <p:txBody>
          <a:bodyPr wrap="square">
            <a:spAutoFit/>
          </a:bodyPr>
          <a:lstStyle/>
          <a:p>
            <a:r>
              <a:rPr lang="en-US" altLang="ja-JP" sz="2000" dirty="0"/>
              <a:t>Applications: </a:t>
            </a:r>
          </a:p>
          <a:p>
            <a:pPr marL="342900" indent="-342900">
              <a:buFont typeface="Arial" panose="020B0604020202020204" pitchFamily="34" charset="0"/>
              <a:buChar char="•"/>
            </a:pPr>
            <a:r>
              <a:rPr lang="en-US" altLang="ja-JP" sz="2000" dirty="0"/>
              <a:t>Network Design</a:t>
            </a:r>
          </a:p>
          <a:p>
            <a:pPr marL="342900" indent="-342900">
              <a:spcBef>
                <a:spcPts val="600"/>
              </a:spcBef>
              <a:buFont typeface="Arial" panose="020B0604020202020204" pitchFamily="34" charset="0"/>
              <a:buChar char="•"/>
            </a:pPr>
            <a:r>
              <a:rPr lang="en-US" altLang="ja-JP" sz="2000" dirty="0"/>
              <a:t>Optimizing Resource Allocation</a:t>
            </a:r>
          </a:p>
          <a:p>
            <a:pPr marL="342900" indent="-342900">
              <a:spcBef>
                <a:spcPts val="600"/>
              </a:spcBef>
              <a:buFont typeface="Arial" panose="020B0604020202020204" pitchFamily="34" charset="0"/>
              <a:buChar char="•"/>
            </a:pPr>
            <a:r>
              <a:rPr lang="en-US" altLang="ja-JP" sz="2000" dirty="0"/>
              <a:t>Processor Allocation in Parallel Computing</a:t>
            </a:r>
            <a:endParaRPr lang="ja-JP" altLang="en-US" sz="2000" dirty="0"/>
          </a:p>
        </p:txBody>
      </p:sp>
      <p:sp>
        <p:nvSpPr>
          <p:cNvPr id="180" name="正方形/長方形 179"/>
          <p:cNvSpPr/>
          <p:nvPr/>
        </p:nvSpPr>
        <p:spPr>
          <a:xfrm>
            <a:off x="15247789" y="10703267"/>
            <a:ext cx="3278172" cy="369332"/>
          </a:xfrm>
          <a:prstGeom prst="rect">
            <a:avLst/>
          </a:prstGeom>
        </p:spPr>
        <p:txBody>
          <a:bodyPr wrap="square">
            <a:spAutoFit/>
          </a:bodyPr>
          <a:lstStyle/>
          <a:p>
            <a:pPr marL="285750" indent="-285750">
              <a:buFont typeface="Arial" panose="020B0604020202020204" pitchFamily="34" charset="0"/>
              <a:buChar char="•"/>
            </a:pPr>
            <a:endParaRPr lang="ja-JP" altLang="en-US" sz="1800" dirty="0"/>
          </a:p>
        </p:txBody>
      </p:sp>
      <p:sp>
        <p:nvSpPr>
          <p:cNvPr id="181" name="正方形/長方形 180"/>
          <p:cNvSpPr/>
          <p:nvPr/>
        </p:nvSpPr>
        <p:spPr>
          <a:xfrm>
            <a:off x="26223762" y="9908700"/>
            <a:ext cx="3029094" cy="2092881"/>
          </a:xfrm>
          <a:prstGeom prst="rect">
            <a:avLst/>
          </a:prstGeom>
        </p:spPr>
        <p:txBody>
          <a:bodyPr wrap="square">
            <a:spAutoFit/>
          </a:bodyPr>
          <a:lstStyle/>
          <a:p>
            <a:r>
              <a:rPr lang="en-US" altLang="ja-JP" sz="2000" dirty="0"/>
              <a:t>Applications:</a:t>
            </a:r>
          </a:p>
          <a:p>
            <a:pPr marL="285750" indent="-285750">
              <a:buFont typeface="Arial" panose="020B0604020202020204" pitchFamily="34" charset="0"/>
              <a:buChar char="•"/>
            </a:pPr>
            <a:r>
              <a:rPr lang="en-US" altLang="ja-JP" sz="2000" dirty="0"/>
              <a:t>Load balancing in parallel computing</a:t>
            </a:r>
          </a:p>
          <a:p>
            <a:pPr marL="285750" indent="-285750">
              <a:spcBef>
                <a:spcPts val="600"/>
              </a:spcBef>
              <a:buFont typeface="Arial" panose="020B0604020202020204" pitchFamily="34" charset="0"/>
              <a:buChar char="•"/>
            </a:pPr>
            <a:r>
              <a:rPr lang="en-US" altLang="ja-JP" sz="2000" dirty="0"/>
              <a:t>Image and data segmentation</a:t>
            </a:r>
          </a:p>
          <a:p>
            <a:pPr marL="285750" indent="-285750">
              <a:spcBef>
                <a:spcPts val="600"/>
              </a:spcBef>
              <a:buFont typeface="Arial" panose="020B0604020202020204" pitchFamily="34" charset="0"/>
              <a:buChar char="•"/>
            </a:pPr>
            <a:r>
              <a:rPr lang="en-US" altLang="ja-JP" sz="2000" dirty="0"/>
              <a:t>Network Clustering</a:t>
            </a:r>
            <a:endParaRPr lang="ja-JP" altLang="en-US" sz="2000" dirty="0"/>
          </a:p>
        </p:txBody>
      </p:sp>
      <p:sp>
        <p:nvSpPr>
          <p:cNvPr id="182" name="正方形/長方形 181"/>
          <p:cNvSpPr/>
          <p:nvPr/>
        </p:nvSpPr>
        <p:spPr>
          <a:xfrm>
            <a:off x="233690" y="25631986"/>
            <a:ext cx="10596454" cy="1446550"/>
          </a:xfrm>
          <a:prstGeom prst="rect">
            <a:avLst/>
          </a:prstGeom>
          <a:ln>
            <a:noFill/>
          </a:ln>
        </p:spPr>
        <p:txBody>
          <a:bodyPr wrap="square">
            <a:spAutoFit/>
          </a:bodyPr>
          <a:lstStyle/>
          <a:p>
            <a:pPr algn="ctr"/>
            <a:r>
              <a:rPr lang="ja-JP" altLang="en-US" sz="4400" dirty="0">
                <a:solidFill>
                  <a:srgbClr val="CCFF66"/>
                </a:solidFill>
              </a:rPr>
              <a:t>♦ </a:t>
            </a:r>
            <a:r>
              <a:rPr lang="en-US" altLang="ja-JP" sz="4400" dirty="0">
                <a:solidFill>
                  <a:srgbClr val="CCFF66"/>
                </a:solidFill>
              </a:rPr>
              <a:t>Evaluation Metrics in Our Research: Time-To-Target (TTT)</a:t>
            </a:r>
            <a:endParaRPr lang="ja-JP" altLang="en-US" sz="4400" dirty="0">
              <a:solidFill>
                <a:srgbClr val="CCFF66"/>
              </a:solidFill>
            </a:endParaRPr>
          </a:p>
        </p:txBody>
      </p:sp>
      <p:sp>
        <p:nvSpPr>
          <p:cNvPr id="183" name="正方形/長方形 182"/>
          <p:cNvSpPr/>
          <p:nvPr/>
        </p:nvSpPr>
        <p:spPr>
          <a:xfrm>
            <a:off x="12126557" y="25620217"/>
            <a:ext cx="19656112" cy="769441"/>
          </a:xfrm>
          <a:prstGeom prst="rect">
            <a:avLst/>
          </a:prstGeom>
        </p:spPr>
        <p:txBody>
          <a:bodyPr wrap="square">
            <a:spAutoFit/>
          </a:bodyPr>
          <a:lstStyle/>
          <a:p>
            <a:pPr algn="ctr"/>
            <a:r>
              <a:rPr lang="ja-JP" altLang="en-US" sz="4400" dirty="0">
                <a:solidFill>
                  <a:srgbClr val="CCFF66"/>
                </a:solidFill>
              </a:rPr>
              <a:t>♦ </a:t>
            </a:r>
            <a:r>
              <a:rPr lang="en-US" altLang="ja-JP" sz="4400" dirty="0">
                <a:solidFill>
                  <a:srgbClr val="CCFF66"/>
                </a:solidFill>
              </a:rPr>
              <a:t>Analysis: Evolution of TTT Varying Test Problem Sets (P1-P5)</a:t>
            </a:r>
            <a:endParaRPr lang="ja-JP" altLang="en-US" sz="4400" dirty="0">
              <a:solidFill>
                <a:srgbClr val="CCFF66"/>
              </a:solidFill>
            </a:endParaRPr>
          </a:p>
        </p:txBody>
      </p:sp>
      <p:sp>
        <p:nvSpPr>
          <p:cNvPr id="186" name="テキスト ボックス 638">
            <a:extLst>
              <a:ext uri="{FF2B5EF4-FFF2-40B4-BE49-F238E27FC236}">
                <a16:creationId xmlns:a16="http://schemas.microsoft.com/office/drawing/2014/main" id="{2401ABF5-8EC6-5B4E-2E74-C2939B3DC13F}"/>
              </a:ext>
            </a:extLst>
          </p:cNvPr>
          <p:cNvSpPr txBox="1"/>
          <p:nvPr/>
        </p:nvSpPr>
        <p:spPr>
          <a:xfrm>
            <a:off x="12367361" y="34225555"/>
            <a:ext cx="18724612" cy="400110"/>
          </a:xfrm>
          <a:prstGeom prst="rect">
            <a:avLst/>
          </a:prstGeom>
          <a:noFill/>
        </p:spPr>
        <p:txBody>
          <a:bodyPr wrap="square" rtlCol="0">
            <a:spAutoFit/>
          </a:bodyPr>
          <a:lstStyle/>
          <a:p>
            <a:pPr marL="360000" indent="-360000" algn="just"/>
            <a:r>
              <a:rPr lang="ja-JP" altLang="en-US" sz="2000" dirty="0">
                <a:latin typeface="Arial" panose="020B0604020202020204" pitchFamily="34" charset="0"/>
                <a:cs typeface="Arial" panose="020B0604020202020204" pitchFamily="34" charset="0"/>
              </a:rPr>
              <a:t>✓ </a:t>
            </a:r>
            <a:r>
              <a:rPr lang="en-US" altLang="ja-JP" sz="2000" dirty="0">
                <a:latin typeface="Arial" panose="020B0604020202020204" pitchFamily="34" charset="0"/>
                <a:cs typeface="Arial" panose="020B0604020202020204" pitchFamily="34" charset="0"/>
              </a:rPr>
              <a:t>We observed a consistent outperformance of PQA over QA, and results were either comparable or superior to SA.</a:t>
            </a:r>
            <a:endParaRPr lang="ja-JP" altLang="en-US" sz="2000" u="sng" dirty="0">
              <a:latin typeface="Arial" panose="020B0604020202020204" pitchFamily="34" charset="0"/>
              <a:cs typeface="Arial" panose="020B0604020202020204" pitchFamily="34" charset="0"/>
            </a:endParaRPr>
          </a:p>
        </p:txBody>
      </p:sp>
      <p:sp>
        <p:nvSpPr>
          <p:cNvPr id="187" name="テキスト ボックス 638">
            <a:extLst>
              <a:ext uri="{FF2B5EF4-FFF2-40B4-BE49-F238E27FC236}">
                <a16:creationId xmlns:a16="http://schemas.microsoft.com/office/drawing/2014/main" id="{2401ABF5-8EC6-5B4E-2E74-C2939B3DC13F}"/>
              </a:ext>
            </a:extLst>
          </p:cNvPr>
          <p:cNvSpPr txBox="1"/>
          <p:nvPr/>
        </p:nvSpPr>
        <p:spPr>
          <a:xfrm>
            <a:off x="12367361" y="34920220"/>
            <a:ext cx="18724612" cy="400110"/>
          </a:xfrm>
          <a:prstGeom prst="rect">
            <a:avLst/>
          </a:prstGeom>
          <a:noFill/>
        </p:spPr>
        <p:txBody>
          <a:bodyPr wrap="square" rtlCol="0">
            <a:spAutoFit/>
          </a:bodyPr>
          <a:lstStyle/>
          <a:p>
            <a:pPr marL="360000" indent="-360000" algn="just"/>
            <a:r>
              <a:rPr lang="ja-JP" altLang="en-US" sz="2000">
                <a:latin typeface="Arial" panose="020B0604020202020204" pitchFamily="34" charset="0"/>
                <a:cs typeface="Arial" panose="020B0604020202020204" pitchFamily="34" charset="0"/>
              </a:rPr>
              <a:t>✓ </a:t>
            </a:r>
            <a:r>
              <a:rPr lang="en-US" altLang="ja-JP" sz="2000" dirty="0">
                <a:latin typeface="Arial" panose="020B0604020202020204" pitchFamily="34" charset="0"/>
                <a:cs typeface="Arial" panose="020B0604020202020204" pitchFamily="34" charset="0"/>
              </a:rPr>
              <a:t>The PQA method was used to calculate the solutions of the three problems concurrently, while the QA and SA solutions were calculated one by one. </a:t>
            </a:r>
            <a:endParaRPr lang="ja-JP" altLang="en-US" sz="2000" u="sng" dirty="0">
              <a:latin typeface="Arial" panose="020B0604020202020204" pitchFamily="34" charset="0"/>
              <a:cs typeface="Arial" panose="020B0604020202020204" pitchFamily="34" charset="0"/>
            </a:endParaRPr>
          </a:p>
        </p:txBody>
      </p:sp>
      <p:cxnSp>
        <p:nvCxnSpPr>
          <p:cNvPr id="188" name="直線コネクタ 187"/>
          <p:cNvCxnSpPr/>
          <p:nvPr/>
        </p:nvCxnSpPr>
        <p:spPr bwMode="auto">
          <a:xfrm>
            <a:off x="12051296" y="25245404"/>
            <a:ext cx="0" cy="10648184"/>
          </a:xfrm>
          <a:prstGeom prst="line">
            <a:avLst/>
          </a:prstGeom>
          <a:solidFill>
            <a:srgbClr val="FF9900"/>
          </a:solidFill>
          <a:ln w="152400" cap="flat" cmpd="sng" algn="ctr">
            <a:solidFill>
              <a:srgbClr val="FF33CC"/>
            </a:solidFill>
            <a:prstDash val="solid"/>
            <a:round/>
            <a:headEnd type="none" w="med" len="med"/>
            <a:tailEnd type="none" w="med" len="med"/>
          </a:ln>
          <a:effectLst/>
        </p:spPr>
      </p:cxnSp>
      <p:sp>
        <p:nvSpPr>
          <p:cNvPr id="103" name="正方形/長方形 102"/>
          <p:cNvSpPr/>
          <p:nvPr/>
        </p:nvSpPr>
        <p:spPr>
          <a:xfrm>
            <a:off x="331429" y="27026304"/>
            <a:ext cx="11538327" cy="1323439"/>
          </a:xfrm>
          <a:prstGeom prst="rect">
            <a:avLst/>
          </a:prstGeom>
        </p:spPr>
        <p:txBody>
          <a:bodyPr wrap="square">
            <a:spAutoFit/>
          </a:bodyPr>
          <a:lstStyle/>
          <a:p>
            <a:pPr algn="just">
              <a:spcAft>
                <a:spcPts val="0"/>
              </a:spcAft>
            </a:pPr>
            <a:r>
              <a:rPr lang="en-US" altLang="ja-JP" sz="2000" kern="100" dirty="0">
                <a:latin typeface="Arial" panose="020B0604020202020204" pitchFamily="34" charset="0"/>
                <a:ea typeface="游明朝" panose="02020400000000000000" pitchFamily="18" charset="-128"/>
                <a:cs typeface="Times New Roman" panose="02020603050405020304" pitchFamily="18" charset="0"/>
              </a:rPr>
              <a:t>TTT: Performance measure for evaluating Quantum Annealing. This metric estimates the time required to locate a solution that is at least 99% as good as the optimal classical solution, accounting for the probabilistic nature of quantum annealing, which does not guarantee finding the absolute best solution every run.</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4" name="テキスト ボックス 103"/>
              <p:cNvSpPr txBox="1"/>
              <p:nvPr/>
            </p:nvSpPr>
            <p:spPr>
              <a:xfrm>
                <a:off x="1116219" y="29172665"/>
                <a:ext cx="2537105" cy="1350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𝒑</m:t>
                          </m:r>
                        </m:e>
                        <m:sub>
                          <m:r>
                            <a:rPr kumimoji="1" lang="en-US" altLang="ja-JP" b="1" i="1" smtClean="0">
                              <a:latin typeface="Cambria Math" panose="02040503050406030204" pitchFamily="18" charset="0"/>
                            </a:rPr>
                            <m:t>𝑲</m:t>
                          </m:r>
                        </m:sub>
                      </m:sSub>
                      <m:r>
                        <a:rPr kumimoji="1" lang="en-US" altLang="ja-JP" b="1" i="1" smtClean="0">
                          <a:latin typeface="Cambria Math" panose="02040503050406030204" pitchFamily="18" charset="0"/>
                        </a:rPr>
                        <m:t>= </m:t>
                      </m:r>
                      <m:f>
                        <m:fPr>
                          <m:ctrlPr>
                            <a:rPr kumimoji="1" lang="en-US" altLang="ja-JP" b="1" i="1" smtClean="0">
                              <a:latin typeface="Cambria Math" panose="02040503050406030204" pitchFamily="18" charset="0"/>
                            </a:rPr>
                          </m:ctrlPr>
                        </m:fPr>
                        <m:num>
                          <m:r>
                            <a:rPr kumimoji="1" lang="en-US" altLang="ja-JP" b="1" i="1" smtClean="0">
                              <a:latin typeface="Cambria Math" panose="02040503050406030204" pitchFamily="18" charset="0"/>
                            </a:rPr>
                            <m:t>𝟏</m:t>
                          </m:r>
                        </m:num>
                        <m:den>
                          <m:r>
                            <a:rPr kumimoji="1" lang="en-US" altLang="ja-JP" b="1" i="1" smtClean="0">
                              <a:latin typeface="Cambria Math" panose="02040503050406030204" pitchFamily="18" charset="0"/>
                            </a:rPr>
                            <m:t>𝑲</m:t>
                          </m:r>
                        </m:den>
                      </m:f>
                      <m:nary>
                        <m:naryPr>
                          <m:chr m:val="∑"/>
                          <m:ctrlPr>
                            <a:rPr kumimoji="1" lang="en-US" altLang="ja-JP" b="1" i="1" smtClean="0">
                              <a:latin typeface="Cambria Math" panose="02040503050406030204" pitchFamily="18" charset="0"/>
                            </a:rPr>
                          </m:ctrlPr>
                        </m:naryPr>
                        <m:sub>
                          <m:r>
                            <m:rPr>
                              <m:brk m:alnAt="23"/>
                            </m:rPr>
                            <a:rPr kumimoji="1" lang="en-US" altLang="ja-JP" b="1" i="1" smtClean="0">
                              <a:latin typeface="Cambria Math" panose="02040503050406030204" pitchFamily="18" charset="0"/>
                            </a:rPr>
                            <m:t>𝒊</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𝟏</m:t>
                          </m:r>
                        </m:sub>
                        <m:sup>
                          <m:r>
                            <a:rPr kumimoji="1" lang="en-US" altLang="ja-JP" b="1" i="1" smtClean="0">
                              <a:latin typeface="Cambria Math" panose="02040503050406030204" pitchFamily="18" charset="0"/>
                            </a:rPr>
                            <m:t>𝑲</m:t>
                          </m:r>
                        </m:sup>
                        <m:e>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𝒑</m:t>
                              </m:r>
                            </m:e>
                            <m:sub>
                              <m:r>
                                <a:rPr kumimoji="1" lang="en-US" altLang="ja-JP" b="1" i="1" smtClean="0">
                                  <a:latin typeface="Cambria Math" panose="02040503050406030204" pitchFamily="18" charset="0"/>
                                </a:rPr>
                                <m:t>𝒊</m:t>
                              </m:r>
                            </m:sub>
                          </m:sSub>
                        </m:e>
                      </m:nary>
                    </m:oMath>
                  </m:oMathPara>
                </a14:m>
                <a:endParaRPr kumimoji="1" lang="ja-JP" altLang="en-US" dirty="0"/>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1116219" y="29172665"/>
                <a:ext cx="2537105" cy="1350754"/>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正方形/長方形 110"/>
              <p:cNvSpPr/>
              <p:nvPr/>
            </p:nvSpPr>
            <p:spPr>
              <a:xfrm>
                <a:off x="4719038" y="29139854"/>
                <a:ext cx="7150718" cy="707886"/>
              </a:xfrm>
              <a:prstGeom prst="rect">
                <a:avLst/>
              </a:prstGeom>
            </p:spPr>
            <p:txBody>
              <a:bodyPr wrap="square">
                <a:spAutoFit/>
              </a:bodyPr>
              <a:lstStyle/>
              <a:p>
                <a:pPr algn="just"/>
                <a14:m>
                  <m:oMath xmlns:m="http://schemas.openxmlformats.org/officeDocument/2006/math">
                    <m:sSub>
                      <m:sSubPr>
                        <m:ctrlPr>
                          <a:rPr lang="en-US" altLang="ja-JP" sz="2000" i="1" smtClean="0">
                            <a:latin typeface="Cambria Math" panose="02040503050406030204" pitchFamily="18" charset="0"/>
                          </a:rPr>
                        </m:ctrlPr>
                      </m:sSubPr>
                      <m:e>
                        <m:r>
                          <a:rPr lang="en-US" altLang="ja-JP" sz="2000" b="1" i="1" smtClean="0">
                            <a:latin typeface="Cambria Math" panose="02040503050406030204" pitchFamily="18" charset="0"/>
                          </a:rPr>
                          <m:t>𝒑</m:t>
                        </m:r>
                      </m:e>
                      <m:sub>
                        <m:r>
                          <a:rPr lang="en-US" altLang="ja-JP" sz="2000" b="1" i="1" smtClean="0">
                            <a:latin typeface="Cambria Math" panose="02040503050406030204" pitchFamily="18" charset="0"/>
                          </a:rPr>
                          <m:t>𝒊</m:t>
                        </m:r>
                      </m:sub>
                    </m:sSub>
                  </m:oMath>
                </a14:m>
                <a:r>
                  <a:rPr lang="en-US" altLang="ja-JP" sz="2000" dirty="0"/>
                  <a:t> : The probability of finding a solution that's at least </a:t>
                </a:r>
              </a:p>
              <a:p>
                <a:pPr algn="just"/>
                <a:r>
                  <a:rPr lang="en-US" altLang="ja-JP" sz="2000" dirty="0"/>
                  <a:t>      99% as good as the classical solution in a single run.</a:t>
                </a:r>
                <a:endParaRPr lang="ja-JP" altLang="en-US" sz="2000" dirty="0"/>
              </a:p>
            </p:txBody>
          </p:sp>
        </mc:Choice>
        <mc:Fallback xmlns="">
          <p:sp>
            <p:nvSpPr>
              <p:cNvPr id="111" name="正方形/長方形 110"/>
              <p:cNvSpPr>
                <a:spLocks noRot="1" noChangeAspect="1" noMove="1" noResize="1" noEditPoints="1" noAdjustHandles="1" noChangeArrowheads="1" noChangeShapeType="1" noTextEdit="1"/>
              </p:cNvSpPr>
              <p:nvPr/>
            </p:nvSpPr>
            <p:spPr>
              <a:xfrm>
                <a:off x="4719038" y="29139854"/>
                <a:ext cx="7150718" cy="707886"/>
              </a:xfrm>
              <a:prstGeom prst="rect">
                <a:avLst/>
              </a:prstGeom>
              <a:blipFill>
                <a:blip r:embed="rId29"/>
                <a:stretch>
                  <a:fillRect t="-3448" b="-15517"/>
                </a:stretch>
              </a:blipFill>
            </p:spPr>
            <p:txBody>
              <a:bodyPr/>
              <a:lstStyle/>
              <a:p>
                <a:r>
                  <a:rPr lang="ja-JP" altLang="en-US">
                    <a:noFill/>
                  </a:rPr>
                  <a:t> </a:t>
                </a:r>
              </a:p>
            </p:txBody>
          </p:sp>
        </mc:Fallback>
      </mc:AlternateContent>
      <p:sp>
        <p:nvSpPr>
          <p:cNvPr id="202" name="正方形/長方形 201"/>
          <p:cNvSpPr/>
          <p:nvPr/>
        </p:nvSpPr>
        <p:spPr>
          <a:xfrm>
            <a:off x="4719038" y="29984757"/>
            <a:ext cx="7150717" cy="707886"/>
          </a:xfrm>
          <a:prstGeom prst="rect">
            <a:avLst/>
          </a:prstGeom>
        </p:spPr>
        <p:txBody>
          <a:bodyPr wrap="square">
            <a:spAutoFit/>
          </a:bodyPr>
          <a:lstStyle/>
          <a:p>
            <a:pPr algn="just"/>
            <a:r>
              <a:rPr lang="en-US" altLang="ja-JP" sz="2000" dirty="0"/>
              <a:t>K: The number of problems that are being solved </a:t>
            </a:r>
          </a:p>
          <a:p>
            <a:pPr algn="just"/>
            <a:r>
              <a:rPr lang="en-US" altLang="ja-JP" sz="2000" dirty="0"/>
              <a:t>     concurrently.</a:t>
            </a:r>
            <a:endParaRPr lang="ja-JP" altLang="en-US" sz="2000" dirty="0"/>
          </a:p>
        </p:txBody>
      </p:sp>
      <p:sp>
        <p:nvSpPr>
          <p:cNvPr id="112" name="正方形/長方形 111"/>
          <p:cNvSpPr/>
          <p:nvPr/>
        </p:nvSpPr>
        <p:spPr>
          <a:xfrm>
            <a:off x="380007" y="34639454"/>
            <a:ext cx="8218226" cy="1015663"/>
          </a:xfrm>
          <a:prstGeom prst="rect">
            <a:avLst/>
          </a:prstGeom>
        </p:spPr>
        <p:txBody>
          <a:bodyPr wrap="square">
            <a:spAutoFit/>
          </a:bodyPr>
          <a:lstStyle/>
          <a:p>
            <a:pPr algn="just"/>
            <a:r>
              <a:rPr lang="en-US" altLang="ja-JP" sz="2000" dirty="0">
                <a:latin typeface="Arial" panose="020B0604020202020204" pitchFamily="34" charset="0"/>
                <a:ea typeface="游明朝" panose="02020400000000000000" pitchFamily="18" charset="-128"/>
              </a:rPr>
              <a:t>This metric demonstrates the efficiency of our approach and demonstrates the potential of PQA in tackling complex, real-world problems.</a:t>
            </a:r>
            <a:endParaRPr lang="ja-JP" altLang="en-US" sz="2000" dirty="0"/>
          </a:p>
        </p:txBody>
      </p:sp>
      <mc:AlternateContent xmlns:mc="http://schemas.openxmlformats.org/markup-compatibility/2006" xmlns:a14="http://schemas.microsoft.com/office/drawing/2010/main">
        <mc:Choice Requires="a14">
          <p:sp>
            <p:nvSpPr>
              <p:cNvPr id="113" name="正方形/長方形 112"/>
              <p:cNvSpPr/>
              <p:nvPr/>
            </p:nvSpPr>
            <p:spPr>
              <a:xfrm>
                <a:off x="1116219" y="31692945"/>
                <a:ext cx="7371312" cy="11815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𝑇𝑇𝑇𝑒𝑛𝑠</m:t>
                      </m:r>
                      <m:r>
                        <a:rPr lang="ja-JP" altLang="en-US" i="0">
                          <a:latin typeface="Cambria Math" panose="02040503050406030204" pitchFamily="18" charset="0"/>
                        </a:rPr>
                        <m:t>=</m:t>
                      </m:r>
                      <m:f>
                        <m:fPr>
                          <m:ctrlPr>
                            <a:rPr lang="ja-JP" altLang="en-US" i="1">
                              <a:latin typeface="Cambria Math" panose="02040503050406030204" pitchFamily="18" charset="0"/>
                            </a:rPr>
                          </m:ctrlPr>
                        </m:fPr>
                        <m:num>
                          <m:r>
                            <a:rPr lang="ja-JP" altLang="en-US" i="0">
                              <a:latin typeface="Cambria Math" panose="02040503050406030204" pitchFamily="18" charset="0"/>
                            </a:rPr>
                            <m:t>1</m:t>
                          </m:r>
                        </m:num>
                        <m:den>
                          <m:r>
                            <a:rPr lang="ja-JP" altLang="en-US" i="1">
                              <a:latin typeface="Cambria Math" panose="02040503050406030204" pitchFamily="18" charset="0"/>
                            </a:rPr>
                            <m:t>𝐴</m:t>
                          </m:r>
                        </m:den>
                      </m:f>
                      <m:d>
                        <m:dPr>
                          <m:ctrlPr>
                            <a:rPr lang="ja-JP" altLang="en-US" i="1">
                              <a:latin typeface="Cambria Math" panose="02040503050406030204" pitchFamily="18" charset="0"/>
                            </a:rPr>
                          </m:ctrlPr>
                        </m:dPr>
                        <m:e>
                          <m:f>
                            <m:fPr>
                              <m:ctrlPr>
                                <a:rPr lang="ja-JP" altLang="en-US" i="1">
                                  <a:latin typeface="Cambria Math" panose="02040503050406030204" pitchFamily="18" charset="0"/>
                                </a:rPr>
                              </m:ctrlPr>
                            </m:fPr>
                            <m:num>
                              <m:sSub>
                                <m:sSubPr>
                                  <m:ctrlPr>
                                    <a:rPr lang="ja-JP" altLang="en-US" i="1">
                                      <a:latin typeface="Cambria Math" panose="02040503050406030204" pitchFamily="18" charset="0"/>
                                    </a:rPr>
                                  </m:ctrlPr>
                                </m:sSubPr>
                                <m:e>
                                  <m:r>
                                    <a:rPr lang="ja-JP" altLang="en-US" i="1">
                                      <a:latin typeface="Cambria Math" panose="02040503050406030204" pitchFamily="18" charset="0"/>
                                    </a:rPr>
                                    <m:t>𝑇</m:t>
                                  </m:r>
                                </m:e>
                                <m:sub>
                                  <m:r>
                                    <m:rPr>
                                      <m:nor/>
                                    </m:rPr>
                                    <a:rPr lang="ja-JP" altLang="en-US" i="1">
                                      <a:latin typeface="Cambria Math" panose="02040503050406030204" pitchFamily="18" charset="0"/>
                                    </a:rPr>
                                    <m:t>QPU</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𝑇</m:t>
                                  </m:r>
                                </m:e>
                                <m:sub>
                                  <m:r>
                                    <m:rPr>
                                      <m:nor/>
                                    </m:rPr>
                                    <a:rPr lang="ja-JP" altLang="en-US" i="1">
                                      <a:latin typeface="Cambria Math" panose="02040503050406030204" pitchFamily="18" charset="0"/>
                                    </a:rPr>
                                    <m:t>CPU</m:t>
                                  </m:r>
                                </m:sub>
                              </m:sSub>
                            </m:num>
                            <m:den>
                              <m:r>
                                <a:rPr lang="ja-JP" altLang="en-US" i="1">
                                  <a:latin typeface="Cambria Math" panose="02040503050406030204" pitchFamily="18" charset="0"/>
                                </a:rPr>
                                <m:t>𝐾</m:t>
                              </m:r>
                            </m:den>
                          </m:f>
                        </m:e>
                      </m:d>
                      <m:f>
                        <m:fPr>
                          <m:ctrlPr>
                            <a:rPr lang="ja-JP" altLang="en-US" i="1">
                              <a:latin typeface="Cambria Math" panose="02040503050406030204" pitchFamily="18" charset="0"/>
                            </a:rPr>
                          </m:ctrlPr>
                        </m:fPr>
                        <m:num>
                          <m:func>
                            <m:funcPr>
                              <m:ctrlPr>
                                <a:rPr lang="ja-JP" altLang="en-US" i="1">
                                  <a:latin typeface="Cambria Math" panose="02040503050406030204" pitchFamily="18" charset="0"/>
                                </a:rPr>
                              </m:ctrlPr>
                            </m:funcPr>
                            <m:fName>
                              <m:r>
                                <m:rPr>
                                  <m:sty m:val="p"/>
                                </m:rPr>
                                <a:rPr lang="ja-JP" altLang="en-US" i="0">
                                  <a:latin typeface="Cambria Math" panose="02040503050406030204" pitchFamily="18" charset="0"/>
                                </a:rPr>
                                <m:t>log</m:t>
                              </m:r>
                            </m:fName>
                            <m:e>
                              <m:d>
                                <m:dPr>
                                  <m:ctrlPr>
                                    <a:rPr lang="ja-JP" altLang="en-US" i="1">
                                      <a:latin typeface="Cambria Math" panose="02040503050406030204" pitchFamily="18" charset="0"/>
                                    </a:rPr>
                                  </m:ctrlPr>
                                </m:dPr>
                                <m:e>
                                  <m:r>
                                    <a:rPr lang="ja-JP" altLang="en-US" i="0">
                                      <a:latin typeface="Cambria Math" panose="02040503050406030204" pitchFamily="18" charset="0"/>
                                    </a:rPr>
                                    <m:t>0.01</m:t>
                                  </m:r>
                                </m:e>
                              </m:d>
                            </m:e>
                          </m:func>
                        </m:num>
                        <m:den>
                          <m:func>
                            <m:funcPr>
                              <m:ctrlPr>
                                <a:rPr lang="ja-JP" altLang="en-US" i="1">
                                  <a:latin typeface="Cambria Math" panose="02040503050406030204" pitchFamily="18" charset="0"/>
                                </a:rPr>
                              </m:ctrlPr>
                            </m:funcPr>
                            <m:fName>
                              <m:r>
                                <m:rPr>
                                  <m:sty m:val="p"/>
                                </m:rPr>
                                <a:rPr lang="ja-JP" altLang="en-US" i="0">
                                  <a:latin typeface="Cambria Math" panose="02040503050406030204" pitchFamily="18" charset="0"/>
                                </a:rPr>
                                <m:t>log</m:t>
                              </m:r>
                            </m:fName>
                            <m:e>
                              <m:d>
                                <m:dPr>
                                  <m:ctrlPr>
                                    <a:rPr lang="ja-JP" altLang="en-US" i="1">
                                      <a:latin typeface="Cambria Math" panose="02040503050406030204" pitchFamily="18" charset="0"/>
                                    </a:rPr>
                                  </m:ctrlPr>
                                </m:dPr>
                                <m:e>
                                  <m:r>
                                    <a:rPr lang="ja-JP" altLang="en-US" i="0">
                                      <a:latin typeface="Cambria Math" panose="02040503050406030204" pitchFamily="18" charset="0"/>
                                    </a:rPr>
                                    <m:t>1−</m:t>
                                  </m:r>
                                  <m:sSub>
                                    <m:sSubPr>
                                      <m:ctrlPr>
                                        <a:rPr lang="ja-JP" altLang="en-US" i="1">
                                          <a:latin typeface="Cambria Math" panose="02040503050406030204" pitchFamily="18" charset="0"/>
                                        </a:rPr>
                                      </m:ctrlPr>
                                    </m:sSubPr>
                                    <m:e>
                                      <m:r>
                                        <a:rPr lang="ja-JP" altLang="en-US" i="1">
                                          <a:latin typeface="Cambria Math" panose="02040503050406030204" pitchFamily="18" charset="0"/>
                                        </a:rPr>
                                        <m:t>𝑝</m:t>
                                      </m:r>
                                    </m:e>
                                    <m:sub>
                                      <m:r>
                                        <a:rPr lang="ja-JP" altLang="en-US" i="1">
                                          <a:latin typeface="Cambria Math" panose="02040503050406030204" pitchFamily="18" charset="0"/>
                                        </a:rPr>
                                        <m:t>𝐾</m:t>
                                      </m:r>
                                    </m:sub>
                                  </m:sSub>
                                </m:e>
                              </m:d>
                            </m:e>
                          </m:func>
                        </m:den>
                      </m:f>
                    </m:oMath>
                  </m:oMathPara>
                </a14:m>
                <a:endParaRPr lang="ja-JP" altLang="en-US" dirty="0"/>
              </a:p>
            </p:txBody>
          </p:sp>
        </mc:Choice>
        <mc:Fallback xmlns="">
          <p:sp>
            <p:nvSpPr>
              <p:cNvPr id="113" name="正方形/長方形 112"/>
              <p:cNvSpPr>
                <a:spLocks noRot="1" noChangeAspect="1" noMove="1" noResize="1" noEditPoints="1" noAdjustHandles="1" noChangeArrowheads="1" noChangeShapeType="1" noTextEdit="1"/>
              </p:cNvSpPr>
              <p:nvPr/>
            </p:nvSpPr>
            <p:spPr>
              <a:xfrm>
                <a:off x="1116219" y="31692945"/>
                <a:ext cx="7371312" cy="1181542"/>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正方形/長方形 123"/>
              <p:cNvSpPr/>
              <p:nvPr/>
            </p:nvSpPr>
            <p:spPr>
              <a:xfrm>
                <a:off x="331428" y="28282248"/>
                <a:ext cx="11538327" cy="707886"/>
              </a:xfrm>
              <a:prstGeom prst="rect">
                <a:avLst/>
              </a:prstGeom>
            </p:spPr>
            <p:txBody>
              <a:bodyPr wrap="square">
                <a:spAutoFit/>
              </a:bodyPr>
              <a:lstStyle/>
              <a:p>
                <a:pPr algn="just"/>
                <a:r>
                  <a:rPr lang="en-US" altLang="ja-JP" sz="2000" dirty="0"/>
                  <a:t>The probabilities of finding an optimal solution is recorded for each problem. These probabilities are averaged to derive the value of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1" i="1" smtClean="0">
                            <a:latin typeface="Cambria Math" panose="02040503050406030204" pitchFamily="18" charset="0"/>
                          </a:rPr>
                          <m:t>𝒑</m:t>
                        </m:r>
                      </m:e>
                      <m:sub>
                        <m:r>
                          <a:rPr lang="en-US" altLang="ja-JP" sz="2000" b="1" i="1" smtClean="0">
                            <a:latin typeface="Cambria Math" panose="02040503050406030204" pitchFamily="18" charset="0"/>
                          </a:rPr>
                          <m:t>𝑲</m:t>
                        </m:r>
                      </m:sub>
                    </m:sSub>
                  </m:oMath>
                </a14:m>
                <a:r>
                  <a:rPr lang="en-US" altLang="ja-JP" sz="2000" dirty="0"/>
                  <a:t>, as follows:</a:t>
                </a:r>
                <a:endParaRPr lang="ja-JP" altLang="en-US" sz="2000" dirty="0"/>
              </a:p>
            </p:txBody>
          </p:sp>
        </mc:Choice>
        <mc:Fallback xmlns="">
          <p:sp>
            <p:nvSpPr>
              <p:cNvPr id="124" name="正方形/長方形 123"/>
              <p:cNvSpPr>
                <a:spLocks noRot="1" noChangeAspect="1" noMove="1" noResize="1" noEditPoints="1" noAdjustHandles="1" noChangeArrowheads="1" noChangeShapeType="1" noTextEdit="1"/>
              </p:cNvSpPr>
              <p:nvPr/>
            </p:nvSpPr>
            <p:spPr>
              <a:xfrm>
                <a:off x="331428" y="28282248"/>
                <a:ext cx="11538327" cy="707886"/>
              </a:xfrm>
              <a:prstGeom prst="rect">
                <a:avLst/>
              </a:prstGeom>
              <a:blipFill>
                <a:blip r:embed="rId31"/>
                <a:stretch>
                  <a:fillRect l="-528" t="-3419" r="-581" b="-14530"/>
                </a:stretch>
              </a:blipFill>
            </p:spPr>
            <p:txBody>
              <a:bodyPr/>
              <a:lstStyle/>
              <a:p>
                <a:r>
                  <a:rPr lang="ja-JP" altLang="en-US">
                    <a:noFill/>
                  </a:rPr>
                  <a:t> </a:t>
                </a:r>
              </a:p>
            </p:txBody>
          </p:sp>
        </mc:Fallback>
      </mc:AlternateContent>
      <p:sp>
        <p:nvSpPr>
          <p:cNvPr id="126" name="正方形/長方形 125"/>
          <p:cNvSpPr/>
          <p:nvPr/>
        </p:nvSpPr>
        <p:spPr>
          <a:xfrm>
            <a:off x="331428" y="30826943"/>
            <a:ext cx="11538327" cy="707886"/>
          </a:xfrm>
          <a:prstGeom prst="rect">
            <a:avLst/>
          </a:prstGeom>
        </p:spPr>
        <p:txBody>
          <a:bodyPr wrap="square">
            <a:spAutoFit/>
          </a:bodyPr>
          <a:lstStyle/>
          <a:p>
            <a:pPr algn="just"/>
            <a:r>
              <a:rPr lang="en-US" altLang="ja-JP" sz="2000" dirty="0"/>
              <a:t>We use this average success probability to calculate the TTT for solving all the problems concurrently (</a:t>
            </a:r>
            <a:r>
              <a:rPr lang="en-US" altLang="ja-JP" sz="2000" dirty="0" err="1"/>
              <a:t>TTTens</a:t>
            </a:r>
            <a:r>
              <a:rPr lang="en-US" altLang="ja-JP" sz="2000" dirty="0"/>
              <a:t>):</a:t>
            </a:r>
            <a:endParaRPr lang="ja-JP" altLang="en-US" sz="2000" dirty="0"/>
          </a:p>
        </p:txBody>
      </p:sp>
      <mc:AlternateContent xmlns:mc="http://schemas.openxmlformats.org/markup-compatibility/2006" xmlns:a14="http://schemas.microsoft.com/office/drawing/2010/main">
        <mc:Choice Requires="a14">
          <p:sp>
            <p:nvSpPr>
              <p:cNvPr id="209" name="正方形/長方形 208"/>
              <p:cNvSpPr/>
              <p:nvPr/>
            </p:nvSpPr>
            <p:spPr>
              <a:xfrm>
                <a:off x="380007" y="33309366"/>
                <a:ext cx="8218226" cy="1346651"/>
              </a:xfrm>
              <a:prstGeom prst="rect">
                <a:avLst/>
              </a:prstGeom>
            </p:spPr>
            <p:txBody>
              <a:bodyPr wrap="square">
                <a:spAutoFit/>
              </a:bodyPr>
              <a:lstStyle/>
              <a:p>
                <a:pPr algn="just"/>
                <a:r>
                  <a:rPr lang="en-US" altLang="ja-JP" sz="2000" dirty="0"/>
                  <a:t>where A is the number of anneals,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1" i="1" smtClean="0">
                            <a:latin typeface="Cambria Math" panose="02040503050406030204" pitchFamily="18" charset="0"/>
                          </a:rPr>
                          <m:t>𝑻</m:t>
                        </m:r>
                      </m:e>
                      <m:sub>
                        <m:r>
                          <a:rPr lang="en-US" altLang="ja-JP" sz="2000" b="1" i="1" smtClean="0">
                            <a:latin typeface="Cambria Math" panose="02040503050406030204" pitchFamily="18" charset="0"/>
                          </a:rPr>
                          <m:t>𝑸𝑷𝑼</m:t>
                        </m:r>
                      </m:sub>
                    </m:sSub>
                  </m:oMath>
                </a14:m>
                <a:r>
                  <a:rPr lang="en-US" altLang="ja-JP" sz="2000" dirty="0"/>
                  <a:t> is the quantum processing unit's processing time, and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𝑻</m:t>
                        </m:r>
                      </m:e>
                      <m:sub>
                        <m:r>
                          <a:rPr lang="en-US" altLang="ja-JP" sz="2000" b="1" i="1" smtClean="0">
                            <a:latin typeface="Cambria Math" panose="02040503050406030204" pitchFamily="18" charset="0"/>
                          </a:rPr>
                          <m:t>𝑪</m:t>
                        </m:r>
                        <m:r>
                          <a:rPr lang="en-US" altLang="ja-JP" sz="2000" i="1">
                            <a:latin typeface="Cambria Math" panose="02040503050406030204" pitchFamily="18" charset="0"/>
                          </a:rPr>
                          <m:t>𝑷𝑼</m:t>
                        </m:r>
                      </m:sub>
                    </m:sSub>
                  </m:oMath>
                </a14:m>
                <a:r>
                  <a:rPr lang="en-US" altLang="ja-JP" sz="2000" dirty="0"/>
                  <a:t> is the time the classical computer spends on combining QUBOs and decoding the results.</a:t>
                </a:r>
                <a:endParaRPr lang="ja-JP" altLang="en-US" sz="2000" dirty="0"/>
              </a:p>
            </p:txBody>
          </p:sp>
        </mc:Choice>
        <mc:Fallback xmlns="">
          <p:sp>
            <p:nvSpPr>
              <p:cNvPr id="209" name="正方形/長方形 208"/>
              <p:cNvSpPr>
                <a:spLocks noRot="1" noChangeAspect="1" noMove="1" noResize="1" noEditPoints="1" noAdjustHandles="1" noChangeArrowheads="1" noChangeShapeType="1" noTextEdit="1"/>
              </p:cNvSpPr>
              <p:nvPr/>
            </p:nvSpPr>
            <p:spPr>
              <a:xfrm>
                <a:off x="380007" y="33309366"/>
                <a:ext cx="8218226" cy="1346651"/>
              </a:xfrm>
              <a:prstGeom prst="rect">
                <a:avLst/>
              </a:prstGeom>
              <a:blipFill>
                <a:blip r:embed="rId32"/>
                <a:stretch>
                  <a:fillRect l="-742" t="-2262" r="-816" b="-7240"/>
                </a:stretch>
              </a:blipFill>
            </p:spPr>
            <p:txBody>
              <a:bodyPr/>
              <a:lstStyle/>
              <a:p>
                <a:r>
                  <a:rPr lang="ja-JP" altLang="en-US">
                    <a:noFill/>
                  </a:rPr>
                  <a:t> </a:t>
                </a:r>
              </a:p>
            </p:txBody>
          </p:sp>
        </mc:Fallback>
      </mc:AlternateContent>
      <p:sp>
        <p:nvSpPr>
          <p:cNvPr id="215" name="テキスト ボックス 929">
            <a:extLst>
              <a:ext uri="{FF2B5EF4-FFF2-40B4-BE49-F238E27FC236}">
                <a16:creationId xmlns:a16="http://schemas.microsoft.com/office/drawing/2014/main" id="{67D8A2AE-6733-7E20-D970-549577F8D377}"/>
              </a:ext>
            </a:extLst>
          </p:cNvPr>
          <p:cNvSpPr txBox="1"/>
          <p:nvPr/>
        </p:nvSpPr>
        <p:spPr>
          <a:xfrm>
            <a:off x="8568940" y="32830264"/>
            <a:ext cx="3554627" cy="707886"/>
          </a:xfrm>
          <a:prstGeom prst="rect">
            <a:avLst/>
          </a:prstGeom>
          <a:noFill/>
        </p:spPr>
        <p:txBody>
          <a:bodyPr wrap="square" rtlCol="0">
            <a:spAutoFit/>
          </a:bodyPr>
          <a:lstStyle/>
          <a:p>
            <a:pPr algn="ctr"/>
            <a:r>
              <a:rPr lang="en-US" altLang="ja-JP" sz="2000" dirty="0"/>
              <a:t>Test problem sets:</a:t>
            </a:r>
            <a:br>
              <a:rPr lang="en-US" altLang="ja-JP" sz="2000" dirty="0"/>
            </a:br>
            <a:r>
              <a:rPr lang="en-US" altLang="ja-JP" sz="2000" dirty="0"/>
              <a:t>Nodes in The Problems</a:t>
            </a:r>
          </a:p>
        </p:txBody>
      </p:sp>
      <p:graphicFrame>
        <p:nvGraphicFramePr>
          <p:cNvPr id="135" name="表 134"/>
          <p:cNvGraphicFramePr>
            <a:graphicFrameLocks noGrp="1"/>
          </p:cNvGraphicFramePr>
          <p:nvPr>
            <p:extLst>
              <p:ext uri="{D42A27DB-BD31-4B8C-83A1-F6EECF244321}">
                <p14:modId xmlns:p14="http://schemas.microsoft.com/office/powerpoint/2010/main" val="1445958654"/>
              </p:ext>
            </p:extLst>
          </p:nvPr>
        </p:nvGraphicFramePr>
        <p:xfrm>
          <a:off x="8677058" y="33492081"/>
          <a:ext cx="3206020" cy="2251314"/>
        </p:xfrm>
        <a:graphic>
          <a:graphicData uri="http://schemas.openxmlformats.org/drawingml/2006/table">
            <a:tbl>
              <a:tblPr>
                <a:tableStyleId>{85BE263C-DBD7-4A20-BB59-AAB30ACAA65A}</a:tableStyleId>
              </a:tblPr>
              <a:tblGrid>
                <a:gridCol w="801505">
                  <a:extLst>
                    <a:ext uri="{9D8B030D-6E8A-4147-A177-3AD203B41FA5}">
                      <a16:colId xmlns:a16="http://schemas.microsoft.com/office/drawing/2014/main" val="298476568"/>
                    </a:ext>
                  </a:extLst>
                </a:gridCol>
                <a:gridCol w="801505">
                  <a:extLst>
                    <a:ext uri="{9D8B030D-6E8A-4147-A177-3AD203B41FA5}">
                      <a16:colId xmlns:a16="http://schemas.microsoft.com/office/drawing/2014/main" val="1136034644"/>
                    </a:ext>
                  </a:extLst>
                </a:gridCol>
                <a:gridCol w="801505">
                  <a:extLst>
                    <a:ext uri="{9D8B030D-6E8A-4147-A177-3AD203B41FA5}">
                      <a16:colId xmlns:a16="http://schemas.microsoft.com/office/drawing/2014/main" val="2473966912"/>
                    </a:ext>
                  </a:extLst>
                </a:gridCol>
                <a:gridCol w="801505">
                  <a:extLst>
                    <a:ext uri="{9D8B030D-6E8A-4147-A177-3AD203B41FA5}">
                      <a16:colId xmlns:a16="http://schemas.microsoft.com/office/drawing/2014/main" val="2290024849"/>
                    </a:ext>
                  </a:extLst>
                </a:gridCol>
              </a:tblGrid>
              <a:tr h="375219">
                <a:tc>
                  <a:txBody>
                    <a:bodyPr/>
                    <a:lstStyle/>
                    <a:p>
                      <a:pPr algn="ctr" fontAlgn="b"/>
                      <a:r>
                        <a:rPr lang="en-US" sz="1600" b="1" i="0" u="none" strike="noStrike" dirty="0">
                          <a:solidFill>
                            <a:srgbClr val="000000"/>
                          </a:solidFill>
                          <a:effectLst/>
                          <a:latin typeface="游ゴシック" panose="020B0400000000000000" pitchFamily="50" charset="-128"/>
                          <a:ea typeface="游ゴシック" panose="020B0400000000000000" pitchFamily="50" charset="-128"/>
                        </a:rPr>
                        <a:t>Prob.</a:t>
                      </a:r>
                    </a:p>
                  </a:txBody>
                  <a:tcPr marL="9525" marR="9525" marT="9525" marB="0" anchor="b">
                    <a:lnB w="28575" cap="flat" cmpd="sng" algn="ctr">
                      <a:solidFill>
                        <a:schemeClr val="tx1"/>
                      </a:solidFill>
                      <a:prstDash val="solid"/>
                      <a:round/>
                      <a:headEnd type="none" w="med" len="med"/>
                      <a:tailEnd type="none" w="med" len="med"/>
                    </a:lnB>
                  </a:tcPr>
                </a:tc>
                <a:tc>
                  <a:txBody>
                    <a:bodyPr/>
                    <a:lstStyle/>
                    <a:p>
                      <a:pPr algn="ctr" fontAlgn="b"/>
                      <a:r>
                        <a:rPr lang="en-US" sz="1600" b="1" u="none" strike="noStrike" dirty="0">
                          <a:effectLst/>
                        </a:rPr>
                        <a:t>GCP</a:t>
                      </a:r>
                      <a:endParaRPr lang="en-US"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B w="28575" cap="flat" cmpd="sng" algn="ctr">
                      <a:solidFill>
                        <a:schemeClr val="tx1"/>
                      </a:solidFill>
                      <a:prstDash val="solid"/>
                      <a:round/>
                      <a:headEnd type="none" w="med" len="med"/>
                      <a:tailEnd type="none" w="med" len="med"/>
                    </a:lnB>
                  </a:tcPr>
                </a:tc>
                <a:tc>
                  <a:txBody>
                    <a:bodyPr/>
                    <a:lstStyle/>
                    <a:p>
                      <a:pPr algn="ctr" fontAlgn="b"/>
                      <a:r>
                        <a:rPr lang="en-US" sz="1600" b="1" u="none" strike="noStrike" dirty="0">
                          <a:effectLst/>
                        </a:rPr>
                        <a:t>MVCP</a:t>
                      </a:r>
                      <a:endParaRPr lang="en-US"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B w="28575" cap="flat" cmpd="sng" algn="ctr">
                      <a:solidFill>
                        <a:schemeClr val="tx1"/>
                      </a:solidFill>
                      <a:prstDash val="solid"/>
                      <a:round/>
                      <a:headEnd type="none" w="med" len="med"/>
                      <a:tailEnd type="none" w="med" len="med"/>
                    </a:lnB>
                  </a:tcPr>
                </a:tc>
                <a:tc>
                  <a:txBody>
                    <a:bodyPr/>
                    <a:lstStyle/>
                    <a:p>
                      <a:pPr algn="ctr" fontAlgn="b"/>
                      <a:r>
                        <a:rPr lang="en-US" sz="1600" b="1" u="none" strike="noStrike" dirty="0">
                          <a:effectLst/>
                        </a:rPr>
                        <a:t>GPP</a:t>
                      </a:r>
                      <a:endParaRPr lang="en-US"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4570006"/>
                  </a:ext>
                </a:extLst>
              </a:tr>
              <a:tr h="375219">
                <a:tc>
                  <a:txBody>
                    <a:bodyPr/>
                    <a:lstStyle/>
                    <a:p>
                      <a:pPr algn="ctr" fontAlgn="b"/>
                      <a:r>
                        <a:rPr lang="en-US" sz="1600" b="1" u="none" strike="noStrike" dirty="0">
                          <a:effectLst/>
                        </a:rPr>
                        <a:t>P1</a:t>
                      </a:r>
                      <a:endParaRPr lang="en-US"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effectLst/>
                        </a:rPr>
                        <a:t>10</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a:effectLst/>
                        </a:rPr>
                        <a:t>20</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a:effectLst/>
                        </a:rPr>
                        <a:t>20</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1737476"/>
                  </a:ext>
                </a:extLst>
              </a:tr>
              <a:tr h="375219">
                <a:tc>
                  <a:txBody>
                    <a:bodyPr/>
                    <a:lstStyle/>
                    <a:p>
                      <a:pPr algn="ctr" fontAlgn="b"/>
                      <a:r>
                        <a:rPr lang="en-US" sz="1600" b="1" u="none" strike="noStrike" dirty="0">
                          <a:effectLst/>
                        </a:rPr>
                        <a:t>P2</a:t>
                      </a:r>
                      <a:endParaRPr lang="en-US"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effectLst/>
                        </a:rPr>
                        <a:t>10</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effectLst/>
                        </a:rPr>
                        <a:t>25</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effectLst/>
                        </a:rPr>
                        <a:t>25</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4954787"/>
                  </a:ext>
                </a:extLst>
              </a:tr>
              <a:tr h="375219">
                <a:tc>
                  <a:txBody>
                    <a:bodyPr/>
                    <a:lstStyle/>
                    <a:p>
                      <a:pPr algn="ctr" fontAlgn="b"/>
                      <a:r>
                        <a:rPr lang="en-US" sz="1600" b="1" u="none" strike="noStrike">
                          <a:effectLst/>
                        </a:rPr>
                        <a:t>P3</a:t>
                      </a:r>
                      <a:endParaRPr 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effectLst/>
                        </a:rPr>
                        <a:t>12</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a:effectLst/>
                        </a:rPr>
                        <a:t>30</a:t>
                      </a:r>
                      <a:endParaRPr lang="en-US" altLang="ja-JP"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effectLst/>
                        </a:rPr>
                        <a:t>30</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0360344"/>
                  </a:ext>
                </a:extLst>
              </a:tr>
              <a:tr h="375219">
                <a:tc>
                  <a:txBody>
                    <a:bodyPr/>
                    <a:lstStyle/>
                    <a:p>
                      <a:pPr algn="ctr" fontAlgn="b"/>
                      <a:r>
                        <a:rPr lang="en-US" sz="1600" b="1" u="none" strike="noStrike">
                          <a:effectLst/>
                        </a:rPr>
                        <a:t>P4</a:t>
                      </a:r>
                      <a:endParaRPr lang="en-US" sz="16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effectLst/>
                        </a:rPr>
                        <a:t>12</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effectLst/>
                        </a:rPr>
                        <a:t>35</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effectLst/>
                        </a:rPr>
                        <a:t>35</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874094"/>
                  </a:ext>
                </a:extLst>
              </a:tr>
              <a:tr h="375219">
                <a:tc>
                  <a:txBody>
                    <a:bodyPr/>
                    <a:lstStyle/>
                    <a:p>
                      <a:pPr algn="ctr" fontAlgn="b"/>
                      <a:r>
                        <a:rPr lang="en-US" sz="1600" b="1" u="none" strike="noStrike" dirty="0">
                          <a:effectLst/>
                        </a:rPr>
                        <a:t>P5</a:t>
                      </a:r>
                      <a:endParaRPr lang="en-US"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tcPr>
                </a:tc>
                <a:tc>
                  <a:txBody>
                    <a:bodyPr/>
                    <a:lstStyle/>
                    <a:p>
                      <a:pPr algn="ctr" fontAlgn="b"/>
                      <a:r>
                        <a:rPr lang="en-US" altLang="ja-JP" sz="1600" b="1" u="none" strike="noStrike" dirty="0">
                          <a:effectLst/>
                        </a:rPr>
                        <a:t>14</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tcPr>
                </a:tc>
                <a:tc>
                  <a:txBody>
                    <a:bodyPr/>
                    <a:lstStyle/>
                    <a:p>
                      <a:pPr algn="ctr" fontAlgn="b"/>
                      <a:r>
                        <a:rPr lang="en-US" altLang="ja-JP" sz="1600" b="1" u="none" strike="noStrike" dirty="0">
                          <a:effectLst/>
                        </a:rPr>
                        <a:t>40</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tcPr>
                </a:tc>
                <a:tc>
                  <a:txBody>
                    <a:bodyPr/>
                    <a:lstStyle/>
                    <a:p>
                      <a:pPr algn="ctr" fontAlgn="b"/>
                      <a:r>
                        <a:rPr lang="en-US" altLang="ja-JP" sz="1600" b="1" u="none" strike="noStrike" dirty="0">
                          <a:effectLst/>
                        </a:rPr>
                        <a:t>40</a:t>
                      </a:r>
                      <a:endPar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b">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08659156"/>
                  </a:ext>
                </a:extLst>
              </a:tr>
            </a:tbl>
          </a:graphicData>
        </a:graphic>
      </p:graphicFrame>
      <p:grpSp>
        <p:nvGrpSpPr>
          <p:cNvPr id="173" name="グループ化 172"/>
          <p:cNvGrpSpPr/>
          <p:nvPr/>
        </p:nvGrpSpPr>
        <p:grpSpPr>
          <a:xfrm>
            <a:off x="18387525" y="15835598"/>
            <a:ext cx="5848927" cy="4365933"/>
            <a:chOff x="18387525" y="15941195"/>
            <a:chExt cx="5848927" cy="4365933"/>
          </a:xfrm>
        </p:grpSpPr>
        <p:pic>
          <p:nvPicPr>
            <p:cNvPr id="41" name="Picture 40" descr="A screenshot of a computer generated image&#10;&#10;Description automatically generated">
              <a:extLst>
                <a:ext uri="{FF2B5EF4-FFF2-40B4-BE49-F238E27FC236}">
                  <a16:creationId xmlns:a16="http://schemas.microsoft.com/office/drawing/2014/main" id="{4129B359-66E8-D4AD-5003-4C70BC3E62EF}"/>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8387525" y="15941195"/>
              <a:ext cx="5848927" cy="4365933"/>
            </a:xfrm>
            <a:prstGeom prst="rect">
              <a:avLst/>
            </a:prstGeom>
          </p:spPr>
        </p:pic>
        <p:pic>
          <p:nvPicPr>
            <p:cNvPr id="170" name="図 169"/>
            <p:cNvPicPr>
              <a:picLocks noChangeAspect="1"/>
            </p:cNvPicPr>
            <p:nvPr/>
          </p:nvPicPr>
          <p:blipFill>
            <a:blip r:embed="rId34"/>
            <a:stretch>
              <a:fillRect/>
            </a:stretch>
          </p:blipFill>
          <p:spPr>
            <a:xfrm>
              <a:off x="24006190" y="17049887"/>
              <a:ext cx="75909" cy="115089"/>
            </a:xfrm>
            <a:prstGeom prst="rect">
              <a:avLst/>
            </a:prstGeom>
          </p:spPr>
        </p:pic>
        <p:pic>
          <p:nvPicPr>
            <p:cNvPr id="171" name="図 170"/>
            <p:cNvPicPr>
              <a:picLocks noChangeAspect="1"/>
            </p:cNvPicPr>
            <p:nvPr/>
          </p:nvPicPr>
          <p:blipFill>
            <a:blip r:embed="rId35"/>
            <a:stretch>
              <a:fillRect/>
            </a:stretch>
          </p:blipFill>
          <p:spPr>
            <a:xfrm>
              <a:off x="24139231" y="16647000"/>
              <a:ext cx="97221" cy="601780"/>
            </a:xfrm>
            <a:prstGeom prst="rect">
              <a:avLst/>
            </a:prstGeom>
          </p:spPr>
        </p:pic>
        <p:pic>
          <p:nvPicPr>
            <p:cNvPr id="220" name="図 219"/>
            <p:cNvPicPr>
              <a:picLocks noChangeAspect="1"/>
            </p:cNvPicPr>
            <p:nvPr/>
          </p:nvPicPr>
          <p:blipFill>
            <a:blip r:embed="rId34"/>
            <a:stretch>
              <a:fillRect/>
            </a:stretch>
          </p:blipFill>
          <p:spPr>
            <a:xfrm>
              <a:off x="24113877" y="16880565"/>
              <a:ext cx="75909" cy="115089"/>
            </a:xfrm>
            <a:prstGeom prst="rect">
              <a:avLst/>
            </a:prstGeom>
          </p:spPr>
        </p:pic>
        <p:sp>
          <p:nvSpPr>
            <p:cNvPr id="172" name="正方形/長方形 171"/>
            <p:cNvSpPr/>
            <p:nvPr/>
          </p:nvSpPr>
          <p:spPr bwMode="auto">
            <a:xfrm>
              <a:off x="19897068" y="15956971"/>
              <a:ext cx="2520280" cy="450050"/>
            </a:xfrm>
            <a:prstGeom prst="rect">
              <a:avLst/>
            </a:prstGeom>
            <a:solidFill>
              <a:schemeClr val="bg1"/>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a:solidFill>
                    <a:schemeClr val="tx1"/>
                  </a:solidFill>
                  <a:ea typeface="ＭＳ Ｐゴシック" pitchFamily="50" charset="-128"/>
                </a:rPr>
                <a:t>GCP: 12  MVCP: 21  GPP:17</a:t>
              </a:r>
              <a:endParaRPr kumimoji="1" lang="ja-JP" altLang="en-US" sz="1400" i="0" u="none" strike="noStrike" cap="none" normalizeH="0" baseline="0" dirty="0">
                <a:ln>
                  <a:noFill/>
                </a:ln>
                <a:solidFill>
                  <a:schemeClr val="tx1"/>
                </a:solidFill>
                <a:effectLst/>
                <a:ea typeface="ＭＳ Ｐゴシック" pitchFamily="50" charset="-128"/>
              </a:endParaRPr>
            </a:p>
          </p:txBody>
        </p:sp>
      </p:grpSp>
      <p:grpSp>
        <p:nvGrpSpPr>
          <p:cNvPr id="174" name="グループ化 173"/>
          <p:cNvGrpSpPr/>
          <p:nvPr/>
        </p:nvGrpSpPr>
        <p:grpSpPr>
          <a:xfrm>
            <a:off x="11397270" y="15835598"/>
            <a:ext cx="5821243" cy="4365933"/>
            <a:chOff x="11397270" y="15941195"/>
            <a:chExt cx="5821243" cy="4365933"/>
          </a:xfrm>
        </p:grpSpPr>
        <p:pic>
          <p:nvPicPr>
            <p:cNvPr id="39" name="Picture 38" descr="A map of a country&#10;&#10;Description automatically generated">
              <a:extLst>
                <a:ext uri="{FF2B5EF4-FFF2-40B4-BE49-F238E27FC236}">
                  <a16:creationId xmlns:a16="http://schemas.microsoft.com/office/drawing/2014/main" id="{16521E7B-35EF-9F88-C65A-75964AE92C6B}"/>
                </a:ext>
              </a:extLst>
            </p:cNvPr>
            <p:cNvPicPr>
              <a:picLocks noChangeAspect="1"/>
            </p:cNvPicPr>
            <p:nvPr/>
          </p:nvPicPr>
          <p:blipFill>
            <a:blip r:embed="rId36" cstate="print">
              <a:extLst>
                <a:ext uri="{BEBA8EAE-BF5A-486C-A8C5-ECC9F3942E4B}">
                  <a14:imgProps xmlns:a14="http://schemas.microsoft.com/office/drawing/2010/main">
                    <a14:imgLayer r:embed="rId37">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397270" y="15941195"/>
              <a:ext cx="5821243" cy="4365933"/>
            </a:xfrm>
            <a:prstGeom prst="rect">
              <a:avLst/>
            </a:prstGeom>
          </p:spPr>
        </p:pic>
        <p:sp>
          <p:nvSpPr>
            <p:cNvPr id="223" name="正方形/長方形 222"/>
            <p:cNvSpPr/>
            <p:nvPr/>
          </p:nvSpPr>
          <p:spPr bwMode="auto">
            <a:xfrm>
              <a:off x="12985173" y="16017601"/>
              <a:ext cx="2645436" cy="193624"/>
            </a:xfrm>
            <a:prstGeom prst="rect">
              <a:avLst/>
            </a:prstGeom>
            <a:solidFill>
              <a:schemeClr val="bg1"/>
            </a:solidFill>
            <a:ln w="381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a:solidFill>
                    <a:schemeClr val="tx1"/>
                  </a:solidFill>
                  <a:ea typeface="ＭＳ Ｐゴシック" pitchFamily="50" charset="-128"/>
                </a:rPr>
                <a:t>GPP 70 nodes and 0.8 density</a:t>
              </a:r>
              <a:endParaRPr kumimoji="1" lang="ja-JP" altLang="en-US" sz="1400" i="0" u="none" strike="noStrike" cap="none" normalizeH="0" baseline="0" dirty="0">
                <a:ln>
                  <a:noFill/>
                </a:ln>
                <a:solidFill>
                  <a:schemeClr val="tx1"/>
                </a:solidFill>
                <a:effectLst/>
                <a:ea typeface="ＭＳ Ｐゴシック" pitchFamily="50" charset="-128"/>
              </a:endParaRPr>
            </a:p>
          </p:txBody>
        </p:sp>
      </p:grpSp>
      <p:sp>
        <p:nvSpPr>
          <p:cNvPr id="167" name="テキスト ボックス 948">
            <a:extLst>
              <a:ext uri="{FF2B5EF4-FFF2-40B4-BE49-F238E27FC236}">
                <a16:creationId xmlns:a16="http://schemas.microsoft.com/office/drawing/2014/main" id="{2F0369C3-EFFD-A31F-4197-EC248A6EE36D}"/>
              </a:ext>
            </a:extLst>
          </p:cNvPr>
          <p:cNvSpPr txBox="1"/>
          <p:nvPr/>
        </p:nvSpPr>
        <p:spPr>
          <a:xfrm>
            <a:off x="11718613" y="20230403"/>
            <a:ext cx="3988311" cy="400110"/>
          </a:xfrm>
          <a:prstGeom prst="rect">
            <a:avLst/>
          </a:prstGeom>
          <a:noFill/>
        </p:spPr>
        <p:txBody>
          <a:bodyPr wrap="square" rtlCol="0">
            <a:spAutoFit/>
          </a:bodyPr>
          <a:lstStyle/>
          <a:p>
            <a:pPr lvl="0"/>
            <a:r>
              <a:rPr lang="en-US" altLang="ja-JP" sz="2000" dirty="0"/>
              <a:t>QUBO for each problem:</a:t>
            </a:r>
          </a:p>
        </p:txBody>
      </p:sp>
      <p:sp>
        <p:nvSpPr>
          <p:cNvPr id="48" name="テキスト ボックス 949">
            <a:extLst>
              <a:ext uri="{FF2B5EF4-FFF2-40B4-BE49-F238E27FC236}">
                <a16:creationId xmlns:a16="http://schemas.microsoft.com/office/drawing/2014/main" id="{43C05733-47BF-7C92-ED7C-28407AB38695}"/>
              </a:ext>
            </a:extLst>
          </p:cNvPr>
          <p:cNvSpPr txBox="1"/>
          <p:nvPr/>
        </p:nvSpPr>
        <p:spPr>
          <a:xfrm>
            <a:off x="4204764" y="8132527"/>
            <a:ext cx="2935247" cy="523220"/>
          </a:xfrm>
          <a:prstGeom prst="rect">
            <a:avLst/>
          </a:prstGeom>
          <a:noFill/>
        </p:spPr>
        <p:txBody>
          <a:bodyPr wrap="square" rtlCol="0">
            <a:spAutoFit/>
          </a:bodyPr>
          <a:lstStyle/>
          <a:p>
            <a:r>
              <a:rPr kumimoji="1" lang="en-US" altLang="ja-JP" sz="2800" b="1" u="sng" dirty="0">
                <a:solidFill>
                  <a:schemeClr val="bg1"/>
                </a:solidFill>
                <a:latin typeface="Arial" pitchFamily="34" charset="0"/>
                <a:cs typeface="Arial" pitchFamily="34" charset="0"/>
              </a:rPr>
              <a:t>IC layout</a:t>
            </a:r>
            <a:r>
              <a:rPr lang="en-US" altLang="ja-JP" sz="2800" u="sng" dirty="0">
                <a:latin typeface="Arial" pitchFamily="34" charset="0"/>
                <a:cs typeface="Arial" pitchFamily="34" charset="0"/>
              </a:rPr>
              <a:t>:</a:t>
            </a:r>
            <a:endParaRPr kumimoji="1" lang="ja-JP" altLang="en-US" sz="2800" b="1" u="sng" dirty="0">
              <a:solidFill>
                <a:schemeClr val="bg1"/>
              </a:solidFill>
              <a:latin typeface="Arial" pitchFamily="34" charset="0"/>
              <a:cs typeface="Arial" pitchFamily="34" charset="0"/>
            </a:endParaRPr>
          </a:p>
        </p:txBody>
      </p:sp>
      <p:sp>
        <p:nvSpPr>
          <p:cNvPr id="55" name="テキスト ボックス 638">
            <a:extLst>
              <a:ext uri="{FF2B5EF4-FFF2-40B4-BE49-F238E27FC236}">
                <a16:creationId xmlns:a16="http://schemas.microsoft.com/office/drawing/2014/main" id="{40453954-4290-7B38-E6D2-745CDFC234A7}"/>
              </a:ext>
            </a:extLst>
          </p:cNvPr>
          <p:cNvSpPr txBox="1"/>
          <p:nvPr/>
        </p:nvSpPr>
        <p:spPr>
          <a:xfrm>
            <a:off x="11032166" y="10380871"/>
            <a:ext cx="3667552" cy="369332"/>
          </a:xfrm>
          <a:prstGeom prst="rect">
            <a:avLst/>
          </a:prstGeom>
          <a:noFill/>
        </p:spPr>
        <p:txBody>
          <a:bodyPr wrap="square" rtlCol="0">
            <a:spAutoFit/>
          </a:bodyPr>
          <a:lstStyle/>
          <a:p>
            <a:pPr marL="457200" indent="-457200">
              <a:buFont typeface="Wingdings" panose="05000000000000000000" pitchFamily="2" charset="2"/>
              <a:buChar char="Ø"/>
            </a:pPr>
            <a:r>
              <a:rPr lang="en-US" altLang="ja-JP" sz="1800" dirty="0"/>
              <a:t>Quantum Annealing</a:t>
            </a:r>
            <a:endParaRPr lang="ja-JP" altLang="en-US" sz="1800" u="sng" dirty="0"/>
          </a:p>
        </p:txBody>
      </p:sp>
      <p:grpSp>
        <p:nvGrpSpPr>
          <p:cNvPr id="193" name="Group 192">
            <a:extLst>
              <a:ext uri="{FF2B5EF4-FFF2-40B4-BE49-F238E27FC236}">
                <a16:creationId xmlns:a16="http://schemas.microsoft.com/office/drawing/2014/main" id="{46DD6D5A-E2FE-29A5-2D61-999B6BA0F325}"/>
              </a:ext>
            </a:extLst>
          </p:cNvPr>
          <p:cNvGrpSpPr/>
          <p:nvPr/>
        </p:nvGrpSpPr>
        <p:grpSpPr>
          <a:xfrm>
            <a:off x="18031528" y="9502703"/>
            <a:ext cx="1903856" cy="3135027"/>
            <a:chOff x="18058778" y="9457462"/>
            <a:chExt cx="1903856" cy="3135027"/>
          </a:xfrm>
        </p:grpSpPr>
        <p:sp>
          <p:nvSpPr>
            <p:cNvPr id="34" name="Oval 33">
              <a:extLst>
                <a:ext uri="{FF2B5EF4-FFF2-40B4-BE49-F238E27FC236}">
                  <a16:creationId xmlns:a16="http://schemas.microsoft.com/office/drawing/2014/main" id="{E4134D4C-05F9-4B32-E4C1-C89FA58AD51B}"/>
                </a:ext>
              </a:extLst>
            </p:cNvPr>
            <p:cNvSpPr/>
            <p:nvPr/>
          </p:nvSpPr>
          <p:spPr bwMode="auto">
            <a:xfrm rot="5400000">
              <a:off x="19336862" y="10713611"/>
              <a:ext cx="628818" cy="622727"/>
            </a:xfrm>
            <a:prstGeom prst="ellipse">
              <a:avLst/>
            </a:prstGeom>
            <a:solidFill>
              <a:srgbClr val="92D05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4</a:t>
              </a:r>
            </a:p>
          </p:txBody>
        </p:sp>
        <p:sp>
          <p:nvSpPr>
            <p:cNvPr id="38" name="Oval 37">
              <a:extLst>
                <a:ext uri="{FF2B5EF4-FFF2-40B4-BE49-F238E27FC236}">
                  <a16:creationId xmlns:a16="http://schemas.microsoft.com/office/drawing/2014/main" id="{0546B6CB-54AE-F3E9-28A4-17AB36BA780D}"/>
                </a:ext>
              </a:extLst>
            </p:cNvPr>
            <p:cNvSpPr/>
            <p:nvPr/>
          </p:nvSpPr>
          <p:spPr bwMode="auto">
            <a:xfrm rot="5400000">
              <a:off x="19336862" y="11966716"/>
              <a:ext cx="628818" cy="622727"/>
            </a:xfrm>
            <a:prstGeom prst="ellipse">
              <a:avLst/>
            </a:prstGeom>
            <a:solidFill>
              <a:srgbClr val="C0000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6</a:t>
              </a:r>
            </a:p>
          </p:txBody>
        </p:sp>
        <p:sp>
          <p:nvSpPr>
            <p:cNvPr id="40" name="Oval 39">
              <a:extLst>
                <a:ext uri="{FF2B5EF4-FFF2-40B4-BE49-F238E27FC236}">
                  <a16:creationId xmlns:a16="http://schemas.microsoft.com/office/drawing/2014/main" id="{2554380E-A126-A37C-BD56-941433F7361F}"/>
                </a:ext>
              </a:extLst>
            </p:cNvPr>
            <p:cNvSpPr/>
            <p:nvPr/>
          </p:nvSpPr>
          <p:spPr bwMode="auto">
            <a:xfrm rot="5400000">
              <a:off x="18055733" y="11966716"/>
              <a:ext cx="628818" cy="622727"/>
            </a:xfrm>
            <a:prstGeom prst="ellipse">
              <a:avLst/>
            </a:prstGeom>
            <a:solidFill>
              <a:srgbClr val="7030A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5</a:t>
              </a:r>
            </a:p>
          </p:txBody>
        </p:sp>
        <p:sp>
          <p:nvSpPr>
            <p:cNvPr id="46" name="Oval 45">
              <a:extLst>
                <a:ext uri="{FF2B5EF4-FFF2-40B4-BE49-F238E27FC236}">
                  <a16:creationId xmlns:a16="http://schemas.microsoft.com/office/drawing/2014/main" id="{1C3DE8BD-5CE1-B216-87D2-6D18E91BF54D}"/>
                </a:ext>
              </a:extLst>
            </p:cNvPr>
            <p:cNvSpPr/>
            <p:nvPr/>
          </p:nvSpPr>
          <p:spPr bwMode="auto">
            <a:xfrm rot="5400000">
              <a:off x="18055733" y="10713612"/>
              <a:ext cx="628818" cy="622727"/>
            </a:xfrm>
            <a:prstGeom prst="ellipse">
              <a:avLst/>
            </a:prstGeom>
            <a:solidFill>
              <a:schemeClr val="accent2">
                <a:lumMod val="60000"/>
                <a:lumOff val="40000"/>
              </a:schemeClr>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3</a:t>
              </a:r>
            </a:p>
          </p:txBody>
        </p:sp>
        <p:sp>
          <p:nvSpPr>
            <p:cNvPr id="49" name="Oval 48">
              <a:extLst>
                <a:ext uri="{FF2B5EF4-FFF2-40B4-BE49-F238E27FC236}">
                  <a16:creationId xmlns:a16="http://schemas.microsoft.com/office/drawing/2014/main" id="{B25F0A9F-5E35-7AD7-6D22-FEDE3818D05B}"/>
                </a:ext>
              </a:extLst>
            </p:cNvPr>
            <p:cNvSpPr/>
            <p:nvPr/>
          </p:nvSpPr>
          <p:spPr bwMode="auto">
            <a:xfrm rot="5400000">
              <a:off x="18055733" y="9460507"/>
              <a:ext cx="628818" cy="622727"/>
            </a:xfrm>
            <a:prstGeom prst="ellipse">
              <a:avLst/>
            </a:prstGeom>
            <a:solidFill>
              <a:srgbClr val="92D05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1</a:t>
              </a:r>
            </a:p>
          </p:txBody>
        </p:sp>
        <p:cxnSp>
          <p:nvCxnSpPr>
            <p:cNvPr id="62" name="Straight Connector 61">
              <a:extLst>
                <a:ext uri="{FF2B5EF4-FFF2-40B4-BE49-F238E27FC236}">
                  <a16:creationId xmlns:a16="http://schemas.microsoft.com/office/drawing/2014/main" id="{4244C42C-7CC5-8A10-7FA6-78463E50FA74}"/>
                </a:ext>
              </a:extLst>
            </p:cNvPr>
            <p:cNvCxnSpPr>
              <a:cxnSpLocks/>
              <a:stCxn id="34" idx="2"/>
              <a:endCxn id="184" idx="6"/>
            </p:cNvCxnSpPr>
            <p:nvPr/>
          </p:nvCxnSpPr>
          <p:spPr bwMode="auto">
            <a:xfrm flipV="1">
              <a:off x="19651271" y="10086280"/>
              <a:ext cx="0" cy="624286"/>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6F696C59-42F7-BAFE-C54D-D063D43307F7}"/>
                </a:ext>
              </a:extLst>
            </p:cNvPr>
            <p:cNvCxnSpPr>
              <a:cxnSpLocks/>
              <a:stCxn id="46" idx="2"/>
              <a:endCxn id="49" idx="6"/>
            </p:cNvCxnSpPr>
            <p:nvPr/>
          </p:nvCxnSpPr>
          <p:spPr bwMode="auto">
            <a:xfrm flipV="1">
              <a:off x="18370142" y="10086280"/>
              <a:ext cx="0" cy="624287"/>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0A91C0F3-C51C-7565-BB3F-27DF28F4749D}"/>
                </a:ext>
              </a:extLst>
            </p:cNvPr>
            <p:cNvCxnSpPr>
              <a:cxnSpLocks/>
              <a:stCxn id="40" idx="2"/>
              <a:endCxn id="46" idx="6"/>
            </p:cNvCxnSpPr>
            <p:nvPr/>
          </p:nvCxnSpPr>
          <p:spPr bwMode="auto">
            <a:xfrm flipV="1">
              <a:off x="18370142" y="11339385"/>
              <a:ext cx="0" cy="624286"/>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0A21BD0F-324B-8AE7-24AE-713CF6A9BB68}"/>
                </a:ext>
              </a:extLst>
            </p:cNvPr>
            <p:cNvCxnSpPr>
              <a:cxnSpLocks/>
              <a:stCxn id="38" idx="2"/>
              <a:endCxn id="34" idx="6"/>
            </p:cNvCxnSpPr>
            <p:nvPr/>
          </p:nvCxnSpPr>
          <p:spPr bwMode="auto">
            <a:xfrm flipV="1">
              <a:off x="19651271" y="11339384"/>
              <a:ext cx="0" cy="624287"/>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60B7EB2F-B94E-906D-B96E-E513E759FCA8}"/>
                </a:ext>
              </a:extLst>
            </p:cNvPr>
            <p:cNvCxnSpPr>
              <a:cxnSpLocks/>
              <a:endCxn id="34" idx="5"/>
            </p:cNvCxnSpPr>
            <p:nvPr/>
          </p:nvCxnSpPr>
          <p:spPr bwMode="auto">
            <a:xfrm flipV="1">
              <a:off x="18562246" y="11247296"/>
              <a:ext cx="868858" cy="814222"/>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D2F44935-BA4F-CBF8-BCB4-E0292269BA1B}"/>
                </a:ext>
              </a:extLst>
            </p:cNvPr>
            <p:cNvCxnSpPr>
              <a:cxnSpLocks/>
              <a:stCxn id="38" idx="3"/>
              <a:endCxn id="46" idx="7"/>
            </p:cNvCxnSpPr>
            <p:nvPr/>
          </p:nvCxnSpPr>
          <p:spPr bwMode="auto">
            <a:xfrm flipH="1" flipV="1">
              <a:off x="18590310" y="11247297"/>
              <a:ext cx="840794" cy="808462"/>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2AEF4850-1D9E-DB2B-F833-448E4C4310E9}"/>
                </a:ext>
              </a:extLst>
            </p:cNvPr>
            <p:cNvCxnSpPr>
              <a:cxnSpLocks/>
              <a:stCxn id="38" idx="4"/>
              <a:endCxn id="40" idx="0"/>
            </p:cNvCxnSpPr>
            <p:nvPr/>
          </p:nvCxnSpPr>
          <p:spPr bwMode="auto">
            <a:xfrm flipH="1">
              <a:off x="18681506" y="12278080"/>
              <a:ext cx="658402" cy="0"/>
            </a:xfrm>
            <a:prstGeom prst="line">
              <a:avLst/>
            </a:prstGeom>
            <a:solidFill>
              <a:srgbClr val="FF9900"/>
            </a:solidFill>
            <a:ln w="38100" cap="flat" cmpd="sng" algn="ctr">
              <a:solidFill>
                <a:schemeClr val="tx1"/>
              </a:solidFill>
              <a:prstDash val="solid"/>
              <a:round/>
              <a:headEnd type="none" w="med" len="med"/>
              <a:tailEnd type="none" w="med" len="med"/>
            </a:ln>
            <a:effectLst/>
          </p:spPr>
        </p:cxnSp>
        <p:sp>
          <p:nvSpPr>
            <p:cNvPr id="184" name="Oval 183">
              <a:extLst>
                <a:ext uri="{FF2B5EF4-FFF2-40B4-BE49-F238E27FC236}">
                  <a16:creationId xmlns:a16="http://schemas.microsoft.com/office/drawing/2014/main" id="{9843AFEE-5475-3336-7272-3745CC54D415}"/>
                </a:ext>
              </a:extLst>
            </p:cNvPr>
            <p:cNvSpPr/>
            <p:nvPr/>
          </p:nvSpPr>
          <p:spPr bwMode="auto">
            <a:xfrm rot="5400000">
              <a:off x="19336862" y="9460507"/>
              <a:ext cx="628818" cy="622727"/>
            </a:xfrm>
            <a:prstGeom prst="ellipse">
              <a:avLst/>
            </a:prstGeom>
            <a:solidFill>
              <a:schemeClr val="accent2">
                <a:lumMod val="60000"/>
                <a:lumOff val="40000"/>
              </a:schemeClr>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2</a:t>
              </a:r>
            </a:p>
          </p:txBody>
        </p:sp>
        <p:cxnSp>
          <p:nvCxnSpPr>
            <p:cNvPr id="190" name="Straight Connector 189">
              <a:extLst>
                <a:ext uri="{FF2B5EF4-FFF2-40B4-BE49-F238E27FC236}">
                  <a16:creationId xmlns:a16="http://schemas.microsoft.com/office/drawing/2014/main" id="{69E93EC1-EC31-9432-A715-0A468129C564}"/>
                </a:ext>
              </a:extLst>
            </p:cNvPr>
            <p:cNvCxnSpPr>
              <a:cxnSpLocks/>
              <a:stCxn id="184" idx="4"/>
              <a:endCxn id="49" idx="0"/>
            </p:cNvCxnSpPr>
            <p:nvPr/>
          </p:nvCxnSpPr>
          <p:spPr bwMode="auto">
            <a:xfrm flipH="1">
              <a:off x="18681506" y="9771871"/>
              <a:ext cx="658402" cy="0"/>
            </a:xfrm>
            <a:prstGeom prst="line">
              <a:avLst/>
            </a:prstGeom>
            <a:solidFill>
              <a:srgbClr val="FF9900"/>
            </a:solidFill>
            <a:ln w="38100" cap="flat" cmpd="sng" algn="ctr">
              <a:solidFill>
                <a:schemeClr val="tx1"/>
              </a:solidFill>
              <a:prstDash val="solid"/>
              <a:round/>
              <a:headEnd type="none" w="med" len="med"/>
              <a:tailEnd type="none" w="med" len="med"/>
            </a:ln>
            <a:effectLst/>
          </p:spPr>
        </p:cxnSp>
      </p:grpSp>
      <p:grpSp>
        <p:nvGrpSpPr>
          <p:cNvPr id="194" name="Group 193">
            <a:extLst>
              <a:ext uri="{FF2B5EF4-FFF2-40B4-BE49-F238E27FC236}">
                <a16:creationId xmlns:a16="http://schemas.microsoft.com/office/drawing/2014/main" id="{6497A283-1E96-9FE3-9CD8-D09AB1114331}"/>
              </a:ext>
            </a:extLst>
          </p:cNvPr>
          <p:cNvGrpSpPr/>
          <p:nvPr/>
        </p:nvGrpSpPr>
        <p:grpSpPr>
          <a:xfrm>
            <a:off x="23822350" y="9502703"/>
            <a:ext cx="1903856" cy="3135027"/>
            <a:chOff x="18058778" y="9457462"/>
            <a:chExt cx="1903856" cy="3135027"/>
          </a:xfrm>
        </p:grpSpPr>
        <p:sp>
          <p:nvSpPr>
            <p:cNvPr id="195" name="Oval 194">
              <a:extLst>
                <a:ext uri="{FF2B5EF4-FFF2-40B4-BE49-F238E27FC236}">
                  <a16:creationId xmlns:a16="http://schemas.microsoft.com/office/drawing/2014/main" id="{99E81EDC-1216-1153-362D-A5C38B4E9585}"/>
                </a:ext>
              </a:extLst>
            </p:cNvPr>
            <p:cNvSpPr/>
            <p:nvPr/>
          </p:nvSpPr>
          <p:spPr bwMode="auto">
            <a:xfrm rot="5400000">
              <a:off x="19336862" y="10713611"/>
              <a:ext cx="628818" cy="622727"/>
            </a:xfrm>
            <a:prstGeom prst="ellipse">
              <a:avLst/>
            </a:prstGeom>
            <a:solidFill>
              <a:schemeClr val="accent2">
                <a:lumMod val="60000"/>
                <a:lumOff val="40000"/>
              </a:schemeClr>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4</a:t>
              </a:r>
            </a:p>
          </p:txBody>
        </p:sp>
        <p:sp>
          <p:nvSpPr>
            <p:cNvPr id="196" name="Oval 195">
              <a:extLst>
                <a:ext uri="{FF2B5EF4-FFF2-40B4-BE49-F238E27FC236}">
                  <a16:creationId xmlns:a16="http://schemas.microsoft.com/office/drawing/2014/main" id="{1C10FDAE-1C5D-CADD-54F3-2B9E941ADA69}"/>
                </a:ext>
              </a:extLst>
            </p:cNvPr>
            <p:cNvSpPr/>
            <p:nvPr/>
          </p:nvSpPr>
          <p:spPr bwMode="auto">
            <a:xfrm rot="5400000">
              <a:off x="19336862" y="11966716"/>
              <a:ext cx="628818" cy="622727"/>
            </a:xfrm>
            <a:prstGeom prst="ellipse">
              <a:avLst/>
            </a:prstGeom>
            <a:solidFill>
              <a:srgbClr val="C0000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6</a:t>
              </a:r>
            </a:p>
          </p:txBody>
        </p:sp>
        <p:sp>
          <p:nvSpPr>
            <p:cNvPr id="197" name="Oval 196">
              <a:extLst>
                <a:ext uri="{FF2B5EF4-FFF2-40B4-BE49-F238E27FC236}">
                  <a16:creationId xmlns:a16="http://schemas.microsoft.com/office/drawing/2014/main" id="{30289492-C7EC-2552-0439-768E4F2CD0A1}"/>
                </a:ext>
              </a:extLst>
            </p:cNvPr>
            <p:cNvSpPr/>
            <p:nvPr/>
          </p:nvSpPr>
          <p:spPr bwMode="auto">
            <a:xfrm rot="5400000">
              <a:off x="18055733" y="11966716"/>
              <a:ext cx="628818" cy="622727"/>
            </a:xfrm>
            <a:prstGeom prst="ellipse">
              <a:avLst/>
            </a:prstGeom>
            <a:solidFill>
              <a:schemeClr val="accent2">
                <a:lumMod val="60000"/>
                <a:lumOff val="40000"/>
              </a:schemeClr>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5</a:t>
              </a:r>
            </a:p>
          </p:txBody>
        </p:sp>
        <p:sp>
          <p:nvSpPr>
            <p:cNvPr id="198" name="Oval 197">
              <a:extLst>
                <a:ext uri="{FF2B5EF4-FFF2-40B4-BE49-F238E27FC236}">
                  <a16:creationId xmlns:a16="http://schemas.microsoft.com/office/drawing/2014/main" id="{42D13BDD-5721-9F5E-779E-A6F1089CD434}"/>
                </a:ext>
              </a:extLst>
            </p:cNvPr>
            <p:cNvSpPr/>
            <p:nvPr/>
          </p:nvSpPr>
          <p:spPr bwMode="auto">
            <a:xfrm rot="5400000">
              <a:off x="18055733" y="10713612"/>
              <a:ext cx="628818" cy="622727"/>
            </a:xfrm>
            <a:prstGeom prst="ellipse">
              <a:avLst/>
            </a:prstGeom>
            <a:solidFill>
              <a:schemeClr val="accent2">
                <a:lumMod val="60000"/>
                <a:lumOff val="40000"/>
              </a:schemeClr>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3</a:t>
              </a:r>
            </a:p>
          </p:txBody>
        </p:sp>
        <p:sp>
          <p:nvSpPr>
            <p:cNvPr id="199" name="Oval 198">
              <a:extLst>
                <a:ext uri="{FF2B5EF4-FFF2-40B4-BE49-F238E27FC236}">
                  <a16:creationId xmlns:a16="http://schemas.microsoft.com/office/drawing/2014/main" id="{E05469EA-6D44-53BA-463C-CA5EEA0DF062}"/>
                </a:ext>
              </a:extLst>
            </p:cNvPr>
            <p:cNvSpPr/>
            <p:nvPr/>
          </p:nvSpPr>
          <p:spPr bwMode="auto">
            <a:xfrm rot="5400000">
              <a:off x="18055733" y="9460507"/>
              <a:ext cx="628818" cy="622727"/>
            </a:xfrm>
            <a:prstGeom prst="ellipse">
              <a:avLst/>
            </a:prstGeom>
            <a:solidFill>
              <a:schemeClr val="accent2">
                <a:lumMod val="60000"/>
                <a:lumOff val="40000"/>
              </a:schemeClr>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1</a:t>
              </a:r>
            </a:p>
          </p:txBody>
        </p:sp>
        <p:cxnSp>
          <p:nvCxnSpPr>
            <p:cNvPr id="200" name="Straight Connector 199">
              <a:extLst>
                <a:ext uri="{FF2B5EF4-FFF2-40B4-BE49-F238E27FC236}">
                  <a16:creationId xmlns:a16="http://schemas.microsoft.com/office/drawing/2014/main" id="{9548FB84-AD8D-3D4E-5FAD-DCBE6BF6EA70}"/>
                </a:ext>
              </a:extLst>
            </p:cNvPr>
            <p:cNvCxnSpPr>
              <a:cxnSpLocks/>
              <a:stCxn id="195" idx="2"/>
              <a:endCxn id="208" idx="6"/>
            </p:cNvCxnSpPr>
            <p:nvPr/>
          </p:nvCxnSpPr>
          <p:spPr bwMode="auto">
            <a:xfrm flipV="1">
              <a:off x="19651271" y="10086280"/>
              <a:ext cx="0" cy="624286"/>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01" name="Straight Connector 200">
              <a:extLst>
                <a:ext uri="{FF2B5EF4-FFF2-40B4-BE49-F238E27FC236}">
                  <a16:creationId xmlns:a16="http://schemas.microsoft.com/office/drawing/2014/main" id="{812320A1-F643-D32C-3F5A-F912D68C7BF9}"/>
                </a:ext>
              </a:extLst>
            </p:cNvPr>
            <p:cNvCxnSpPr>
              <a:cxnSpLocks/>
              <a:stCxn id="198" idx="2"/>
              <a:endCxn id="199" idx="6"/>
            </p:cNvCxnSpPr>
            <p:nvPr/>
          </p:nvCxnSpPr>
          <p:spPr bwMode="auto">
            <a:xfrm flipV="1">
              <a:off x="18370142" y="10086280"/>
              <a:ext cx="0" cy="624287"/>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03" name="Straight Connector 202">
              <a:extLst>
                <a:ext uri="{FF2B5EF4-FFF2-40B4-BE49-F238E27FC236}">
                  <a16:creationId xmlns:a16="http://schemas.microsoft.com/office/drawing/2014/main" id="{082C7C92-167E-FE7A-AD39-C3951BF4FF88}"/>
                </a:ext>
              </a:extLst>
            </p:cNvPr>
            <p:cNvCxnSpPr>
              <a:cxnSpLocks/>
              <a:stCxn id="197" idx="2"/>
              <a:endCxn id="198" idx="6"/>
            </p:cNvCxnSpPr>
            <p:nvPr/>
          </p:nvCxnSpPr>
          <p:spPr bwMode="auto">
            <a:xfrm flipV="1">
              <a:off x="18370142" y="11339385"/>
              <a:ext cx="0" cy="624286"/>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04" name="Straight Connector 203">
              <a:extLst>
                <a:ext uri="{FF2B5EF4-FFF2-40B4-BE49-F238E27FC236}">
                  <a16:creationId xmlns:a16="http://schemas.microsoft.com/office/drawing/2014/main" id="{84D4B63F-0594-97D4-AD7A-455027645B31}"/>
                </a:ext>
              </a:extLst>
            </p:cNvPr>
            <p:cNvCxnSpPr>
              <a:cxnSpLocks/>
              <a:stCxn id="196" idx="2"/>
              <a:endCxn id="195" idx="6"/>
            </p:cNvCxnSpPr>
            <p:nvPr/>
          </p:nvCxnSpPr>
          <p:spPr bwMode="auto">
            <a:xfrm flipV="1">
              <a:off x="19651271" y="11339384"/>
              <a:ext cx="0" cy="624287"/>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05" name="Straight Connector 204">
              <a:extLst>
                <a:ext uri="{FF2B5EF4-FFF2-40B4-BE49-F238E27FC236}">
                  <a16:creationId xmlns:a16="http://schemas.microsoft.com/office/drawing/2014/main" id="{FB56039C-13F3-6956-E355-753BA3E714CB}"/>
                </a:ext>
              </a:extLst>
            </p:cNvPr>
            <p:cNvCxnSpPr>
              <a:cxnSpLocks/>
              <a:endCxn id="195" idx="5"/>
            </p:cNvCxnSpPr>
            <p:nvPr/>
          </p:nvCxnSpPr>
          <p:spPr bwMode="auto">
            <a:xfrm flipV="1">
              <a:off x="18562246" y="11247296"/>
              <a:ext cx="868858" cy="814222"/>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06" name="Straight Connector 205">
              <a:extLst>
                <a:ext uri="{FF2B5EF4-FFF2-40B4-BE49-F238E27FC236}">
                  <a16:creationId xmlns:a16="http://schemas.microsoft.com/office/drawing/2014/main" id="{9A8D2C77-6A88-7617-60D7-FC7A77DDD609}"/>
                </a:ext>
              </a:extLst>
            </p:cNvPr>
            <p:cNvCxnSpPr>
              <a:cxnSpLocks/>
              <a:stCxn id="196" idx="3"/>
              <a:endCxn id="198" idx="7"/>
            </p:cNvCxnSpPr>
            <p:nvPr/>
          </p:nvCxnSpPr>
          <p:spPr bwMode="auto">
            <a:xfrm flipH="1" flipV="1">
              <a:off x="18590310" y="11247297"/>
              <a:ext cx="840794" cy="808462"/>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07" name="Straight Connector 206">
              <a:extLst>
                <a:ext uri="{FF2B5EF4-FFF2-40B4-BE49-F238E27FC236}">
                  <a16:creationId xmlns:a16="http://schemas.microsoft.com/office/drawing/2014/main" id="{5FD28A3A-BC65-E386-1D03-D91195CE6DFF}"/>
                </a:ext>
              </a:extLst>
            </p:cNvPr>
            <p:cNvCxnSpPr>
              <a:cxnSpLocks/>
              <a:stCxn id="196" idx="4"/>
              <a:endCxn id="197" idx="0"/>
            </p:cNvCxnSpPr>
            <p:nvPr/>
          </p:nvCxnSpPr>
          <p:spPr bwMode="auto">
            <a:xfrm flipH="1">
              <a:off x="18681506" y="12278080"/>
              <a:ext cx="658402" cy="0"/>
            </a:xfrm>
            <a:prstGeom prst="line">
              <a:avLst/>
            </a:prstGeom>
            <a:solidFill>
              <a:srgbClr val="FF9900"/>
            </a:solidFill>
            <a:ln w="38100" cap="flat" cmpd="sng" algn="ctr">
              <a:solidFill>
                <a:schemeClr val="tx1"/>
              </a:solidFill>
              <a:prstDash val="solid"/>
              <a:round/>
              <a:headEnd type="none" w="med" len="med"/>
              <a:tailEnd type="none" w="med" len="med"/>
            </a:ln>
            <a:effectLst/>
          </p:spPr>
        </p:cxnSp>
        <p:sp>
          <p:nvSpPr>
            <p:cNvPr id="208" name="Oval 207">
              <a:extLst>
                <a:ext uri="{FF2B5EF4-FFF2-40B4-BE49-F238E27FC236}">
                  <a16:creationId xmlns:a16="http://schemas.microsoft.com/office/drawing/2014/main" id="{30A93217-E6DA-40B9-686E-C1E778F48465}"/>
                </a:ext>
              </a:extLst>
            </p:cNvPr>
            <p:cNvSpPr/>
            <p:nvPr/>
          </p:nvSpPr>
          <p:spPr bwMode="auto">
            <a:xfrm rot="5400000">
              <a:off x="19336862" y="9460507"/>
              <a:ext cx="628818" cy="622727"/>
            </a:xfrm>
            <a:prstGeom prst="ellipse">
              <a:avLst/>
            </a:prstGeom>
            <a:solidFill>
              <a:srgbClr val="C0000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2</a:t>
              </a:r>
            </a:p>
          </p:txBody>
        </p:sp>
        <p:cxnSp>
          <p:nvCxnSpPr>
            <p:cNvPr id="210" name="Straight Connector 209">
              <a:extLst>
                <a:ext uri="{FF2B5EF4-FFF2-40B4-BE49-F238E27FC236}">
                  <a16:creationId xmlns:a16="http://schemas.microsoft.com/office/drawing/2014/main" id="{E7C8EE48-E481-F3DA-A42C-653998B13CE4}"/>
                </a:ext>
              </a:extLst>
            </p:cNvPr>
            <p:cNvCxnSpPr>
              <a:cxnSpLocks/>
              <a:stCxn id="208" idx="4"/>
              <a:endCxn id="199" idx="0"/>
            </p:cNvCxnSpPr>
            <p:nvPr/>
          </p:nvCxnSpPr>
          <p:spPr bwMode="auto">
            <a:xfrm flipH="1">
              <a:off x="18681506" y="9771871"/>
              <a:ext cx="658402" cy="0"/>
            </a:xfrm>
            <a:prstGeom prst="line">
              <a:avLst/>
            </a:prstGeom>
            <a:solidFill>
              <a:srgbClr val="FF9900"/>
            </a:solidFill>
            <a:ln w="38100" cap="flat" cmpd="sng" algn="ctr">
              <a:solidFill>
                <a:schemeClr val="tx1"/>
              </a:solidFill>
              <a:prstDash val="solid"/>
              <a:round/>
              <a:headEnd type="none" w="med" len="med"/>
              <a:tailEnd type="none" w="med" len="med"/>
            </a:ln>
            <a:effectLst/>
          </p:spPr>
        </p:cxnSp>
      </p:grpSp>
      <p:grpSp>
        <p:nvGrpSpPr>
          <p:cNvPr id="211" name="Group 210">
            <a:extLst>
              <a:ext uri="{FF2B5EF4-FFF2-40B4-BE49-F238E27FC236}">
                <a16:creationId xmlns:a16="http://schemas.microsoft.com/office/drawing/2014/main" id="{B3595AF1-9B82-4C8B-2360-41D3A5C98A88}"/>
              </a:ext>
            </a:extLst>
          </p:cNvPr>
          <p:cNvGrpSpPr/>
          <p:nvPr/>
        </p:nvGrpSpPr>
        <p:grpSpPr>
          <a:xfrm>
            <a:off x="29529752" y="9502703"/>
            <a:ext cx="1903856" cy="3135027"/>
            <a:chOff x="18058778" y="9457462"/>
            <a:chExt cx="1903856" cy="3135027"/>
          </a:xfrm>
        </p:grpSpPr>
        <p:sp>
          <p:nvSpPr>
            <p:cNvPr id="212" name="Oval 211">
              <a:extLst>
                <a:ext uri="{FF2B5EF4-FFF2-40B4-BE49-F238E27FC236}">
                  <a16:creationId xmlns:a16="http://schemas.microsoft.com/office/drawing/2014/main" id="{3C910791-3C2F-2ADC-31BF-5D005EE1896D}"/>
                </a:ext>
              </a:extLst>
            </p:cNvPr>
            <p:cNvSpPr/>
            <p:nvPr/>
          </p:nvSpPr>
          <p:spPr bwMode="auto">
            <a:xfrm rot="5400000">
              <a:off x="19336862" y="10713611"/>
              <a:ext cx="628818" cy="622727"/>
            </a:xfrm>
            <a:prstGeom prst="ellipse">
              <a:avLst/>
            </a:prstGeom>
            <a:solidFill>
              <a:srgbClr val="00B05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4</a:t>
              </a:r>
            </a:p>
          </p:txBody>
        </p:sp>
        <p:sp>
          <p:nvSpPr>
            <p:cNvPr id="213" name="Oval 212">
              <a:extLst>
                <a:ext uri="{FF2B5EF4-FFF2-40B4-BE49-F238E27FC236}">
                  <a16:creationId xmlns:a16="http://schemas.microsoft.com/office/drawing/2014/main" id="{3BDC9A30-9FD4-1DA0-B771-38B6555B4BD0}"/>
                </a:ext>
              </a:extLst>
            </p:cNvPr>
            <p:cNvSpPr/>
            <p:nvPr/>
          </p:nvSpPr>
          <p:spPr bwMode="auto">
            <a:xfrm rot="5400000">
              <a:off x="19336862" y="11966716"/>
              <a:ext cx="628818" cy="622727"/>
            </a:xfrm>
            <a:prstGeom prst="ellipse">
              <a:avLst/>
            </a:prstGeom>
            <a:solidFill>
              <a:srgbClr val="00B05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6</a:t>
              </a:r>
            </a:p>
          </p:txBody>
        </p:sp>
        <p:sp>
          <p:nvSpPr>
            <p:cNvPr id="214" name="Oval 213">
              <a:extLst>
                <a:ext uri="{FF2B5EF4-FFF2-40B4-BE49-F238E27FC236}">
                  <a16:creationId xmlns:a16="http://schemas.microsoft.com/office/drawing/2014/main" id="{641E6E7D-88DC-8F3F-43CF-0FFBD816E6A8}"/>
                </a:ext>
              </a:extLst>
            </p:cNvPr>
            <p:cNvSpPr/>
            <p:nvPr/>
          </p:nvSpPr>
          <p:spPr bwMode="auto">
            <a:xfrm rot="5400000">
              <a:off x="18055733" y="11966716"/>
              <a:ext cx="628818" cy="622727"/>
            </a:xfrm>
            <a:prstGeom prst="ellipse">
              <a:avLst/>
            </a:prstGeom>
            <a:solidFill>
              <a:srgbClr val="00B05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5</a:t>
              </a:r>
            </a:p>
          </p:txBody>
        </p:sp>
        <p:sp>
          <p:nvSpPr>
            <p:cNvPr id="216" name="Oval 215">
              <a:extLst>
                <a:ext uri="{FF2B5EF4-FFF2-40B4-BE49-F238E27FC236}">
                  <a16:creationId xmlns:a16="http://schemas.microsoft.com/office/drawing/2014/main" id="{46E85526-D442-41DB-BCC4-1CD58963A87B}"/>
                </a:ext>
              </a:extLst>
            </p:cNvPr>
            <p:cNvSpPr/>
            <p:nvPr/>
          </p:nvSpPr>
          <p:spPr bwMode="auto">
            <a:xfrm rot="5400000">
              <a:off x="18055733" y="10713612"/>
              <a:ext cx="628818" cy="622727"/>
            </a:xfrm>
            <a:prstGeom prst="ellipse">
              <a:avLst/>
            </a:prstGeom>
            <a:solidFill>
              <a:srgbClr val="C0000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3</a:t>
              </a:r>
            </a:p>
          </p:txBody>
        </p:sp>
        <p:sp>
          <p:nvSpPr>
            <p:cNvPr id="217" name="Oval 216">
              <a:extLst>
                <a:ext uri="{FF2B5EF4-FFF2-40B4-BE49-F238E27FC236}">
                  <a16:creationId xmlns:a16="http://schemas.microsoft.com/office/drawing/2014/main" id="{F9B9673B-295B-3CAF-A14A-D2FFBB059C1C}"/>
                </a:ext>
              </a:extLst>
            </p:cNvPr>
            <p:cNvSpPr/>
            <p:nvPr/>
          </p:nvSpPr>
          <p:spPr bwMode="auto">
            <a:xfrm rot="5400000">
              <a:off x="18055733" y="9460507"/>
              <a:ext cx="628818" cy="622727"/>
            </a:xfrm>
            <a:prstGeom prst="ellipse">
              <a:avLst/>
            </a:prstGeom>
            <a:solidFill>
              <a:srgbClr val="C0000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1</a:t>
              </a:r>
            </a:p>
          </p:txBody>
        </p:sp>
        <p:cxnSp>
          <p:nvCxnSpPr>
            <p:cNvPr id="218" name="Straight Connector 217">
              <a:extLst>
                <a:ext uri="{FF2B5EF4-FFF2-40B4-BE49-F238E27FC236}">
                  <a16:creationId xmlns:a16="http://schemas.microsoft.com/office/drawing/2014/main" id="{E9384B86-5776-76AF-7233-8124632E4005}"/>
                </a:ext>
              </a:extLst>
            </p:cNvPr>
            <p:cNvCxnSpPr>
              <a:cxnSpLocks/>
              <a:stCxn id="212" idx="2"/>
              <a:endCxn id="227" idx="6"/>
            </p:cNvCxnSpPr>
            <p:nvPr/>
          </p:nvCxnSpPr>
          <p:spPr bwMode="auto">
            <a:xfrm flipV="1">
              <a:off x="19651271" y="10086280"/>
              <a:ext cx="0" cy="624286"/>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19" name="Straight Connector 218">
              <a:extLst>
                <a:ext uri="{FF2B5EF4-FFF2-40B4-BE49-F238E27FC236}">
                  <a16:creationId xmlns:a16="http://schemas.microsoft.com/office/drawing/2014/main" id="{80FCF120-C97D-FFFD-ADF1-1C2C5B63BE55}"/>
                </a:ext>
              </a:extLst>
            </p:cNvPr>
            <p:cNvCxnSpPr>
              <a:cxnSpLocks/>
              <a:stCxn id="216" idx="2"/>
              <a:endCxn id="217" idx="6"/>
            </p:cNvCxnSpPr>
            <p:nvPr/>
          </p:nvCxnSpPr>
          <p:spPr bwMode="auto">
            <a:xfrm flipV="1">
              <a:off x="18370142" y="10086280"/>
              <a:ext cx="0" cy="624287"/>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21" name="Straight Connector 220">
              <a:extLst>
                <a:ext uri="{FF2B5EF4-FFF2-40B4-BE49-F238E27FC236}">
                  <a16:creationId xmlns:a16="http://schemas.microsoft.com/office/drawing/2014/main" id="{6EFCD125-6C3A-2DDE-47B6-08FE8BCA7869}"/>
                </a:ext>
              </a:extLst>
            </p:cNvPr>
            <p:cNvCxnSpPr>
              <a:cxnSpLocks/>
              <a:stCxn id="214" idx="2"/>
              <a:endCxn id="216" idx="6"/>
            </p:cNvCxnSpPr>
            <p:nvPr/>
          </p:nvCxnSpPr>
          <p:spPr bwMode="auto">
            <a:xfrm flipV="1">
              <a:off x="18370142" y="11339385"/>
              <a:ext cx="0" cy="624286"/>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22" name="Straight Connector 221">
              <a:extLst>
                <a:ext uri="{FF2B5EF4-FFF2-40B4-BE49-F238E27FC236}">
                  <a16:creationId xmlns:a16="http://schemas.microsoft.com/office/drawing/2014/main" id="{BD02B8A1-2FA1-7FDF-8CEA-EEB266A1855B}"/>
                </a:ext>
              </a:extLst>
            </p:cNvPr>
            <p:cNvCxnSpPr>
              <a:cxnSpLocks/>
              <a:stCxn id="213" idx="2"/>
              <a:endCxn id="212" idx="6"/>
            </p:cNvCxnSpPr>
            <p:nvPr/>
          </p:nvCxnSpPr>
          <p:spPr bwMode="auto">
            <a:xfrm flipV="1">
              <a:off x="19651271" y="11339384"/>
              <a:ext cx="0" cy="624287"/>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24" name="Straight Connector 223">
              <a:extLst>
                <a:ext uri="{FF2B5EF4-FFF2-40B4-BE49-F238E27FC236}">
                  <a16:creationId xmlns:a16="http://schemas.microsoft.com/office/drawing/2014/main" id="{C23EC0A9-6486-0ED7-BA26-5CB18972DCD2}"/>
                </a:ext>
              </a:extLst>
            </p:cNvPr>
            <p:cNvCxnSpPr>
              <a:cxnSpLocks/>
              <a:endCxn id="212" idx="5"/>
            </p:cNvCxnSpPr>
            <p:nvPr/>
          </p:nvCxnSpPr>
          <p:spPr bwMode="auto">
            <a:xfrm flipV="1">
              <a:off x="18562246" y="11247296"/>
              <a:ext cx="868858" cy="814222"/>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25" name="Straight Connector 224">
              <a:extLst>
                <a:ext uri="{FF2B5EF4-FFF2-40B4-BE49-F238E27FC236}">
                  <a16:creationId xmlns:a16="http://schemas.microsoft.com/office/drawing/2014/main" id="{308AE2E7-2F80-0796-6AE5-9ED0CBA9B8FA}"/>
                </a:ext>
              </a:extLst>
            </p:cNvPr>
            <p:cNvCxnSpPr>
              <a:cxnSpLocks/>
              <a:stCxn id="213" idx="3"/>
              <a:endCxn id="216" idx="7"/>
            </p:cNvCxnSpPr>
            <p:nvPr/>
          </p:nvCxnSpPr>
          <p:spPr bwMode="auto">
            <a:xfrm flipH="1" flipV="1">
              <a:off x="18590310" y="11247297"/>
              <a:ext cx="840794" cy="808462"/>
            </a:xfrm>
            <a:prstGeom prst="line">
              <a:avLst/>
            </a:prstGeom>
            <a:solidFill>
              <a:srgbClr val="FF9900"/>
            </a:solidFill>
            <a:ln w="38100" cap="flat" cmpd="sng" algn="ctr">
              <a:solidFill>
                <a:schemeClr val="tx1"/>
              </a:solidFill>
              <a:prstDash val="solid"/>
              <a:round/>
              <a:headEnd type="none" w="med" len="med"/>
              <a:tailEnd type="none" w="med" len="med"/>
            </a:ln>
            <a:effectLst/>
          </p:spPr>
        </p:cxnSp>
        <p:cxnSp>
          <p:nvCxnSpPr>
            <p:cNvPr id="226" name="Straight Connector 225">
              <a:extLst>
                <a:ext uri="{FF2B5EF4-FFF2-40B4-BE49-F238E27FC236}">
                  <a16:creationId xmlns:a16="http://schemas.microsoft.com/office/drawing/2014/main" id="{D317C0B7-1D49-9198-4073-1EC1E91852C3}"/>
                </a:ext>
              </a:extLst>
            </p:cNvPr>
            <p:cNvCxnSpPr>
              <a:cxnSpLocks/>
              <a:stCxn id="213" idx="4"/>
              <a:endCxn id="214" idx="0"/>
            </p:cNvCxnSpPr>
            <p:nvPr/>
          </p:nvCxnSpPr>
          <p:spPr bwMode="auto">
            <a:xfrm flipH="1">
              <a:off x="18681506" y="12278080"/>
              <a:ext cx="658402" cy="0"/>
            </a:xfrm>
            <a:prstGeom prst="line">
              <a:avLst/>
            </a:prstGeom>
            <a:solidFill>
              <a:srgbClr val="FF9900"/>
            </a:solidFill>
            <a:ln w="38100" cap="flat" cmpd="sng" algn="ctr">
              <a:solidFill>
                <a:schemeClr val="tx1"/>
              </a:solidFill>
              <a:prstDash val="solid"/>
              <a:round/>
              <a:headEnd type="none" w="med" len="med"/>
              <a:tailEnd type="none" w="med" len="med"/>
            </a:ln>
            <a:effectLst/>
          </p:spPr>
        </p:cxnSp>
        <p:sp>
          <p:nvSpPr>
            <p:cNvPr id="227" name="Oval 226">
              <a:extLst>
                <a:ext uri="{FF2B5EF4-FFF2-40B4-BE49-F238E27FC236}">
                  <a16:creationId xmlns:a16="http://schemas.microsoft.com/office/drawing/2014/main" id="{F6D694FA-83A9-EA75-6A6C-31D0FB6DCEEA}"/>
                </a:ext>
              </a:extLst>
            </p:cNvPr>
            <p:cNvSpPr/>
            <p:nvPr/>
          </p:nvSpPr>
          <p:spPr bwMode="auto">
            <a:xfrm rot="5400000">
              <a:off x="19336862" y="9460507"/>
              <a:ext cx="628818" cy="622727"/>
            </a:xfrm>
            <a:prstGeom prst="ellipse">
              <a:avLst/>
            </a:prstGeom>
            <a:solidFill>
              <a:srgbClr val="C00000"/>
            </a:solidFill>
            <a:ln w="38100" cap="flat" cmpd="sng" algn="ctr">
              <a:solidFill>
                <a:schemeClr val="tx1"/>
              </a:solidFill>
              <a:prstDash val="solid"/>
              <a:round/>
              <a:headEnd type="none" w="med" len="med"/>
              <a:tailEnd type="triangl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JP" sz="3200" b="1" i="0" u="none" strike="noStrike" cap="none" normalizeH="0" baseline="0" dirty="0">
                  <a:ln>
                    <a:noFill/>
                  </a:ln>
                  <a:solidFill>
                    <a:schemeClr val="bg1"/>
                  </a:solidFill>
                  <a:effectLst/>
                  <a:latin typeface="Arial" charset="0"/>
                  <a:ea typeface="ＭＳ Ｐゴシック" pitchFamily="50" charset="-128"/>
                </a:rPr>
                <a:t>2</a:t>
              </a:r>
            </a:p>
          </p:txBody>
        </p:sp>
        <p:cxnSp>
          <p:nvCxnSpPr>
            <p:cNvPr id="228" name="Straight Connector 227">
              <a:extLst>
                <a:ext uri="{FF2B5EF4-FFF2-40B4-BE49-F238E27FC236}">
                  <a16:creationId xmlns:a16="http://schemas.microsoft.com/office/drawing/2014/main" id="{BF98FF4C-6E81-044E-F5F9-381D07374056}"/>
                </a:ext>
              </a:extLst>
            </p:cNvPr>
            <p:cNvCxnSpPr>
              <a:cxnSpLocks/>
              <a:stCxn id="227" idx="4"/>
              <a:endCxn id="217" idx="0"/>
            </p:cNvCxnSpPr>
            <p:nvPr/>
          </p:nvCxnSpPr>
          <p:spPr bwMode="auto">
            <a:xfrm flipH="1">
              <a:off x="18681506" y="9771871"/>
              <a:ext cx="658402" cy="0"/>
            </a:xfrm>
            <a:prstGeom prst="line">
              <a:avLst/>
            </a:prstGeom>
            <a:solidFill>
              <a:srgbClr val="FF9900"/>
            </a:solidFill>
            <a:ln w="38100" cap="flat" cmpd="sng" algn="ctr">
              <a:solidFill>
                <a:schemeClr val="tx1"/>
              </a:solidFill>
              <a:prstDash val="solid"/>
              <a:round/>
              <a:headEnd type="none" w="med" len="med"/>
              <a:tailEnd type="none" w="med" len="med"/>
            </a:ln>
            <a:effectLst/>
          </p:spPr>
        </p:cxnSp>
      </p:grpSp>
      <p:pic>
        <p:nvPicPr>
          <p:cNvPr id="231" name="Picture 230">
            <a:extLst>
              <a:ext uri="{FF2B5EF4-FFF2-40B4-BE49-F238E27FC236}">
                <a16:creationId xmlns:a16="http://schemas.microsoft.com/office/drawing/2014/main" id="{5950935B-EF53-36EF-2C2C-019E3629DC4A}"/>
              </a:ext>
            </a:extLst>
          </p:cNvPr>
          <p:cNvPicPr>
            <a:picLocks noChangeAspect="1"/>
          </p:cNvPicPr>
          <p:nvPr/>
        </p:nvPicPr>
        <p:blipFill>
          <a:blip r:embed="rId38"/>
          <a:stretch>
            <a:fillRect/>
          </a:stretch>
        </p:blipFill>
        <p:spPr>
          <a:xfrm>
            <a:off x="25397124" y="15806180"/>
            <a:ext cx="4755356" cy="4403107"/>
          </a:xfrm>
          <a:prstGeom prst="rect">
            <a:avLst/>
          </a:prstGeom>
        </p:spPr>
      </p:pic>
      <p:pic>
        <p:nvPicPr>
          <p:cNvPr id="236" name="Picture 235">
            <a:extLst>
              <a:ext uri="{FF2B5EF4-FFF2-40B4-BE49-F238E27FC236}">
                <a16:creationId xmlns:a16="http://schemas.microsoft.com/office/drawing/2014/main" id="{059A2C54-19EF-B72A-85D5-7B2CF1D64C3C}"/>
              </a:ext>
            </a:extLst>
          </p:cNvPr>
          <p:cNvPicPr>
            <a:picLocks noChangeAspect="1"/>
          </p:cNvPicPr>
          <p:nvPr/>
        </p:nvPicPr>
        <p:blipFill>
          <a:blip r:embed="rId39"/>
          <a:stretch>
            <a:fillRect/>
          </a:stretch>
        </p:blipFill>
        <p:spPr>
          <a:xfrm>
            <a:off x="25543743" y="27252845"/>
            <a:ext cx="5800522" cy="5600963"/>
          </a:xfrm>
          <a:prstGeom prst="rect">
            <a:avLst/>
          </a:prstGeom>
        </p:spPr>
      </p:pic>
    </p:spTree>
    <p:extLst>
      <p:ext uri="{BB962C8B-B14F-4D97-AF65-F5344CB8AC3E}">
        <p14:creationId xmlns:p14="http://schemas.microsoft.com/office/powerpoint/2010/main" val="422067780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00"/>
        </a:solidFill>
        <a:ln w="38100"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sz="3200" b="1" i="0" u="none" strike="noStrike" cap="none" normalizeH="0" baseline="0" smtClean="0">
            <a:ln>
              <a:noFill/>
            </a:ln>
            <a:solidFill>
              <a:schemeClr val="bg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rgbClr val="FF9900"/>
        </a:solidFill>
        <a:ln w="38100"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sz="3200" b="1" i="0" u="none" strike="noStrike" cap="none" normalizeH="0" baseline="0" smtClean="0">
            <a:ln>
              <a:noFill/>
            </a:ln>
            <a:solidFill>
              <a:schemeClr val="bg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132994</TotalTime>
  <Words>1114</Words>
  <Application>Microsoft Macintosh PowerPoint</Application>
  <PresentationFormat>Custom</PresentationFormat>
  <Paragraphs>160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游ゴシック</vt:lpstr>
      <vt:lpstr>游明朝</vt:lpstr>
      <vt:lpstr>Arial</vt:lpstr>
      <vt:lpstr>Cambria Math</vt:lpstr>
      <vt:lpstr>Times New Roman</vt:lpstr>
      <vt:lpstr>Wingdings</vt:lpstr>
      <vt:lpstr>1_標準デザイン</vt:lpstr>
      <vt:lpstr>PowerPoint Presentation</vt:lpstr>
    </vt:vector>
  </TitlesOfParts>
  <Company>TUAT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Quantum Annealing: A Novel Approach to Solving Multiple NP-Hard Problems Concurrently</dc:title>
  <dc:creator>Yusuke TOMODA</dc:creator>
  <cp:lastModifiedBy>ARTAG JARGALSAIKHAN</cp:lastModifiedBy>
  <cp:revision>3361</cp:revision>
  <cp:lastPrinted>2019-07-12T05:46:35Z</cp:lastPrinted>
  <dcterms:created xsi:type="dcterms:W3CDTF">2001-08-26T06:20:24Z</dcterms:created>
  <dcterms:modified xsi:type="dcterms:W3CDTF">2023-09-07T00:16:48Z</dcterms:modified>
</cp:coreProperties>
</file>