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68" r:id="rId2"/>
  </p:sldMasterIdLst>
  <p:sldIdLst>
    <p:sldId id="272" r:id="rId3"/>
    <p:sldId id="266" r:id="rId4"/>
    <p:sldId id="269" r:id="rId5"/>
    <p:sldId id="257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72" d="100"/>
          <a:sy n="72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92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86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3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7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65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89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6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4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27ED9C8-F09A-4D9E-BEC0-4725162E21F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5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45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86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442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67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856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638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106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081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27ED9C8-F09A-4D9E-BEC0-4725162E21F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69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cdbd42c-ae41-46b2-8081-6d03ba54ca2c?pbi_source=PowerPoi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powerbi.com/groups/me/reports/ccdbd42c-ae41-46b2-8081-6d03ba54ca2c/ReportSection?pbi_source=PowerPoint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powerbi.com/groups/me/reports/ccdbd42c-ae41-46b2-8081-6d03ba54ca2c/ReportSection878558c811f67ab7f67e?pbi_source=PowerPoint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p.powerbi.com/groups/me/reports/ccdbd42c-ae41-46b2-8081-6d03ba54ca2c/ReportSection61004da46d11eb5689df?pbi_source=PowerPoint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err="1">
                <a:solidFill>
                  <a:srgbClr val="F3C910"/>
                </a:solidFill>
              </a:rPr>
              <a:t>Dcube_Executive_Slide_deck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2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4D35-A55B-41FA-8057-9C7C5459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48" y="273165"/>
            <a:ext cx="9905998" cy="768626"/>
          </a:xfrm>
        </p:spPr>
        <p:txBody>
          <a:bodyPr/>
          <a:lstStyle/>
          <a:p>
            <a:pPr algn="ctr"/>
            <a:r>
              <a:rPr lang="en-US" dirty="0"/>
              <a:t>Executive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320CF-A4A9-424C-95BC-2909EDBE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51722"/>
            <a:ext cx="9905998" cy="287572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</a:rPr>
              <a:t>ABC Inc’s Strategy to Launch with products in GLP1 and SGLT Classes is a prudent one as both have a growth of about 46%. The combined Market is about 17 B$, There is a great potential to gain existing and emerging market share. </a:t>
            </a:r>
          </a:p>
          <a:p>
            <a:r>
              <a:rPr lang="en-US" dirty="0">
                <a:effectLst/>
              </a:rPr>
              <a:t>One other recommendation for ABC Inc is to consider the generic Drug Metformin for its  future launch. It is a 6.5 Billion $ market with a growth rate of 60%, it is almost 83% of the Generic drug market with new prescriptions at 93 million and total at 239 Million.</a:t>
            </a:r>
          </a:p>
          <a:p>
            <a:r>
              <a:rPr lang="en-US" dirty="0">
                <a:effectLst/>
              </a:rPr>
              <a:t>Of course to do a more comprehensive analysis, </a:t>
            </a:r>
            <a:r>
              <a:rPr lang="en-US" dirty="0" err="1">
                <a:effectLst/>
              </a:rPr>
              <a:t>CostToProduce</a:t>
            </a:r>
            <a:r>
              <a:rPr lang="en-US" dirty="0">
                <a:effectLst/>
              </a:rPr>
              <a:t> data will also be useful, and other overhead data to ascertain the profitability of This venture. </a:t>
            </a:r>
          </a:p>
          <a:p>
            <a:r>
              <a:rPr lang="en-US" dirty="0">
                <a:effectLst/>
              </a:rPr>
              <a:t>From a revenue perspective, The launch has all good market indications. </a:t>
            </a:r>
          </a:p>
        </p:txBody>
      </p:sp>
    </p:spTree>
    <p:extLst>
      <p:ext uri="{BB962C8B-B14F-4D97-AF65-F5344CB8AC3E}">
        <p14:creationId xmlns:p14="http://schemas.microsoft.com/office/powerpoint/2010/main" val="147403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4D35-A55B-41FA-8057-9C7C5459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48" y="273165"/>
            <a:ext cx="9905998" cy="626487"/>
          </a:xfrm>
        </p:spPr>
        <p:txBody>
          <a:bodyPr/>
          <a:lstStyle/>
          <a:p>
            <a:pPr algn="ctr"/>
            <a:r>
              <a:rPr lang="en-US" dirty="0"/>
              <a:t>Market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320CF-A4A9-424C-95BC-2909EDBE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943" y="1041792"/>
            <a:ext cx="4671832" cy="554304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effectLst/>
              </a:rPr>
              <a:t>2-year Branded Drug Market – 81.5 Billion (90%), Generic Drug Market – 7.8 billion</a:t>
            </a:r>
          </a:p>
          <a:p>
            <a:pPr lvl="0"/>
            <a:r>
              <a:rPr lang="en-US" dirty="0">
                <a:effectLst/>
              </a:rPr>
              <a:t>YOY Change – Branded +14%, Generic Drug +45%</a:t>
            </a:r>
          </a:p>
          <a:p>
            <a:r>
              <a:rPr lang="en-US" dirty="0">
                <a:effectLst/>
              </a:rPr>
              <a:t>SGLT and GLP1 class is a 17-billion $ market, about 20% of the Branded drug market, both saw yoy change of about +46%, thus validating the company’s Strategy to enter this market.</a:t>
            </a:r>
          </a:p>
          <a:p>
            <a:r>
              <a:rPr lang="en-US" dirty="0">
                <a:effectLst/>
              </a:rPr>
              <a:t>Branded Sales per prescription is 547$ while Generic sales per prescription is 31$</a:t>
            </a:r>
          </a:p>
          <a:p>
            <a:r>
              <a:rPr lang="en-US" dirty="0">
                <a:effectLst/>
              </a:rPr>
              <a:t>Branded Num of prescriptions is 149 Million, while Generic Num of prescription is 253 Million</a:t>
            </a:r>
          </a:p>
        </p:txBody>
      </p:sp>
      <p:pic>
        <p:nvPicPr>
          <p:cNvPr id="5" name="Picture">
            <a:hlinkClick r:id="rId2"/>
            <a:extLst>
              <a:ext uri="{FF2B5EF4-FFF2-40B4-BE49-F238E27FC236}">
                <a16:creationId xmlns:a16="http://schemas.microsoft.com/office/drawing/2014/main" id="{4E652617-2DFF-40DF-B38D-D45A9394A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41791"/>
            <a:ext cx="7388942" cy="55430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209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4D35-A55B-41FA-8057-9C7C5459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2280"/>
            <a:ext cx="9905998" cy="675860"/>
          </a:xfrm>
        </p:spPr>
        <p:txBody>
          <a:bodyPr/>
          <a:lstStyle/>
          <a:p>
            <a:pPr algn="ctr"/>
            <a:r>
              <a:rPr lang="en-US" dirty="0"/>
              <a:t>GLP Class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320CF-A4A9-424C-95BC-2909EDBE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0744" y="1209365"/>
            <a:ext cx="4602366" cy="5265177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GLP Class product has an overall Growth Rate of 46%, with sales of 9.5 B$ over two years. </a:t>
            </a:r>
          </a:p>
          <a:p>
            <a:r>
              <a:rPr lang="en-US" dirty="0">
                <a:effectLst/>
              </a:rPr>
              <a:t>Its top products are 26 at the highest Growth Rate of 374%, 25 at 113% 23 is at 47%, and 27 is at 27%</a:t>
            </a:r>
          </a:p>
          <a:p>
            <a:r>
              <a:rPr lang="en-US" dirty="0">
                <a:effectLst/>
              </a:rPr>
              <a:t>Product 22 has a decline of -39% and 24 is at -9%</a:t>
            </a:r>
          </a:p>
          <a:p>
            <a:r>
              <a:rPr lang="en-US" dirty="0">
                <a:effectLst/>
              </a:rPr>
              <a:t>Average Annual Cost of Therapy across this class is 740$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</a:t>
            </a:r>
          </a:p>
        </p:txBody>
      </p:sp>
      <p:pic>
        <p:nvPicPr>
          <p:cNvPr id="5" name="Picture">
            <a:hlinkClick r:id="rId2"/>
            <a:extLst>
              <a:ext uri="{FF2B5EF4-FFF2-40B4-BE49-F238E27FC236}">
                <a16:creationId xmlns:a16="http://schemas.microsoft.com/office/drawing/2014/main" id="{D6DE6C2C-6034-4889-BF91-E09C0645A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4618"/>
            <a:ext cx="7410744" cy="52651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4D35-A55B-41FA-8057-9C7C5459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8784"/>
            <a:ext cx="9905998" cy="808381"/>
          </a:xfrm>
        </p:spPr>
        <p:txBody>
          <a:bodyPr/>
          <a:lstStyle/>
          <a:p>
            <a:pPr algn="ctr"/>
            <a:r>
              <a:rPr lang="en-US" dirty="0"/>
              <a:t>SGLT Class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320CF-A4A9-424C-95BC-2909EDBE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7276" y="1020417"/>
            <a:ext cx="5214518" cy="5380382"/>
          </a:xfrm>
        </p:spPr>
        <p:txBody>
          <a:bodyPr>
            <a:normAutofit/>
          </a:bodyPr>
          <a:lstStyle/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SGLT Class product has an overall Growth Rate of 45.5%, with sales of 7.6 B$ over two years. </a:t>
            </a:r>
          </a:p>
          <a:p>
            <a:r>
              <a:rPr lang="en-US" dirty="0">
                <a:effectLst/>
              </a:rPr>
              <a:t>Its top products are 102 at the highest Growth Rate of 186%, 105 at 161%,  106 is at 131%, and 103 is at 82%	</a:t>
            </a:r>
          </a:p>
          <a:p>
            <a:r>
              <a:rPr lang="en-US" dirty="0">
                <a:effectLst/>
              </a:rPr>
              <a:t>Average Annual Cost of Therapy across this class is 466$</a:t>
            </a:r>
          </a:p>
          <a:p>
            <a:endParaRPr lang="en-US" dirty="0">
              <a:effectLst/>
            </a:endParaRPr>
          </a:p>
        </p:txBody>
      </p:sp>
      <p:pic>
        <p:nvPicPr>
          <p:cNvPr id="5" name="Picture">
            <a:hlinkClick r:id="rId2"/>
            <a:extLst>
              <a:ext uri="{FF2B5EF4-FFF2-40B4-BE49-F238E27FC236}">
                <a16:creationId xmlns:a16="http://schemas.microsoft.com/office/drawing/2014/main" id="{900626DB-D7A0-4517-989F-765D1B6C6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6" y="1007164"/>
            <a:ext cx="5883110" cy="5393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200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4D35-A55B-41FA-8057-9C7C5459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48" y="206477"/>
            <a:ext cx="9905998" cy="7807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Metformin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320CF-A4A9-424C-95BC-2909EDBE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6361" y="987270"/>
            <a:ext cx="3746090" cy="566425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effectLst/>
              </a:rPr>
              <a:t>Generic Metformin, YOY change 59%, 2-year sales 6.75 billion, 83% of Generic Drug Sales. </a:t>
            </a:r>
          </a:p>
          <a:p>
            <a:pPr lvl="0"/>
            <a:r>
              <a:rPr lang="en-US" dirty="0">
                <a:effectLst/>
              </a:rPr>
              <a:t>Branded Metformin sales fell by 45% from 922 million to almost 500 million in the same time period.</a:t>
            </a:r>
          </a:p>
          <a:p>
            <a:pPr lvl="0"/>
            <a:r>
              <a:rPr lang="en-US" dirty="0">
                <a:effectLst/>
              </a:rPr>
              <a:t>Metformin is at 239M total prescriptions and 93 million new prescriptions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A159B8-1A94-4717-94B1-8FDFBB34C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42" y="987270"/>
            <a:ext cx="7818537" cy="566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473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448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Segoe UI</vt:lpstr>
      <vt:lpstr>Segoe UI Light</vt:lpstr>
      <vt:lpstr>Custom Design</vt:lpstr>
      <vt:lpstr>Mesh</vt:lpstr>
      <vt:lpstr>PowerPoint Presentation</vt:lpstr>
      <vt:lpstr>Executive Summary</vt:lpstr>
      <vt:lpstr>Market Overview</vt:lpstr>
      <vt:lpstr>GLP Class Overview</vt:lpstr>
      <vt:lpstr>SGLT Class Overview</vt:lpstr>
      <vt:lpstr>Metformin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Jagadananda dasa</cp:lastModifiedBy>
  <cp:revision>47</cp:revision>
  <dcterms:created xsi:type="dcterms:W3CDTF">2016-09-04T11:54:55Z</dcterms:created>
  <dcterms:modified xsi:type="dcterms:W3CDTF">2020-11-04T14:04:09Z</dcterms:modified>
</cp:coreProperties>
</file>