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0706B-1E0F-4AA0-9350-8434FCE3F72E}" v="2" dt="2020-06-20T07:35:49.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074" autoAdjust="0"/>
    <p:restoredTop sz="94660"/>
  </p:normalViewPr>
  <p:slideViewPr>
    <p:cSldViewPr snapToGrid="0">
      <p:cViewPr>
        <p:scale>
          <a:sx n="96" d="100"/>
          <a:sy n="96" d="100"/>
        </p:scale>
        <p:origin x="1152" y="-16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dananda dasa" userId="82fc156a60639615" providerId="LiveId" clId="{0DA0706B-1E0F-4AA0-9350-8434FCE3F72E}"/>
    <pc:docChg chg="modSld">
      <pc:chgData name="Jagadananda dasa" userId="82fc156a60639615" providerId="LiveId" clId="{0DA0706B-1E0F-4AA0-9350-8434FCE3F72E}" dt="2020-07-12T05:55:58.987" v="1250" actId="20577"/>
      <pc:docMkLst>
        <pc:docMk/>
      </pc:docMkLst>
      <pc:sldChg chg="modSp">
        <pc:chgData name="Jagadananda dasa" userId="82fc156a60639615" providerId="LiveId" clId="{0DA0706B-1E0F-4AA0-9350-8434FCE3F72E}" dt="2020-07-12T05:55:58.987" v="1250" actId="20577"/>
        <pc:sldMkLst>
          <pc:docMk/>
          <pc:sldMk cId="0" sldId="256"/>
        </pc:sldMkLst>
        <pc:spChg chg="mod">
          <ac:chgData name="Jagadananda dasa" userId="82fc156a60639615" providerId="LiveId" clId="{0DA0706B-1E0F-4AA0-9350-8434FCE3F72E}" dt="2020-07-12T05:50:33.570" v="1000" actId="1076"/>
          <ac:spMkLst>
            <pc:docMk/>
            <pc:sldMk cId="0" sldId="256"/>
            <ac:spMk id="30" creationId="{00000000-0000-0000-0000-000000000000}"/>
          </ac:spMkLst>
        </pc:spChg>
        <pc:spChg chg="mod">
          <ac:chgData name="Jagadananda dasa" userId="82fc156a60639615" providerId="LiveId" clId="{0DA0706B-1E0F-4AA0-9350-8434FCE3F72E}" dt="2020-06-20T07:36:21.951" v="558" actId="1076"/>
          <ac:spMkLst>
            <pc:docMk/>
            <pc:sldMk cId="0" sldId="256"/>
            <ac:spMk id="31" creationId="{00000000-0000-0000-0000-000000000000}"/>
          </ac:spMkLst>
        </pc:spChg>
        <pc:spChg chg="mod">
          <ac:chgData name="Jagadananda dasa" userId="82fc156a60639615" providerId="LiveId" clId="{0DA0706B-1E0F-4AA0-9350-8434FCE3F72E}" dt="2020-07-12T05:50:14.809" v="997" actId="1076"/>
          <ac:spMkLst>
            <pc:docMk/>
            <pc:sldMk cId="0" sldId="256"/>
            <ac:spMk id="32" creationId="{00000000-0000-0000-0000-000000000000}"/>
          </ac:spMkLst>
        </pc:spChg>
        <pc:spChg chg="mod">
          <ac:chgData name="Jagadananda dasa" userId="82fc156a60639615" providerId="LiveId" clId="{0DA0706B-1E0F-4AA0-9350-8434FCE3F72E}" dt="2020-06-20T07:36:16.499" v="557" actId="1076"/>
          <ac:spMkLst>
            <pc:docMk/>
            <pc:sldMk cId="0" sldId="256"/>
            <ac:spMk id="33" creationId="{00000000-0000-0000-0000-000000000000}"/>
          </ac:spMkLst>
        </pc:spChg>
        <pc:spChg chg="mod">
          <ac:chgData name="Jagadananda dasa" userId="82fc156a60639615" providerId="LiveId" clId="{0DA0706B-1E0F-4AA0-9350-8434FCE3F72E}" dt="2020-06-20T07:26:04.149" v="0" actId="6549"/>
          <ac:spMkLst>
            <pc:docMk/>
            <pc:sldMk cId="0" sldId="256"/>
            <ac:spMk id="34" creationId="{00000000-0000-0000-0000-000000000000}"/>
          </ac:spMkLst>
        </pc:spChg>
        <pc:spChg chg="mod">
          <ac:chgData name="Jagadananda dasa" userId="82fc156a60639615" providerId="LiveId" clId="{0DA0706B-1E0F-4AA0-9350-8434FCE3F72E}" dt="2020-07-12T05:47:38.155" v="836" actId="20577"/>
          <ac:spMkLst>
            <pc:docMk/>
            <pc:sldMk cId="0" sldId="256"/>
            <ac:spMk id="35" creationId="{00000000-0000-0000-0000-000000000000}"/>
          </ac:spMkLst>
        </pc:spChg>
        <pc:spChg chg="mod">
          <ac:chgData name="Jagadananda dasa" userId="82fc156a60639615" providerId="LiveId" clId="{0DA0706B-1E0F-4AA0-9350-8434FCE3F72E}" dt="2020-07-12T05:50:50.029" v="1002" actId="14100"/>
          <ac:spMkLst>
            <pc:docMk/>
            <pc:sldMk cId="0" sldId="256"/>
            <ac:spMk id="36" creationId="{00000000-0000-0000-0000-000000000000}"/>
          </ac:spMkLst>
        </pc:spChg>
        <pc:spChg chg="mod">
          <ac:chgData name="Jagadananda dasa" userId="82fc156a60639615" providerId="LiveId" clId="{0DA0706B-1E0F-4AA0-9350-8434FCE3F72E}" dt="2020-06-29T04:31:23.834" v="828" actId="20577"/>
          <ac:spMkLst>
            <pc:docMk/>
            <pc:sldMk cId="0" sldId="256"/>
            <ac:spMk id="37" creationId="{00000000-0000-0000-0000-000000000000}"/>
          </ac:spMkLst>
        </pc:spChg>
        <pc:spChg chg="mod">
          <ac:chgData name="Jagadananda dasa" userId="82fc156a60639615" providerId="LiveId" clId="{0DA0706B-1E0F-4AA0-9350-8434FCE3F72E}" dt="2020-07-12T05:55:02.105" v="1178" actId="1076"/>
          <ac:spMkLst>
            <pc:docMk/>
            <pc:sldMk cId="0" sldId="256"/>
            <ac:spMk id="38" creationId="{00000000-0000-0000-0000-000000000000}"/>
          </ac:spMkLst>
        </pc:spChg>
        <pc:spChg chg="mod">
          <ac:chgData name="Jagadananda dasa" userId="82fc156a60639615" providerId="LiveId" clId="{0DA0706B-1E0F-4AA0-9350-8434FCE3F72E}" dt="2020-07-12T05:55:58.987" v="1250" actId="20577"/>
          <ac:spMkLst>
            <pc:docMk/>
            <pc:sldMk cId="0" sldId="256"/>
            <ac:spMk id="47" creationId="{00000000-0000-0000-0000-000000000000}"/>
          </ac:spMkLst>
        </pc:spChg>
        <pc:spChg chg="mod">
          <ac:chgData name="Jagadananda dasa" userId="82fc156a60639615" providerId="LiveId" clId="{0DA0706B-1E0F-4AA0-9350-8434FCE3F72E}" dt="2020-07-12T05:54:10.791" v="1175"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9743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196539" y="4490199"/>
            <a:ext cx="288315" cy="322602"/>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26264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12534" y="4543658"/>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22949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Real Estate Investment is a Multi billion dollar business with multiple factors impacting an individual house price and the real estate market. </a:t>
            </a:r>
            <a:endParaRPr dirty="0"/>
          </a:p>
        </p:txBody>
      </p:sp>
      <p:sp>
        <p:nvSpPr>
          <p:cNvPr id="35" name="Google Shape;35;p1"/>
          <p:cNvSpPr txBox="1"/>
          <p:nvPr/>
        </p:nvSpPr>
        <p:spPr>
          <a:xfrm>
            <a:off x="143108" y="3538875"/>
            <a:ext cx="4324418" cy="11257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Design a Linear Regression Model which will accurately (within reasonable statistical parameters, 80-90%) predict the sale price of a house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75250" y="4972114"/>
            <a:ext cx="4324418" cy="11257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The focus of this business initiative is exclusively on developing a linear regression model based on a set of independent variables. The set of independent variables, while it is quite comprehensive, is not exhaustive</a:t>
            </a:r>
            <a:r>
              <a:rPr lang="en-AU" sz="1071" b="1" dirty="0"/>
              <a:t>, and we will also evaluate if a subset of those independent variables makes our model better. </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Global Economic Volatility Factors</a:t>
            </a:r>
          </a:p>
          <a:p>
            <a:pPr marL="0" marR="0" lvl="0" indent="0" algn="l" rtl="0">
              <a:lnSpc>
                <a:spcPct val="100000"/>
              </a:lnSpc>
              <a:spcBef>
                <a:spcPts val="0"/>
              </a:spcBef>
              <a:spcAft>
                <a:spcPts val="0"/>
              </a:spcAft>
              <a:buNone/>
            </a:pPr>
            <a:r>
              <a:rPr lang="en-AU" sz="1070" b="1" dirty="0"/>
              <a:t>US Economic Volatility Factors</a:t>
            </a:r>
          </a:p>
          <a:p>
            <a:pPr marL="0" marR="0" lvl="0" indent="0" algn="l" rtl="0">
              <a:lnSpc>
                <a:spcPct val="100000"/>
              </a:lnSpc>
              <a:spcBef>
                <a:spcPts val="0"/>
              </a:spcBef>
              <a:spcAft>
                <a:spcPts val="0"/>
              </a:spcAft>
              <a:buNone/>
            </a:pPr>
            <a:r>
              <a:rPr lang="en-AU" sz="1070" b="1" i="0" u="none" strike="noStrike" cap="none">
                <a:solidFill>
                  <a:srgbClr val="000000"/>
                </a:solidFill>
                <a:latin typeface="Arial"/>
                <a:ea typeface="Arial"/>
                <a:cs typeface="Arial"/>
                <a:sym typeface="Arial"/>
              </a:rPr>
              <a:t>Volatility </a:t>
            </a:r>
            <a:r>
              <a:rPr lang="en-AU" sz="1070" b="1" i="0" u="none" strike="noStrike" cap="none" dirty="0">
                <a:solidFill>
                  <a:srgbClr val="000000"/>
                </a:solidFill>
                <a:latin typeface="Arial"/>
                <a:ea typeface="Arial"/>
                <a:cs typeface="Arial"/>
                <a:sym typeface="Arial"/>
              </a:rPr>
              <a:t>in the Real Estate Market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5206" y="4651500"/>
            <a:ext cx="4324418" cy="1402358"/>
          </a:xfrm>
          <a:prstGeom prst="rect">
            <a:avLst/>
          </a:prstGeom>
          <a:noFill/>
          <a:ln>
            <a:noFill/>
          </a:ln>
        </p:spPr>
        <p:txBody>
          <a:bodyPr spcFirstLastPara="1" wrap="square" lIns="91425" tIns="45700" rIns="91425" bIns="45700" anchor="t" anchorCtr="0">
            <a:noAutofit/>
          </a:bodyPr>
          <a:lstStyle/>
          <a:p>
            <a:pPr lvl="0"/>
            <a:r>
              <a:rPr lang="en-US" sz="1100" b="1" dirty="0"/>
              <a:t>Digital Real estate data is collected from both public and commercial records that can be found via municipal, realtor, and broker websites or archives. Residential real estate data can be categorized into three attributes: land and ownership data, real estate market data, and real estate demographic data. We will be concerned with the latter two</a:t>
            </a:r>
          </a:p>
          <a:p>
            <a:pPr lvl="0"/>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8760900" cy="1173452"/>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Real Estate Investors, Members of the Technical Staff, Business Unit Executives</a:t>
            </a:r>
            <a:r>
              <a:rPr lang="en-AU" sz="1071" b="1" dirty="0"/>
              <a:t>, Real Estate Developers, Real </a:t>
            </a:r>
            <a:r>
              <a:rPr lang="en-AU" sz="1071" b="1"/>
              <a:t>Estate Agents</a:t>
            </a: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915112"/>
          </a:xfrm>
          <a:prstGeom prst="rect">
            <a:avLst/>
          </a:prstGeom>
          <a:noFill/>
          <a:ln>
            <a:noFill/>
          </a:ln>
        </p:spPr>
        <p:txBody>
          <a:bodyPr spcFirstLastPara="1" wrap="square" lIns="91425" tIns="45700" rIns="91425" bIns="45700" anchor="t" anchorCtr="0">
            <a:noAutofit/>
          </a:bodyPr>
          <a:lstStyle/>
          <a:p>
            <a:pPr lvl="0"/>
            <a:r>
              <a:rPr lang="en-US" b="1" dirty="0"/>
              <a:t>Design a Linear Regression Model based Real Estate Investment predictor within the next month. This predictor will, within industry acceptable statistical measures (80% - 90%) accurately predict the sale price of a house. This Predictor will be used to increase the ROI of the company by at least 10% YOY.</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2978</TotalTime>
  <Words>590</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Jagatpati Jonnalagedda</cp:lastModifiedBy>
  <cp:revision>1</cp:revision>
  <dcterms:modified xsi:type="dcterms:W3CDTF">2020-07-12T05:56:00Z</dcterms:modified>
</cp:coreProperties>
</file>