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8"/>
  </p:notesMasterIdLst>
  <p:sldIdLst>
    <p:sldId id="256" r:id="rId2"/>
    <p:sldId id="277" r:id="rId3"/>
    <p:sldId id="290" r:id="rId4"/>
    <p:sldId id="291" r:id="rId5"/>
    <p:sldId id="292" r:id="rId6"/>
    <p:sldId id="305" r:id="rId7"/>
    <p:sldId id="306" r:id="rId8"/>
    <p:sldId id="304" r:id="rId9"/>
    <p:sldId id="307" r:id="rId10"/>
    <p:sldId id="308" r:id="rId11"/>
    <p:sldId id="309" r:id="rId12"/>
    <p:sldId id="310" r:id="rId13"/>
    <p:sldId id="293" r:id="rId14"/>
    <p:sldId id="294" r:id="rId15"/>
    <p:sldId id="295" r:id="rId16"/>
    <p:sldId id="297" r:id="rId17"/>
    <p:sldId id="296" r:id="rId18"/>
    <p:sldId id="299" r:id="rId19"/>
    <p:sldId id="300" r:id="rId20"/>
    <p:sldId id="301" r:id="rId21"/>
    <p:sldId id="302" r:id="rId22"/>
    <p:sldId id="311" r:id="rId23"/>
    <p:sldId id="284" r:id="rId24"/>
    <p:sldId id="285" r:id="rId25"/>
    <p:sldId id="298" r:id="rId26"/>
    <p:sldId id="303" r:id="rId27"/>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6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9" autoAdjust="0"/>
    <p:restoredTop sz="94670" autoAdjust="0"/>
  </p:normalViewPr>
  <p:slideViewPr>
    <p:cSldViewPr snapToGrid="0">
      <p:cViewPr varScale="1">
        <p:scale>
          <a:sx n="70" d="100"/>
          <a:sy n="70" d="100"/>
        </p:scale>
        <p:origin x="75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8760AD-7DB2-498A-A20F-9AF50F1E58E4}" type="datetimeFigureOut">
              <a:rPr lang="en-US" smtClean="0"/>
              <a:pPr/>
              <a:t>11/7/2017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6C3F1F-9482-4ED8-8E41-DCE644C773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52D1414-2952-4255-B327-299C08EE23D2}" type="slidenum">
              <a:rPr lang="en-US"/>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52D1414-2952-4255-B327-299C08EE23D2}" type="slidenum">
              <a:rPr lang="en-US"/>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GB" dirty="0"/>
          </a:p>
        </p:txBody>
      </p:sp>
      <p:sp>
        <p:nvSpPr>
          <p:cNvPr id="5" name="Footer Placeholder 4"/>
          <p:cNvSpPr>
            <a:spLocks noGrp="1"/>
          </p:cNvSpPr>
          <p:nvPr>
            <p:ph type="ftr" sz="quarter" idx="11"/>
          </p:nvPr>
        </p:nvSpPr>
        <p:spPr/>
        <p:txBody>
          <a:bodyPr/>
          <a:lstStyle>
            <a:lvl1pPr>
              <a:defRPr/>
            </a:lvl1pPr>
          </a:lstStyle>
          <a:p>
            <a:endParaRPr lang="en-GB" dirty="0"/>
          </a:p>
        </p:txBody>
      </p:sp>
      <p:sp>
        <p:nvSpPr>
          <p:cNvPr id="6" name="Slide Number Placeholder 5"/>
          <p:cNvSpPr>
            <a:spLocks noGrp="1"/>
          </p:cNvSpPr>
          <p:nvPr>
            <p:ph type="sldNum" sz="quarter" idx="12"/>
          </p:nvPr>
        </p:nvSpPr>
        <p:spPr/>
        <p:txBody>
          <a:bodyPr/>
          <a:lstStyle>
            <a:lvl1pPr>
              <a:defRPr/>
            </a:lvl1pPr>
          </a:lstStyle>
          <a:p>
            <a:fld id="{F59ED62E-59A9-488B-890D-9A2909C8F26B}" type="slidenum">
              <a:rPr lang="en-GB"/>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dirty="0"/>
          </a:p>
        </p:txBody>
      </p:sp>
      <p:sp>
        <p:nvSpPr>
          <p:cNvPr id="5" name="Footer Placeholder 4"/>
          <p:cNvSpPr>
            <a:spLocks noGrp="1"/>
          </p:cNvSpPr>
          <p:nvPr>
            <p:ph type="ftr" sz="quarter" idx="11"/>
          </p:nvPr>
        </p:nvSpPr>
        <p:spPr/>
        <p:txBody>
          <a:bodyPr/>
          <a:lstStyle>
            <a:lvl1pPr>
              <a:defRPr/>
            </a:lvl1pPr>
          </a:lstStyle>
          <a:p>
            <a:endParaRPr lang="en-GB" dirty="0"/>
          </a:p>
        </p:txBody>
      </p:sp>
      <p:sp>
        <p:nvSpPr>
          <p:cNvPr id="6" name="Slide Number Placeholder 5"/>
          <p:cNvSpPr>
            <a:spLocks noGrp="1"/>
          </p:cNvSpPr>
          <p:nvPr>
            <p:ph type="sldNum" sz="quarter" idx="12"/>
          </p:nvPr>
        </p:nvSpPr>
        <p:spPr/>
        <p:txBody>
          <a:bodyPr/>
          <a:lstStyle>
            <a:lvl1pPr>
              <a:defRPr/>
            </a:lvl1pPr>
          </a:lstStyle>
          <a:p>
            <a:fld id="{0970F042-8AC7-40C8-AF21-9FB3768E38CA}" type="slidenum">
              <a:rPr lang="en-GB"/>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dirty="0"/>
          </a:p>
        </p:txBody>
      </p:sp>
      <p:sp>
        <p:nvSpPr>
          <p:cNvPr id="5" name="Footer Placeholder 4"/>
          <p:cNvSpPr>
            <a:spLocks noGrp="1"/>
          </p:cNvSpPr>
          <p:nvPr>
            <p:ph type="ftr" sz="quarter" idx="11"/>
          </p:nvPr>
        </p:nvSpPr>
        <p:spPr/>
        <p:txBody>
          <a:bodyPr/>
          <a:lstStyle>
            <a:lvl1pPr>
              <a:defRPr/>
            </a:lvl1pPr>
          </a:lstStyle>
          <a:p>
            <a:endParaRPr lang="en-GB" dirty="0"/>
          </a:p>
        </p:txBody>
      </p:sp>
      <p:sp>
        <p:nvSpPr>
          <p:cNvPr id="6" name="Slide Number Placeholder 5"/>
          <p:cNvSpPr>
            <a:spLocks noGrp="1"/>
          </p:cNvSpPr>
          <p:nvPr>
            <p:ph type="sldNum" sz="quarter" idx="12"/>
          </p:nvPr>
        </p:nvSpPr>
        <p:spPr/>
        <p:txBody>
          <a:bodyPr/>
          <a:lstStyle>
            <a:lvl1pPr>
              <a:defRPr/>
            </a:lvl1pPr>
          </a:lstStyle>
          <a:p>
            <a:fld id="{C03D4768-3362-4613-915D-35C686CAF75F}" type="slidenum">
              <a:rPr lang="en-GB"/>
              <a:pPr/>
              <a:t>‹#›</a:t>
            </a:fld>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endParaRPr lang="en-US" dirty="0"/>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GB" dirty="0"/>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GB" dirty="0"/>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BFBDD4D3-E37A-4EFE-A7E9-3B36DA2A5D7D}" type="slidenum">
              <a:rPr lang="en-GB"/>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dirty="0"/>
          </a:p>
        </p:txBody>
      </p:sp>
      <p:sp>
        <p:nvSpPr>
          <p:cNvPr id="5" name="Footer Placeholder 4"/>
          <p:cNvSpPr>
            <a:spLocks noGrp="1"/>
          </p:cNvSpPr>
          <p:nvPr>
            <p:ph type="ftr" sz="quarter" idx="11"/>
          </p:nvPr>
        </p:nvSpPr>
        <p:spPr/>
        <p:txBody>
          <a:bodyPr/>
          <a:lstStyle>
            <a:lvl1pPr>
              <a:defRPr/>
            </a:lvl1pPr>
          </a:lstStyle>
          <a:p>
            <a:endParaRPr lang="en-GB" dirty="0"/>
          </a:p>
        </p:txBody>
      </p:sp>
      <p:sp>
        <p:nvSpPr>
          <p:cNvPr id="6" name="Slide Number Placeholder 5"/>
          <p:cNvSpPr>
            <a:spLocks noGrp="1"/>
          </p:cNvSpPr>
          <p:nvPr>
            <p:ph type="sldNum" sz="quarter" idx="12"/>
          </p:nvPr>
        </p:nvSpPr>
        <p:spPr/>
        <p:txBody>
          <a:bodyPr/>
          <a:lstStyle>
            <a:lvl1pPr>
              <a:defRPr/>
            </a:lvl1pPr>
          </a:lstStyle>
          <a:p>
            <a:fld id="{B0A660A1-B0D9-4A04-8E38-D77E4098444F}" type="slidenum">
              <a:rPr lang="en-GB"/>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dirty="0"/>
          </a:p>
        </p:txBody>
      </p:sp>
      <p:sp>
        <p:nvSpPr>
          <p:cNvPr id="5" name="Footer Placeholder 4"/>
          <p:cNvSpPr>
            <a:spLocks noGrp="1"/>
          </p:cNvSpPr>
          <p:nvPr>
            <p:ph type="ftr" sz="quarter" idx="11"/>
          </p:nvPr>
        </p:nvSpPr>
        <p:spPr/>
        <p:txBody>
          <a:bodyPr/>
          <a:lstStyle>
            <a:lvl1pPr>
              <a:defRPr/>
            </a:lvl1pPr>
          </a:lstStyle>
          <a:p>
            <a:endParaRPr lang="en-GB" dirty="0"/>
          </a:p>
        </p:txBody>
      </p:sp>
      <p:sp>
        <p:nvSpPr>
          <p:cNvPr id="6" name="Slide Number Placeholder 5"/>
          <p:cNvSpPr>
            <a:spLocks noGrp="1"/>
          </p:cNvSpPr>
          <p:nvPr>
            <p:ph type="sldNum" sz="quarter" idx="12"/>
          </p:nvPr>
        </p:nvSpPr>
        <p:spPr/>
        <p:txBody>
          <a:bodyPr/>
          <a:lstStyle>
            <a:lvl1pPr>
              <a:defRPr/>
            </a:lvl1pPr>
          </a:lstStyle>
          <a:p>
            <a:fld id="{44DC84EE-0E46-44D1-AAD1-0E07EFBAEBAF}" type="slidenum">
              <a:rPr lang="en-GB"/>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GB" dirty="0"/>
          </a:p>
        </p:txBody>
      </p:sp>
      <p:sp>
        <p:nvSpPr>
          <p:cNvPr id="6" name="Footer Placeholder 5"/>
          <p:cNvSpPr>
            <a:spLocks noGrp="1"/>
          </p:cNvSpPr>
          <p:nvPr>
            <p:ph type="ftr" sz="quarter" idx="11"/>
          </p:nvPr>
        </p:nvSpPr>
        <p:spPr/>
        <p:txBody>
          <a:bodyPr/>
          <a:lstStyle>
            <a:lvl1pPr>
              <a:defRPr/>
            </a:lvl1pPr>
          </a:lstStyle>
          <a:p>
            <a:endParaRPr lang="en-GB" dirty="0"/>
          </a:p>
        </p:txBody>
      </p:sp>
      <p:sp>
        <p:nvSpPr>
          <p:cNvPr id="7" name="Slide Number Placeholder 6"/>
          <p:cNvSpPr>
            <a:spLocks noGrp="1"/>
          </p:cNvSpPr>
          <p:nvPr>
            <p:ph type="sldNum" sz="quarter" idx="12"/>
          </p:nvPr>
        </p:nvSpPr>
        <p:spPr/>
        <p:txBody>
          <a:bodyPr/>
          <a:lstStyle>
            <a:lvl1pPr>
              <a:defRPr/>
            </a:lvl1pPr>
          </a:lstStyle>
          <a:p>
            <a:fld id="{DF0DED62-157E-45B0-A493-2667AC2BC4AD}" type="slidenum">
              <a:rPr lang="en-GB"/>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GB" dirty="0"/>
          </a:p>
        </p:txBody>
      </p:sp>
      <p:sp>
        <p:nvSpPr>
          <p:cNvPr id="8" name="Footer Placeholder 7"/>
          <p:cNvSpPr>
            <a:spLocks noGrp="1"/>
          </p:cNvSpPr>
          <p:nvPr>
            <p:ph type="ftr" sz="quarter" idx="11"/>
          </p:nvPr>
        </p:nvSpPr>
        <p:spPr/>
        <p:txBody>
          <a:bodyPr/>
          <a:lstStyle>
            <a:lvl1pPr>
              <a:defRPr/>
            </a:lvl1pPr>
          </a:lstStyle>
          <a:p>
            <a:endParaRPr lang="en-GB" dirty="0"/>
          </a:p>
        </p:txBody>
      </p:sp>
      <p:sp>
        <p:nvSpPr>
          <p:cNvPr id="9" name="Slide Number Placeholder 8"/>
          <p:cNvSpPr>
            <a:spLocks noGrp="1"/>
          </p:cNvSpPr>
          <p:nvPr>
            <p:ph type="sldNum" sz="quarter" idx="12"/>
          </p:nvPr>
        </p:nvSpPr>
        <p:spPr/>
        <p:txBody>
          <a:bodyPr/>
          <a:lstStyle>
            <a:lvl1pPr>
              <a:defRPr/>
            </a:lvl1pPr>
          </a:lstStyle>
          <a:p>
            <a:fld id="{ABF3B4AB-7122-4810-826D-3ACD2B6989D4}" type="slidenum">
              <a:rPr lang="en-GB"/>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GB" dirty="0"/>
          </a:p>
        </p:txBody>
      </p:sp>
      <p:sp>
        <p:nvSpPr>
          <p:cNvPr id="4" name="Footer Placeholder 3"/>
          <p:cNvSpPr>
            <a:spLocks noGrp="1"/>
          </p:cNvSpPr>
          <p:nvPr>
            <p:ph type="ftr" sz="quarter" idx="11"/>
          </p:nvPr>
        </p:nvSpPr>
        <p:spPr/>
        <p:txBody>
          <a:bodyPr/>
          <a:lstStyle>
            <a:lvl1pPr>
              <a:defRPr/>
            </a:lvl1pPr>
          </a:lstStyle>
          <a:p>
            <a:endParaRPr lang="en-GB" dirty="0"/>
          </a:p>
        </p:txBody>
      </p:sp>
      <p:sp>
        <p:nvSpPr>
          <p:cNvPr id="5" name="Slide Number Placeholder 4"/>
          <p:cNvSpPr>
            <a:spLocks noGrp="1"/>
          </p:cNvSpPr>
          <p:nvPr>
            <p:ph type="sldNum" sz="quarter" idx="12"/>
          </p:nvPr>
        </p:nvSpPr>
        <p:spPr/>
        <p:txBody>
          <a:bodyPr/>
          <a:lstStyle>
            <a:lvl1pPr>
              <a:defRPr/>
            </a:lvl1pPr>
          </a:lstStyle>
          <a:p>
            <a:fld id="{25FB49B0-6DAA-4457-B650-1E4320B78482}" type="slidenum">
              <a:rPr lang="en-GB"/>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dirty="0"/>
          </a:p>
        </p:txBody>
      </p:sp>
      <p:sp>
        <p:nvSpPr>
          <p:cNvPr id="3" name="Footer Placeholder 2"/>
          <p:cNvSpPr>
            <a:spLocks noGrp="1"/>
          </p:cNvSpPr>
          <p:nvPr>
            <p:ph type="ftr" sz="quarter" idx="11"/>
          </p:nvPr>
        </p:nvSpPr>
        <p:spPr/>
        <p:txBody>
          <a:bodyPr/>
          <a:lstStyle>
            <a:lvl1pPr>
              <a:defRPr/>
            </a:lvl1pPr>
          </a:lstStyle>
          <a:p>
            <a:endParaRPr lang="en-GB" dirty="0"/>
          </a:p>
        </p:txBody>
      </p:sp>
      <p:sp>
        <p:nvSpPr>
          <p:cNvPr id="4" name="Slide Number Placeholder 3"/>
          <p:cNvSpPr>
            <a:spLocks noGrp="1"/>
          </p:cNvSpPr>
          <p:nvPr>
            <p:ph type="sldNum" sz="quarter" idx="12"/>
          </p:nvPr>
        </p:nvSpPr>
        <p:spPr/>
        <p:txBody>
          <a:bodyPr/>
          <a:lstStyle>
            <a:lvl1pPr>
              <a:defRPr/>
            </a:lvl1pPr>
          </a:lstStyle>
          <a:p>
            <a:fld id="{F4B9A60C-8F24-4F96-9CF6-7726CDC27B49}" type="slidenum">
              <a:rPr lang="en-GB"/>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dirty="0"/>
          </a:p>
        </p:txBody>
      </p:sp>
      <p:sp>
        <p:nvSpPr>
          <p:cNvPr id="6" name="Footer Placeholder 5"/>
          <p:cNvSpPr>
            <a:spLocks noGrp="1"/>
          </p:cNvSpPr>
          <p:nvPr>
            <p:ph type="ftr" sz="quarter" idx="11"/>
          </p:nvPr>
        </p:nvSpPr>
        <p:spPr/>
        <p:txBody>
          <a:bodyPr/>
          <a:lstStyle>
            <a:lvl1pPr>
              <a:defRPr/>
            </a:lvl1pPr>
          </a:lstStyle>
          <a:p>
            <a:endParaRPr lang="en-GB" dirty="0"/>
          </a:p>
        </p:txBody>
      </p:sp>
      <p:sp>
        <p:nvSpPr>
          <p:cNvPr id="7" name="Slide Number Placeholder 6"/>
          <p:cNvSpPr>
            <a:spLocks noGrp="1"/>
          </p:cNvSpPr>
          <p:nvPr>
            <p:ph type="sldNum" sz="quarter" idx="12"/>
          </p:nvPr>
        </p:nvSpPr>
        <p:spPr/>
        <p:txBody>
          <a:bodyPr/>
          <a:lstStyle>
            <a:lvl1pPr>
              <a:defRPr/>
            </a:lvl1pPr>
          </a:lstStyle>
          <a:p>
            <a:fld id="{043E0A53-2A64-4F42-B514-BF27503B4728}" type="slidenum">
              <a:rPr lang="en-GB"/>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dirty="0"/>
          </a:p>
        </p:txBody>
      </p:sp>
      <p:sp>
        <p:nvSpPr>
          <p:cNvPr id="6" name="Footer Placeholder 5"/>
          <p:cNvSpPr>
            <a:spLocks noGrp="1"/>
          </p:cNvSpPr>
          <p:nvPr>
            <p:ph type="ftr" sz="quarter" idx="11"/>
          </p:nvPr>
        </p:nvSpPr>
        <p:spPr/>
        <p:txBody>
          <a:bodyPr/>
          <a:lstStyle>
            <a:lvl1pPr>
              <a:defRPr/>
            </a:lvl1pPr>
          </a:lstStyle>
          <a:p>
            <a:endParaRPr lang="en-GB" dirty="0"/>
          </a:p>
        </p:txBody>
      </p:sp>
      <p:sp>
        <p:nvSpPr>
          <p:cNvPr id="7" name="Slide Number Placeholder 6"/>
          <p:cNvSpPr>
            <a:spLocks noGrp="1"/>
          </p:cNvSpPr>
          <p:nvPr>
            <p:ph type="sldNum" sz="quarter" idx="12"/>
          </p:nvPr>
        </p:nvSpPr>
        <p:spPr/>
        <p:txBody>
          <a:bodyPr/>
          <a:lstStyle>
            <a:lvl1pPr>
              <a:defRPr/>
            </a:lvl1pPr>
          </a:lstStyle>
          <a:p>
            <a:fld id="{C5B7EC88-587A-4E12-AAD5-C8AD3BD895A4}" type="slidenum">
              <a:rPr lang="en-GB"/>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2B25B81-0220-4686-9491-8C4C5B3308B1}" type="slidenum">
              <a:rPr lang="en-GB"/>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a:defRPr>
      </a:lvl2pPr>
      <a:lvl3pPr algn="ctr" rtl="0" fontAlgn="base">
        <a:spcBef>
          <a:spcPct val="0"/>
        </a:spcBef>
        <a:spcAft>
          <a:spcPct val="0"/>
        </a:spcAft>
        <a:defRPr sz="4400">
          <a:solidFill>
            <a:schemeClr val="tx2"/>
          </a:solidFill>
          <a:latin typeface="Times"/>
        </a:defRPr>
      </a:lvl3pPr>
      <a:lvl4pPr algn="ctr" rtl="0" fontAlgn="base">
        <a:spcBef>
          <a:spcPct val="0"/>
        </a:spcBef>
        <a:spcAft>
          <a:spcPct val="0"/>
        </a:spcAft>
        <a:defRPr sz="4400">
          <a:solidFill>
            <a:schemeClr val="tx2"/>
          </a:solidFill>
          <a:latin typeface="Times"/>
        </a:defRPr>
      </a:lvl4pPr>
      <a:lvl5pPr algn="ctr" rtl="0" fontAlgn="base">
        <a:spcBef>
          <a:spcPct val="0"/>
        </a:spcBef>
        <a:spcAft>
          <a:spcPct val="0"/>
        </a:spcAft>
        <a:defRPr sz="4400">
          <a:solidFill>
            <a:schemeClr val="tx2"/>
          </a:solidFill>
          <a:latin typeface="Times"/>
        </a:defRPr>
      </a:lvl5pPr>
      <a:lvl6pPr marL="457200" algn="ctr" rtl="0" fontAlgn="base">
        <a:spcBef>
          <a:spcPct val="0"/>
        </a:spcBef>
        <a:spcAft>
          <a:spcPct val="0"/>
        </a:spcAft>
        <a:defRPr sz="4400">
          <a:solidFill>
            <a:schemeClr val="tx2"/>
          </a:solidFill>
          <a:latin typeface="Times"/>
        </a:defRPr>
      </a:lvl6pPr>
      <a:lvl7pPr marL="914400" algn="ctr" rtl="0" fontAlgn="base">
        <a:spcBef>
          <a:spcPct val="0"/>
        </a:spcBef>
        <a:spcAft>
          <a:spcPct val="0"/>
        </a:spcAft>
        <a:defRPr sz="4400">
          <a:solidFill>
            <a:schemeClr val="tx2"/>
          </a:solidFill>
          <a:latin typeface="Times"/>
        </a:defRPr>
      </a:lvl7pPr>
      <a:lvl8pPr marL="1371600" algn="ctr" rtl="0" fontAlgn="base">
        <a:spcBef>
          <a:spcPct val="0"/>
        </a:spcBef>
        <a:spcAft>
          <a:spcPct val="0"/>
        </a:spcAft>
        <a:defRPr sz="4400">
          <a:solidFill>
            <a:schemeClr val="tx2"/>
          </a:solidFill>
          <a:latin typeface="Times"/>
        </a:defRPr>
      </a:lvl8pPr>
      <a:lvl9pPr marL="1828800" algn="ctr" rtl="0" fontAlgn="base">
        <a:spcBef>
          <a:spcPct val="0"/>
        </a:spcBef>
        <a:spcAft>
          <a:spcPct val="0"/>
        </a:spcAft>
        <a:defRPr sz="4400">
          <a:solidFill>
            <a:schemeClr val="tx2"/>
          </a:solidFill>
          <a:latin typeface="Times"/>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obitko.com/tutorials/genetic-algorithms/portuguese/dna-pictures.php" TargetMode="External"/><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gif"/><Relationship Id="rId4" Type="http://schemas.openxmlformats.org/officeDocument/2006/relationships/hyperlink" Target="http://www.obitko.com/tutorials/genetic-algorithms/portuguese/dna-pictures.ph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obitko.com/tutorials/genetic-algorithms/portuguese/dna-pictures.php" TargetMode="External"/><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gif"/></Relationships>
</file>

<file path=ppt/slides/_rels/slide25.xml.rels><?xml version="1.0" encoding="UTF-8" standalone="yes"?>
<Relationships xmlns="http://schemas.openxmlformats.org/package/2006/relationships"><Relationship Id="rId3" Type="http://schemas.openxmlformats.org/officeDocument/2006/relationships/hyperlink" Target="http://www.obitko.com/tutorials/genetic-algorithms/portuguese/dna-pictures.ph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26.xml.rels><?xml version="1.0" encoding="UTF-8" standalone="yes"?>
<Relationships xmlns="http://schemas.openxmlformats.org/package/2006/relationships"><Relationship Id="rId3" Type="http://schemas.openxmlformats.org/officeDocument/2006/relationships/hyperlink" Target="http://www.obitko.com/tutorials/genetic-algorithms/portuguese/dna-pictures.ph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obitko.com/tutorials/genetic-algorithms/portuguese/dna-pictures.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624680"/>
            <a:ext cx="7772400" cy="1295400"/>
          </a:xfrm>
        </p:spPr>
        <p:txBody>
          <a:bodyPr/>
          <a:lstStyle/>
          <a:p>
            <a:r>
              <a:rPr lang="en-GB" dirty="0">
                <a:latin typeface="Arial" charset="0"/>
              </a:rPr>
              <a:t>Introduction to</a:t>
            </a:r>
            <a:br>
              <a:rPr lang="en-GB" dirty="0">
                <a:latin typeface="Arial" charset="0"/>
              </a:rPr>
            </a:br>
            <a:r>
              <a:rPr lang="en-GB" dirty="0">
                <a:latin typeface="Arial" charset="0"/>
              </a:rPr>
              <a:t>Genetic Algorithms</a:t>
            </a:r>
          </a:p>
        </p:txBody>
      </p:sp>
      <p:pic>
        <p:nvPicPr>
          <p:cNvPr id="6" name="Picture 5"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80086" y="164758"/>
            <a:ext cx="8567352" cy="700216"/>
          </a:xfrm>
        </p:spPr>
        <p:txBody>
          <a:bodyPr/>
          <a:lstStyle/>
          <a:p>
            <a:r>
              <a:rPr lang="en-US" dirty="0"/>
              <a:t>Selection </a:t>
            </a:r>
          </a:p>
        </p:txBody>
      </p:sp>
      <p:sp>
        <p:nvSpPr>
          <p:cNvPr id="5" name="Rectangle 3"/>
          <p:cNvSpPr txBox="1">
            <a:spLocks noChangeArrowheads="1"/>
          </p:cNvSpPr>
          <p:nvPr/>
        </p:nvSpPr>
        <p:spPr bwMode="auto">
          <a:xfrm>
            <a:off x="230658" y="906162"/>
            <a:ext cx="8633256" cy="44154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sz="2800" b="1" dirty="0"/>
              <a:t>Roulette Wheel Selection </a:t>
            </a:r>
            <a:endParaRPr lang="en-US" sz="2800" dirty="0"/>
          </a:p>
          <a:p>
            <a:pPr marL="230188" indent="-230188">
              <a:buFont typeface="Arial" pitchFamily="34" charset="0"/>
              <a:buChar char="•"/>
            </a:pPr>
            <a:r>
              <a:rPr lang="en-US" sz="2800" dirty="0"/>
              <a:t>Parents are selected according to their fitness. The better the chromosomes are, the more chances to be selected they have. Imagine a </a:t>
            </a:r>
            <a:r>
              <a:rPr lang="en-US" sz="2800" b="1" dirty="0"/>
              <a:t>roulette wheel</a:t>
            </a:r>
            <a:r>
              <a:rPr lang="en-US" sz="2800" dirty="0"/>
              <a:t> where are placed all chromosomes in the population accordingly to their fitness functions, like on the following picture. </a:t>
            </a:r>
          </a:p>
          <a:p>
            <a:pPr marL="230188" indent="-230188">
              <a:buFont typeface="Arial" pitchFamily="34" charset="0"/>
              <a:buChar char="•"/>
            </a:pPr>
            <a:r>
              <a:rPr lang="en-US" sz="2800" dirty="0"/>
              <a:t>Then a marble is thrown there and selects the chromosome. Chromosomes with bigger </a:t>
            </a:r>
            <a:r>
              <a:rPr lang="en-US" sz="2800" dirty="0" err="1"/>
              <a:t>fitnesses</a:t>
            </a:r>
            <a:r>
              <a:rPr lang="en-US" sz="2800" dirty="0"/>
              <a:t> will be selected more times. </a:t>
            </a:r>
          </a:p>
          <a:p>
            <a:endParaRPr lang="en-US" sz="2800" dirty="0"/>
          </a:p>
          <a:p>
            <a:r>
              <a:rPr lang="en-US" sz="2800" dirty="0"/>
              <a:t> </a:t>
            </a:r>
            <a:endParaRPr kumimoji="0" lang="en-GB" sz="28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3" descr="graph"/>
          <p:cNvPicPr/>
          <p:nvPr/>
        </p:nvPicPr>
        <p:blipFill>
          <a:blip r:embed="rId2" cstate="print"/>
          <a:srcRect/>
          <a:stretch>
            <a:fillRect/>
          </a:stretch>
        </p:blipFill>
        <p:spPr bwMode="auto">
          <a:xfrm>
            <a:off x="2328227" y="5376451"/>
            <a:ext cx="4487545" cy="1426845"/>
          </a:xfrm>
          <a:prstGeom prst="rect">
            <a:avLst/>
          </a:prstGeom>
          <a:noFill/>
          <a:ln w="9525">
            <a:noFill/>
            <a:miter lim="800000"/>
            <a:headEnd/>
            <a:tailEnd/>
          </a:ln>
        </p:spPr>
      </p:pic>
      <p:pic>
        <p:nvPicPr>
          <p:cNvPr id="6" name="Picture 5" descr="dna">
            <a:hlinkClick r:id="rId3"/>
          </p:cNvPr>
          <p:cNvPicPr/>
          <p:nvPr/>
        </p:nvPicPr>
        <p:blipFill>
          <a:blip r:embed="rId4"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80086" y="164758"/>
            <a:ext cx="8567352" cy="700216"/>
          </a:xfrm>
        </p:spPr>
        <p:txBody>
          <a:bodyPr/>
          <a:lstStyle/>
          <a:p>
            <a:r>
              <a:rPr lang="en-US" dirty="0"/>
              <a:t>Selection </a:t>
            </a:r>
            <a:r>
              <a:rPr lang="en-US" sz="2400" dirty="0" err="1"/>
              <a:t>conti</a:t>
            </a:r>
            <a:r>
              <a:rPr lang="en-US" sz="2400" dirty="0"/>
              <a:t>.</a:t>
            </a:r>
            <a:r>
              <a:rPr lang="en-US" dirty="0"/>
              <a:t> </a:t>
            </a:r>
          </a:p>
        </p:txBody>
      </p:sp>
      <p:sp>
        <p:nvSpPr>
          <p:cNvPr id="5" name="Rectangle 3"/>
          <p:cNvSpPr txBox="1">
            <a:spLocks noChangeArrowheads="1"/>
          </p:cNvSpPr>
          <p:nvPr/>
        </p:nvSpPr>
        <p:spPr bwMode="auto">
          <a:xfrm>
            <a:off x="230658" y="906162"/>
            <a:ext cx="8633256" cy="44154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173038" indent="-173038"/>
            <a:r>
              <a:rPr lang="en-US" sz="2800" b="1" dirty="0"/>
              <a:t>Rank Selection</a:t>
            </a:r>
          </a:p>
          <a:p>
            <a:pPr marL="173038" indent="-173038">
              <a:buFont typeface="Arial" pitchFamily="34" charset="0"/>
              <a:buChar char="•"/>
            </a:pPr>
            <a:r>
              <a:rPr lang="en-US" sz="2800" dirty="0"/>
              <a:t>When the </a:t>
            </a:r>
            <a:r>
              <a:rPr lang="en-US" sz="2800" dirty="0" err="1"/>
              <a:t>fitnesses</a:t>
            </a:r>
            <a:r>
              <a:rPr lang="en-US" sz="2800" dirty="0"/>
              <a:t> differ very much, e.g. if the best chromosome fitness is 90% of all the roulette wheel then the other chromosomes will have very few chances to be selected. </a:t>
            </a:r>
            <a:endParaRPr lang="en-US" sz="2800" b="1" dirty="0"/>
          </a:p>
          <a:p>
            <a:pPr marL="173038" indent="-173038">
              <a:buFont typeface="Arial" pitchFamily="34" charset="0"/>
              <a:buChar char="•"/>
            </a:pPr>
            <a:r>
              <a:rPr lang="en-US" sz="2800" dirty="0"/>
              <a:t>Rank selection first ranks the population and then every chromosome receives fitness from this ranking.</a:t>
            </a:r>
          </a:p>
          <a:p>
            <a:pPr marL="173038" indent="-173038">
              <a:buFont typeface="Arial" pitchFamily="34" charset="0"/>
              <a:buChar char="•"/>
            </a:pPr>
            <a:r>
              <a:rPr lang="en-US" sz="2800" dirty="0"/>
              <a:t>The worst will have fitness </a:t>
            </a:r>
            <a:r>
              <a:rPr lang="en-US" sz="2800" b="1" i="1" dirty="0"/>
              <a:t>1</a:t>
            </a:r>
            <a:r>
              <a:rPr lang="en-US" sz="2800" dirty="0"/>
              <a:t>, second worst </a:t>
            </a:r>
            <a:r>
              <a:rPr lang="en-US" sz="2800" b="1" i="1" dirty="0"/>
              <a:t>2</a:t>
            </a:r>
            <a:r>
              <a:rPr lang="en-US" sz="2800" dirty="0"/>
              <a:t> etc. and the best will have fitness </a:t>
            </a:r>
            <a:r>
              <a:rPr lang="en-US" sz="2800" b="1" i="1" dirty="0"/>
              <a:t>N</a:t>
            </a:r>
            <a:r>
              <a:rPr lang="en-US" sz="2800" dirty="0"/>
              <a:t> (number of chromosomes in population). </a:t>
            </a:r>
          </a:p>
          <a:p>
            <a:endParaRPr lang="en-US" sz="2800" dirty="0"/>
          </a:p>
          <a:p>
            <a:endParaRPr lang="en-US" sz="2800" dirty="0"/>
          </a:p>
          <a:p>
            <a:r>
              <a:rPr lang="en-US" sz="2800" dirty="0"/>
              <a:t> </a:t>
            </a:r>
            <a:endParaRPr kumimoji="0" lang="en-GB" sz="28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3" descr="graph"/>
          <p:cNvPicPr/>
          <p:nvPr/>
        </p:nvPicPr>
        <p:blipFill>
          <a:blip r:embed="rId2" cstate="print"/>
          <a:srcRect/>
          <a:stretch>
            <a:fillRect/>
          </a:stretch>
        </p:blipFill>
        <p:spPr bwMode="auto">
          <a:xfrm>
            <a:off x="4552487" y="5373489"/>
            <a:ext cx="4487545" cy="1426845"/>
          </a:xfrm>
          <a:prstGeom prst="rect">
            <a:avLst/>
          </a:prstGeom>
          <a:noFill/>
          <a:ln w="9525">
            <a:noFill/>
            <a:miter lim="800000"/>
            <a:headEnd/>
            <a:tailEnd/>
          </a:ln>
        </p:spPr>
      </p:pic>
      <p:pic>
        <p:nvPicPr>
          <p:cNvPr id="6" name="Picture 5" descr="graph"/>
          <p:cNvPicPr/>
          <p:nvPr/>
        </p:nvPicPr>
        <p:blipFill>
          <a:blip r:embed="rId3" cstate="print"/>
          <a:srcRect/>
          <a:stretch>
            <a:fillRect/>
          </a:stretch>
        </p:blipFill>
        <p:spPr bwMode="auto">
          <a:xfrm>
            <a:off x="16476" y="5449459"/>
            <a:ext cx="4507230" cy="1297305"/>
          </a:xfrm>
          <a:prstGeom prst="rect">
            <a:avLst/>
          </a:prstGeom>
          <a:noFill/>
          <a:ln w="9525">
            <a:noFill/>
            <a:miter lim="800000"/>
            <a:headEnd/>
            <a:tailEnd/>
          </a:ln>
        </p:spPr>
      </p:pic>
      <p:pic>
        <p:nvPicPr>
          <p:cNvPr id="7" name="Picture 6" descr="dna">
            <a:hlinkClick r:id="rId4"/>
          </p:cNvPr>
          <p:cNvPicPr/>
          <p:nvPr/>
        </p:nvPicPr>
        <p:blipFill>
          <a:blip r:embed="rId5" cstate="print"/>
          <a:srcRect/>
          <a:stretch>
            <a:fillRect/>
          </a:stretch>
        </p:blipFill>
        <p:spPr bwMode="auto">
          <a:xfrm>
            <a:off x="7891849" y="255358"/>
            <a:ext cx="1079157" cy="4523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48336"/>
            <a:ext cx="7772400" cy="1183902"/>
          </a:xfrm>
        </p:spPr>
        <p:txBody>
          <a:bodyPr/>
          <a:lstStyle/>
          <a:p>
            <a:r>
              <a:rPr lang="en-US" dirty="0"/>
              <a:t>Selection </a:t>
            </a:r>
            <a:r>
              <a:rPr lang="en-US" sz="2400" dirty="0" err="1"/>
              <a:t>conti</a:t>
            </a:r>
            <a:r>
              <a:rPr lang="en-US" sz="2400" dirty="0"/>
              <a:t>.</a:t>
            </a:r>
          </a:p>
        </p:txBody>
      </p:sp>
      <p:sp>
        <p:nvSpPr>
          <p:cNvPr id="5" name="Rectangle 3"/>
          <p:cNvSpPr txBox="1">
            <a:spLocks noChangeArrowheads="1"/>
          </p:cNvSpPr>
          <p:nvPr/>
        </p:nvSpPr>
        <p:spPr bwMode="auto">
          <a:xfrm>
            <a:off x="222422" y="1647569"/>
            <a:ext cx="8756821" cy="43990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sz="2800" b="1" dirty="0"/>
              <a:t>Elitism </a:t>
            </a:r>
            <a:endParaRPr lang="en-US" sz="2800" dirty="0"/>
          </a:p>
          <a:p>
            <a:pPr marL="288925" indent="-288925">
              <a:buFont typeface="Arial" pitchFamily="34" charset="0"/>
              <a:buChar char="•"/>
            </a:pPr>
            <a:r>
              <a:rPr lang="en-US" sz="2800" dirty="0"/>
              <a:t>When creating a new population by crossover and mutation, we have a big chance, that we will loose the best chromosome. </a:t>
            </a:r>
          </a:p>
          <a:p>
            <a:pPr marL="288925" indent="-288925">
              <a:buFont typeface="Arial" pitchFamily="34" charset="0"/>
              <a:buChar char="•"/>
            </a:pPr>
            <a:r>
              <a:rPr lang="en-US" sz="2800" dirty="0"/>
              <a:t>Elitism is name of method, which first copies the best chromosome (or a few best chromosomes) to new population. The rest is done in classical way.</a:t>
            </a:r>
          </a:p>
          <a:p>
            <a:pPr marL="288925" indent="-288925">
              <a:buFont typeface="Arial" pitchFamily="34" charset="0"/>
              <a:buChar char="•"/>
            </a:pPr>
            <a:r>
              <a:rPr lang="en-US" sz="2800" dirty="0"/>
              <a:t>Elitism can very rapidly increase performance of GA, because it prevents losing the best found solution. </a:t>
            </a:r>
          </a:p>
          <a:p>
            <a:endParaRPr lang="en-US" sz="2800" dirty="0"/>
          </a:p>
          <a:p>
            <a:r>
              <a:rPr lang="en-US" sz="2800" dirty="0"/>
              <a:t> </a:t>
            </a:r>
            <a:endParaRPr kumimoji="0" lang="en-GB" sz="28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3"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48336"/>
            <a:ext cx="7772400" cy="794664"/>
          </a:xfrm>
        </p:spPr>
        <p:txBody>
          <a:bodyPr/>
          <a:lstStyle/>
          <a:p>
            <a:r>
              <a:rPr lang="en-GB" dirty="0"/>
              <a:t>An Illustrative Example</a:t>
            </a:r>
          </a:p>
        </p:txBody>
      </p:sp>
      <p:sp>
        <p:nvSpPr>
          <p:cNvPr id="31747" name="Rectangle 3"/>
          <p:cNvSpPr>
            <a:spLocks noGrp="1" noChangeArrowheads="1"/>
          </p:cNvSpPr>
          <p:nvPr>
            <p:ph type="body" idx="1"/>
          </p:nvPr>
        </p:nvSpPr>
        <p:spPr>
          <a:xfrm>
            <a:off x="342900" y="1796143"/>
            <a:ext cx="8572499" cy="1338943"/>
          </a:xfrm>
        </p:spPr>
        <p:txBody>
          <a:bodyPr/>
          <a:lstStyle/>
          <a:p>
            <a:r>
              <a:rPr lang="en-GB" sz="2800" dirty="0"/>
              <a:t>To find the value of x, 0</a:t>
            </a:r>
            <a:r>
              <a:rPr lang="en-US" sz="2800" dirty="0"/>
              <a:t> ≤ </a:t>
            </a:r>
            <a:r>
              <a:rPr lang="en-GB" sz="2800" dirty="0"/>
              <a:t>x</a:t>
            </a:r>
            <a:r>
              <a:rPr lang="en-US" sz="2800" dirty="0"/>
              <a:t> ≤ </a:t>
            </a:r>
            <a:r>
              <a:rPr lang="en-GB" sz="2800" dirty="0"/>
              <a:t>255, that maximize</a:t>
            </a:r>
          </a:p>
          <a:p>
            <a:pPr>
              <a:buNone/>
            </a:pPr>
            <a:r>
              <a:rPr lang="en-GB" sz="2800" dirty="0"/>
              <a:t>	f(x) = sin(x*</a:t>
            </a:r>
            <a:r>
              <a:rPr lang="en-US" sz="2800" dirty="0"/>
              <a:t> π/256).</a:t>
            </a:r>
          </a:p>
          <a:p>
            <a:pPr>
              <a:buNone/>
            </a:pPr>
            <a:endParaRPr lang="en-GB" sz="2800" dirty="0"/>
          </a:p>
        </p:txBody>
      </p:sp>
      <p:sp>
        <p:nvSpPr>
          <p:cNvPr id="4" name="Rectangle 2"/>
          <p:cNvSpPr txBox="1">
            <a:spLocks noChangeArrowheads="1"/>
          </p:cNvSpPr>
          <p:nvPr/>
        </p:nvSpPr>
        <p:spPr bwMode="auto">
          <a:xfrm>
            <a:off x="555171" y="2950086"/>
            <a:ext cx="8055429"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4400" kern="0" noProof="0" dirty="0">
                <a:solidFill>
                  <a:schemeClr val="tx2"/>
                </a:solidFill>
                <a:latin typeface="+mj-lt"/>
                <a:ea typeface="+mj-ea"/>
                <a:cs typeface="+mj-cs"/>
              </a:rPr>
              <a:t>Represent solutions to the problem</a:t>
            </a:r>
            <a:endParaRPr kumimoji="0" lang="en-GB" sz="4400" b="0" i="0" u="none" strike="noStrike" kern="0" cap="none" spc="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bwMode="auto">
          <a:xfrm>
            <a:off x="380997" y="4365235"/>
            <a:ext cx="8572499" cy="222503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lang="en-GB" sz="2800" kern="0" dirty="0">
                <a:latin typeface="+mn-lt"/>
              </a:rPr>
              <a:t>Binary encoding.</a:t>
            </a:r>
          </a:p>
          <a:p>
            <a:pPr marL="342900" marR="0" lvl="0"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lang="en-GB" sz="2800" kern="0" dirty="0">
                <a:latin typeface="+mn-lt"/>
              </a:rPr>
              <a:t>Since a solution is a number between 0 and 255, we can represent each individual using 8 bits. For example, 189 is represented as 10111101.</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GB" sz="28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06186" y="348336"/>
            <a:ext cx="7952014" cy="794664"/>
          </a:xfrm>
        </p:spPr>
        <p:txBody>
          <a:bodyPr/>
          <a:lstStyle/>
          <a:p>
            <a:r>
              <a:rPr lang="en-GB" dirty="0"/>
              <a:t>Determine the size of a population</a:t>
            </a:r>
          </a:p>
        </p:txBody>
      </p:sp>
      <p:sp>
        <p:nvSpPr>
          <p:cNvPr id="31747" name="Rectangle 3"/>
          <p:cNvSpPr>
            <a:spLocks noGrp="1" noChangeArrowheads="1"/>
          </p:cNvSpPr>
          <p:nvPr>
            <p:ph type="body" idx="1"/>
          </p:nvPr>
        </p:nvSpPr>
        <p:spPr>
          <a:xfrm>
            <a:off x="342900" y="1796143"/>
            <a:ext cx="8572499" cy="1338943"/>
          </a:xfrm>
        </p:spPr>
        <p:txBody>
          <a:bodyPr/>
          <a:lstStyle/>
          <a:p>
            <a:r>
              <a:rPr lang="en-GB" sz="2800" dirty="0"/>
              <a:t>In general, it could be thousands. In this simple example we use 8.</a:t>
            </a:r>
            <a:endParaRPr lang="en-US" sz="2800" dirty="0"/>
          </a:p>
          <a:p>
            <a:pPr>
              <a:buNone/>
            </a:pPr>
            <a:endParaRPr lang="en-GB" sz="2800" dirty="0"/>
          </a:p>
        </p:txBody>
      </p:sp>
      <p:sp>
        <p:nvSpPr>
          <p:cNvPr id="4" name="Rectangle 2"/>
          <p:cNvSpPr txBox="1">
            <a:spLocks noChangeArrowheads="1"/>
          </p:cNvSpPr>
          <p:nvPr/>
        </p:nvSpPr>
        <p:spPr bwMode="auto">
          <a:xfrm>
            <a:off x="555171" y="2950086"/>
            <a:ext cx="8055429"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4400" kern="0" dirty="0">
                <a:solidFill>
                  <a:schemeClr val="tx2"/>
                </a:solidFill>
                <a:latin typeface="+mj-lt"/>
                <a:ea typeface="+mj-ea"/>
                <a:cs typeface="+mj-cs"/>
              </a:rPr>
              <a:t>How to evaluate fitness</a:t>
            </a:r>
            <a:endParaRPr kumimoji="0" lang="en-GB" sz="4400" b="0" i="0" u="none" strike="noStrike" kern="0" cap="none" spc="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bwMode="auto">
          <a:xfrm>
            <a:off x="380997" y="4365235"/>
            <a:ext cx="8572499" cy="193139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GB" sz="2800" kern="0" dirty="0">
                <a:latin typeface="+mn-lt"/>
              </a:rPr>
              <a:t>Since our goal is to maximize f(x), we use f(x) as the fitness of individual x.</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GB" sz="2800" kern="0" dirty="0">
                <a:latin typeface="+mn-lt"/>
              </a:rPr>
              <a:t>Numbers with bigger f values are more fit.</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GB" sz="28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06186" y="87072"/>
            <a:ext cx="7952014" cy="794664"/>
          </a:xfrm>
        </p:spPr>
        <p:txBody>
          <a:bodyPr/>
          <a:lstStyle/>
          <a:p>
            <a:r>
              <a:rPr lang="en-GB"/>
              <a:t>Select individual for reproduction</a:t>
            </a:r>
            <a:endParaRPr lang="en-GB" dirty="0"/>
          </a:p>
        </p:txBody>
      </p:sp>
      <p:sp>
        <p:nvSpPr>
          <p:cNvPr id="31747" name="Rectangle 3"/>
          <p:cNvSpPr>
            <a:spLocks noGrp="1" noChangeArrowheads="1"/>
          </p:cNvSpPr>
          <p:nvPr>
            <p:ph type="body" idx="1"/>
          </p:nvPr>
        </p:nvSpPr>
        <p:spPr>
          <a:xfrm>
            <a:off x="342900" y="865414"/>
            <a:ext cx="8572499" cy="2008415"/>
          </a:xfrm>
        </p:spPr>
        <p:txBody>
          <a:bodyPr/>
          <a:lstStyle/>
          <a:p>
            <a:r>
              <a:rPr lang="en-US" sz="2400"/>
              <a:t>Roulette Wheel Selection.</a:t>
            </a:r>
          </a:p>
          <a:p>
            <a:r>
              <a:rPr lang="en-GB" sz="2400"/>
              <a:t>Since it’s a probabilistic selection, best is not always pick and the worst is not necessarily excluded.</a:t>
            </a:r>
          </a:p>
          <a:p>
            <a:r>
              <a:rPr lang="en-GB" sz="2400"/>
              <a:t>In our example, we use cumulative normed f(x) to determine individuals’ probabilities.</a:t>
            </a:r>
            <a:endParaRPr lang="en-US" sz="2400"/>
          </a:p>
          <a:p>
            <a:pPr>
              <a:buNone/>
            </a:pPr>
            <a:endParaRPr lang="en-GB" sz="2800" dirty="0"/>
          </a:p>
        </p:txBody>
      </p:sp>
      <p:graphicFrame>
        <p:nvGraphicFramePr>
          <p:cNvPr id="6" name="Table 5"/>
          <p:cNvGraphicFramePr>
            <a:graphicFrameLocks noGrp="1"/>
          </p:cNvGraphicFramePr>
          <p:nvPr/>
        </p:nvGraphicFramePr>
        <p:xfrm>
          <a:off x="1632877" y="3086118"/>
          <a:ext cx="6025243" cy="3720935"/>
        </p:xfrm>
        <a:graphic>
          <a:graphicData uri="http://schemas.openxmlformats.org/drawingml/2006/table">
            <a:tbl>
              <a:tblPr firstRow="1" bandRow="1">
                <a:tableStyleId>{5C22544A-7EE6-4342-B048-85BDC9FD1C3A}</a:tableStyleId>
              </a:tblPr>
              <a:tblGrid>
                <a:gridCol w="1358537">
                  <a:extLst>
                    <a:ext uri="{9D8B030D-6E8A-4147-A177-3AD203B41FA5}">
                      <a16:colId xmlns:a16="http://schemas.microsoft.com/office/drawing/2014/main" val="20000"/>
                    </a:ext>
                  </a:extLst>
                </a:gridCol>
                <a:gridCol w="744536">
                  <a:extLst>
                    <a:ext uri="{9D8B030D-6E8A-4147-A177-3AD203B41FA5}">
                      <a16:colId xmlns:a16="http://schemas.microsoft.com/office/drawing/2014/main" val="20001"/>
                    </a:ext>
                  </a:extLst>
                </a:gridCol>
                <a:gridCol w="725198">
                  <a:extLst>
                    <a:ext uri="{9D8B030D-6E8A-4147-A177-3AD203B41FA5}">
                      <a16:colId xmlns:a16="http://schemas.microsoft.com/office/drawing/2014/main" val="20002"/>
                    </a:ext>
                  </a:extLst>
                </a:gridCol>
                <a:gridCol w="1740474">
                  <a:extLst>
                    <a:ext uri="{9D8B030D-6E8A-4147-A177-3AD203B41FA5}">
                      <a16:colId xmlns:a16="http://schemas.microsoft.com/office/drawing/2014/main" val="20003"/>
                    </a:ext>
                  </a:extLst>
                </a:gridCol>
                <a:gridCol w="1456498">
                  <a:extLst>
                    <a:ext uri="{9D8B030D-6E8A-4147-A177-3AD203B41FA5}">
                      <a16:colId xmlns:a16="http://schemas.microsoft.com/office/drawing/2014/main" val="20004"/>
                    </a:ext>
                  </a:extLst>
                </a:gridCol>
              </a:tblGrid>
              <a:tr h="734775">
                <a:tc>
                  <a:txBody>
                    <a:bodyPr/>
                    <a:lstStyle/>
                    <a:p>
                      <a:pPr algn="ctr"/>
                      <a:r>
                        <a:rPr lang="en-US" dirty="0">
                          <a:solidFill>
                            <a:srgbClr val="FF0000"/>
                          </a:solidFill>
                        </a:rPr>
                        <a:t>Individual</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f(x)</a:t>
                      </a:r>
                    </a:p>
                  </a:txBody>
                  <a:tcPr/>
                </a:tc>
                <a:tc>
                  <a:txBody>
                    <a:bodyPr/>
                    <a:lstStyle/>
                    <a:p>
                      <a:pPr algn="ctr"/>
                      <a:r>
                        <a:rPr lang="en-US" dirty="0" err="1">
                          <a:solidFill>
                            <a:srgbClr val="FF0000"/>
                          </a:solidFill>
                        </a:rPr>
                        <a:t>Normed</a:t>
                      </a:r>
                      <a:r>
                        <a:rPr lang="en-US" dirty="0">
                          <a:solidFill>
                            <a:srgbClr val="FF0000"/>
                          </a:solidFill>
                        </a:rPr>
                        <a:t> f(x)</a:t>
                      </a:r>
                    </a:p>
                  </a:txBody>
                  <a:tcPr/>
                </a:tc>
                <a:tc>
                  <a:txBody>
                    <a:bodyPr/>
                    <a:lstStyle/>
                    <a:p>
                      <a:pPr algn="ctr"/>
                      <a:r>
                        <a:rPr lang="en-US" dirty="0">
                          <a:solidFill>
                            <a:srgbClr val="FF0000"/>
                          </a:solidFill>
                        </a:rPr>
                        <a:t>Cumulative </a:t>
                      </a:r>
                      <a:r>
                        <a:rPr lang="en-US" dirty="0" err="1">
                          <a:solidFill>
                            <a:srgbClr val="FF0000"/>
                          </a:solidFill>
                        </a:rPr>
                        <a:t>normed</a:t>
                      </a:r>
                      <a:r>
                        <a:rPr lang="en-US" dirty="0">
                          <a:solidFill>
                            <a:srgbClr val="FF0000"/>
                          </a:solidFill>
                        </a:rPr>
                        <a:t> f(x)</a:t>
                      </a:r>
                    </a:p>
                  </a:txBody>
                  <a:tcPr/>
                </a:tc>
                <a:extLst>
                  <a:ext uri="{0D108BD9-81ED-4DB2-BD59-A6C34878D82A}">
                    <a16:rowId xmlns:a16="http://schemas.microsoft.com/office/drawing/2014/main" val="10000"/>
                  </a:ext>
                </a:extLst>
              </a:tr>
              <a:tr h="373270">
                <a:tc>
                  <a:txBody>
                    <a:bodyPr/>
                    <a:lstStyle/>
                    <a:p>
                      <a:pPr algn="ctr"/>
                      <a:r>
                        <a:rPr lang="en-US" dirty="0"/>
                        <a:t>10111101</a:t>
                      </a:r>
                    </a:p>
                  </a:txBody>
                  <a:tcPr/>
                </a:tc>
                <a:tc>
                  <a:txBody>
                    <a:bodyPr/>
                    <a:lstStyle/>
                    <a:p>
                      <a:pPr algn="ctr"/>
                      <a:r>
                        <a:rPr lang="en-US" dirty="0"/>
                        <a:t>189</a:t>
                      </a:r>
                    </a:p>
                  </a:txBody>
                  <a:tcPr/>
                </a:tc>
                <a:tc>
                  <a:txBody>
                    <a:bodyPr/>
                    <a:lstStyle/>
                    <a:p>
                      <a:pPr algn="ctr"/>
                      <a:r>
                        <a:rPr lang="en-US" dirty="0"/>
                        <a:t>.733</a:t>
                      </a:r>
                    </a:p>
                  </a:txBody>
                  <a:tcPr/>
                </a:tc>
                <a:tc>
                  <a:txBody>
                    <a:bodyPr/>
                    <a:lstStyle/>
                    <a:p>
                      <a:pPr algn="ctr"/>
                      <a:r>
                        <a:rPr lang="en-US" dirty="0"/>
                        <a:t>.144</a:t>
                      </a:r>
                    </a:p>
                  </a:txBody>
                  <a:tcPr/>
                </a:tc>
                <a:tc>
                  <a:txBody>
                    <a:bodyPr/>
                    <a:lstStyle/>
                    <a:p>
                      <a:pPr algn="ctr"/>
                      <a:r>
                        <a:rPr lang="en-US" dirty="0"/>
                        <a:t>.144</a:t>
                      </a:r>
                    </a:p>
                  </a:txBody>
                  <a:tcPr/>
                </a:tc>
                <a:extLst>
                  <a:ext uri="{0D108BD9-81ED-4DB2-BD59-A6C34878D82A}">
                    <a16:rowId xmlns:a16="http://schemas.microsoft.com/office/drawing/2014/main" val="10001"/>
                  </a:ext>
                </a:extLst>
              </a:tr>
              <a:tr h="373270">
                <a:tc>
                  <a:txBody>
                    <a:bodyPr/>
                    <a:lstStyle/>
                    <a:p>
                      <a:pPr algn="ctr"/>
                      <a:r>
                        <a:rPr lang="en-US" dirty="0"/>
                        <a:t>11011000</a:t>
                      </a:r>
                    </a:p>
                  </a:txBody>
                  <a:tcPr/>
                </a:tc>
                <a:tc>
                  <a:txBody>
                    <a:bodyPr/>
                    <a:lstStyle/>
                    <a:p>
                      <a:pPr algn="ctr"/>
                      <a:r>
                        <a:rPr lang="en-US" dirty="0"/>
                        <a:t>216</a:t>
                      </a:r>
                    </a:p>
                  </a:txBody>
                  <a:tcPr/>
                </a:tc>
                <a:tc>
                  <a:txBody>
                    <a:bodyPr/>
                    <a:lstStyle/>
                    <a:p>
                      <a:pPr algn="ctr"/>
                      <a:r>
                        <a:rPr lang="en-US" dirty="0"/>
                        <a:t>.471</a:t>
                      </a:r>
                    </a:p>
                  </a:txBody>
                  <a:tcPr/>
                </a:tc>
                <a:tc>
                  <a:txBody>
                    <a:bodyPr/>
                    <a:lstStyle/>
                    <a:p>
                      <a:pPr algn="ctr"/>
                      <a:r>
                        <a:rPr lang="en-US" dirty="0"/>
                        <a:t>.093</a:t>
                      </a:r>
                    </a:p>
                  </a:txBody>
                  <a:tcPr/>
                </a:tc>
                <a:tc>
                  <a:txBody>
                    <a:bodyPr/>
                    <a:lstStyle/>
                    <a:p>
                      <a:pPr algn="ctr"/>
                      <a:r>
                        <a:rPr lang="en-US" dirty="0"/>
                        <a:t>.237</a:t>
                      </a:r>
                    </a:p>
                  </a:txBody>
                  <a:tcPr/>
                </a:tc>
                <a:extLst>
                  <a:ext uri="{0D108BD9-81ED-4DB2-BD59-A6C34878D82A}">
                    <a16:rowId xmlns:a16="http://schemas.microsoft.com/office/drawing/2014/main" val="10002"/>
                  </a:ext>
                </a:extLst>
              </a:tr>
              <a:tr h="373270">
                <a:tc>
                  <a:txBody>
                    <a:bodyPr/>
                    <a:lstStyle/>
                    <a:p>
                      <a:pPr algn="ctr"/>
                      <a:r>
                        <a:rPr lang="en-US" dirty="0"/>
                        <a:t>01100011</a:t>
                      </a:r>
                    </a:p>
                  </a:txBody>
                  <a:tcPr/>
                </a:tc>
                <a:tc>
                  <a:txBody>
                    <a:bodyPr/>
                    <a:lstStyle/>
                    <a:p>
                      <a:pPr algn="ctr"/>
                      <a:r>
                        <a:rPr lang="en-US" dirty="0"/>
                        <a:t>99</a:t>
                      </a:r>
                    </a:p>
                  </a:txBody>
                  <a:tcPr/>
                </a:tc>
                <a:tc>
                  <a:txBody>
                    <a:bodyPr/>
                    <a:lstStyle/>
                    <a:p>
                      <a:pPr algn="ctr"/>
                      <a:r>
                        <a:rPr lang="en-US" dirty="0"/>
                        <a:t>.937</a:t>
                      </a:r>
                    </a:p>
                  </a:txBody>
                  <a:tcPr/>
                </a:tc>
                <a:tc>
                  <a:txBody>
                    <a:bodyPr/>
                    <a:lstStyle/>
                    <a:p>
                      <a:pPr algn="ctr"/>
                      <a:r>
                        <a:rPr lang="en-US" dirty="0"/>
                        <a:t>.184</a:t>
                      </a:r>
                    </a:p>
                  </a:txBody>
                  <a:tcPr/>
                </a:tc>
                <a:tc>
                  <a:txBody>
                    <a:bodyPr/>
                    <a:lstStyle/>
                    <a:p>
                      <a:pPr algn="ctr"/>
                      <a:r>
                        <a:rPr lang="en-US" dirty="0"/>
                        <a:t>.421</a:t>
                      </a:r>
                    </a:p>
                  </a:txBody>
                  <a:tcPr/>
                </a:tc>
                <a:extLst>
                  <a:ext uri="{0D108BD9-81ED-4DB2-BD59-A6C34878D82A}">
                    <a16:rowId xmlns:a16="http://schemas.microsoft.com/office/drawing/2014/main" val="10003"/>
                  </a:ext>
                </a:extLst>
              </a:tr>
              <a:tr h="373270">
                <a:tc>
                  <a:txBody>
                    <a:bodyPr/>
                    <a:lstStyle/>
                    <a:p>
                      <a:pPr algn="ctr"/>
                      <a:r>
                        <a:rPr lang="en-US" dirty="0"/>
                        <a:t>11101100</a:t>
                      </a:r>
                    </a:p>
                  </a:txBody>
                  <a:tcPr/>
                </a:tc>
                <a:tc>
                  <a:txBody>
                    <a:bodyPr/>
                    <a:lstStyle/>
                    <a:p>
                      <a:pPr algn="ctr"/>
                      <a:r>
                        <a:rPr lang="en-US" dirty="0"/>
                        <a:t>236</a:t>
                      </a:r>
                    </a:p>
                  </a:txBody>
                  <a:tcPr/>
                </a:tc>
                <a:tc>
                  <a:txBody>
                    <a:bodyPr/>
                    <a:lstStyle/>
                    <a:p>
                      <a:pPr algn="ctr"/>
                      <a:r>
                        <a:rPr lang="en-US" dirty="0"/>
                        <a:t>.243</a:t>
                      </a:r>
                    </a:p>
                  </a:txBody>
                  <a:tcPr/>
                </a:tc>
                <a:tc>
                  <a:txBody>
                    <a:bodyPr/>
                    <a:lstStyle/>
                    <a:p>
                      <a:pPr algn="ctr"/>
                      <a:r>
                        <a:rPr lang="en-US" dirty="0"/>
                        <a:t>.048</a:t>
                      </a:r>
                    </a:p>
                  </a:txBody>
                  <a:tcPr/>
                </a:tc>
                <a:tc>
                  <a:txBody>
                    <a:bodyPr/>
                    <a:lstStyle/>
                    <a:p>
                      <a:pPr algn="ctr"/>
                      <a:r>
                        <a:rPr lang="en-US" dirty="0"/>
                        <a:t>.469</a:t>
                      </a:r>
                    </a:p>
                  </a:txBody>
                  <a:tcPr/>
                </a:tc>
                <a:extLst>
                  <a:ext uri="{0D108BD9-81ED-4DB2-BD59-A6C34878D82A}">
                    <a16:rowId xmlns:a16="http://schemas.microsoft.com/office/drawing/2014/main" val="10004"/>
                  </a:ext>
                </a:extLst>
              </a:tr>
              <a:tr h="373270">
                <a:tc>
                  <a:txBody>
                    <a:bodyPr/>
                    <a:lstStyle/>
                    <a:p>
                      <a:pPr algn="ctr"/>
                      <a:r>
                        <a:rPr lang="en-US" dirty="0"/>
                        <a:t>10101110</a:t>
                      </a:r>
                    </a:p>
                  </a:txBody>
                  <a:tcPr/>
                </a:tc>
                <a:tc>
                  <a:txBody>
                    <a:bodyPr/>
                    <a:lstStyle/>
                    <a:p>
                      <a:pPr algn="ctr"/>
                      <a:r>
                        <a:rPr lang="en-US" dirty="0"/>
                        <a:t>174</a:t>
                      </a:r>
                    </a:p>
                  </a:txBody>
                  <a:tcPr/>
                </a:tc>
                <a:tc>
                  <a:txBody>
                    <a:bodyPr/>
                    <a:lstStyle/>
                    <a:p>
                      <a:pPr algn="ctr"/>
                      <a:r>
                        <a:rPr lang="en-US" dirty="0"/>
                        <a:t>.845</a:t>
                      </a:r>
                    </a:p>
                  </a:txBody>
                  <a:tcPr/>
                </a:tc>
                <a:tc>
                  <a:txBody>
                    <a:bodyPr/>
                    <a:lstStyle/>
                    <a:p>
                      <a:pPr algn="ctr"/>
                      <a:r>
                        <a:rPr lang="en-US" dirty="0"/>
                        <a:t>.166</a:t>
                      </a:r>
                    </a:p>
                  </a:txBody>
                  <a:tcPr/>
                </a:tc>
                <a:tc>
                  <a:txBody>
                    <a:bodyPr/>
                    <a:lstStyle/>
                    <a:p>
                      <a:pPr algn="ctr"/>
                      <a:r>
                        <a:rPr lang="en-US" dirty="0"/>
                        <a:t>.635</a:t>
                      </a:r>
                    </a:p>
                  </a:txBody>
                  <a:tcPr/>
                </a:tc>
                <a:extLst>
                  <a:ext uri="{0D108BD9-81ED-4DB2-BD59-A6C34878D82A}">
                    <a16:rowId xmlns:a16="http://schemas.microsoft.com/office/drawing/2014/main" val="10005"/>
                  </a:ext>
                </a:extLst>
              </a:tr>
              <a:tr h="373270">
                <a:tc>
                  <a:txBody>
                    <a:bodyPr/>
                    <a:lstStyle/>
                    <a:p>
                      <a:pPr algn="ctr"/>
                      <a:r>
                        <a:rPr lang="en-US" dirty="0"/>
                        <a:t>01001010</a:t>
                      </a:r>
                    </a:p>
                  </a:txBody>
                  <a:tcPr/>
                </a:tc>
                <a:tc>
                  <a:txBody>
                    <a:bodyPr/>
                    <a:lstStyle/>
                    <a:p>
                      <a:pPr algn="ctr"/>
                      <a:r>
                        <a:rPr lang="en-US" dirty="0"/>
                        <a:t>74</a:t>
                      </a:r>
                    </a:p>
                  </a:txBody>
                  <a:tcPr/>
                </a:tc>
                <a:tc>
                  <a:txBody>
                    <a:bodyPr/>
                    <a:lstStyle/>
                    <a:p>
                      <a:pPr algn="ctr"/>
                      <a:r>
                        <a:rPr lang="en-US" dirty="0"/>
                        <a:t>.788</a:t>
                      </a:r>
                    </a:p>
                  </a:txBody>
                  <a:tcPr/>
                </a:tc>
                <a:tc>
                  <a:txBody>
                    <a:bodyPr/>
                    <a:lstStyle/>
                    <a:p>
                      <a:pPr algn="ctr"/>
                      <a:r>
                        <a:rPr lang="en-US" dirty="0"/>
                        <a:t>.155</a:t>
                      </a:r>
                    </a:p>
                  </a:txBody>
                  <a:tcPr/>
                </a:tc>
                <a:tc>
                  <a:txBody>
                    <a:bodyPr/>
                    <a:lstStyle/>
                    <a:p>
                      <a:pPr algn="ctr"/>
                      <a:r>
                        <a:rPr lang="en-US" dirty="0"/>
                        <a:t>.790</a:t>
                      </a:r>
                    </a:p>
                  </a:txBody>
                  <a:tcPr/>
                </a:tc>
                <a:extLst>
                  <a:ext uri="{0D108BD9-81ED-4DB2-BD59-A6C34878D82A}">
                    <a16:rowId xmlns:a16="http://schemas.microsoft.com/office/drawing/2014/main" val="10006"/>
                  </a:ext>
                </a:extLst>
              </a:tr>
              <a:tr h="373270">
                <a:tc>
                  <a:txBody>
                    <a:bodyPr/>
                    <a:lstStyle/>
                    <a:p>
                      <a:pPr algn="ctr"/>
                      <a:r>
                        <a:rPr lang="en-US" dirty="0"/>
                        <a:t>00100011</a:t>
                      </a:r>
                    </a:p>
                  </a:txBody>
                  <a:tcPr/>
                </a:tc>
                <a:tc>
                  <a:txBody>
                    <a:bodyPr/>
                    <a:lstStyle/>
                    <a:p>
                      <a:pPr algn="ctr"/>
                      <a:r>
                        <a:rPr lang="en-US" dirty="0"/>
                        <a:t>35</a:t>
                      </a:r>
                    </a:p>
                  </a:txBody>
                  <a:tcPr/>
                </a:tc>
                <a:tc>
                  <a:txBody>
                    <a:bodyPr/>
                    <a:lstStyle/>
                    <a:p>
                      <a:pPr algn="ctr"/>
                      <a:r>
                        <a:rPr lang="en-US" dirty="0"/>
                        <a:t>.416</a:t>
                      </a:r>
                    </a:p>
                  </a:txBody>
                  <a:tcPr/>
                </a:tc>
                <a:tc>
                  <a:txBody>
                    <a:bodyPr/>
                    <a:lstStyle/>
                    <a:p>
                      <a:pPr algn="ctr"/>
                      <a:r>
                        <a:rPr lang="en-US" dirty="0"/>
                        <a:t>.082</a:t>
                      </a:r>
                    </a:p>
                  </a:txBody>
                  <a:tcPr/>
                </a:tc>
                <a:tc>
                  <a:txBody>
                    <a:bodyPr/>
                    <a:lstStyle/>
                    <a:p>
                      <a:pPr algn="ctr"/>
                      <a:r>
                        <a:rPr lang="en-US" dirty="0"/>
                        <a:t>.872</a:t>
                      </a:r>
                    </a:p>
                  </a:txBody>
                  <a:tcPr/>
                </a:tc>
                <a:extLst>
                  <a:ext uri="{0D108BD9-81ED-4DB2-BD59-A6C34878D82A}">
                    <a16:rowId xmlns:a16="http://schemas.microsoft.com/office/drawing/2014/main" val="10007"/>
                  </a:ext>
                </a:extLst>
              </a:tr>
              <a:tr h="373270">
                <a:tc>
                  <a:txBody>
                    <a:bodyPr/>
                    <a:lstStyle/>
                    <a:p>
                      <a:pPr algn="ctr"/>
                      <a:r>
                        <a:rPr lang="en-US" dirty="0"/>
                        <a:t>00110101</a:t>
                      </a:r>
                    </a:p>
                  </a:txBody>
                  <a:tcPr/>
                </a:tc>
                <a:tc>
                  <a:txBody>
                    <a:bodyPr/>
                    <a:lstStyle/>
                    <a:p>
                      <a:pPr algn="ctr"/>
                      <a:r>
                        <a:rPr lang="en-US" dirty="0"/>
                        <a:t>53</a:t>
                      </a:r>
                    </a:p>
                  </a:txBody>
                  <a:tcPr/>
                </a:tc>
                <a:tc>
                  <a:txBody>
                    <a:bodyPr/>
                    <a:lstStyle/>
                    <a:p>
                      <a:pPr algn="ctr"/>
                      <a:r>
                        <a:rPr lang="en-US" dirty="0"/>
                        <a:t>.650</a:t>
                      </a:r>
                    </a:p>
                  </a:txBody>
                  <a:tcPr/>
                </a:tc>
                <a:tc>
                  <a:txBody>
                    <a:bodyPr/>
                    <a:lstStyle/>
                    <a:p>
                      <a:pPr algn="ctr"/>
                      <a:r>
                        <a:rPr lang="en-US" dirty="0"/>
                        <a:t>.128</a:t>
                      </a:r>
                    </a:p>
                  </a:txBody>
                  <a:tcPr/>
                </a:tc>
                <a:tc>
                  <a:txBody>
                    <a:bodyPr/>
                    <a:lstStyle/>
                    <a:p>
                      <a:pPr algn="ctr"/>
                      <a:r>
                        <a:rPr lang="en-US" dirty="0"/>
                        <a:t>1.00</a:t>
                      </a:r>
                    </a:p>
                  </a:txBody>
                  <a:tcPr/>
                </a:tc>
                <a:extLst>
                  <a:ext uri="{0D108BD9-81ED-4DB2-BD59-A6C34878D82A}">
                    <a16:rowId xmlns:a16="http://schemas.microsoft.com/office/drawing/2014/main" val="10008"/>
                  </a:ext>
                </a:extLst>
              </a:tr>
            </a:tbl>
          </a:graphicData>
        </a:graphic>
      </p:graphicFrame>
      <p:pic>
        <p:nvPicPr>
          <p:cNvPr id="8" name="Picture 7"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06186" y="380994"/>
            <a:ext cx="7952014" cy="778340"/>
          </a:xfrm>
        </p:spPr>
        <p:txBody>
          <a:bodyPr/>
          <a:lstStyle/>
          <a:p>
            <a:r>
              <a:rPr lang="en-GB" dirty="0"/>
              <a:t>How to do crossover</a:t>
            </a:r>
          </a:p>
        </p:txBody>
      </p:sp>
      <p:sp>
        <p:nvSpPr>
          <p:cNvPr id="31747" name="Rectangle 3"/>
          <p:cNvSpPr>
            <a:spLocks noGrp="1" noChangeArrowheads="1"/>
          </p:cNvSpPr>
          <p:nvPr>
            <p:ph type="body" idx="1"/>
          </p:nvPr>
        </p:nvSpPr>
        <p:spPr>
          <a:xfrm>
            <a:off x="342900" y="1551234"/>
            <a:ext cx="8572499" cy="4882243"/>
          </a:xfrm>
        </p:spPr>
        <p:txBody>
          <a:bodyPr/>
          <a:lstStyle/>
          <a:p>
            <a:r>
              <a:rPr lang="en-GB" sz="2800" dirty="0"/>
              <a:t>With a crossover possibility, crossover the parents to form new offspring. If no crossover was performed, offspring is the exact copy of parents.</a:t>
            </a:r>
          </a:p>
          <a:p>
            <a:r>
              <a:rPr lang="en-GB" sz="2800" dirty="0"/>
              <a:t>Two-point crossover</a:t>
            </a:r>
          </a:p>
          <a:p>
            <a:pPr>
              <a:buNone/>
            </a:pPr>
            <a:r>
              <a:rPr lang="en-GB" sz="2800" dirty="0"/>
              <a:t>			     10</a:t>
            </a:r>
            <a:r>
              <a:rPr lang="en-GB" sz="2800" dirty="0">
                <a:solidFill>
                  <a:srgbClr val="FF0000"/>
                </a:solidFill>
              </a:rPr>
              <a:t>101</a:t>
            </a:r>
            <a:r>
              <a:rPr lang="en-GB" sz="2800" dirty="0"/>
              <a:t>011 </a:t>
            </a:r>
            <a:r>
              <a:rPr lang="es-ES_tradnl" sz="4400" baseline="-25000" dirty="0">
                <a:solidFill>
                  <a:srgbClr val="FFC000"/>
                </a:solidFill>
                <a:latin typeface="Times New Roman" pitchFamily="18" charset="0"/>
                <a:cs typeface="Times New Roman" pitchFamily="18" charset="0"/>
                <a:sym typeface="Wingdings 3" pitchFamily="18" charset="2"/>
              </a:rPr>
              <a:t></a:t>
            </a:r>
            <a:r>
              <a:rPr lang="en-GB" sz="2800" dirty="0"/>
              <a:t> 10</a:t>
            </a:r>
            <a:r>
              <a:rPr lang="en-GB" sz="2800" dirty="0">
                <a:solidFill>
                  <a:srgbClr val="00B050"/>
                </a:solidFill>
              </a:rPr>
              <a:t>011</a:t>
            </a:r>
            <a:r>
              <a:rPr lang="en-GB" sz="2800" dirty="0"/>
              <a:t>011</a:t>
            </a:r>
            <a:endParaRPr lang="en-GB" sz="2800" baseline="-25000" dirty="0"/>
          </a:p>
          <a:p>
            <a:pPr>
              <a:buNone/>
            </a:pPr>
            <a:r>
              <a:rPr lang="en-GB" sz="2800" dirty="0"/>
              <a:t>			     11</a:t>
            </a:r>
            <a:r>
              <a:rPr lang="en-GB" sz="2800" dirty="0">
                <a:solidFill>
                  <a:srgbClr val="00B050"/>
                </a:solidFill>
              </a:rPr>
              <a:t>011</a:t>
            </a:r>
            <a:r>
              <a:rPr lang="en-GB" sz="2800" dirty="0"/>
              <a:t>001      11</a:t>
            </a:r>
            <a:r>
              <a:rPr lang="en-GB" sz="2800" dirty="0">
                <a:solidFill>
                  <a:srgbClr val="FF0000"/>
                </a:solidFill>
              </a:rPr>
              <a:t>101</a:t>
            </a:r>
            <a:r>
              <a:rPr lang="en-GB" sz="2800" dirty="0"/>
              <a:t>001</a:t>
            </a:r>
          </a:p>
          <a:p>
            <a:r>
              <a:rPr lang="en-GB" sz="2800" dirty="0"/>
              <a:t>One point crossover</a:t>
            </a:r>
          </a:p>
          <a:p>
            <a:pPr>
              <a:buNone/>
            </a:pPr>
            <a:r>
              <a:rPr lang="en-GB" sz="2800" dirty="0"/>
              <a:t>			     10</a:t>
            </a:r>
            <a:r>
              <a:rPr lang="en-GB" sz="2800" dirty="0">
                <a:solidFill>
                  <a:srgbClr val="FF0000"/>
                </a:solidFill>
              </a:rPr>
              <a:t>101011</a:t>
            </a:r>
            <a:r>
              <a:rPr lang="en-GB" sz="2800" dirty="0"/>
              <a:t> </a:t>
            </a:r>
            <a:r>
              <a:rPr lang="es-ES_tradnl" sz="4400" baseline="-25000" dirty="0">
                <a:solidFill>
                  <a:srgbClr val="FFC000"/>
                </a:solidFill>
                <a:latin typeface="Times New Roman" pitchFamily="18" charset="0"/>
                <a:cs typeface="Times New Roman" pitchFamily="18" charset="0"/>
                <a:sym typeface="Wingdings 3" pitchFamily="18" charset="2"/>
              </a:rPr>
              <a:t></a:t>
            </a:r>
            <a:r>
              <a:rPr lang="en-GB" sz="2800" dirty="0"/>
              <a:t> 10</a:t>
            </a:r>
            <a:r>
              <a:rPr lang="en-GB" sz="2800" dirty="0">
                <a:solidFill>
                  <a:srgbClr val="00B050"/>
                </a:solidFill>
              </a:rPr>
              <a:t>011001</a:t>
            </a:r>
            <a:endParaRPr lang="en-GB" sz="2800" dirty="0"/>
          </a:p>
          <a:p>
            <a:pPr>
              <a:buNone/>
            </a:pPr>
            <a:r>
              <a:rPr lang="en-GB" sz="2800" dirty="0"/>
              <a:t>			     11</a:t>
            </a:r>
            <a:r>
              <a:rPr lang="en-GB" sz="2800" dirty="0">
                <a:solidFill>
                  <a:srgbClr val="00B050"/>
                </a:solidFill>
              </a:rPr>
              <a:t>011001</a:t>
            </a:r>
            <a:r>
              <a:rPr lang="en-GB" sz="2800" dirty="0"/>
              <a:t>      11</a:t>
            </a:r>
            <a:r>
              <a:rPr lang="en-GB" sz="2800" dirty="0">
                <a:solidFill>
                  <a:srgbClr val="FF0000"/>
                </a:solidFill>
              </a:rPr>
              <a:t>101011</a:t>
            </a:r>
            <a:endParaRPr lang="en-GB" sz="2800" dirty="0"/>
          </a:p>
          <a:p>
            <a:pPr>
              <a:buNone/>
            </a:pPr>
            <a:endParaRPr lang="en-GB" sz="2800" dirty="0"/>
          </a:p>
        </p:txBody>
      </p:sp>
      <p:pic>
        <p:nvPicPr>
          <p:cNvPr id="4" name="Picture 3"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71499" y="272228"/>
            <a:ext cx="8055429" cy="8381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4400" kern="0" noProof="0" dirty="0">
                <a:solidFill>
                  <a:schemeClr val="tx2"/>
                </a:solidFill>
                <a:latin typeface="+mj-lt"/>
                <a:ea typeface="+mj-ea"/>
                <a:cs typeface="+mj-cs"/>
              </a:rPr>
              <a:t>How to do mutation</a:t>
            </a:r>
            <a:endParaRPr kumimoji="0" lang="en-GB" sz="4400" b="0" i="0" u="none" strike="noStrike" kern="0" cap="none" spc="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bwMode="auto">
          <a:xfrm>
            <a:off x="391882" y="1426107"/>
            <a:ext cx="8572499" cy="18937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GB" sz="2800" kern="0" dirty="0">
                <a:latin typeface="+mn-lt"/>
              </a:rPr>
              <a:t>With a mutation probability,  randomly flip every bit.</a:t>
            </a:r>
          </a:p>
          <a:p>
            <a:pPr marL="342900" marR="0" lvl="0" indent="-342900" algn="l" defTabSz="914400" rtl="0" eaLnBrk="1" fontAlgn="base" latinLnBrk="0" hangingPunct="1">
              <a:lnSpc>
                <a:spcPct val="100000"/>
              </a:lnSpc>
              <a:spcBef>
                <a:spcPct val="20000"/>
              </a:spcBef>
              <a:spcAft>
                <a:spcPct val="0"/>
              </a:spcAft>
              <a:buClrTx/>
              <a:buSzTx/>
              <a:tabLst/>
              <a:defRPr/>
            </a:pPr>
            <a:endParaRPr lang="en-GB" sz="2800" kern="0" dirty="0">
              <a:latin typeface="+mn-lt"/>
            </a:endParaRPr>
          </a:p>
          <a:p>
            <a:pPr marL="342900" marR="0" lvl="0" indent="-342900" algn="ctr" defTabSz="914400" rtl="0" eaLnBrk="1" fontAlgn="base" latinLnBrk="0" hangingPunct="1">
              <a:lnSpc>
                <a:spcPct val="100000"/>
              </a:lnSpc>
              <a:spcBef>
                <a:spcPct val="20000"/>
              </a:spcBef>
              <a:spcAft>
                <a:spcPct val="0"/>
              </a:spcAft>
              <a:buClrTx/>
              <a:buSzTx/>
              <a:tabLst/>
              <a:defRPr/>
            </a:pPr>
            <a:r>
              <a:rPr lang="en-GB" sz="2800" kern="0" dirty="0">
                <a:latin typeface="+mn-lt"/>
              </a:rPr>
              <a:t>00</a:t>
            </a:r>
            <a:r>
              <a:rPr lang="en-GB" sz="2800" kern="0" dirty="0">
                <a:solidFill>
                  <a:srgbClr val="FF0000"/>
                </a:solidFill>
                <a:latin typeface="+mn-lt"/>
              </a:rPr>
              <a:t>1</a:t>
            </a:r>
            <a:r>
              <a:rPr lang="en-GB" sz="2800" kern="0" dirty="0">
                <a:latin typeface="+mn-lt"/>
              </a:rPr>
              <a:t>1</a:t>
            </a:r>
            <a:r>
              <a:rPr lang="en-GB" sz="2800" kern="0" dirty="0">
                <a:solidFill>
                  <a:srgbClr val="FF0000"/>
                </a:solidFill>
                <a:latin typeface="+mn-lt"/>
              </a:rPr>
              <a:t>0</a:t>
            </a:r>
            <a:r>
              <a:rPr lang="en-GB" sz="2800" kern="0" dirty="0">
                <a:latin typeface="+mn-lt"/>
              </a:rPr>
              <a:t>101 </a:t>
            </a:r>
            <a:r>
              <a:rPr lang="es-ES_tradnl" sz="2800" dirty="0">
                <a:solidFill>
                  <a:srgbClr val="FFC000"/>
                </a:solidFill>
                <a:latin typeface="Times New Roman" pitchFamily="18" charset="0"/>
                <a:cs typeface="Times New Roman" pitchFamily="18" charset="0"/>
                <a:sym typeface="Wingdings 3" pitchFamily="18" charset="2"/>
              </a:rPr>
              <a:t> </a:t>
            </a:r>
            <a:r>
              <a:rPr lang="es-ES_tradnl" sz="2800" dirty="0">
                <a:latin typeface="Times New Roman" pitchFamily="18" charset="0"/>
                <a:cs typeface="Times New Roman" pitchFamily="18" charset="0"/>
                <a:sym typeface="Wingdings 3" pitchFamily="18" charset="2"/>
              </a:rPr>
              <a:t>00</a:t>
            </a:r>
            <a:r>
              <a:rPr lang="es-ES_tradnl" sz="2800" dirty="0">
                <a:solidFill>
                  <a:srgbClr val="FF0000"/>
                </a:solidFill>
                <a:latin typeface="Times New Roman" pitchFamily="18" charset="0"/>
                <a:cs typeface="Times New Roman" pitchFamily="18" charset="0"/>
                <a:sym typeface="Wingdings 3" pitchFamily="18" charset="2"/>
              </a:rPr>
              <a:t>0</a:t>
            </a:r>
            <a:r>
              <a:rPr lang="es-ES_tradnl" sz="2800" dirty="0">
                <a:latin typeface="Times New Roman" pitchFamily="18" charset="0"/>
                <a:cs typeface="Times New Roman" pitchFamily="18" charset="0"/>
                <a:sym typeface="Wingdings 3" pitchFamily="18" charset="2"/>
              </a:rPr>
              <a:t>1</a:t>
            </a:r>
            <a:r>
              <a:rPr lang="es-ES_tradnl" sz="2800" dirty="0">
                <a:solidFill>
                  <a:srgbClr val="FF0000"/>
                </a:solidFill>
                <a:latin typeface="Times New Roman" pitchFamily="18" charset="0"/>
                <a:cs typeface="Times New Roman" pitchFamily="18" charset="0"/>
                <a:sym typeface="Wingdings 3" pitchFamily="18" charset="2"/>
              </a:rPr>
              <a:t>1</a:t>
            </a:r>
            <a:r>
              <a:rPr lang="es-ES_tradnl" sz="2800" dirty="0">
                <a:latin typeface="Times New Roman" pitchFamily="18" charset="0"/>
                <a:cs typeface="Times New Roman" pitchFamily="18" charset="0"/>
                <a:sym typeface="Wingdings 3" pitchFamily="18" charset="2"/>
              </a:rPr>
              <a:t>101</a:t>
            </a:r>
            <a:endParaRPr kumimoji="0" lang="en-US" sz="2800" b="0" i="0" u="none" strike="noStrike" kern="0" cap="none" spc="0" normalizeH="0" baseline="0" noProof="0" dirty="0">
              <a:ln>
                <a:noFill/>
              </a:ln>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GB" sz="28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267311"/>
            <a:ext cx="7772400" cy="794664"/>
          </a:xfrm>
        </p:spPr>
        <p:txBody>
          <a:bodyPr/>
          <a:lstStyle/>
          <a:p>
            <a:r>
              <a:rPr lang="en-GB" dirty="0"/>
              <a:t>Another Example: TSP</a:t>
            </a:r>
          </a:p>
        </p:txBody>
      </p:sp>
      <p:sp>
        <p:nvSpPr>
          <p:cNvPr id="31747" name="Rectangle 3"/>
          <p:cNvSpPr>
            <a:spLocks noGrp="1" noChangeArrowheads="1"/>
          </p:cNvSpPr>
          <p:nvPr>
            <p:ph type="body" idx="1"/>
          </p:nvPr>
        </p:nvSpPr>
        <p:spPr>
          <a:xfrm>
            <a:off x="342900" y="1296365"/>
            <a:ext cx="8572499" cy="2013994"/>
          </a:xfrm>
        </p:spPr>
        <p:txBody>
          <a:bodyPr/>
          <a:lstStyle/>
          <a:p>
            <a:pPr eaLnBrk="1" hangingPunct="1">
              <a:defRPr/>
            </a:pPr>
            <a:r>
              <a:rPr lang="en-US" sz="2800" dirty="0"/>
              <a:t>Given a finite number of "cities" along with the cost of travel between each pair of them, find the cheapest way of visiting every city once and only once and returning to the starting city. </a:t>
            </a:r>
          </a:p>
          <a:p>
            <a:pPr>
              <a:buNone/>
            </a:pPr>
            <a:endParaRPr lang="en-GB" sz="2800" dirty="0"/>
          </a:p>
        </p:txBody>
      </p:sp>
      <p:sp>
        <p:nvSpPr>
          <p:cNvPr id="4" name="Rectangle 2"/>
          <p:cNvSpPr txBox="1">
            <a:spLocks noChangeArrowheads="1"/>
          </p:cNvSpPr>
          <p:nvPr/>
        </p:nvSpPr>
        <p:spPr bwMode="auto">
          <a:xfrm>
            <a:off x="555171" y="3146861"/>
            <a:ext cx="8055429"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4400" kern="0" noProof="0" dirty="0">
                <a:solidFill>
                  <a:schemeClr val="tx2"/>
                </a:solidFill>
                <a:latin typeface="+mj-lt"/>
                <a:ea typeface="+mj-ea"/>
                <a:cs typeface="+mj-cs"/>
              </a:rPr>
              <a:t>Represent solutions to the problem</a:t>
            </a:r>
            <a:endParaRPr kumimoji="0" lang="en-GB" sz="4400" b="0" i="0" u="none" strike="noStrike" kern="0" cap="none" spc="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bwMode="auto">
          <a:xfrm>
            <a:off x="380997" y="4365235"/>
            <a:ext cx="8572499" cy="20239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GB" sz="2800" kern="0" dirty="0">
                <a:latin typeface="+mn-lt"/>
              </a:rPr>
              <a:t>A solution is a tour, i.e. a sequence of cities. So, we represent a solution as a permutation of cities.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GB"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Tx/>
              <a:buSzTx/>
              <a:tabLst/>
              <a:defRPr/>
            </a:pPr>
            <a:r>
              <a:rPr lang="en-GB" sz="2800" kern="0" dirty="0">
                <a:latin typeface="+mn-lt"/>
              </a:rPr>
              <a:t>[c</a:t>
            </a:r>
            <a:r>
              <a:rPr lang="en-GB" sz="2800" kern="0" baseline="-25000" dirty="0">
                <a:latin typeface="+mn-lt"/>
              </a:rPr>
              <a:t>1</a:t>
            </a:r>
            <a:r>
              <a:rPr lang="en-GB" sz="2800" kern="0" dirty="0">
                <a:latin typeface="+mn-lt"/>
              </a:rPr>
              <a:t>, c</a:t>
            </a:r>
            <a:r>
              <a:rPr lang="en-GB" sz="2800" kern="0" baseline="-25000" dirty="0">
                <a:latin typeface="+mn-lt"/>
              </a:rPr>
              <a:t>2</a:t>
            </a:r>
            <a:r>
              <a:rPr lang="en-GB" sz="2800" kern="0" dirty="0">
                <a:latin typeface="+mn-lt"/>
              </a:rPr>
              <a:t>, c</a:t>
            </a:r>
            <a:r>
              <a:rPr lang="en-GB" sz="2800" kern="0" baseline="-25000" dirty="0">
                <a:latin typeface="+mn-lt"/>
              </a:rPr>
              <a:t>3</a:t>
            </a:r>
            <a:r>
              <a:rPr lang="en-GB" sz="2800" kern="0" dirty="0">
                <a:latin typeface="+mn-lt"/>
              </a:rPr>
              <a:t>, .... </a:t>
            </a:r>
            <a:r>
              <a:rPr lang="en-GB" sz="2800" kern="0" dirty="0" err="1">
                <a:latin typeface="+mn-lt"/>
              </a:rPr>
              <a:t>c</a:t>
            </a:r>
            <a:r>
              <a:rPr lang="en-GB" sz="2800" kern="0" baseline="-25000" dirty="0" err="1">
                <a:latin typeface="+mn-lt"/>
              </a:rPr>
              <a:t>n</a:t>
            </a:r>
            <a:r>
              <a:rPr lang="en-GB" sz="2800" kern="0" dirty="0">
                <a:latin typeface="+mn-lt"/>
              </a:rPr>
              <a:t>]</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GB" sz="28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55171" y="264686"/>
            <a:ext cx="8055429" cy="9506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4400" kern="0" dirty="0">
                <a:solidFill>
                  <a:schemeClr val="tx2"/>
                </a:solidFill>
                <a:latin typeface="+mj-lt"/>
                <a:ea typeface="+mj-ea"/>
                <a:cs typeface="+mj-cs"/>
              </a:rPr>
              <a:t>How to evaluate fitness</a:t>
            </a:r>
            <a:endParaRPr kumimoji="0" lang="en-GB" sz="4400" b="0" i="0" u="none" strike="noStrike" kern="0" cap="none" spc="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bwMode="auto">
          <a:xfrm>
            <a:off x="380997" y="1575660"/>
            <a:ext cx="8572499" cy="133894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GB" sz="2800" kern="0" noProof="0" dirty="0">
                <a:latin typeface="+mn-lt"/>
              </a:rPr>
              <a:t>The fitness is the cost of the tour.</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GB" sz="2800" b="0" i="0" u="none" strike="noStrike" kern="0" cap="none" spc="0" normalizeH="0" baseline="0" dirty="0">
                <a:ln>
                  <a:noFill/>
                </a:ln>
                <a:solidFill>
                  <a:schemeClr val="tx1"/>
                </a:solidFill>
                <a:effectLst/>
                <a:uLnTx/>
                <a:uFillTx/>
                <a:latin typeface="+mn-lt"/>
                <a:ea typeface="+mn-ea"/>
                <a:cs typeface="+mn-cs"/>
              </a:rPr>
              <a:t>Tours with smaller costs are more fit.</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GB" sz="2800" b="0" i="0" u="none" strike="noStrike" kern="0" cap="none" spc="0" normalizeH="0" baseline="0" noProof="0" dirty="0">
              <a:ln>
                <a:noFill/>
              </a:ln>
              <a:solidFill>
                <a:schemeClr val="tx1"/>
              </a:solidFill>
              <a:effectLst/>
              <a:uLnTx/>
              <a:uFillTx/>
              <a:latin typeface="+mn-lt"/>
              <a:ea typeface="+mn-ea"/>
              <a:cs typeface="+mn-cs"/>
            </a:endParaRPr>
          </a:p>
        </p:txBody>
      </p:sp>
      <p:sp>
        <p:nvSpPr>
          <p:cNvPr id="8" name="Rectangle 2"/>
          <p:cNvSpPr>
            <a:spLocks noGrp="1" noChangeArrowheads="1"/>
          </p:cNvSpPr>
          <p:nvPr>
            <p:ph type="title"/>
          </p:nvPr>
        </p:nvSpPr>
        <p:spPr>
          <a:xfrm>
            <a:off x="506186" y="3154447"/>
            <a:ext cx="7952014" cy="794664"/>
          </a:xfrm>
        </p:spPr>
        <p:txBody>
          <a:bodyPr/>
          <a:lstStyle/>
          <a:p>
            <a:r>
              <a:rPr lang="en-GB" dirty="0"/>
              <a:t>Select individual for reproduction</a:t>
            </a:r>
          </a:p>
        </p:txBody>
      </p:sp>
      <p:sp>
        <p:nvSpPr>
          <p:cNvPr id="9" name="Rectangle 3"/>
          <p:cNvSpPr txBox="1">
            <a:spLocks noChangeArrowheads="1"/>
          </p:cNvSpPr>
          <p:nvPr/>
        </p:nvSpPr>
        <p:spPr bwMode="auto">
          <a:xfrm>
            <a:off x="273453" y="4514214"/>
            <a:ext cx="8572499" cy="13888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FontTx/>
              <a:buChar char="•"/>
              <a:defRPr/>
            </a:pPr>
            <a:r>
              <a:rPr lang="en-US" sz="2800" dirty="0"/>
              <a:t>Roulette Wheel Selection.</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GB" sz="2800" b="0" i="0" u="none" strike="noStrike" kern="0" cap="none" spc="0" normalizeH="0" baseline="0" noProof="0" dirty="0">
                <a:ln>
                  <a:noFill/>
                </a:ln>
                <a:solidFill>
                  <a:schemeClr val="tx1"/>
                </a:solidFill>
                <a:effectLst/>
                <a:uLnTx/>
                <a:uFillTx/>
                <a:latin typeface="+mn-lt"/>
                <a:ea typeface="+mn-ea"/>
                <a:cs typeface="+mn-cs"/>
              </a:rPr>
              <a:t>As before, better the fitness, bigger the chance to be selected.</a:t>
            </a:r>
          </a:p>
          <a:p>
            <a:pPr marL="342900" marR="0" lvl="0" indent="-342900" algn="l" defTabSz="914400" rtl="0" eaLnBrk="1" fontAlgn="base" latinLnBrk="0" hangingPunct="1">
              <a:lnSpc>
                <a:spcPct val="100000"/>
              </a:lnSpc>
              <a:spcBef>
                <a:spcPct val="20000"/>
              </a:spcBef>
              <a:spcAft>
                <a:spcPct val="0"/>
              </a:spcAft>
              <a:buClrTx/>
              <a:buSzTx/>
              <a:tabLst/>
              <a:defRPr/>
            </a:pP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201375"/>
            <a:ext cx="7772400" cy="713014"/>
          </a:xfrm>
        </p:spPr>
        <p:txBody>
          <a:bodyPr/>
          <a:lstStyle/>
          <a:p>
            <a:r>
              <a:rPr lang="en-GB" dirty="0"/>
              <a:t>Genetic Algorithms - History</a:t>
            </a:r>
          </a:p>
        </p:txBody>
      </p:sp>
      <p:sp>
        <p:nvSpPr>
          <p:cNvPr id="24579" name="Rectangle 3"/>
          <p:cNvSpPr>
            <a:spLocks noGrp="1" noChangeArrowheads="1"/>
          </p:cNvSpPr>
          <p:nvPr>
            <p:ph type="body" idx="1"/>
          </p:nvPr>
        </p:nvSpPr>
        <p:spPr>
          <a:xfrm>
            <a:off x="436605" y="1191986"/>
            <a:ext cx="8402595" cy="5257799"/>
          </a:xfrm>
        </p:spPr>
        <p:txBody>
          <a:bodyPr/>
          <a:lstStyle/>
          <a:p>
            <a:r>
              <a:rPr lang="en-GB" dirty="0"/>
              <a:t>Pioneered by John Holland in the 1970’s</a:t>
            </a:r>
          </a:p>
          <a:p>
            <a:r>
              <a:rPr lang="en-GB" dirty="0"/>
              <a:t>Got popular in the late 1980’s</a:t>
            </a:r>
          </a:p>
          <a:p>
            <a:r>
              <a:rPr lang="en-GB" dirty="0"/>
              <a:t>Based on Darwin’s evolution theory “</a:t>
            </a:r>
            <a:r>
              <a:rPr lang="en-GB" dirty="0">
                <a:solidFill>
                  <a:srgbClr val="FF0000"/>
                </a:solidFill>
              </a:rPr>
              <a:t>survival of the fittest</a:t>
            </a:r>
            <a:r>
              <a:rPr lang="en-GB" dirty="0"/>
              <a:t>”. In nature, competition among individuals for meagre resources results in the fittest individuals dominating over  the weaker ones.</a:t>
            </a:r>
          </a:p>
          <a:p>
            <a:r>
              <a:rPr lang="en-GB" dirty="0"/>
              <a:t>Can be used to solve a variety of problems that are not easy to solve using other techniques.</a:t>
            </a:r>
          </a:p>
        </p:txBody>
      </p:sp>
      <p:pic>
        <p:nvPicPr>
          <p:cNvPr id="4" name="Picture 3"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06186" y="380994"/>
            <a:ext cx="7952014" cy="778340"/>
          </a:xfrm>
        </p:spPr>
        <p:txBody>
          <a:bodyPr/>
          <a:lstStyle/>
          <a:p>
            <a:r>
              <a:rPr lang="en-GB" dirty="0"/>
              <a:t>How to do crossover</a:t>
            </a:r>
          </a:p>
        </p:txBody>
      </p:sp>
      <p:sp>
        <p:nvSpPr>
          <p:cNvPr id="31747" name="Rectangle 3"/>
          <p:cNvSpPr>
            <a:spLocks noGrp="1" noChangeArrowheads="1"/>
          </p:cNvSpPr>
          <p:nvPr>
            <p:ph type="body" idx="1"/>
          </p:nvPr>
        </p:nvSpPr>
        <p:spPr>
          <a:xfrm>
            <a:off x="342900" y="1551234"/>
            <a:ext cx="8572499" cy="4882243"/>
          </a:xfrm>
        </p:spPr>
        <p:txBody>
          <a:bodyPr/>
          <a:lstStyle/>
          <a:p>
            <a:r>
              <a:rPr lang="en-GB" sz="2800" dirty="0"/>
              <a:t>Order Crossover</a:t>
            </a:r>
          </a:p>
          <a:p>
            <a:pPr>
              <a:buNone/>
            </a:pPr>
            <a:endParaRPr lang="en-GB" sz="2800" dirty="0"/>
          </a:p>
          <a:p>
            <a:pPr>
              <a:buNone/>
            </a:pPr>
            <a:r>
              <a:rPr lang="en-GB" sz="2800" dirty="0"/>
              <a:t>         parents                                children</a:t>
            </a:r>
          </a:p>
          <a:p>
            <a:pPr>
              <a:buNone/>
            </a:pPr>
            <a:r>
              <a:rPr lang="en-GB" sz="2800" dirty="0"/>
              <a:t>P</a:t>
            </a:r>
            <a:r>
              <a:rPr lang="en-GB" sz="2800" baseline="-25000" dirty="0"/>
              <a:t>1</a:t>
            </a:r>
            <a:r>
              <a:rPr lang="en-GB" sz="2800" dirty="0"/>
              <a:t>:[2 1 3 </a:t>
            </a:r>
            <a:r>
              <a:rPr lang="en-GB" sz="2800" dirty="0">
                <a:solidFill>
                  <a:srgbClr val="FF0000"/>
                </a:solidFill>
              </a:rPr>
              <a:t>9 5 4 </a:t>
            </a:r>
            <a:r>
              <a:rPr lang="en-GB" sz="2800" dirty="0"/>
              <a:t>8 7 6]     </a:t>
            </a:r>
            <a:r>
              <a:rPr lang="es-ES_tradnl" sz="5400" baseline="-25000" dirty="0">
                <a:solidFill>
                  <a:srgbClr val="FFC000"/>
                </a:solidFill>
                <a:latin typeface="Times New Roman" pitchFamily="18" charset="0"/>
                <a:cs typeface="Times New Roman" pitchFamily="18" charset="0"/>
                <a:sym typeface="Wingdings 3" pitchFamily="18" charset="2"/>
              </a:rPr>
              <a:t></a:t>
            </a:r>
            <a:r>
              <a:rPr lang="en-GB" sz="2800" dirty="0"/>
              <a:t>   C</a:t>
            </a:r>
            <a:r>
              <a:rPr lang="en-GB" sz="2800" baseline="-25000" dirty="0"/>
              <a:t>1</a:t>
            </a:r>
            <a:r>
              <a:rPr lang="en-GB" sz="2800" dirty="0"/>
              <a:t>:[6 8 7 </a:t>
            </a:r>
            <a:r>
              <a:rPr lang="en-GB" sz="2800" dirty="0">
                <a:solidFill>
                  <a:srgbClr val="FF0000"/>
                </a:solidFill>
              </a:rPr>
              <a:t>9 5 4 </a:t>
            </a:r>
            <a:r>
              <a:rPr lang="en-GB" sz="2800" dirty="0"/>
              <a:t>1 3 2]</a:t>
            </a:r>
          </a:p>
          <a:p>
            <a:pPr>
              <a:buNone/>
            </a:pPr>
            <a:r>
              <a:rPr lang="en-GB" sz="2800" dirty="0"/>
              <a:t>P</a:t>
            </a:r>
            <a:r>
              <a:rPr lang="en-GB" sz="2800" baseline="-25000" dirty="0"/>
              <a:t>2</a:t>
            </a:r>
            <a:r>
              <a:rPr lang="en-GB" sz="2800" dirty="0"/>
              <a:t>:[5 3 2 </a:t>
            </a:r>
            <a:r>
              <a:rPr lang="en-GB" sz="2800" dirty="0">
                <a:solidFill>
                  <a:srgbClr val="0070C0"/>
                </a:solidFill>
              </a:rPr>
              <a:t>6 8 9 </a:t>
            </a:r>
            <a:r>
              <a:rPr lang="en-GB" sz="2800" dirty="0"/>
              <a:t>7 1 4]             C</a:t>
            </a:r>
            <a:r>
              <a:rPr lang="en-GB" sz="2800" baseline="-25000" dirty="0"/>
              <a:t>2</a:t>
            </a:r>
            <a:r>
              <a:rPr lang="en-GB" sz="2800" dirty="0"/>
              <a:t>:[5 4 7 </a:t>
            </a:r>
            <a:r>
              <a:rPr lang="en-GB" sz="2800" dirty="0">
                <a:solidFill>
                  <a:srgbClr val="0070C0"/>
                </a:solidFill>
              </a:rPr>
              <a:t>6 8 9</a:t>
            </a:r>
            <a:r>
              <a:rPr lang="en-GB" sz="2800" dirty="0"/>
              <a:t> 2 1 3]</a:t>
            </a:r>
          </a:p>
          <a:p>
            <a:pPr>
              <a:buNone/>
            </a:pPr>
            <a:endParaRPr lang="en-GB" sz="2800" dirty="0"/>
          </a:p>
          <a:p>
            <a:pPr>
              <a:buNone/>
            </a:pPr>
            <a:r>
              <a:rPr lang="en-GB" sz="2800" dirty="0"/>
              <a:t>P</a:t>
            </a:r>
            <a:r>
              <a:rPr lang="en-GB" sz="2800" baseline="-25000" dirty="0"/>
              <a:t>2</a:t>
            </a:r>
            <a:r>
              <a:rPr lang="en-GB" sz="2800" dirty="0"/>
              <a:t>:[</a:t>
            </a:r>
            <a:r>
              <a:rPr lang="en-GB" sz="2800" strike="dblStrike" dirty="0"/>
              <a:t>5</a:t>
            </a:r>
            <a:r>
              <a:rPr lang="en-GB" sz="2800" dirty="0"/>
              <a:t> 3 2 </a:t>
            </a:r>
            <a:r>
              <a:rPr lang="en-GB" sz="2800" dirty="0">
                <a:solidFill>
                  <a:srgbClr val="0070C0"/>
                </a:solidFill>
              </a:rPr>
              <a:t>6 8 </a:t>
            </a:r>
            <a:r>
              <a:rPr lang="en-GB" sz="2800" strike="dblStrike" dirty="0">
                <a:solidFill>
                  <a:srgbClr val="0070C0"/>
                </a:solidFill>
              </a:rPr>
              <a:t>9</a:t>
            </a:r>
            <a:r>
              <a:rPr lang="en-GB" sz="2800" dirty="0">
                <a:solidFill>
                  <a:srgbClr val="0070C0"/>
                </a:solidFill>
              </a:rPr>
              <a:t> </a:t>
            </a:r>
            <a:r>
              <a:rPr lang="en-GB" sz="2800" dirty="0"/>
              <a:t>7 1 </a:t>
            </a:r>
            <a:r>
              <a:rPr lang="en-GB" sz="2800" strike="dblStrike" dirty="0"/>
              <a:t>4</a:t>
            </a:r>
            <a:r>
              <a:rPr lang="en-GB" sz="2800" dirty="0"/>
              <a:t>] </a:t>
            </a:r>
            <a:r>
              <a:rPr lang="es-ES_tradnl" sz="2800" dirty="0">
                <a:solidFill>
                  <a:srgbClr val="FFC000"/>
                </a:solidFill>
                <a:latin typeface="Times New Roman" pitchFamily="18" charset="0"/>
                <a:cs typeface="Times New Roman" pitchFamily="18" charset="0"/>
                <a:sym typeface="Wingdings 3" pitchFamily="18" charset="2"/>
              </a:rPr>
              <a:t></a:t>
            </a:r>
            <a:r>
              <a:rPr lang="en-GB" sz="2800" dirty="0"/>
              <a:t> [3 2 </a:t>
            </a:r>
            <a:r>
              <a:rPr lang="en-GB" sz="2800" dirty="0">
                <a:solidFill>
                  <a:srgbClr val="0070C0"/>
                </a:solidFill>
              </a:rPr>
              <a:t>6 8 </a:t>
            </a:r>
            <a:r>
              <a:rPr lang="en-GB" sz="2800" dirty="0"/>
              <a:t>7 1] </a:t>
            </a:r>
            <a:r>
              <a:rPr lang="es-ES_tradnl" sz="2800" dirty="0">
                <a:solidFill>
                  <a:srgbClr val="FFC000"/>
                </a:solidFill>
                <a:latin typeface="Times New Roman" pitchFamily="18" charset="0"/>
                <a:cs typeface="Times New Roman" pitchFamily="18" charset="0"/>
                <a:sym typeface="Wingdings 3" pitchFamily="18" charset="2"/>
              </a:rPr>
              <a:t></a:t>
            </a:r>
            <a:r>
              <a:rPr lang="en-GB" sz="2800" dirty="0"/>
              <a:t> [1 3 2 </a:t>
            </a:r>
            <a:r>
              <a:rPr lang="en-GB" sz="2800" dirty="0">
                <a:solidFill>
                  <a:srgbClr val="0070C0"/>
                </a:solidFill>
              </a:rPr>
              <a:t>6 8 </a:t>
            </a:r>
            <a:r>
              <a:rPr lang="en-GB" sz="2800" dirty="0"/>
              <a:t>7 ] </a:t>
            </a:r>
          </a:p>
        </p:txBody>
      </p:sp>
      <p:sp>
        <p:nvSpPr>
          <p:cNvPr id="4" name="AutoShape 40"/>
          <p:cNvSpPr>
            <a:spLocks noChangeArrowheads="1"/>
          </p:cNvSpPr>
          <p:nvPr/>
        </p:nvSpPr>
        <p:spPr bwMode="auto">
          <a:xfrm rot="10800000" flipH="1">
            <a:off x="8067564" y="3044142"/>
            <a:ext cx="520857" cy="2141316"/>
          </a:xfrm>
          <a:prstGeom prst="curvedLeftArrow">
            <a:avLst>
              <a:gd name="adj1" fmla="val 82720"/>
              <a:gd name="adj2" fmla="val 167728"/>
              <a:gd name="adj3" fmla="val 36748"/>
            </a:avLst>
          </a:prstGeom>
          <a:solidFill>
            <a:srgbClr val="FFC000">
              <a:alpha val="50000"/>
            </a:srgbClr>
          </a:solidFill>
          <a:ln w="9525">
            <a:solidFill>
              <a:schemeClr val="tx1"/>
            </a:solidFill>
            <a:miter lim="800000"/>
            <a:headEnd/>
            <a:tailEnd/>
          </a:ln>
        </p:spPr>
        <p:txBody>
          <a:bodyPr rot="10800000" wrap="none" anchor="ctr"/>
          <a:lstStyle/>
          <a:p>
            <a:endParaRPr lang="en-US"/>
          </a:p>
        </p:txBody>
      </p:sp>
      <p:pic>
        <p:nvPicPr>
          <p:cNvPr id="5" name="Picture 4"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71499" y="272228"/>
            <a:ext cx="8055429" cy="8381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4400" kern="0" noProof="0" dirty="0">
                <a:solidFill>
                  <a:schemeClr val="tx2"/>
                </a:solidFill>
                <a:latin typeface="+mj-lt"/>
                <a:ea typeface="+mj-ea"/>
                <a:cs typeface="+mj-cs"/>
              </a:rPr>
              <a:t>How to do mutation</a:t>
            </a:r>
            <a:endParaRPr kumimoji="0" lang="en-GB" sz="4400" b="0" i="0" u="none" strike="noStrike" kern="0" cap="none" spc="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bwMode="auto">
          <a:xfrm>
            <a:off x="391882" y="1426107"/>
            <a:ext cx="8572499" cy="13633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GB" sz="2800" kern="0" noProof="0" dirty="0">
                <a:latin typeface="+mn-lt"/>
              </a:rPr>
              <a:t>Randomly interchange a pair of vertices.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GB" sz="2800" b="0" i="0" u="none" strike="noStrike" kern="0" cap="none" spc="0" normalizeH="0" baseline="0" dirty="0">
                <a:ln>
                  <a:noFill/>
                </a:ln>
                <a:effectLst/>
                <a:uLnTx/>
                <a:uFillTx/>
                <a:latin typeface="+mn-lt"/>
                <a:ea typeface="+mn-ea"/>
                <a:cs typeface="+mn-cs"/>
              </a:rPr>
              <a:t>Randomly</a:t>
            </a:r>
            <a:r>
              <a:rPr kumimoji="0" lang="en-GB" sz="2800" b="0" i="0" u="none" strike="noStrike" kern="0" cap="none" spc="0" normalizeH="0" dirty="0">
                <a:ln>
                  <a:noFill/>
                </a:ln>
                <a:effectLst/>
                <a:uLnTx/>
                <a:uFillTx/>
                <a:latin typeface="+mn-lt"/>
                <a:ea typeface="+mn-ea"/>
                <a:cs typeface="+mn-cs"/>
              </a:rPr>
              <a:t> </a:t>
            </a:r>
            <a:r>
              <a:rPr lang="en-GB" sz="2800" kern="0" dirty="0">
                <a:latin typeface="+mn-lt"/>
              </a:rPr>
              <a:t>reverse a segment of the tour.</a:t>
            </a:r>
            <a:endParaRPr kumimoji="0" lang="en-US" sz="2800" b="0" i="0" u="none" strike="noStrike" kern="0" cap="none" spc="0" normalizeH="0" baseline="0" noProof="0" dirty="0">
              <a:ln>
                <a:noFill/>
              </a:ln>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GB" sz="28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415595"/>
            <a:ext cx="7772400" cy="704758"/>
          </a:xfrm>
        </p:spPr>
        <p:txBody>
          <a:bodyPr/>
          <a:lstStyle/>
          <a:p>
            <a:r>
              <a:rPr lang="en-GB" dirty="0"/>
              <a:t>Another Example: 0/1 Knapsack</a:t>
            </a:r>
          </a:p>
        </p:txBody>
      </p:sp>
      <p:sp>
        <p:nvSpPr>
          <p:cNvPr id="31747" name="Rectangle 3"/>
          <p:cNvSpPr>
            <a:spLocks noGrp="1" noChangeArrowheads="1"/>
          </p:cNvSpPr>
          <p:nvPr>
            <p:ph type="body" idx="1"/>
          </p:nvPr>
        </p:nvSpPr>
        <p:spPr>
          <a:xfrm>
            <a:off x="342900" y="1400442"/>
            <a:ext cx="8572499" cy="4613190"/>
          </a:xfrm>
        </p:spPr>
        <p:txBody>
          <a:bodyPr/>
          <a:lstStyle/>
          <a:p>
            <a:r>
              <a:rPr lang="en-US" sz="2800" b="1" dirty="0"/>
              <a:t>Binary encoding.</a:t>
            </a:r>
            <a:endParaRPr lang="en-US" sz="2800" dirty="0"/>
          </a:p>
          <a:p>
            <a:r>
              <a:rPr lang="en-US" sz="2800" b="1" dirty="0"/>
              <a:t>Fitness function: </a:t>
            </a:r>
            <a:r>
              <a:rPr lang="en-US" sz="2800" dirty="0"/>
              <a:t>Summing the weights and values if the gene is turned on for the current item. If the weight totals more than the knapsack capacity then the value is set at zero, otherwise it is the value of the sum of the values of the items in the knapsack.</a:t>
            </a:r>
          </a:p>
          <a:p>
            <a:r>
              <a:rPr lang="en-US" sz="2800" b="1" dirty="0"/>
              <a:t>Selection: </a:t>
            </a:r>
            <a:r>
              <a:rPr lang="en-US" sz="2800" dirty="0"/>
              <a:t>Roulette wheel + Elitism</a:t>
            </a:r>
            <a:r>
              <a:rPr lang="en-GB" sz="2800" dirty="0"/>
              <a:t>.</a:t>
            </a:r>
            <a:endParaRPr lang="en-US" sz="2800" dirty="0"/>
          </a:p>
          <a:p>
            <a:r>
              <a:rPr lang="en-US" sz="2800" b="1" dirty="0"/>
              <a:t>Crossover: </a:t>
            </a:r>
            <a:r>
              <a:rPr lang="en-US" sz="2800" dirty="0"/>
              <a:t>two-point or single-point crossover.</a:t>
            </a:r>
          </a:p>
          <a:p>
            <a:r>
              <a:rPr lang="en-US" sz="2800" b="1" dirty="0"/>
              <a:t>Mutation: </a:t>
            </a:r>
            <a:r>
              <a:rPr lang="en-US" sz="2800" dirty="0"/>
              <a:t>Randomly flip every bit.</a:t>
            </a:r>
          </a:p>
        </p:txBody>
      </p:sp>
      <p:pic>
        <p:nvPicPr>
          <p:cNvPr id="4" name="Picture 3"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Genetic Programming</a:t>
            </a:r>
          </a:p>
        </p:txBody>
      </p:sp>
      <p:sp>
        <p:nvSpPr>
          <p:cNvPr id="31747" name="Rectangle 3"/>
          <p:cNvSpPr>
            <a:spLocks noGrp="1" noChangeArrowheads="1"/>
          </p:cNvSpPr>
          <p:nvPr>
            <p:ph type="body" idx="1"/>
          </p:nvPr>
        </p:nvSpPr>
        <p:spPr>
          <a:xfrm>
            <a:off x="538843" y="1796143"/>
            <a:ext cx="7919357" cy="4299857"/>
          </a:xfrm>
        </p:spPr>
        <p:txBody>
          <a:bodyPr/>
          <a:lstStyle/>
          <a:p>
            <a:r>
              <a:rPr lang="en-GB" dirty="0"/>
              <a:t>When the chromosome encodes an entire program or function itself this is called genetic programming (GP)</a:t>
            </a:r>
          </a:p>
          <a:p>
            <a:r>
              <a:rPr lang="en-GB" dirty="0"/>
              <a:t>In order to make this work encoding is often done in the form of a tree representation</a:t>
            </a:r>
          </a:p>
          <a:p>
            <a:r>
              <a:rPr lang="en-GB" dirty="0"/>
              <a:t>Crossover entails swapping subtrees between parents</a:t>
            </a:r>
          </a:p>
        </p:txBody>
      </p:sp>
      <p:pic>
        <p:nvPicPr>
          <p:cNvPr id="4" name="Picture 3"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dirty="0"/>
              <a:t>Genetic Programming</a:t>
            </a:r>
          </a:p>
        </p:txBody>
      </p:sp>
      <p:pic>
        <p:nvPicPr>
          <p:cNvPr id="32771" name="Picture 3"/>
          <p:cNvPicPr>
            <a:picLocks noChangeAspect="1" noChangeArrowheads="1"/>
          </p:cNvPicPr>
          <p:nvPr/>
        </p:nvPicPr>
        <p:blipFill>
          <a:blip r:embed="rId2" cstate="print"/>
          <a:srcRect/>
          <a:stretch>
            <a:fillRect/>
          </a:stretch>
        </p:blipFill>
        <p:spPr bwMode="auto">
          <a:xfrm>
            <a:off x="825500" y="2081213"/>
            <a:ext cx="7373938" cy="2825750"/>
          </a:xfrm>
          <a:prstGeom prst="rect">
            <a:avLst/>
          </a:prstGeom>
          <a:noFill/>
        </p:spPr>
      </p:pic>
      <p:sp>
        <p:nvSpPr>
          <p:cNvPr id="32772" name="Text Box 4"/>
          <p:cNvSpPr txBox="1">
            <a:spLocks noChangeArrowheads="1"/>
          </p:cNvSpPr>
          <p:nvPr/>
        </p:nvSpPr>
        <p:spPr bwMode="auto">
          <a:xfrm>
            <a:off x="1241425" y="5235575"/>
            <a:ext cx="6435725" cy="1187450"/>
          </a:xfrm>
          <a:prstGeom prst="rect">
            <a:avLst/>
          </a:prstGeom>
          <a:noFill/>
          <a:ln w="9525">
            <a:noFill/>
            <a:miter lim="800000"/>
            <a:headEnd/>
            <a:tailEnd/>
          </a:ln>
          <a:effectLst/>
        </p:spPr>
        <p:txBody>
          <a:bodyPr>
            <a:spAutoFit/>
          </a:bodyPr>
          <a:lstStyle/>
          <a:p>
            <a:pPr>
              <a:spcBef>
                <a:spcPct val="50000"/>
              </a:spcBef>
            </a:pPr>
            <a:r>
              <a:rPr lang="en-GB" dirty="0"/>
              <a:t>It is possible to evolve whole programs like this but only small ones. Large programs with complex functions present big problems</a:t>
            </a:r>
          </a:p>
        </p:txBody>
      </p:sp>
      <p:pic>
        <p:nvPicPr>
          <p:cNvPr id="5" name="Picture 4" descr="dna">
            <a:hlinkClick r:id="rId3"/>
          </p:cNvPr>
          <p:cNvPicPr/>
          <p:nvPr/>
        </p:nvPicPr>
        <p:blipFill>
          <a:blip r:embed="rId4"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76299" y="188913"/>
            <a:ext cx="7092043" cy="1182687"/>
          </a:xfrm>
        </p:spPr>
        <p:txBody>
          <a:bodyPr/>
          <a:lstStyle/>
          <a:p>
            <a:pPr eaLnBrk="1" hangingPunct="1"/>
            <a:r>
              <a:rPr lang="en-US" dirty="0"/>
              <a:t>Programming project</a:t>
            </a:r>
            <a:br>
              <a:rPr lang="en-US" sz="3200" dirty="0"/>
            </a:br>
            <a:r>
              <a:rPr lang="en-US" sz="3200" dirty="0"/>
              <a:t>(Part of your final)</a:t>
            </a:r>
          </a:p>
        </p:txBody>
      </p:sp>
      <p:sp>
        <p:nvSpPr>
          <p:cNvPr id="16387" name="Rectangle 3"/>
          <p:cNvSpPr>
            <a:spLocks noGrp="1" noChangeArrowheads="1"/>
          </p:cNvSpPr>
          <p:nvPr>
            <p:ph type="body" idx="1"/>
          </p:nvPr>
        </p:nvSpPr>
        <p:spPr>
          <a:xfrm>
            <a:off x="282340" y="1713470"/>
            <a:ext cx="8539843" cy="4478995"/>
          </a:xfrm>
        </p:spPr>
        <p:txBody>
          <a:bodyPr/>
          <a:lstStyle/>
          <a:p>
            <a:pPr marL="0" indent="0" eaLnBrk="1" hangingPunct="1">
              <a:buNone/>
            </a:pPr>
            <a:r>
              <a:rPr lang="en-US" sz="2800" dirty="0"/>
              <a:t>Implement the 0/1 Knapsack genetic algorithm discussed in this lecture, with the following parameters:</a:t>
            </a:r>
          </a:p>
          <a:p>
            <a:pPr marL="0" indent="0" eaLnBrk="1" hangingPunct="1">
              <a:buNone/>
            </a:pPr>
            <a:endParaRPr lang="en-US" sz="2800" dirty="0">
              <a:ea typeface="MS Mincho" pitchFamily="49" charset="-128"/>
            </a:endParaRPr>
          </a:p>
          <a:p>
            <a:pPr marL="228600" indent="-228600"/>
            <a:r>
              <a:rPr lang="en-US" sz="2800" dirty="0"/>
              <a:t>Population size : input.</a:t>
            </a:r>
          </a:p>
          <a:p>
            <a:pPr marL="228600" indent="-228600"/>
            <a:r>
              <a:rPr lang="en-US" sz="2800" dirty="0"/>
              <a:t>Mutation rate: 0.05</a:t>
            </a:r>
          </a:p>
          <a:p>
            <a:pPr marL="228600" indent="-228600"/>
            <a:r>
              <a:rPr lang="en-US" sz="2800" dirty="0"/>
              <a:t>Crossover rate: 0.95</a:t>
            </a:r>
          </a:p>
          <a:p>
            <a:pPr marL="228600" indent="-228600"/>
            <a:r>
              <a:rPr lang="en-US" sz="2800" dirty="0"/>
              <a:t>Terminal condition: an input number of generations.</a:t>
            </a:r>
          </a:p>
        </p:txBody>
      </p:sp>
      <p:pic>
        <p:nvPicPr>
          <p:cNvPr id="4" name="Picture 3" descr="dna">
            <a:hlinkClick r:id="rId3"/>
          </p:cNvPr>
          <p:cNvPicPr/>
          <p:nvPr/>
        </p:nvPicPr>
        <p:blipFill>
          <a:blip r:embed="rId4"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76299" y="65344"/>
            <a:ext cx="7092043" cy="704200"/>
          </a:xfrm>
        </p:spPr>
        <p:txBody>
          <a:bodyPr/>
          <a:lstStyle/>
          <a:p>
            <a:pPr eaLnBrk="1" hangingPunct="1"/>
            <a:r>
              <a:rPr lang="en-US" dirty="0"/>
              <a:t>Programming project </a:t>
            </a:r>
            <a:r>
              <a:rPr lang="en-US" sz="2800" dirty="0" err="1"/>
              <a:t>conti</a:t>
            </a:r>
            <a:r>
              <a:rPr lang="en-US" sz="2800" dirty="0"/>
              <a:t>.</a:t>
            </a:r>
            <a:endParaRPr lang="en-US" sz="3200" dirty="0"/>
          </a:p>
        </p:txBody>
      </p:sp>
      <p:sp>
        <p:nvSpPr>
          <p:cNvPr id="16387" name="Rectangle 3"/>
          <p:cNvSpPr>
            <a:spLocks noGrp="1" noChangeArrowheads="1"/>
          </p:cNvSpPr>
          <p:nvPr>
            <p:ph type="body" idx="1"/>
          </p:nvPr>
        </p:nvSpPr>
        <p:spPr>
          <a:xfrm>
            <a:off x="293915" y="868681"/>
            <a:ext cx="8539843" cy="5989320"/>
          </a:xfrm>
        </p:spPr>
        <p:txBody>
          <a:bodyPr/>
          <a:lstStyle/>
          <a:p>
            <a:pPr marL="228600" indent="-228600" eaLnBrk="1" hangingPunct="1">
              <a:buNone/>
            </a:pPr>
            <a:r>
              <a:rPr lang="en-US" sz="2800" dirty="0"/>
              <a:t>Notes:</a:t>
            </a:r>
          </a:p>
          <a:p>
            <a:pPr marL="228600" indent="-228600" eaLnBrk="1" hangingPunct="1"/>
            <a:r>
              <a:rPr lang="en-US" sz="2800" dirty="0"/>
              <a:t>Your program should be able to handle Knapsack problems with 64 items, i.e. each individual should be represent by a 64-bit integer.</a:t>
            </a:r>
          </a:p>
          <a:p>
            <a:pPr marL="228600" indent="-228600" eaLnBrk="1" hangingPunct="1"/>
            <a:r>
              <a:rPr lang="en-US" sz="2800" dirty="0"/>
              <a:t>Use comments to indicate where in your program you do</a:t>
            </a:r>
          </a:p>
          <a:p>
            <a:pPr marL="628650" lvl="1" indent="-228600"/>
            <a:r>
              <a:rPr lang="en-GB" sz="2400" dirty="0">
                <a:solidFill>
                  <a:srgbClr val="FF0000"/>
                </a:solidFill>
              </a:rPr>
              <a:t>Create initial population.</a:t>
            </a:r>
          </a:p>
          <a:p>
            <a:pPr marL="628650" lvl="1" indent="-228600"/>
            <a:r>
              <a:rPr lang="en-GB" sz="2400" dirty="0">
                <a:solidFill>
                  <a:srgbClr val="FF0000"/>
                </a:solidFill>
              </a:rPr>
              <a:t>Select individuals for reproduction.</a:t>
            </a:r>
          </a:p>
          <a:p>
            <a:pPr marL="628650" lvl="1" indent="-228600"/>
            <a:r>
              <a:rPr lang="en-GB" sz="2400" dirty="0">
                <a:solidFill>
                  <a:srgbClr val="FF0000"/>
                </a:solidFill>
              </a:rPr>
              <a:t>Crossover.</a:t>
            </a:r>
            <a:endParaRPr lang="en-GB" sz="2400" dirty="0"/>
          </a:p>
          <a:p>
            <a:pPr marL="628650" lvl="1" indent="-228600"/>
            <a:r>
              <a:rPr lang="en-GB" sz="2400" dirty="0">
                <a:solidFill>
                  <a:srgbClr val="FF0000"/>
                </a:solidFill>
              </a:rPr>
              <a:t>Mutation.</a:t>
            </a:r>
            <a:endParaRPr lang="en-US" sz="2400" dirty="0">
              <a:solidFill>
                <a:srgbClr val="FF0000"/>
              </a:solidFill>
            </a:endParaRPr>
          </a:p>
          <a:p>
            <a:pPr marL="228600" indent="-228600"/>
            <a:r>
              <a:rPr lang="en-US" sz="2800" dirty="0"/>
              <a:t>You need to turn in hardcopies of your source code and sample outputs.</a:t>
            </a:r>
          </a:p>
          <a:p>
            <a:pPr marL="228600" indent="-228600"/>
            <a:r>
              <a:rPr lang="en-US" sz="2800" dirty="0"/>
              <a:t>You need to email a softcopy of your source code to the instructor.</a:t>
            </a:r>
          </a:p>
          <a:p>
            <a:pPr marL="228600" indent="-228600"/>
            <a:endParaRPr lang="en-US" sz="2800" dirty="0"/>
          </a:p>
        </p:txBody>
      </p:sp>
      <p:pic>
        <p:nvPicPr>
          <p:cNvPr id="4" name="Picture 3" descr="dna">
            <a:hlinkClick r:id="rId3"/>
          </p:cNvPr>
          <p:cNvPicPr/>
          <p:nvPr/>
        </p:nvPicPr>
        <p:blipFill>
          <a:blip r:embed="rId4"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985167"/>
            <a:ext cx="7772400" cy="696694"/>
          </a:xfrm>
        </p:spPr>
        <p:txBody>
          <a:bodyPr/>
          <a:lstStyle/>
          <a:p>
            <a:r>
              <a:rPr lang="en-GB" dirty="0"/>
              <a:t>The Basic Concept of GA</a:t>
            </a:r>
          </a:p>
        </p:txBody>
      </p:sp>
      <p:sp>
        <p:nvSpPr>
          <p:cNvPr id="24579" name="Rectangle 3"/>
          <p:cNvSpPr>
            <a:spLocks noGrp="1" noChangeArrowheads="1"/>
          </p:cNvSpPr>
          <p:nvPr>
            <p:ph type="body" idx="1"/>
          </p:nvPr>
        </p:nvSpPr>
        <p:spPr>
          <a:xfrm>
            <a:off x="375557" y="2141838"/>
            <a:ext cx="8507185" cy="3801792"/>
          </a:xfrm>
        </p:spPr>
        <p:txBody>
          <a:bodyPr/>
          <a:lstStyle/>
          <a:p>
            <a:pPr marL="228600" indent="-228600">
              <a:buFont typeface="Arial" pitchFamily="34" charset="0"/>
              <a:buChar char="•"/>
            </a:pPr>
            <a:r>
              <a:rPr lang="en-GB" sz="2800" dirty="0"/>
              <a:t>GAs are the ways of solving  problems by mimicking the process nature uses, i.e. </a:t>
            </a:r>
            <a:r>
              <a:rPr lang="en-GB" sz="2800" dirty="0">
                <a:solidFill>
                  <a:srgbClr val="FF0000"/>
                </a:solidFill>
              </a:rPr>
              <a:t>selection</a:t>
            </a:r>
            <a:r>
              <a:rPr lang="en-GB" sz="2800" dirty="0"/>
              <a:t>, </a:t>
            </a:r>
            <a:r>
              <a:rPr lang="en-GB" sz="2800" dirty="0">
                <a:solidFill>
                  <a:srgbClr val="FF0000"/>
                </a:solidFill>
              </a:rPr>
              <a:t>crossover</a:t>
            </a:r>
            <a:r>
              <a:rPr lang="en-GB" sz="2800" dirty="0"/>
              <a:t>, and </a:t>
            </a:r>
            <a:r>
              <a:rPr lang="en-GB" sz="2800" dirty="0">
                <a:solidFill>
                  <a:srgbClr val="FF0000"/>
                </a:solidFill>
              </a:rPr>
              <a:t>mutation</a:t>
            </a:r>
            <a:r>
              <a:rPr lang="en-GB" sz="2800" dirty="0"/>
              <a:t>.</a:t>
            </a:r>
          </a:p>
          <a:p>
            <a:pPr marL="228600" indent="-228600">
              <a:buFont typeface="Arial" pitchFamily="34" charset="0"/>
              <a:buChar char="•"/>
            </a:pPr>
            <a:r>
              <a:rPr lang="en-GB" sz="2800" dirty="0"/>
              <a:t>GAs are </a:t>
            </a:r>
            <a:r>
              <a:rPr lang="en-GB" sz="2800" dirty="0">
                <a:solidFill>
                  <a:srgbClr val="FF0000"/>
                </a:solidFill>
              </a:rPr>
              <a:t>adaptive heuristic search </a:t>
            </a:r>
            <a:r>
              <a:rPr lang="en-GB" sz="2800" dirty="0"/>
              <a:t>based on evolutionary ideas on natural selection and genetics.</a:t>
            </a:r>
          </a:p>
          <a:p>
            <a:pPr marL="228600" indent="-228600">
              <a:buFont typeface="Arial" pitchFamily="34" charset="0"/>
              <a:buChar char="•"/>
            </a:pPr>
            <a:r>
              <a:rPr lang="en-GB" sz="2800" dirty="0"/>
              <a:t>In GAs, solving problems becomes looking for solutions which is best among others.</a:t>
            </a:r>
          </a:p>
          <a:p>
            <a:pPr marL="0" indent="0">
              <a:buNone/>
            </a:pPr>
            <a:endParaRPr lang="en-GB" sz="2800" dirty="0"/>
          </a:p>
        </p:txBody>
      </p:sp>
      <p:pic>
        <p:nvPicPr>
          <p:cNvPr id="4" name="Picture 3"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250362"/>
            <a:ext cx="7772400" cy="1143000"/>
          </a:xfrm>
        </p:spPr>
        <p:txBody>
          <a:bodyPr/>
          <a:lstStyle/>
          <a:p>
            <a:r>
              <a:rPr lang="en-GB" dirty="0"/>
              <a:t>A General Genetic Algorithm</a:t>
            </a:r>
          </a:p>
        </p:txBody>
      </p:sp>
      <p:sp>
        <p:nvSpPr>
          <p:cNvPr id="24579" name="Rectangle 3"/>
          <p:cNvSpPr>
            <a:spLocks noGrp="1" noChangeArrowheads="1"/>
          </p:cNvSpPr>
          <p:nvPr>
            <p:ph type="body" idx="1"/>
          </p:nvPr>
        </p:nvSpPr>
        <p:spPr>
          <a:xfrm>
            <a:off x="506186" y="1420733"/>
            <a:ext cx="8637814" cy="4882244"/>
          </a:xfrm>
        </p:spPr>
        <p:txBody>
          <a:bodyPr/>
          <a:lstStyle/>
          <a:p>
            <a:pPr marL="0" indent="0">
              <a:buNone/>
            </a:pPr>
            <a:r>
              <a:rPr lang="en-GB" sz="2400" dirty="0">
                <a:solidFill>
                  <a:srgbClr val="0070C0"/>
                </a:solidFill>
              </a:rPr>
              <a:t>g = 0; // generation number</a:t>
            </a:r>
          </a:p>
          <a:p>
            <a:pPr marL="0" indent="0">
              <a:buNone/>
            </a:pPr>
            <a:r>
              <a:rPr lang="en-GB" sz="2400" dirty="0">
                <a:solidFill>
                  <a:srgbClr val="0070C0"/>
                </a:solidFill>
              </a:rPr>
              <a:t>Initialize Population </a:t>
            </a:r>
            <a:r>
              <a:rPr lang="en-GB" sz="2400" baseline="-25000" dirty="0">
                <a:solidFill>
                  <a:srgbClr val="0070C0"/>
                </a:solidFill>
              </a:rPr>
              <a:t>0</a:t>
            </a:r>
            <a:r>
              <a:rPr lang="en-GB" sz="2400" dirty="0">
                <a:solidFill>
                  <a:srgbClr val="0070C0"/>
                </a:solidFill>
              </a:rPr>
              <a:t>;</a:t>
            </a:r>
          </a:p>
          <a:p>
            <a:pPr marL="0" indent="0">
              <a:buNone/>
            </a:pPr>
            <a:r>
              <a:rPr lang="en-GB" sz="2400" dirty="0">
                <a:solidFill>
                  <a:srgbClr val="0070C0"/>
                </a:solidFill>
              </a:rPr>
              <a:t>while(terminal condition isn’t met) {</a:t>
            </a:r>
          </a:p>
          <a:p>
            <a:pPr marL="0" indent="0">
              <a:buNone/>
            </a:pPr>
            <a:r>
              <a:rPr lang="en-GB" sz="2400" dirty="0">
                <a:solidFill>
                  <a:srgbClr val="0070C0"/>
                </a:solidFill>
              </a:rPr>
              <a:t>     Evaluate fitness of each individual in Population</a:t>
            </a:r>
            <a:r>
              <a:rPr lang="en-GB" sz="2400" baseline="-25000" dirty="0">
                <a:solidFill>
                  <a:srgbClr val="0070C0"/>
                </a:solidFill>
              </a:rPr>
              <a:t> g</a:t>
            </a:r>
            <a:r>
              <a:rPr lang="en-GB" sz="2400" dirty="0">
                <a:solidFill>
                  <a:srgbClr val="0070C0"/>
                </a:solidFill>
              </a:rPr>
              <a:t>;</a:t>
            </a:r>
          </a:p>
          <a:p>
            <a:pPr marL="0" indent="0">
              <a:buNone/>
            </a:pPr>
            <a:r>
              <a:rPr lang="en-GB" sz="2400" dirty="0">
                <a:solidFill>
                  <a:srgbClr val="0070C0"/>
                </a:solidFill>
              </a:rPr>
              <a:t>     Create Population </a:t>
            </a:r>
            <a:r>
              <a:rPr lang="en-GB" sz="2400" baseline="-25000" dirty="0">
                <a:solidFill>
                  <a:srgbClr val="0070C0"/>
                </a:solidFill>
              </a:rPr>
              <a:t>g+1</a:t>
            </a:r>
            <a:r>
              <a:rPr lang="en-GB" sz="2400" dirty="0">
                <a:solidFill>
                  <a:srgbClr val="0070C0"/>
                </a:solidFill>
              </a:rPr>
              <a:t>{</a:t>
            </a:r>
          </a:p>
          <a:p>
            <a:pPr marL="0" indent="0">
              <a:buNone/>
            </a:pPr>
            <a:r>
              <a:rPr lang="en-GB" sz="2400" dirty="0">
                <a:solidFill>
                  <a:srgbClr val="0070C0"/>
                </a:solidFill>
              </a:rPr>
              <a:t>          Based on fitness, select individuals for reproduction;</a:t>
            </a:r>
          </a:p>
          <a:p>
            <a:pPr marL="0" indent="0">
              <a:buNone/>
            </a:pPr>
            <a:r>
              <a:rPr lang="en-GB" sz="2400" dirty="0">
                <a:solidFill>
                  <a:srgbClr val="0070C0"/>
                </a:solidFill>
              </a:rPr>
              <a:t>          Perform crossover and mutation on the selected individuals.</a:t>
            </a:r>
          </a:p>
          <a:p>
            <a:pPr marL="0" indent="0">
              <a:buNone/>
            </a:pPr>
            <a:r>
              <a:rPr lang="en-GB" sz="2400" dirty="0">
                <a:solidFill>
                  <a:srgbClr val="0070C0"/>
                </a:solidFill>
              </a:rPr>
              <a:t>     }</a:t>
            </a:r>
          </a:p>
          <a:p>
            <a:pPr marL="0" indent="0">
              <a:buNone/>
            </a:pPr>
            <a:r>
              <a:rPr lang="en-GB" sz="2400" dirty="0">
                <a:solidFill>
                  <a:srgbClr val="0070C0"/>
                </a:solidFill>
              </a:rPr>
              <a:t>     g++;</a:t>
            </a:r>
          </a:p>
          <a:p>
            <a:pPr marL="0" indent="0">
              <a:buNone/>
            </a:pPr>
            <a:r>
              <a:rPr lang="en-GB" sz="2400" dirty="0">
                <a:solidFill>
                  <a:srgbClr val="0070C0"/>
                </a:solidFill>
              </a:rPr>
              <a:t>}</a:t>
            </a:r>
          </a:p>
          <a:p>
            <a:pPr marL="0" indent="0">
              <a:buNone/>
            </a:pPr>
            <a:r>
              <a:rPr lang="en-GB" sz="2400" dirty="0">
                <a:solidFill>
                  <a:srgbClr val="0070C0"/>
                </a:solidFill>
              </a:rPr>
              <a:t>Return the best solution in the current generation.</a:t>
            </a:r>
          </a:p>
        </p:txBody>
      </p:sp>
      <p:pic>
        <p:nvPicPr>
          <p:cNvPr id="4" name="Picture 3"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70743"/>
            <a:ext cx="7772400" cy="762011"/>
          </a:xfrm>
        </p:spPr>
        <p:txBody>
          <a:bodyPr/>
          <a:lstStyle/>
          <a:p>
            <a:r>
              <a:rPr lang="en-GB" dirty="0"/>
              <a:t>Implementation Details</a:t>
            </a:r>
          </a:p>
        </p:txBody>
      </p:sp>
      <p:sp>
        <p:nvSpPr>
          <p:cNvPr id="7171" name="Rectangle 3"/>
          <p:cNvSpPr>
            <a:spLocks noGrp="1" noChangeArrowheads="1"/>
          </p:cNvSpPr>
          <p:nvPr>
            <p:ph type="body" idx="1"/>
          </p:nvPr>
        </p:nvSpPr>
        <p:spPr>
          <a:xfrm>
            <a:off x="506187" y="930730"/>
            <a:ext cx="8392884" cy="5731328"/>
          </a:xfrm>
        </p:spPr>
        <p:txBody>
          <a:bodyPr/>
          <a:lstStyle/>
          <a:p>
            <a:r>
              <a:rPr lang="en-GB" dirty="0"/>
              <a:t>How to represent an </a:t>
            </a:r>
            <a:r>
              <a:rPr lang="en-GB" dirty="0">
                <a:solidFill>
                  <a:srgbClr val="FF0000"/>
                </a:solidFill>
              </a:rPr>
              <a:t>individual</a:t>
            </a:r>
            <a:r>
              <a:rPr lang="en-GB" dirty="0"/>
              <a:t>, i.e. </a:t>
            </a:r>
            <a:r>
              <a:rPr lang="en-GB" dirty="0">
                <a:solidFill>
                  <a:srgbClr val="FF0000"/>
                </a:solidFill>
              </a:rPr>
              <a:t>solution</a:t>
            </a:r>
            <a:r>
              <a:rPr lang="en-GB" dirty="0"/>
              <a:t>.</a:t>
            </a:r>
          </a:p>
          <a:p>
            <a:r>
              <a:rPr lang="en-GB" dirty="0"/>
              <a:t>Determine the size of the </a:t>
            </a:r>
            <a:r>
              <a:rPr lang="en-GB" dirty="0">
                <a:solidFill>
                  <a:srgbClr val="FF0000"/>
                </a:solidFill>
              </a:rPr>
              <a:t>population</a:t>
            </a:r>
            <a:r>
              <a:rPr lang="en-GB" dirty="0"/>
              <a:t> (a collection of individuals).</a:t>
            </a:r>
          </a:p>
          <a:p>
            <a:r>
              <a:rPr lang="en-GB" dirty="0"/>
              <a:t>How to initialize the population.</a:t>
            </a:r>
          </a:p>
          <a:p>
            <a:r>
              <a:rPr lang="en-GB" dirty="0"/>
              <a:t>How to evaluate </a:t>
            </a:r>
            <a:r>
              <a:rPr lang="en-GB" dirty="0">
                <a:solidFill>
                  <a:srgbClr val="FF0000"/>
                </a:solidFill>
              </a:rPr>
              <a:t>fitness</a:t>
            </a:r>
            <a:r>
              <a:rPr lang="en-GB" dirty="0"/>
              <a:t>.</a:t>
            </a:r>
          </a:p>
          <a:p>
            <a:r>
              <a:rPr lang="en-GB" dirty="0"/>
              <a:t>How to </a:t>
            </a:r>
            <a:r>
              <a:rPr lang="en-GB" dirty="0">
                <a:solidFill>
                  <a:srgbClr val="FF0000"/>
                </a:solidFill>
              </a:rPr>
              <a:t>select</a:t>
            </a:r>
            <a:r>
              <a:rPr lang="en-GB" dirty="0"/>
              <a:t> individuals for reproduction.</a:t>
            </a:r>
          </a:p>
          <a:p>
            <a:r>
              <a:rPr lang="en-GB" dirty="0"/>
              <a:t>How to perform </a:t>
            </a:r>
            <a:r>
              <a:rPr lang="en-GB" dirty="0">
                <a:solidFill>
                  <a:srgbClr val="FF0000"/>
                </a:solidFill>
              </a:rPr>
              <a:t>crossover</a:t>
            </a:r>
            <a:r>
              <a:rPr lang="en-GB" dirty="0"/>
              <a:t>.</a:t>
            </a:r>
          </a:p>
          <a:p>
            <a:r>
              <a:rPr lang="en-GB" dirty="0"/>
              <a:t>How to perform </a:t>
            </a:r>
            <a:r>
              <a:rPr lang="en-GB" dirty="0">
                <a:solidFill>
                  <a:srgbClr val="FF0000"/>
                </a:solidFill>
              </a:rPr>
              <a:t>mutation</a:t>
            </a:r>
            <a:r>
              <a:rPr lang="en-GB" dirty="0"/>
              <a:t>.</a:t>
            </a:r>
          </a:p>
          <a:p>
            <a:r>
              <a:rPr lang="en-GB" dirty="0"/>
              <a:t>Determine the crossover rate and mutation rate.</a:t>
            </a:r>
          </a:p>
          <a:p>
            <a:r>
              <a:rPr lang="en-GB" dirty="0"/>
              <a:t>Decide when to terminate.</a:t>
            </a:r>
          </a:p>
          <a:p>
            <a:endParaRPr lang="en-GB" dirty="0"/>
          </a:p>
        </p:txBody>
      </p:sp>
      <p:pic>
        <p:nvPicPr>
          <p:cNvPr id="4" name="Picture 3"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48336"/>
            <a:ext cx="7772400" cy="1183902"/>
          </a:xfrm>
        </p:spPr>
        <p:txBody>
          <a:bodyPr/>
          <a:lstStyle/>
          <a:p>
            <a:r>
              <a:rPr lang="en-US" dirty="0"/>
              <a:t>Encoding of a Chromosome</a:t>
            </a:r>
            <a:br>
              <a:rPr lang="en-US" dirty="0"/>
            </a:br>
            <a:r>
              <a:rPr lang="en-US" dirty="0"/>
              <a:t>(Representation of a solution) </a:t>
            </a:r>
          </a:p>
        </p:txBody>
      </p:sp>
      <p:sp>
        <p:nvSpPr>
          <p:cNvPr id="5" name="Rectangle 3"/>
          <p:cNvSpPr txBox="1">
            <a:spLocks noChangeArrowheads="1"/>
          </p:cNvSpPr>
          <p:nvPr/>
        </p:nvSpPr>
        <p:spPr bwMode="auto">
          <a:xfrm>
            <a:off x="873212" y="2010033"/>
            <a:ext cx="7652950" cy="1540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sz="2800" dirty="0"/>
              <a:t>1. Binary encoding 	(1011 ... 0100)</a:t>
            </a:r>
          </a:p>
          <a:p>
            <a:r>
              <a:rPr lang="en-US" sz="2800" dirty="0"/>
              <a:t>2. Value encoding		(19.3, 45.1, -12.9, ... 6.2)</a:t>
            </a:r>
          </a:p>
          <a:p>
            <a:r>
              <a:rPr lang="en-US" sz="2800" dirty="0"/>
              <a:t>3. Permutation encoding	(1,4,2,7,5,9,3,6,8)</a:t>
            </a:r>
          </a:p>
          <a:p>
            <a:endParaRPr lang="en-US" sz="2800" dirty="0"/>
          </a:p>
          <a:p>
            <a:r>
              <a:rPr lang="en-US" sz="2800" dirty="0"/>
              <a:t> </a:t>
            </a:r>
            <a:endParaRPr kumimoji="0" lang="en-GB" sz="28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3"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40044"/>
            <a:ext cx="7772400" cy="1161534"/>
          </a:xfrm>
        </p:spPr>
        <p:txBody>
          <a:bodyPr/>
          <a:lstStyle/>
          <a:p>
            <a:r>
              <a:rPr lang="en-US" dirty="0"/>
              <a:t>Cross Over</a:t>
            </a:r>
          </a:p>
        </p:txBody>
      </p:sp>
      <p:sp>
        <p:nvSpPr>
          <p:cNvPr id="5" name="Rectangle 3"/>
          <p:cNvSpPr txBox="1">
            <a:spLocks noChangeArrowheads="1"/>
          </p:cNvSpPr>
          <p:nvPr/>
        </p:nvSpPr>
        <p:spPr bwMode="auto">
          <a:xfrm>
            <a:off x="148282" y="1721727"/>
            <a:ext cx="8789772" cy="41601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sz="2800" dirty="0"/>
              <a:t>Crossover selects genes from parent chromosomes and creates a new offspring.</a:t>
            </a:r>
          </a:p>
          <a:p>
            <a:endParaRPr lang="en-US" sz="2800" dirty="0"/>
          </a:p>
          <a:p>
            <a:r>
              <a:rPr lang="en-GB" sz="2800" dirty="0"/>
              <a:t>Two-point crossover</a:t>
            </a:r>
          </a:p>
          <a:p>
            <a:pPr>
              <a:buNone/>
            </a:pPr>
            <a:r>
              <a:rPr lang="en-GB" sz="2800" dirty="0"/>
              <a:t>			     10</a:t>
            </a:r>
            <a:r>
              <a:rPr lang="en-GB" sz="2800" dirty="0">
                <a:solidFill>
                  <a:srgbClr val="FF0000"/>
                </a:solidFill>
              </a:rPr>
              <a:t>101</a:t>
            </a:r>
            <a:r>
              <a:rPr lang="en-GB" sz="2800" dirty="0"/>
              <a:t>011 </a:t>
            </a:r>
            <a:r>
              <a:rPr lang="es-ES_tradnl" sz="4400" baseline="-25000" dirty="0">
                <a:solidFill>
                  <a:srgbClr val="FFC000"/>
                </a:solidFill>
                <a:latin typeface="Times New Roman" pitchFamily="18" charset="0"/>
                <a:cs typeface="Times New Roman" pitchFamily="18" charset="0"/>
                <a:sym typeface="Wingdings 3" pitchFamily="18" charset="2"/>
              </a:rPr>
              <a:t></a:t>
            </a:r>
            <a:r>
              <a:rPr lang="en-GB" sz="2800" dirty="0"/>
              <a:t> 10</a:t>
            </a:r>
            <a:r>
              <a:rPr lang="en-GB" sz="2800" dirty="0">
                <a:solidFill>
                  <a:srgbClr val="00B050"/>
                </a:solidFill>
              </a:rPr>
              <a:t>011</a:t>
            </a:r>
            <a:r>
              <a:rPr lang="en-GB" sz="2800" dirty="0"/>
              <a:t>011</a:t>
            </a:r>
            <a:endParaRPr lang="en-GB" sz="2800" baseline="-25000" dirty="0"/>
          </a:p>
          <a:p>
            <a:pPr>
              <a:buNone/>
            </a:pPr>
            <a:r>
              <a:rPr lang="en-GB" sz="2800" dirty="0"/>
              <a:t>			     11</a:t>
            </a:r>
            <a:r>
              <a:rPr lang="en-GB" sz="2800" dirty="0">
                <a:solidFill>
                  <a:srgbClr val="00B050"/>
                </a:solidFill>
              </a:rPr>
              <a:t>011</a:t>
            </a:r>
            <a:r>
              <a:rPr lang="en-GB" sz="2800" dirty="0"/>
              <a:t>001      11</a:t>
            </a:r>
            <a:r>
              <a:rPr lang="en-GB" sz="2800" dirty="0">
                <a:solidFill>
                  <a:srgbClr val="FF0000"/>
                </a:solidFill>
              </a:rPr>
              <a:t>101</a:t>
            </a:r>
            <a:r>
              <a:rPr lang="en-GB" sz="2800" dirty="0"/>
              <a:t>001</a:t>
            </a:r>
          </a:p>
          <a:p>
            <a:r>
              <a:rPr lang="en-GB" sz="2800" dirty="0"/>
              <a:t>One point crossover</a:t>
            </a:r>
          </a:p>
          <a:p>
            <a:pPr>
              <a:buNone/>
            </a:pPr>
            <a:r>
              <a:rPr lang="en-GB" sz="2800" dirty="0"/>
              <a:t>			     10</a:t>
            </a:r>
            <a:r>
              <a:rPr lang="en-GB" sz="2800" dirty="0">
                <a:solidFill>
                  <a:srgbClr val="FF0000"/>
                </a:solidFill>
              </a:rPr>
              <a:t>101011</a:t>
            </a:r>
            <a:r>
              <a:rPr lang="en-GB" sz="2800" dirty="0"/>
              <a:t> </a:t>
            </a:r>
            <a:r>
              <a:rPr lang="es-ES_tradnl" sz="4400" baseline="-25000" dirty="0">
                <a:solidFill>
                  <a:srgbClr val="FFC000"/>
                </a:solidFill>
                <a:latin typeface="Times New Roman" pitchFamily="18" charset="0"/>
                <a:cs typeface="Times New Roman" pitchFamily="18" charset="0"/>
                <a:sym typeface="Wingdings 3" pitchFamily="18" charset="2"/>
              </a:rPr>
              <a:t></a:t>
            </a:r>
            <a:r>
              <a:rPr lang="en-GB" sz="2800" dirty="0"/>
              <a:t> 10</a:t>
            </a:r>
            <a:r>
              <a:rPr lang="en-GB" sz="2800" dirty="0">
                <a:solidFill>
                  <a:srgbClr val="00B050"/>
                </a:solidFill>
              </a:rPr>
              <a:t>011001</a:t>
            </a:r>
            <a:endParaRPr lang="en-GB" sz="2800" dirty="0"/>
          </a:p>
          <a:p>
            <a:pPr>
              <a:buNone/>
            </a:pPr>
            <a:r>
              <a:rPr lang="en-GB" sz="2800" dirty="0"/>
              <a:t>			     11</a:t>
            </a:r>
            <a:r>
              <a:rPr lang="en-GB" sz="2800" dirty="0">
                <a:solidFill>
                  <a:srgbClr val="00B050"/>
                </a:solidFill>
              </a:rPr>
              <a:t>011001</a:t>
            </a:r>
            <a:r>
              <a:rPr lang="en-GB" sz="2800" dirty="0"/>
              <a:t>      11</a:t>
            </a:r>
            <a:r>
              <a:rPr lang="en-GB" sz="2800" dirty="0">
                <a:solidFill>
                  <a:srgbClr val="FF0000"/>
                </a:solidFill>
              </a:rPr>
              <a:t>101011</a:t>
            </a:r>
            <a:endParaRPr lang="en-GB" sz="2800" dirty="0"/>
          </a:p>
          <a:p>
            <a:pPr>
              <a:buNone/>
            </a:pPr>
            <a:endParaRPr lang="en-GB" sz="2800" dirty="0"/>
          </a:p>
          <a:p>
            <a:endParaRPr kumimoji="0" lang="en-GB" sz="28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3"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205948"/>
            <a:ext cx="7772400" cy="988540"/>
          </a:xfrm>
        </p:spPr>
        <p:txBody>
          <a:bodyPr/>
          <a:lstStyle/>
          <a:p>
            <a:r>
              <a:rPr lang="en-US" dirty="0"/>
              <a:t>Cross Over </a:t>
            </a:r>
            <a:r>
              <a:rPr lang="en-US" sz="2400" dirty="0" err="1"/>
              <a:t>conti</a:t>
            </a:r>
            <a:r>
              <a:rPr lang="en-US" sz="2400" dirty="0"/>
              <a:t>.</a:t>
            </a:r>
          </a:p>
        </p:txBody>
      </p:sp>
      <p:sp>
        <p:nvSpPr>
          <p:cNvPr id="7" name="Rectangle 3"/>
          <p:cNvSpPr txBox="1">
            <a:spLocks noChangeArrowheads="1"/>
          </p:cNvSpPr>
          <p:nvPr/>
        </p:nvSpPr>
        <p:spPr bwMode="auto">
          <a:xfrm>
            <a:off x="342900" y="1161535"/>
            <a:ext cx="8364495" cy="54122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GB" sz="2800" b="0" i="0" u="none" strike="noStrike" kern="0" cap="none" spc="0" normalizeH="0" baseline="0" noProof="0" dirty="0">
                <a:ln>
                  <a:noFill/>
                </a:ln>
                <a:solidFill>
                  <a:schemeClr val="tx1"/>
                </a:solidFill>
                <a:effectLst/>
                <a:uLnTx/>
                <a:uFillTx/>
                <a:latin typeface="+mn-lt"/>
                <a:ea typeface="+mn-ea"/>
                <a:cs typeface="+mn-cs"/>
              </a:rPr>
              <a:t>Order Crossover</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GB"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GB" sz="2800" b="0" i="0" u="none" strike="noStrike" kern="0" cap="none" spc="0" normalizeH="0" baseline="0" noProof="0" dirty="0">
                <a:ln>
                  <a:noFill/>
                </a:ln>
                <a:solidFill>
                  <a:schemeClr val="tx1"/>
                </a:solidFill>
                <a:effectLst/>
                <a:uLnTx/>
                <a:uFillTx/>
                <a:latin typeface="+mn-lt"/>
                <a:ea typeface="+mn-ea"/>
                <a:cs typeface="+mn-cs"/>
              </a:rPr>
              <a:t>         parents                                children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GB" sz="2800" b="0" i="0" u="none" strike="noStrike" kern="0" cap="none" spc="0" normalizeH="0" baseline="0" noProof="0" dirty="0">
                <a:ln>
                  <a:noFill/>
                </a:ln>
                <a:solidFill>
                  <a:schemeClr val="tx1"/>
                </a:solidFill>
                <a:effectLst/>
                <a:uLnTx/>
                <a:uFillTx/>
                <a:latin typeface="+mn-lt"/>
                <a:ea typeface="+mn-ea"/>
                <a:cs typeface="+mn-cs"/>
              </a:rPr>
              <a:t>P</a:t>
            </a:r>
            <a:r>
              <a:rPr kumimoji="0" lang="en-GB" sz="2800" b="0" i="0" u="none" strike="noStrike" kern="0" cap="none" spc="0" normalizeH="0" baseline="-25000" noProof="0" dirty="0">
                <a:ln>
                  <a:noFill/>
                </a:ln>
                <a:solidFill>
                  <a:schemeClr val="tx1"/>
                </a:solidFill>
                <a:effectLst/>
                <a:uLnTx/>
                <a:uFillTx/>
                <a:latin typeface="+mn-lt"/>
                <a:ea typeface="+mn-ea"/>
                <a:cs typeface="+mn-cs"/>
              </a:rPr>
              <a:t>1</a:t>
            </a:r>
            <a:r>
              <a:rPr kumimoji="0" lang="en-GB" sz="2800" b="0" i="0" u="none" strike="noStrike" kern="0" cap="none" spc="0" normalizeH="0" baseline="0" noProof="0" dirty="0">
                <a:ln>
                  <a:noFill/>
                </a:ln>
                <a:solidFill>
                  <a:schemeClr val="tx1"/>
                </a:solidFill>
                <a:effectLst/>
                <a:uLnTx/>
                <a:uFillTx/>
                <a:latin typeface="+mn-lt"/>
                <a:ea typeface="+mn-ea"/>
                <a:cs typeface="+mn-cs"/>
              </a:rPr>
              <a:t>:[2 1 3 </a:t>
            </a:r>
            <a:r>
              <a:rPr kumimoji="0" lang="en-GB" sz="2800" b="0" i="0" u="none" strike="noStrike" kern="0" cap="none" spc="0" normalizeH="0" baseline="0" noProof="0" dirty="0">
                <a:ln>
                  <a:noFill/>
                </a:ln>
                <a:solidFill>
                  <a:srgbClr val="FF0000"/>
                </a:solidFill>
                <a:effectLst/>
                <a:uLnTx/>
                <a:uFillTx/>
                <a:latin typeface="+mn-lt"/>
                <a:ea typeface="+mn-ea"/>
                <a:cs typeface="+mn-cs"/>
              </a:rPr>
              <a:t>9 5 4 </a:t>
            </a:r>
            <a:r>
              <a:rPr kumimoji="0" lang="en-GB" sz="2800" b="0" i="0" u="none" strike="noStrike" kern="0" cap="none" spc="0" normalizeH="0" baseline="0" noProof="0" dirty="0">
                <a:ln>
                  <a:noFill/>
                </a:ln>
                <a:solidFill>
                  <a:schemeClr val="tx1"/>
                </a:solidFill>
                <a:effectLst/>
                <a:uLnTx/>
                <a:uFillTx/>
                <a:latin typeface="+mn-lt"/>
                <a:ea typeface="+mn-ea"/>
                <a:cs typeface="+mn-cs"/>
              </a:rPr>
              <a:t>8 7 6]     </a:t>
            </a:r>
            <a:r>
              <a:rPr kumimoji="0" lang="es-ES_tradnl" sz="5400" b="0" i="0" u="none" strike="noStrike" kern="0" cap="none" spc="0" normalizeH="0" baseline="-25000" noProof="0" dirty="0">
                <a:ln>
                  <a:noFill/>
                </a:ln>
                <a:solidFill>
                  <a:srgbClr val="FFC000"/>
                </a:solidFill>
                <a:effectLst/>
                <a:uLnTx/>
                <a:uFillTx/>
                <a:latin typeface="Times New Roman" pitchFamily="18" charset="0"/>
                <a:ea typeface="+mn-ea"/>
                <a:cs typeface="Times New Roman" pitchFamily="18" charset="0"/>
                <a:sym typeface="Wingdings 3" pitchFamily="18" charset="2"/>
              </a:rPr>
              <a:t></a:t>
            </a:r>
            <a:r>
              <a:rPr kumimoji="0" lang="en-GB" sz="2800" b="0" i="0" u="none" strike="noStrike" kern="0" cap="none" spc="0" normalizeH="0" baseline="0" noProof="0" dirty="0">
                <a:ln>
                  <a:noFill/>
                </a:ln>
                <a:solidFill>
                  <a:schemeClr val="tx1"/>
                </a:solidFill>
                <a:effectLst/>
                <a:uLnTx/>
                <a:uFillTx/>
                <a:latin typeface="+mn-lt"/>
                <a:ea typeface="+mn-ea"/>
                <a:cs typeface="+mn-cs"/>
              </a:rPr>
              <a:t>   C</a:t>
            </a:r>
            <a:r>
              <a:rPr kumimoji="0" lang="en-GB" sz="2800" b="0" i="0" u="none" strike="noStrike" kern="0" cap="none" spc="0" normalizeH="0" baseline="-25000" noProof="0" dirty="0">
                <a:ln>
                  <a:noFill/>
                </a:ln>
                <a:solidFill>
                  <a:schemeClr val="tx1"/>
                </a:solidFill>
                <a:effectLst/>
                <a:uLnTx/>
                <a:uFillTx/>
                <a:latin typeface="+mn-lt"/>
                <a:ea typeface="+mn-ea"/>
                <a:cs typeface="+mn-cs"/>
              </a:rPr>
              <a:t>1</a:t>
            </a:r>
            <a:r>
              <a:rPr kumimoji="0" lang="en-GB" sz="2800" b="0" i="0" u="none" strike="noStrike" kern="0" cap="none" spc="0" normalizeH="0" baseline="0" noProof="0" dirty="0">
                <a:ln>
                  <a:noFill/>
                </a:ln>
                <a:solidFill>
                  <a:schemeClr val="tx1"/>
                </a:solidFill>
                <a:effectLst/>
                <a:uLnTx/>
                <a:uFillTx/>
                <a:latin typeface="+mn-lt"/>
                <a:ea typeface="+mn-ea"/>
                <a:cs typeface="+mn-cs"/>
              </a:rPr>
              <a:t>:[6 8 7 </a:t>
            </a:r>
            <a:r>
              <a:rPr kumimoji="0" lang="en-GB" sz="2800" b="0" i="0" u="none" strike="noStrike" kern="0" cap="none" spc="0" normalizeH="0" baseline="0" noProof="0" dirty="0">
                <a:ln>
                  <a:noFill/>
                </a:ln>
                <a:solidFill>
                  <a:srgbClr val="FF0000"/>
                </a:solidFill>
                <a:effectLst/>
                <a:uLnTx/>
                <a:uFillTx/>
                <a:latin typeface="+mn-lt"/>
                <a:ea typeface="+mn-ea"/>
                <a:cs typeface="+mn-cs"/>
              </a:rPr>
              <a:t>9 5 4 </a:t>
            </a:r>
            <a:r>
              <a:rPr kumimoji="0" lang="en-GB" sz="2800" b="0" i="0" u="none" strike="noStrike" kern="0" cap="none" spc="0" normalizeH="0" baseline="0" noProof="0" dirty="0">
                <a:ln>
                  <a:noFill/>
                </a:ln>
                <a:solidFill>
                  <a:schemeClr val="tx1"/>
                </a:solidFill>
                <a:effectLst/>
                <a:uLnTx/>
                <a:uFillTx/>
                <a:latin typeface="+mn-lt"/>
                <a:ea typeface="+mn-ea"/>
                <a:cs typeface="+mn-cs"/>
              </a:rPr>
              <a:t>1 3 2]</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GB" sz="2800" b="0" i="0" u="none" strike="noStrike" kern="0" cap="none" spc="0" normalizeH="0" baseline="0" noProof="0" dirty="0">
                <a:ln>
                  <a:noFill/>
                </a:ln>
                <a:solidFill>
                  <a:schemeClr val="tx1"/>
                </a:solidFill>
                <a:effectLst/>
                <a:uLnTx/>
                <a:uFillTx/>
                <a:latin typeface="+mn-lt"/>
                <a:ea typeface="+mn-ea"/>
                <a:cs typeface="+mn-cs"/>
              </a:rPr>
              <a:t>P</a:t>
            </a:r>
            <a:r>
              <a:rPr kumimoji="0" lang="en-GB" sz="2800" b="0" i="0" u="none" strike="noStrike" kern="0" cap="none" spc="0" normalizeH="0" baseline="-25000" noProof="0" dirty="0">
                <a:ln>
                  <a:noFill/>
                </a:ln>
                <a:solidFill>
                  <a:schemeClr val="tx1"/>
                </a:solidFill>
                <a:effectLst/>
                <a:uLnTx/>
                <a:uFillTx/>
                <a:latin typeface="+mn-lt"/>
                <a:ea typeface="+mn-ea"/>
                <a:cs typeface="+mn-cs"/>
              </a:rPr>
              <a:t>2</a:t>
            </a:r>
            <a:r>
              <a:rPr kumimoji="0" lang="en-GB" sz="2800" b="0" i="0" u="none" strike="noStrike" kern="0" cap="none" spc="0" normalizeH="0" baseline="0" noProof="0" dirty="0">
                <a:ln>
                  <a:noFill/>
                </a:ln>
                <a:solidFill>
                  <a:schemeClr val="tx1"/>
                </a:solidFill>
                <a:effectLst/>
                <a:uLnTx/>
                <a:uFillTx/>
                <a:latin typeface="+mn-lt"/>
                <a:ea typeface="+mn-ea"/>
                <a:cs typeface="+mn-cs"/>
              </a:rPr>
              <a:t>:[5 3 2 </a:t>
            </a:r>
            <a:r>
              <a:rPr kumimoji="0" lang="en-GB" sz="2800" b="0" i="0" u="none" strike="noStrike" kern="0" cap="none" spc="0" normalizeH="0" baseline="0" noProof="0" dirty="0">
                <a:ln>
                  <a:noFill/>
                </a:ln>
                <a:solidFill>
                  <a:srgbClr val="0070C0"/>
                </a:solidFill>
                <a:effectLst/>
                <a:uLnTx/>
                <a:uFillTx/>
                <a:latin typeface="+mn-lt"/>
                <a:ea typeface="+mn-ea"/>
                <a:cs typeface="+mn-cs"/>
              </a:rPr>
              <a:t>6 8 9 </a:t>
            </a:r>
            <a:r>
              <a:rPr kumimoji="0" lang="en-GB" sz="2800" b="0" i="0" u="none" strike="noStrike" kern="0" cap="none" spc="0" normalizeH="0" baseline="0" noProof="0" dirty="0">
                <a:ln>
                  <a:noFill/>
                </a:ln>
                <a:solidFill>
                  <a:schemeClr val="tx1"/>
                </a:solidFill>
                <a:effectLst/>
                <a:uLnTx/>
                <a:uFillTx/>
                <a:latin typeface="+mn-lt"/>
                <a:ea typeface="+mn-ea"/>
                <a:cs typeface="+mn-cs"/>
              </a:rPr>
              <a:t>7 1 4]             C</a:t>
            </a:r>
            <a:r>
              <a:rPr kumimoji="0" lang="en-GB" sz="2800" b="0" i="0" u="none" strike="noStrike" kern="0" cap="none" spc="0" normalizeH="0" baseline="-25000" noProof="0" dirty="0">
                <a:ln>
                  <a:noFill/>
                </a:ln>
                <a:solidFill>
                  <a:schemeClr val="tx1"/>
                </a:solidFill>
                <a:effectLst/>
                <a:uLnTx/>
                <a:uFillTx/>
                <a:latin typeface="+mn-lt"/>
                <a:ea typeface="+mn-ea"/>
                <a:cs typeface="+mn-cs"/>
              </a:rPr>
              <a:t>2</a:t>
            </a:r>
            <a:r>
              <a:rPr kumimoji="0" lang="en-GB" sz="2800" b="0" i="0" u="none" strike="noStrike" kern="0" cap="none" spc="0" normalizeH="0" baseline="0" noProof="0" dirty="0">
                <a:ln>
                  <a:noFill/>
                </a:ln>
                <a:solidFill>
                  <a:schemeClr val="tx1"/>
                </a:solidFill>
                <a:effectLst/>
                <a:uLnTx/>
                <a:uFillTx/>
                <a:latin typeface="+mn-lt"/>
                <a:ea typeface="+mn-ea"/>
                <a:cs typeface="+mn-cs"/>
              </a:rPr>
              <a:t>:[5 4 7 </a:t>
            </a:r>
            <a:r>
              <a:rPr kumimoji="0" lang="en-GB" sz="2800" b="0" i="0" u="none" strike="noStrike" kern="0" cap="none" spc="0" normalizeH="0" baseline="0" noProof="0" dirty="0">
                <a:ln>
                  <a:noFill/>
                </a:ln>
                <a:solidFill>
                  <a:srgbClr val="0070C0"/>
                </a:solidFill>
                <a:effectLst/>
                <a:uLnTx/>
                <a:uFillTx/>
                <a:latin typeface="+mn-lt"/>
                <a:ea typeface="+mn-ea"/>
                <a:cs typeface="+mn-cs"/>
              </a:rPr>
              <a:t>6 8 9</a:t>
            </a:r>
            <a:r>
              <a:rPr kumimoji="0" lang="en-GB" sz="2800" b="0" i="0" u="none" strike="noStrike" kern="0" cap="none" spc="0" normalizeH="0" baseline="0" noProof="0" dirty="0">
                <a:ln>
                  <a:noFill/>
                </a:ln>
                <a:solidFill>
                  <a:schemeClr val="tx1"/>
                </a:solidFill>
                <a:effectLst/>
                <a:uLnTx/>
                <a:uFillTx/>
                <a:latin typeface="+mn-lt"/>
                <a:ea typeface="+mn-ea"/>
                <a:cs typeface="+mn-cs"/>
              </a:rPr>
              <a:t> 2 1 3]</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GB"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GB" sz="2800" b="0" i="0" u="none" strike="noStrike" kern="0" cap="none" spc="0" normalizeH="0" baseline="0" noProof="0" dirty="0">
                <a:ln>
                  <a:noFill/>
                </a:ln>
                <a:solidFill>
                  <a:schemeClr val="tx1"/>
                </a:solidFill>
                <a:effectLst/>
                <a:uLnTx/>
                <a:uFillTx/>
                <a:latin typeface="+mn-lt"/>
                <a:ea typeface="+mn-ea"/>
                <a:cs typeface="+mn-cs"/>
              </a:rPr>
              <a:t>P</a:t>
            </a:r>
            <a:r>
              <a:rPr kumimoji="0" lang="en-GB" sz="2800" b="0" i="0" u="none" strike="noStrike" kern="0" cap="none" spc="0" normalizeH="0" baseline="-25000" noProof="0" dirty="0">
                <a:ln>
                  <a:noFill/>
                </a:ln>
                <a:solidFill>
                  <a:schemeClr val="tx1"/>
                </a:solidFill>
                <a:effectLst/>
                <a:uLnTx/>
                <a:uFillTx/>
                <a:latin typeface="+mn-lt"/>
                <a:ea typeface="+mn-ea"/>
                <a:cs typeface="+mn-cs"/>
              </a:rPr>
              <a:t>2</a:t>
            </a:r>
            <a:r>
              <a:rPr kumimoji="0" lang="en-GB" sz="2800" b="0" i="0" u="none" strike="noStrike" kern="0" cap="none" spc="0" normalizeH="0" baseline="0" noProof="0" dirty="0">
                <a:ln>
                  <a:noFill/>
                </a:ln>
                <a:solidFill>
                  <a:schemeClr val="tx1"/>
                </a:solidFill>
                <a:effectLst/>
                <a:uLnTx/>
                <a:uFillTx/>
                <a:latin typeface="+mn-lt"/>
                <a:ea typeface="+mn-ea"/>
                <a:cs typeface="+mn-cs"/>
              </a:rPr>
              <a:t>:[</a:t>
            </a:r>
            <a:r>
              <a:rPr kumimoji="0" lang="en-GB" sz="2800" b="0" i="0" u="none" strike="dblStrike" kern="0" cap="none" spc="0" normalizeH="0" baseline="0" noProof="0" dirty="0">
                <a:ln>
                  <a:noFill/>
                </a:ln>
                <a:solidFill>
                  <a:schemeClr val="tx1"/>
                </a:solidFill>
                <a:effectLst/>
                <a:uLnTx/>
                <a:uFillTx/>
                <a:latin typeface="+mn-lt"/>
                <a:ea typeface="+mn-ea"/>
                <a:cs typeface="+mn-cs"/>
              </a:rPr>
              <a:t>5</a:t>
            </a:r>
            <a:r>
              <a:rPr kumimoji="0" lang="en-GB" sz="2800" b="0" i="0" u="none" strike="noStrike" kern="0" cap="none" spc="0" normalizeH="0" baseline="0" noProof="0" dirty="0">
                <a:ln>
                  <a:noFill/>
                </a:ln>
                <a:solidFill>
                  <a:schemeClr val="tx1"/>
                </a:solidFill>
                <a:effectLst/>
                <a:uLnTx/>
                <a:uFillTx/>
                <a:latin typeface="+mn-lt"/>
                <a:ea typeface="+mn-ea"/>
                <a:cs typeface="+mn-cs"/>
              </a:rPr>
              <a:t> 3 2 </a:t>
            </a:r>
            <a:r>
              <a:rPr kumimoji="0" lang="en-GB" sz="2800" b="0" i="0" u="none" strike="noStrike" kern="0" cap="none" spc="0" normalizeH="0" baseline="0" noProof="0" dirty="0">
                <a:ln>
                  <a:noFill/>
                </a:ln>
                <a:solidFill>
                  <a:srgbClr val="0070C0"/>
                </a:solidFill>
                <a:effectLst/>
                <a:uLnTx/>
                <a:uFillTx/>
                <a:latin typeface="+mn-lt"/>
                <a:ea typeface="+mn-ea"/>
                <a:cs typeface="+mn-cs"/>
              </a:rPr>
              <a:t>6 8 </a:t>
            </a:r>
            <a:r>
              <a:rPr kumimoji="0" lang="en-GB" sz="2800" b="0" i="0" u="none" strike="dblStrike" kern="0" cap="none" spc="0" normalizeH="0" baseline="0" noProof="0" dirty="0">
                <a:ln>
                  <a:noFill/>
                </a:ln>
                <a:solidFill>
                  <a:srgbClr val="0070C0"/>
                </a:solidFill>
                <a:effectLst/>
                <a:uLnTx/>
                <a:uFillTx/>
                <a:latin typeface="+mn-lt"/>
                <a:ea typeface="+mn-ea"/>
                <a:cs typeface="+mn-cs"/>
              </a:rPr>
              <a:t>9</a:t>
            </a:r>
            <a:r>
              <a:rPr kumimoji="0" lang="en-GB" sz="2800" b="0" i="0" u="none" strike="noStrike" kern="0" cap="none" spc="0" normalizeH="0" baseline="0" noProof="0" dirty="0">
                <a:ln>
                  <a:noFill/>
                </a:ln>
                <a:solidFill>
                  <a:srgbClr val="0070C0"/>
                </a:solidFill>
                <a:effectLst/>
                <a:uLnTx/>
                <a:uFillTx/>
                <a:latin typeface="+mn-lt"/>
                <a:ea typeface="+mn-ea"/>
                <a:cs typeface="+mn-cs"/>
              </a:rPr>
              <a:t> </a:t>
            </a:r>
            <a:r>
              <a:rPr kumimoji="0" lang="en-GB" sz="2800" b="0" i="0" u="none" strike="noStrike" kern="0" cap="none" spc="0" normalizeH="0" baseline="0" noProof="0" dirty="0">
                <a:ln>
                  <a:noFill/>
                </a:ln>
                <a:solidFill>
                  <a:schemeClr val="tx1"/>
                </a:solidFill>
                <a:effectLst/>
                <a:uLnTx/>
                <a:uFillTx/>
                <a:latin typeface="+mn-lt"/>
                <a:ea typeface="+mn-ea"/>
                <a:cs typeface="+mn-cs"/>
              </a:rPr>
              <a:t>7 1 </a:t>
            </a:r>
            <a:r>
              <a:rPr kumimoji="0" lang="en-GB" sz="2800" b="0" i="0" u="none" strike="dblStrike" kern="0" cap="none" spc="0" normalizeH="0" baseline="0" noProof="0" dirty="0">
                <a:ln>
                  <a:noFill/>
                </a:ln>
                <a:solidFill>
                  <a:schemeClr val="tx1"/>
                </a:solidFill>
                <a:effectLst/>
                <a:uLnTx/>
                <a:uFillTx/>
                <a:latin typeface="+mn-lt"/>
                <a:ea typeface="+mn-ea"/>
                <a:cs typeface="+mn-cs"/>
              </a:rPr>
              <a:t>4</a:t>
            </a:r>
            <a:r>
              <a:rPr kumimoji="0" lang="en-GB" sz="2800" b="0" i="0" u="none" strike="noStrike" kern="0" cap="none" spc="0" normalizeH="0" baseline="0" noProof="0" dirty="0">
                <a:ln>
                  <a:noFill/>
                </a:ln>
                <a:solidFill>
                  <a:schemeClr val="tx1"/>
                </a:solidFill>
                <a:effectLst/>
                <a:uLnTx/>
                <a:uFillTx/>
                <a:latin typeface="+mn-lt"/>
                <a:ea typeface="+mn-ea"/>
                <a:cs typeface="+mn-cs"/>
              </a:rPr>
              <a:t>] </a:t>
            </a:r>
            <a:r>
              <a:rPr kumimoji="0" lang="es-ES_tradnl" sz="2800" b="0" i="0" u="none" strike="noStrike" kern="0" cap="none" spc="0" normalizeH="0" baseline="0" noProof="0" dirty="0">
                <a:ln>
                  <a:noFill/>
                </a:ln>
                <a:solidFill>
                  <a:srgbClr val="FFC000"/>
                </a:solidFill>
                <a:effectLst/>
                <a:uLnTx/>
                <a:uFillTx/>
                <a:latin typeface="Times New Roman" pitchFamily="18" charset="0"/>
                <a:ea typeface="+mn-ea"/>
                <a:cs typeface="Times New Roman" pitchFamily="18" charset="0"/>
                <a:sym typeface="Wingdings 3" pitchFamily="18" charset="2"/>
              </a:rPr>
              <a:t></a:t>
            </a:r>
            <a:r>
              <a:rPr kumimoji="0" lang="en-GB" sz="2800" b="0" i="0" u="none" strike="noStrike" kern="0" cap="none" spc="0" normalizeH="0" baseline="0" noProof="0" dirty="0">
                <a:ln>
                  <a:noFill/>
                </a:ln>
                <a:solidFill>
                  <a:schemeClr val="tx1"/>
                </a:solidFill>
                <a:effectLst/>
                <a:uLnTx/>
                <a:uFillTx/>
                <a:latin typeface="+mn-lt"/>
                <a:ea typeface="+mn-ea"/>
                <a:cs typeface="+mn-cs"/>
              </a:rPr>
              <a:t> [3 2 </a:t>
            </a:r>
            <a:r>
              <a:rPr kumimoji="0" lang="en-GB" sz="2800" b="0" i="0" u="none" strike="noStrike" kern="0" cap="none" spc="0" normalizeH="0" baseline="0" noProof="0" dirty="0">
                <a:ln>
                  <a:noFill/>
                </a:ln>
                <a:solidFill>
                  <a:srgbClr val="0070C0"/>
                </a:solidFill>
                <a:effectLst/>
                <a:uLnTx/>
                <a:uFillTx/>
                <a:latin typeface="+mn-lt"/>
                <a:ea typeface="+mn-ea"/>
                <a:cs typeface="+mn-cs"/>
              </a:rPr>
              <a:t>6 8 </a:t>
            </a:r>
            <a:r>
              <a:rPr kumimoji="0" lang="en-GB" sz="2800" b="0" i="0" u="none" strike="noStrike" kern="0" cap="none" spc="0" normalizeH="0" baseline="0" noProof="0" dirty="0">
                <a:ln>
                  <a:noFill/>
                </a:ln>
                <a:solidFill>
                  <a:schemeClr val="tx1"/>
                </a:solidFill>
                <a:effectLst/>
                <a:uLnTx/>
                <a:uFillTx/>
                <a:latin typeface="+mn-lt"/>
                <a:ea typeface="+mn-ea"/>
                <a:cs typeface="+mn-cs"/>
              </a:rPr>
              <a:t>7 1] </a:t>
            </a:r>
            <a:r>
              <a:rPr kumimoji="0" lang="es-ES_tradnl" sz="2800" b="0" i="0" u="none" strike="noStrike" kern="0" cap="none" spc="0" normalizeH="0" baseline="0" noProof="0" dirty="0">
                <a:ln>
                  <a:noFill/>
                </a:ln>
                <a:solidFill>
                  <a:srgbClr val="FFC000"/>
                </a:solidFill>
                <a:effectLst/>
                <a:uLnTx/>
                <a:uFillTx/>
                <a:latin typeface="Times New Roman" pitchFamily="18" charset="0"/>
                <a:ea typeface="+mn-ea"/>
                <a:cs typeface="Times New Roman" pitchFamily="18" charset="0"/>
                <a:sym typeface="Wingdings 3" pitchFamily="18" charset="2"/>
              </a:rPr>
              <a:t></a:t>
            </a:r>
            <a:r>
              <a:rPr kumimoji="0" lang="en-GB" sz="2800" b="0" i="0" u="none" strike="noStrike" kern="0" cap="none" spc="0" normalizeH="0" baseline="0" noProof="0" dirty="0">
                <a:ln>
                  <a:noFill/>
                </a:ln>
                <a:solidFill>
                  <a:schemeClr val="tx1"/>
                </a:solidFill>
                <a:effectLst/>
                <a:uLnTx/>
                <a:uFillTx/>
                <a:latin typeface="+mn-lt"/>
                <a:ea typeface="+mn-ea"/>
                <a:cs typeface="+mn-cs"/>
              </a:rPr>
              <a:t> [1 3 2 </a:t>
            </a:r>
            <a:r>
              <a:rPr kumimoji="0" lang="en-GB" sz="2800" b="0" i="0" u="none" strike="noStrike" kern="0" cap="none" spc="0" normalizeH="0" baseline="0" noProof="0" dirty="0">
                <a:ln>
                  <a:noFill/>
                </a:ln>
                <a:solidFill>
                  <a:srgbClr val="0070C0"/>
                </a:solidFill>
                <a:effectLst/>
                <a:uLnTx/>
                <a:uFillTx/>
                <a:latin typeface="+mn-lt"/>
                <a:ea typeface="+mn-ea"/>
                <a:cs typeface="+mn-cs"/>
              </a:rPr>
              <a:t>6 8 </a:t>
            </a:r>
            <a:r>
              <a:rPr kumimoji="0" lang="en-GB" sz="2800" b="0" i="0" u="none" strike="noStrike" kern="0" cap="none" spc="0" normalizeH="0" baseline="0" noProof="0" dirty="0">
                <a:ln>
                  <a:noFill/>
                </a:ln>
                <a:solidFill>
                  <a:schemeClr val="tx1"/>
                </a:solidFill>
                <a:effectLst/>
                <a:uLnTx/>
                <a:uFillTx/>
                <a:latin typeface="+mn-lt"/>
                <a:ea typeface="+mn-ea"/>
                <a:cs typeface="+mn-cs"/>
              </a:rPr>
              <a:t>7 ]</a:t>
            </a:r>
          </a:p>
          <a:p>
            <a:pPr marL="514350" lvl="0" indent="-514350" eaLnBrk="1" hangingPunct="1">
              <a:spcBef>
                <a:spcPct val="20000"/>
              </a:spcBef>
              <a:buFontTx/>
              <a:buAutoNum type="arabicPeriod"/>
              <a:defRPr/>
            </a:pPr>
            <a:r>
              <a:rPr lang="en-GB" kern="0" dirty="0">
                <a:latin typeface="+mn-lt"/>
              </a:rPr>
              <a:t>Remove 9, 5, 4 from P</a:t>
            </a:r>
            <a:r>
              <a:rPr lang="en-GB" kern="0" baseline="-25000" dirty="0"/>
              <a:t>2</a:t>
            </a:r>
          </a:p>
          <a:p>
            <a:pPr marL="514350" lvl="0" indent="-514350" eaLnBrk="1" hangingPunct="1">
              <a:spcBef>
                <a:spcPct val="20000"/>
              </a:spcBef>
              <a:buFontTx/>
              <a:buAutoNum type="arabicPeriod"/>
              <a:defRPr/>
            </a:pPr>
            <a:r>
              <a:rPr lang="en-GB" kern="0" dirty="0"/>
              <a:t>Rotate.</a:t>
            </a:r>
          </a:p>
          <a:p>
            <a:pPr marL="514350" lvl="0" indent="-514350" eaLnBrk="1" hangingPunct="1">
              <a:spcBef>
                <a:spcPct val="20000"/>
              </a:spcBef>
              <a:buFontTx/>
              <a:buAutoNum type="arabicPeriod"/>
              <a:defRPr/>
            </a:pPr>
            <a:r>
              <a:rPr kumimoji="0" lang="en-GB" b="0" i="0" u="none" strike="noStrike" kern="0" cap="none" spc="0" normalizeH="0" baseline="0" noProof="0" dirty="0">
                <a:ln>
                  <a:noFill/>
                </a:ln>
                <a:solidFill>
                  <a:schemeClr val="tx1"/>
                </a:solidFill>
                <a:effectLst/>
                <a:uLnTx/>
                <a:uFillTx/>
                <a:latin typeface="+mn-lt"/>
                <a:ea typeface="+mn-ea"/>
                <a:cs typeface="+mn-cs"/>
              </a:rPr>
              <a:t>Insert “954” to the resulting list. </a:t>
            </a:r>
          </a:p>
        </p:txBody>
      </p:sp>
      <p:pic>
        <p:nvPicPr>
          <p:cNvPr id="4" name="Picture 3"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48336"/>
            <a:ext cx="7772400" cy="529488"/>
          </a:xfrm>
        </p:spPr>
        <p:txBody>
          <a:bodyPr/>
          <a:lstStyle/>
          <a:p>
            <a:r>
              <a:rPr lang="en-US" b="1" dirty="0"/>
              <a:t>Mutation </a:t>
            </a:r>
            <a:endParaRPr lang="en-US" dirty="0"/>
          </a:p>
        </p:txBody>
      </p:sp>
      <p:sp>
        <p:nvSpPr>
          <p:cNvPr id="5" name="Rectangle 3"/>
          <p:cNvSpPr txBox="1">
            <a:spLocks noChangeArrowheads="1"/>
          </p:cNvSpPr>
          <p:nvPr/>
        </p:nvSpPr>
        <p:spPr bwMode="auto">
          <a:xfrm>
            <a:off x="271850" y="1024128"/>
            <a:ext cx="8657966" cy="5485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30188" indent="-230188">
              <a:buFont typeface="Arial" pitchFamily="34" charset="0"/>
              <a:buChar char="•"/>
            </a:pPr>
            <a:r>
              <a:rPr lang="en-US" sz="2800" dirty="0"/>
              <a:t>Mutation is to prevent solutions in the population from falling into a local optimum of the solved problem.</a:t>
            </a:r>
          </a:p>
          <a:p>
            <a:pPr marL="230188" indent="-230188">
              <a:buFont typeface="Arial" pitchFamily="34" charset="0"/>
              <a:buChar char="•"/>
            </a:pPr>
            <a:r>
              <a:rPr lang="en-US" sz="2800" dirty="0"/>
              <a:t>Mutation changes the new offspring randomly. For the binary encoding, w</a:t>
            </a:r>
            <a:r>
              <a:rPr lang="en-GB" sz="2800" kern="0" dirty="0" err="1"/>
              <a:t>ith</a:t>
            </a:r>
            <a:r>
              <a:rPr lang="en-GB" sz="2800" kern="0" dirty="0"/>
              <a:t> a mutation probability, we randomly flip bits.</a:t>
            </a:r>
          </a:p>
          <a:p>
            <a:pPr marL="342900" lvl="0" indent="-342900" algn="ctr" eaLnBrk="1" hangingPunct="1">
              <a:spcBef>
                <a:spcPct val="20000"/>
              </a:spcBef>
              <a:defRPr/>
            </a:pPr>
            <a:r>
              <a:rPr lang="en-GB" sz="2800" kern="0" dirty="0"/>
              <a:t>00</a:t>
            </a:r>
            <a:r>
              <a:rPr lang="en-GB" sz="2800" kern="0" dirty="0">
                <a:solidFill>
                  <a:srgbClr val="FF0000"/>
                </a:solidFill>
              </a:rPr>
              <a:t>1</a:t>
            </a:r>
            <a:r>
              <a:rPr lang="en-GB" sz="2800" kern="0" dirty="0"/>
              <a:t>1</a:t>
            </a:r>
            <a:r>
              <a:rPr lang="en-GB" sz="2800" kern="0" dirty="0">
                <a:solidFill>
                  <a:srgbClr val="FF0000"/>
                </a:solidFill>
              </a:rPr>
              <a:t>0</a:t>
            </a:r>
            <a:r>
              <a:rPr lang="en-GB" sz="2800" kern="0" dirty="0"/>
              <a:t>101 </a:t>
            </a:r>
            <a:r>
              <a:rPr lang="es-ES_tradnl" sz="2800" dirty="0">
                <a:solidFill>
                  <a:srgbClr val="FFC000"/>
                </a:solidFill>
                <a:latin typeface="Times New Roman" pitchFamily="18" charset="0"/>
                <a:cs typeface="Times New Roman" pitchFamily="18" charset="0"/>
                <a:sym typeface="Wingdings 3" pitchFamily="18" charset="2"/>
              </a:rPr>
              <a:t> </a:t>
            </a:r>
            <a:r>
              <a:rPr lang="es-ES_tradnl" sz="2800" dirty="0">
                <a:latin typeface="Times New Roman" pitchFamily="18" charset="0"/>
                <a:cs typeface="Times New Roman" pitchFamily="18" charset="0"/>
                <a:sym typeface="Wingdings 3" pitchFamily="18" charset="2"/>
              </a:rPr>
              <a:t>00</a:t>
            </a:r>
            <a:r>
              <a:rPr lang="es-ES_tradnl" sz="2800" dirty="0">
                <a:solidFill>
                  <a:srgbClr val="FF0000"/>
                </a:solidFill>
                <a:latin typeface="Times New Roman" pitchFamily="18" charset="0"/>
                <a:cs typeface="Times New Roman" pitchFamily="18" charset="0"/>
                <a:sym typeface="Wingdings 3" pitchFamily="18" charset="2"/>
              </a:rPr>
              <a:t>0</a:t>
            </a:r>
            <a:r>
              <a:rPr lang="es-ES_tradnl" sz="2800" dirty="0">
                <a:latin typeface="Times New Roman" pitchFamily="18" charset="0"/>
                <a:cs typeface="Times New Roman" pitchFamily="18" charset="0"/>
                <a:sym typeface="Wingdings 3" pitchFamily="18" charset="2"/>
              </a:rPr>
              <a:t>1</a:t>
            </a:r>
            <a:r>
              <a:rPr lang="es-ES_tradnl" sz="2800" dirty="0">
                <a:solidFill>
                  <a:srgbClr val="FF0000"/>
                </a:solidFill>
                <a:latin typeface="Times New Roman" pitchFamily="18" charset="0"/>
                <a:cs typeface="Times New Roman" pitchFamily="18" charset="0"/>
                <a:sym typeface="Wingdings 3" pitchFamily="18" charset="2"/>
              </a:rPr>
              <a:t>1</a:t>
            </a:r>
            <a:r>
              <a:rPr lang="es-ES_tradnl" sz="2800" dirty="0">
                <a:latin typeface="Times New Roman" pitchFamily="18" charset="0"/>
                <a:cs typeface="Times New Roman" pitchFamily="18" charset="0"/>
                <a:sym typeface="Wingdings 3" pitchFamily="18" charset="2"/>
              </a:rPr>
              <a:t>101</a:t>
            </a:r>
            <a:endParaRPr lang="en-US" sz="2800" kern="0" dirty="0"/>
          </a:p>
          <a:p>
            <a:pPr marL="342900" lvl="0" indent="-342900" eaLnBrk="1" hangingPunct="1">
              <a:spcBef>
                <a:spcPct val="20000"/>
              </a:spcBef>
              <a:buFontTx/>
              <a:buChar char="•"/>
              <a:defRPr/>
            </a:pPr>
            <a:r>
              <a:rPr lang="en-GB" sz="2800" kern="0" dirty="0"/>
              <a:t>For permutation encoding</a:t>
            </a:r>
          </a:p>
          <a:p>
            <a:pPr marL="914400" lvl="1" indent="-457200" eaLnBrk="1" hangingPunct="1">
              <a:spcBef>
                <a:spcPct val="20000"/>
              </a:spcBef>
              <a:buFont typeface="Courier New" panose="02070309020205020404" pitchFamily="49" charset="0"/>
              <a:buChar char="o"/>
              <a:defRPr/>
            </a:pPr>
            <a:r>
              <a:rPr lang="en-GB" sz="2800" kern="0" dirty="0"/>
              <a:t>Randomly interchange a pair of numbers.</a:t>
            </a:r>
          </a:p>
          <a:p>
            <a:pPr marL="914400" lvl="1" indent="-457200" eaLnBrk="1" hangingPunct="1">
              <a:spcBef>
                <a:spcPct val="20000"/>
              </a:spcBef>
              <a:buFont typeface="Courier New" panose="02070309020205020404" pitchFamily="49" charset="0"/>
              <a:buChar char="o"/>
              <a:defRPr/>
            </a:pPr>
            <a:r>
              <a:rPr lang="en-GB" sz="2800" kern="0" dirty="0"/>
              <a:t>Randomly reverse a segment of the permutation.</a:t>
            </a:r>
            <a:endParaRPr lang="en-US" sz="2800" kern="0" dirty="0"/>
          </a:p>
          <a:p>
            <a:endParaRPr lang="en-US" sz="2800" dirty="0"/>
          </a:p>
          <a:p>
            <a:r>
              <a:rPr lang="en-US" sz="2800" dirty="0"/>
              <a:t> </a:t>
            </a:r>
            <a:endParaRPr kumimoji="0" lang="en-GB" sz="28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3" descr="dna">
            <a:hlinkClick r:id="rId2"/>
          </p:cNvPr>
          <p:cNvPicPr/>
          <p:nvPr/>
        </p:nvPicPr>
        <p:blipFill>
          <a:blip r:embed="rId3" cstate="print"/>
          <a:srcRect/>
          <a:stretch>
            <a:fillRect/>
          </a:stretch>
        </p:blipFill>
        <p:spPr bwMode="auto">
          <a:xfrm>
            <a:off x="7908324" y="6236041"/>
            <a:ext cx="1079157" cy="4523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1724</TotalTime>
  <Words>1498</Words>
  <Application>Microsoft Office PowerPoint</Application>
  <PresentationFormat>On-screen Show (4:3)</PresentationFormat>
  <Paragraphs>214</Paragraphs>
  <Slides>26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MS Mincho</vt:lpstr>
      <vt:lpstr>Arial</vt:lpstr>
      <vt:lpstr>Calibri</vt:lpstr>
      <vt:lpstr>Courier New</vt:lpstr>
      <vt:lpstr>Times</vt:lpstr>
      <vt:lpstr>Times New Roman</vt:lpstr>
      <vt:lpstr>Wingdings 3</vt:lpstr>
      <vt:lpstr>Blank Presentation</vt:lpstr>
      <vt:lpstr>Introduction to Genetic Algorithms</vt:lpstr>
      <vt:lpstr>Genetic Algorithms - History</vt:lpstr>
      <vt:lpstr>The Basic Concept of GA</vt:lpstr>
      <vt:lpstr>A General Genetic Algorithm</vt:lpstr>
      <vt:lpstr>Implementation Details</vt:lpstr>
      <vt:lpstr>Encoding of a Chromosome (Representation of a solution) </vt:lpstr>
      <vt:lpstr>Cross Over</vt:lpstr>
      <vt:lpstr>Cross Over conti.</vt:lpstr>
      <vt:lpstr>Mutation </vt:lpstr>
      <vt:lpstr>Selection </vt:lpstr>
      <vt:lpstr>Selection conti. </vt:lpstr>
      <vt:lpstr>Selection conti.</vt:lpstr>
      <vt:lpstr>An Illustrative Example</vt:lpstr>
      <vt:lpstr>Determine the size of a population</vt:lpstr>
      <vt:lpstr>Select individual for reproduction</vt:lpstr>
      <vt:lpstr>How to do crossover</vt:lpstr>
      <vt:lpstr>PowerPoint Presentation</vt:lpstr>
      <vt:lpstr>Another Example: TSP</vt:lpstr>
      <vt:lpstr>Select individual for reproduction</vt:lpstr>
      <vt:lpstr>How to do crossover</vt:lpstr>
      <vt:lpstr>PowerPoint Presentation</vt:lpstr>
      <vt:lpstr>Another Example: 0/1 Knapsack</vt:lpstr>
      <vt:lpstr>Genetic Programming</vt:lpstr>
      <vt:lpstr>Genetic Programming</vt:lpstr>
      <vt:lpstr>Programming project (Part of your final)</vt:lpstr>
      <vt:lpstr>Programming project conti.</vt:lpstr>
    </vt:vector>
  </TitlesOfParts>
  <Company>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Genetic Algorithms</dc:title>
  <dc:creator>dave dave</dc:creator>
  <cp:lastModifiedBy>Chung-E Wang</cp:lastModifiedBy>
  <cp:revision>54</cp:revision>
  <cp:lastPrinted>2005-03-15T07:05:52Z</cp:lastPrinted>
  <dcterms:created xsi:type="dcterms:W3CDTF">2005-03-14T16:11:59Z</dcterms:created>
  <dcterms:modified xsi:type="dcterms:W3CDTF">2017-11-08T02:10:47Z</dcterms:modified>
</cp:coreProperties>
</file>