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7"/>
  </p:notesMasterIdLst>
  <p:sldIdLst>
    <p:sldId id="256" r:id="rId2"/>
    <p:sldId id="272" r:id="rId3"/>
    <p:sldId id="262" r:id="rId4"/>
    <p:sldId id="257" r:id="rId5"/>
    <p:sldId id="269" r:id="rId6"/>
    <p:sldId id="274" r:id="rId7"/>
    <p:sldId id="271" r:id="rId8"/>
    <p:sldId id="273" r:id="rId9"/>
    <p:sldId id="263" r:id="rId10"/>
    <p:sldId id="264" r:id="rId11"/>
    <p:sldId id="265" r:id="rId12"/>
    <p:sldId id="266" r:id="rId13"/>
    <p:sldId id="267" r:id="rId14"/>
    <p:sldId id="277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22" autoAdjust="0"/>
  </p:normalViewPr>
  <p:slideViewPr>
    <p:cSldViewPr>
      <p:cViewPr>
        <p:scale>
          <a:sx n="46" d="100"/>
          <a:sy n="46" d="100"/>
        </p:scale>
        <p:origin x="-1228" y="-6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098D33C-F083-433D-A460-6124654A59CC}" type="datetimeFigureOut">
              <a:rPr lang="en-US"/>
              <a:pPr>
                <a:defRPr/>
              </a:pPr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ACEFC43-9AF2-4CBC-ACA9-EF4E663DF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335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8223E7-2D64-4C46-B7C4-C9247C83B4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9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20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Freeform 26"/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Freeform 27"/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5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DAADA-8976-4962-8468-807B94306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3A13D-7047-4062-A3D7-7DD077C5A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35E2A-90CB-4F2F-A907-A5A7167F4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0BCCC-925B-4C98-8FC1-B7C9965FA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B4201-22E9-4691-8CB0-C66850093E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646D0-FD58-482D-B1DD-E80608003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2AF54-94C0-4DF6-8FDB-C2BA92838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12786-27C3-4FCD-9BCA-C5B79EE47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21317-FA7F-47E9-B865-DBB5FE983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DE9DF-D06D-4437-8DFB-FBC5407FB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9542D-9414-4E74-A916-23E3DE860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AB77AD4-7FBB-4D03-AEF4-2B334AC84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992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993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41995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96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97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98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99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00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01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02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03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60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42006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007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008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42009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010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011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065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42013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014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015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016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017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018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019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020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035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42022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23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36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7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42026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040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42028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029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52" y="328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030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62" y="178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031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032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301" y="893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033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2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034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035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51" y="138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42036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http://www.indiana.edu/~rac/hpc/mpi_tutorial/plot_boxes.gi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http://www.krellinst.org/UCES/archive/classes/CNA/dir2.3/uces2.34.g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Numerical algorithms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438400"/>
            <a:ext cx="8458200" cy="4191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mtClean="0"/>
              <a:t>Algorithms for solving numerical  problems in  mathematics,  engineering,  and science, e.g.</a:t>
            </a:r>
          </a:p>
          <a:p>
            <a:pPr algn="l" eaLnBrk="1" hangingPunct="1">
              <a:defRPr/>
            </a:pPr>
            <a:endParaRPr lang="en-US" smtClean="0"/>
          </a:p>
          <a:p>
            <a:pPr algn="l" eaLnBrk="1" hangingPunct="1">
              <a:defRPr/>
            </a:pPr>
            <a:r>
              <a:rPr lang="en-US" smtClean="0"/>
              <a:t>1. Roots of equations.</a:t>
            </a:r>
          </a:p>
          <a:p>
            <a:pPr algn="l" eaLnBrk="1" hangingPunct="1">
              <a:defRPr/>
            </a:pPr>
            <a:r>
              <a:rPr lang="en-US" smtClean="0"/>
              <a:t>2. Evaluation of polynomials.</a:t>
            </a:r>
          </a:p>
          <a:p>
            <a:pPr algn="l" eaLnBrk="1" hangingPunct="1">
              <a:defRPr/>
            </a:pPr>
            <a:r>
              <a:rPr lang="en-US" smtClean="0"/>
              <a:t>3. Evaluation of mathematical functions.</a:t>
            </a:r>
          </a:p>
          <a:p>
            <a:pPr algn="l" eaLnBrk="1" hangingPunct="1">
              <a:defRPr/>
            </a:pPr>
            <a:r>
              <a:rPr lang="en-US" smtClean="0"/>
              <a:t>4. Numerical integrations.</a:t>
            </a:r>
          </a:p>
          <a:p>
            <a:pPr algn="l" eaLnBrk="1" hangingPunct="1">
              <a:defRPr/>
            </a:pPr>
            <a:r>
              <a:rPr lang="en-US" smtClean="0"/>
              <a:t>etc.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59588" cy="685800"/>
          </a:xfrm>
        </p:spPr>
        <p:txBody>
          <a:bodyPr/>
          <a:lstStyle/>
          <a:p>
            <a:pPr eaLnBrk="1" hangingPunct="1"/>
            <a:r>
              <a:rPr lang="en-US" smtClean="0">
                <a:cs typeface="Times New Roman" charset="0"/>
              </a:rPr>
              <a:t>Mid-point rule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2209800"/>
          </a:xfrm>
        </p:spPr>
        <p:txBody>
          <a:bodyPr/>
          <a:lstStyle/>
          <a:p>
            <a:pPr eaLnBrk="1" hangingPunct="1"/>
            <a:r>
              <a:rPr lang="en-US" smtClean="0">
                <a:cs typeface="Times New Roman" charset="0"/>
              </a:rPr>
              <a:t>The simplest numerical integration method.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mtClean="0">
                <a:cs typeface="Times New Roman" charset="0"/>
              </a:rPr>
              <a:t>Approximates the area under the curve by the sum areas of rectangles centered at the midpoint of intervals.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2633663" y="2141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2293" name="Picture 4" descr="http://www.indiana.edu/~rac/hpc/mpi_tutorial/plot_boxes.gif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1905000" y="3962400"/>
            <a:ext cx="44799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7" descr="displaymath60"/>
          <p:cNvPicPr>
            <a:picLocks noChangeAspect="1" noChangeArrowheads="1"/>
          </p:cNvPicPr>
          <p:nvPr/>
        </p:nvPicPr>
        <p:blipFill>
          <a:blip r:embed="rId4" cstate="print"/>
          <a:srcRect l="20203"/>
          <a:stretch>
            <a:fillRect/>
          </a:stretch>
        </p:blipFill>
        <p:spPr bwMode="auto">
          <a:xfrm>
            <a:off x="2133600" y="3200400"/>
            <a:ext cx="39941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477000" cy="762000"/>
          </a:xfrm>
        </p:spPr>
        <p:txBody>
          <a:bodyPr/>
          <a:lstStyle/>
          <a:p>
            <a:pPr eaLnBrk="1" hangingPunct="1"/>
            <a:r>
              <a:rPr lang="en-US" smtClean="0">
                <a:cs typeface="Times New Roman" charset="0"/>
              </a:rPr>
              <a:t>Trapezoidal rule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458200" cy="1295400"/>
          </a:xfrm>
        </p:spPr>
        <p:txBody>
          <a:bodyPr/>
          <a:lstStyle/>
          <a:p>
            <a:pPr eaLnBrk="1" hangingPunct="1"/>
            <a:r>
              <a:rPr lang="en-US" smtClean="0">
                <a:cs typeface="Times New Roman" charset="0"/>
              </a:rPr>
              <a:t>Approximates the area under the curve by the sum of areas of trapezoids.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2995613" y="2233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3317" name="Picture 4" descr="http://www.krellinst.org/UCES/archive/classes/CNA/dir2.3/uces2.34.gif"/>
          <p:cNvPicPr>
            <a:picLocks noChangeAspect="1" noChangeArrowheads="1"/>
          </p:cNvPicPr>
          <p:nvPr/>
        </p:nvPicPr>
        <p:blipFill>
          <a:blip r:embed="rId2" r:link="rId3" cstate="print"/>
          <a:srcRect b="6375"/>
          <a:stretch>
            <a:fillRect/>
          </a:stretch>
        </p:blipFill>
        <p:spPr bwMode="auto">
          <a:xfrm>
            <a:off x="1676400" y="3032125"/>
            <a:ext cx="52832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7" descr="displaymath6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209800"/>
            <a:ext cx="5486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475413" cy="763588"/>
          </a:xfrm>
        </p:spPr>
        <p:txBody>
          <a:bodyPr/>
          <a:lstStyle/>
          <a:p>
            <a:pPr eaLnBrk="1" hangingPunct="1"/>
            <a:r>
              <a:rPr lang="en-US" smtClean="0">
                <a:cs typeface="Times New Roman" charset="0"/>
              </a:rPr>
              <a:t>Simpson rule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2971800"/>
          </a:xfrm>
        </p:spPr>
        <p:txBody>
          <a:bodyPr/>
          <a:lstStyle/>
          <a:p>
            <a:pPr eaLnBrk="1" hangingPunct="1"/>
            <a:r>
              <a:rPr lang="en-US" smtClean="0">
                <a:cs typeface="Times New Roman" charset="0"/>
              </a:rPr>
              <a:t>Approximates the area under the curve by the sum of areas under quadratic interpolations of intervals.</a:t>
            </a:r>
          </a:p>
          <a:p>
            <a:pPr eaLnBrk="1" hangingPunct="1"/>
            <a:r>
              <a:rPr lang="en-US" smtClean="0">
                <a:cs typeface="Times New Roman" charset="0"/>
              </a:rPr>
              <a:t>Simpson rule is popular because of high accuracy compared to the trapezoidal rule. 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995613" y="2233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4341" name="Picture 7" descr="displaymath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732338"/>
            <a:ext cx="6462713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620000" cy="609600"/>
          </a:xfrm>
        </p:spPr>
        <p:txBody>
          <a:bodyPr/>
          <a:lstStyle/>
          <a:p>
            <a:pPr eaLnBrk="1" hangingPunct="1"/>
            <a:r>
              <a:rPr lang="en-US" smtClean="0">
                <a:cs typeface="Times New Roman" charset="0"/>
              </a:rPr>
              <a:t>Monte Carlo Method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3657600"/>
          </a:xfrm>
        </p:spPr>
        <p:txBody>
          <a:bodyPr/>
          <a:lstStyle/>
          <a:p>
            <a:pPr eaLnBrk="1" hangingPunct="1"/>
            <a:r>
              <a:rPr lang="en-US" smtClean="0"/>
              <a:t>In order to compute the area of a complicated domain D, Monte Carlo method picks random points over some simple domain D’ which is a superset of  D, checks whether each point is within D, and estimates the area of D as the area of D’ multiplied by the fraction of points falling within 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188913"/>
            <a:ext cx="6286500" cy="1182687"/>
          </a:xfrm>
        </p:spPr>
        <p:txBody>
          <a:bodyPr/>
          <a:lstStyle/>
          <a:p>
            <a:pPr eaLnBrk="1" hangingPunct="1"/>
            <a:r>
              <a:rPr lang="en-US" smtClean="0"/>
              <a:t>Programming project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(Part of your final)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458200" cy="2286000"/>
          </a:xfrm>
        </p:spPr>
        <p:txBody>
          <a:bodyPr/>
          <a:lstStyle/>
          <a:p>
            <a:pPr eaLnBrk="1" hangingPunct="1"/>
            <a:r>
              <a:rPr lang="en-US" smtClean="0"/>
              <a:t>Use the </a:t>
            </a:r>
            <a:r>
              <a:rPr lang="en-US" smtClean="0">
                <a:ea typeface="MS Mincho" pitchFamily="49" charset="-128"/>
              </a:rPr>
              <a:t>power series expansion method to implement sqrt(x).</a:t>
            </a:r>
          </a:p>
          <a:p>
            <a:pPr eaLnBrk="1" hangingPunct="1"/>
            <a:r>
              <a:rPr lang="en-US" smtClean="0">
                <a:ea typeface="MS Mincho" pitchFamily="49" charset="-128"/>
              </a:rPr>
              <a:t>Use the four numerical integration method to compute</a:t>
            </a:r>
            <a:endParaRPr lang="en-US" baseline="-25000" smtClean="0">
              <a:ea typeface="MS Mincho" pitchFamily="49" charset="-128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962400" y="5257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latin typeface="Times New Roman" charset="0"/>
                <a:cs typeface="Times New Roman" charset="0"/>
              </a:rPr>
              <a:t>1+x</a:t>
            </a:r>
            <a:r>
              <a:rPr lang="en-US" sz="3200" baseline="30000">
                <a:latin typeface="Times New Roman" charset="0"/>
                <a:cs typeface="Times New Roman" charset="0"/>
              </a:rPr>
              <a:t>2</a:t>
            </a:r>
            <a:endParaRPr lang="en-US" sz="3200" baseline="30000">
              <a:latin typeface="Times New Roman" charset="0"/>
              <a:ea typeface="MS Mincho" pitchFamily="49" charset="-128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590800" y="5029200"/>
            <a:ext cx="83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latin typeface="Times New Roman" charset="0"/>
                <a:cs typeface="Times New Roman" charset="0"/>
              </a:rPr>
              <a:t>π  =</a:t>
            </a:r>
            <a:endParaRPr lang="en-US" sz="3200" baseline="-25000">
              <a:latin typeface="Times New Roman" charset="0"/>
              <a:ea typeface="MS Mincho" pitchFamily="49" charset="-128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4200" y="4572000"/>
            <a:ext cx="53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9600" dirty="0">
                <a:latin typeface="Courier New" pitchFamily="49" charset="0"/>
                <a:cs typeface="Times New Roman" charset="0"/>
              </a:rPr>
              <a:t>∫</a:t>
            </a:r>
            <a:endParaRPr lang="en-US" sz="9600" baseline="-250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505200" y="5638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>
                <a:latin typeface="Times New Roman" charset="0"/>
                <a:cs typeface="Times New Roman" charset="0"/>
              </a:rPr>
              <a:t>0</a:t>
            </a:r>
            <a:endParaRPr lang="en-US" sz="2400">
              <a:latin typeface="Times New Roman" charset="0"/>
              <a:ea typeface="MS Mincho" pitchFamily="49" charset="-128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505200" y="4648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>
                <a:latin typeface="Times New Roman" charset="0"/>
                <a:cs typeface="Times New Roman" charset="0"/>
              </a:rPr>
              <a:t>1</a:t>
            </a:r>
            <a:endParaRPr lang="en-US" sz="2400">
              <a:latin typeface="Times New Roman" charset="0"/>
              <a:ea typeface="MS Mincho" pitchFamily="49" charset="-128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191000" y="4724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latin typeface="Times New Roman" charset="0"/>
                <a:cs typeface="Times New Roman" charset="0"/>
              </a:rPr>
              <a:t>4</a:t>
            </a:r>
            <a:endParaRPr lang="en-US" sz="3200">
              <a:latin typeface="Times New Roman" charset="0"/>
              <a:ea typeface="MS Mincho" pitchFamily="49" charset="-128"/>
            </a:endParaRP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V="1">
            <a:off x="3810000" y="53340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5257800" y="5029200"/>
            <a:ext cx="83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 dirty="0" err="1">
                <a:latin typeface="Times New Roman" charset="0"/>
                <a:cs typeface="Times New Roman" charset="0"/>
              </a:rPr>
              <a:t>dx</a:t>
            </a:r>
            <a:endParaRPr lang="en-US" sz="3200" baseline="-25000" dirty="0">
              <a:latin typeface="Times New Roman" charset="0"/>
              <a:ea typeface="MS Mincho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36513"/>
            <a:ext cx="7124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Programming project</a:t>
            </a:r>
            <a:r>
              <a:rPr lang="en-US" sz="3200" dirty="0" smtClean="0"/>
              <a:t> </a:t>
            </a:r>
            <a:r>
              <a:rPr lang="en-US" sz="3200" dirty="0" err="1" smtClean="0"/>
              <a:t>conti</a:t>
            </a:r>
            <a:r>
              <a:rPr lang="en-US" sz="3200" dirty="0" smtClean="0"/>
              <a:t>.</a:t>
            </a:r>
          </a:p>
        </p:txBody>
      </p:sp>
      <p:sp>
        <p:nvSpPr>
          <p:cNvPr id="17411" name="Rectangle 11"/>
          <p:cNvSpPr>
            <a:spLocks noChangeArrowheads="1"/>
          </p:cNvSpPr>
          <p:nvPr/>
        </p:nvSpPr>
        <p:spPr bwMode="auto">
          <a:xfrm>
            <a:off x="381000" y="609600"/>
            <a:ext cx="8382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</a:pPr>
            <a:r>
              <a:rPr lang="en-US" sz="2400" dirty="0">
                <a:latin typeface="+mn-lt"/>
                <a:cs typeface="Times New Roman" charset="0"/>
              </a:rPr>
              <a:t>Notes:</a:t>
            </a:r>
          </a:p>
          <a:p>
            <a:pPr marL="457200" indent="-457200" eaLnBrk="1" hangingPunct="1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+mn-lt"/>
                <a:cs typeface="Times New Roman" charset="0"/>
              </a:rPr>
              <a:t>Y</a:t>
            </a:r>
            <a:r>
              <a:rPr lang="en-US" sz="2400" dirty="0" smtClean="0">
                <a:latin typeface="+mn-lt"/>
                <a:cs typeface="Times New Roman" charset="0"/>
              </a:rPr>
              <a:t>ou can only use </a:t>
            </a:r>
            <a:r>
              <a:rPr lang="en-US" sz="2400" b="1" dirty="0" smtClean="0">
                <a:latin typeface="+mn-lt"/>
                <a:cs typeface="Times New Roman" charset="0"/>
              </a:rPr>
              <a:t>float</a:t>
            </a:r>
            <a:r>
              <a:rPr lang="en-US" sz="2400" dirty="0" smtClean="0">
                <a:latin typeface="+mn-lt"/>
                <a:cs typeface="Times New Roman" charset="0"/>
              </a:rPr>
              <a:t> variables to compute pi. </a:t>
            </a:r>
          </a:p>
          <a:p>
            <a:pPr marL="457200" indent="-457200" eaLnBrk="1" hangingPunct="1">
              <a:spcBef>
                <a:spcPct val="20000"/>
              </a:spcBef>
              <a:buFontTx/>
              <a:buAutoNum type="arabicPeriod"/>
            </a:pPr>
            <a:r>
              <a:rPr lang="en-US" sz="2400" dirty="0" smtClean="0">
                <a:latin typeface="+mn-lt"/>
                <a:cs typeface="Times New Roman" charset="0"/>
              </a:rPr>
              <a:t>Use </a:t>
            </a:r>
            <a:r>
              <a:rPr lang="en-US" sz="2400" dirty="0">
                <a:latin typeface="+mn-lt"/>
                <a:cs typeface="Times New Roman" charset="0"/>
              </a:rPr>
              <a:t>the Trapezoidal method to find the maximum number of intervals and then apply that number of intervals on the mid-point and Simpson’s methods</a:t>
            </a:r>
            <a:r>
              <a:rPr lang="en-US" sz="2400" dirty="0" smtClean="0">
                <a:latin typeface="+mn-lt"/>
                <a:cs typeface="Times New Roman" charset="0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+mn-lt"/>
                <a:cs typeface="Times New Roman" charset="0"/>
              </a:rPr>
              <a:t>Your </a:t>
            </a:r>
            <a:r>
              <a:rPr lang="en-US" sz="2400" dirty="0" err="1">
                <a:latin typeface="+mn-lt"/>
                <a:cs typeface="Times New Roman" charset="0"/>
              </a:rPr>
              <a:t>sqrt</a:t>
            </a:r>
            <a:r>
              <a:rPr lang="en-US" sz="2400" dirty="0">
                <a:latin typeface="+mn-lt"/>
                <a:cs typeface="Times New Roman" charset="0"/>
              </a:rPr>
              <a:t> function should work for any input number.</a:t>
            </a:r>
          </a:p>
          <a:p>
            <a:pPr marL="457200" indent="-457200" eaLnBrk="1" hangingPunct="1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+mn-lt"/>
                <a:cs typeface="Times New Roman" charset="0"/>
              </a:rPr>
              <a:t>Demo your </a:t>
            </a:r>
            <a:r>
              <a:rPr lang="en-US" sz="2400" dirty="0" err="1">
                <a:latin typeface="+mn-lt"/>
                <a:cs typeface="Times New Roman" charset="0"/>
              </a:rPr>
              <a:t>sqrt</a:t>
            </a:r>
            <a:r>
              <a:rPr lang="en-US" sz="2400" dirty="0">
                <a:latin typeface="+mn-lt"/>
                <a:cs typeface="Times New Roman" charset="0"/>
              </a:rPr>
              <a:t> function with some very good and some not very good input numbers</a:t>
            </a:r>
            <a:r>
              <a:rPr lang="en-US" sz="2400" dirty="0" smtClean="0">
                <a:latin typeface="+mn-lt"/>
                <a:cs typeface="Times New Roman" charset="0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buFontTx/>
              <a:buAutoNum type="arabicPeriod"/>
            </a:pPr>
            <a:r>
              <a:rPr lang="en-US" sz="2400" dirty="0" smtClean="0">
                <a:latin typeface="+mn-lt"/>
                <a:cs typeface="Times New Roman" charset="0"/>
              </a:rPr>
              <a:t>Your programs should produce outputs similar to the instructor’s sample programs.</a:t>
            </a:r>
          </a:p>
          <a:p>
            <a:pPr marL="457200" indent="-457200" eaLnBrk="1" hangingPunct="1">
              <a:spcBef>
                <a:spcPct val="20000"/>
              </a:spcBef>
              <a:buFontTx/>
              <a:buAutoNum type="arabicPeriod"/>
            </a:pPr>
            <a:r>
              <a:rPr lang="en-US" sz="2400" dirty="0" smtClean="0">
                <a:latin typeface="+mn-lt"/>
                <a:cs typeface="Times New Roman" charset="0"/>
              </a:rPr>
              <a:t>The accuracies of your programs should be close to the instructor’s sample programs.</a:t>
            </a:r>
          </a:p>
          <a:p>
            <a:pPr marL="457200" indent="-457200" eaLnBrk="1" hangingPunct="1">
              <a:spcBef>
                <a:spcPct val="20000"/>
              </a:spcBef>
              <a:buFontTx/>
              <a:buAutoNum type="arabicPeriod"/>
            </a:pPr>
            <a:r>
              <a:rPr lang="en-US" sz="2400" dirty="0" smtClean="0">
                <a:latin typeface="+mn-lt"/>
                <a:cs typeface="Times New Roman" charset="0"/>
              </a:rPr>
              <a:t>Email the instructor softcopies of your programs.</a:t>
            </a:r>
          </a:p>
          <a:p>
            <a:pPr marL="457200" indent="-457200" eaLnBrk="1" hangingPunct="1">
              <a:spcBef>
                <a:spcPct val="20000"/>
              </a:spcBef>
              <a:buFontTx/>
              <a:buAutoNum type="arabicPeriod"/>
            </a:pPr>
            <a:r>
              <a:rPr lang="en-US" sz="2400" dirty="0" smtClean="0">
                <a:latin typeface="+mn-lt"/>
                <a:cs typeface="Times New Roman" charset="0"/>
              </a:rPr>
              <a:t>Turn in hardcopies of your source code and sample outputs.</a:t>
            </a:r>
            <a:endParaRPr lang="en-US" sz="2400" dirty="0">
              <a:latin typeface="+mn-lt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81800" cy="762000"/>
          </a:xfrm>
        </p:spPr>
        <p:txBody>
          <a:bodyPr/>
          <a:lstStyle/>
          <a:p>
            <a:pPr eaLnBrk="1" hangingPunct="1"/>
            <a:r>
              <a:rPr lang="en-US" smtClean="0">
                <a:ea typeface="MS Mincho" pitchFamily="49" charset="-128"/>
              </a:rPr>
              <a:t>Major issues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924800" cy="24384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mtClean="0">
                <a:ea typeface="MS Mincho" pitchFamily="49" charset="-128"/>
              </a:rPr>
              <a:t>1. Speed</a:t>
            </a:r>
            <a:endParaRPr lang="en-US" smtClean="0">
              <a:cs typeface="Courier New" pitchFamily="49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smtClean="0">
                <a:ea typeface="MS Mincho" pitchFamily="49" charset="-128"/>
              </a:rPr>
              <a:t>2. Accuracy: absolute &amp; relative errors.</a:t>
            </a:r>
            <a:endParaRPr lang="en-US" smtClean="0">
              <a:cs typeface="Courier New" pitchFamily="49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smtClean="0">
                <a:ea typeface="MS Mincho" pitchFamily="49" charset="-128"/>
              </a:rPr>
              <a:t>3. Source of errors: rounding and</a:t>
            </a:r>
          </a:p>
          <a:p>
            <a:pPr marL="609600" indent="-609600" eaLnBrk="1" hangingPunct="1">
              <a:buFontTx/>
              <a:buNone/>
            </a:pPr>
            <a:r>
              <a:rPr lang="en-US" smtClean="0">
                <a:ea typeface="MS Mincho" pitchFamily="49" charset="-128"/>
              </a:rPr>
              <a:t>    truncation.</a:t>
            </a:r>
            <a:endParaRPr lang="en-US" smtClean="0">
              <a:cs typeface="Courier New" pitchFamily="49" charset="0"/>
            </a:endParaRPr>
          </a:p>
          <a:p>
            <a:pPr marL="609600" indent="-609600" eaLnBrk="1" hangingPunct="1"/>
            <a:endParaRPr lang="en-US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" y="36576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  <a:ea typeface="MS Mincho" pitchFamily="49" charset="-128"/>
                <a:cs typeface="Courier New" pitchFamily="49" charset="0"/>
              </a:rPr>
              <a:t>     How to make a numerical  program faster and more accurate?</a:t>
            </a:r>
            <a:endParaRPr lang="en-US" sz="3200" kern="0" dirty="0">
              <a:latin typeface="+mn-lt"/>
              <a:cs typeface="Courier New" pitchFamily="49" charset="0"/>
            </a:endParaRPr>
          </a:p>
          <a:p>
            <a:pPr marL="609600" indent="-609600" eaLnBrk="1" hangingPunct="1">
              <a:spcBef>
                <a:spcPct val="20000"/>
              </a:spcBef>
              <a:buFontTx/>
              <a:buChar char="•"/>
              <a:defRPr/>
            </a:pPr>
            <a:endParaRPr lang="en-US" sz="3200" kern="0" dirty="0">
              <a:latin typeface="+mn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48768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  <a:ea typeface="MS Mincho" pitchFamily="49" charset="-128"/>
                <a:cs typeface="Courier New" pitchFamily="49" charset="0"/>
              </a:rPr>
              <a:t>     Reduce the number of operations.</a:t>
            </a:r>
            <a:endParaRPr lang="en-US" sz="3200" kern="0" dirty="0"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1752600"/>
          </a:xfrm>
        </p:spPr>
        <p:txBody>
          <a:bodyPr/>
          <a:lstStyle/>
          <a:p>
            <a:pPr algn="l" eaLnBrk="1" hangingPunct="1"/>
            <a:r>
              <a:rPr lang="en-US" sz="4000" smtClean="0">
                <a:solidFill>
                  <a:srgbClr val="000000"/>
                </a:solidFill>
                <a:cs typeface="Arial" charset="0"/>
              </a:rPr>
              <a:t>Not all </a:t>
            </a:r>
            <a:r>
              <a:rPr lang="en-US" sz="4000" smtClean="0">
                <a:cs typeface="Arial" charset="0"/>
              </a:rPr>
              <a:t>real numbers</a:t>
            </a:r>
            <a:r>
              <a:rPr lang="en-US" sz="4000" smtClean="0">
                <a:solidFill>
                  <a:srgbClr val="000000"/>
                </a:solidFill>
                <a:cs typeface="Arial" charset="0"/>
              </a:rPr>
              <a:t> can be represented exactly on a digital computer.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2296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for (x=0.0; x!=1.0; x+=0.1) {</a:t>
            </a:r>
          </a:p>
          <a:p>
            <a:pPr eaLnBrk="1" hangingPunct="1">
              <a:buFontTx/>
              <a:buNone/>
            </a:pPr>
            <a:r>
              <a:rPr lang="en-US" smtClean="0"/>
              <a:t>…</a:t>
            </a:r>
          </a:p>
          <a:p>
            <a:pPr eaLnBrk="1" hangingPunct="1">
              <a:buFontTx/>
              <a:buNone/>
            </a:pPr>
            <a:r>
              <a:rPr lang="en-US" smtClean="0"/>
              <a:t>}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176338"/>
          </a:xfrm>
        </p:spPr>
        <p:txBody>
          <a:bodyPr/>
          <a:lstStyle/>
          <a:p>
            <a:pPr eaLnBrk="1" hangingPunct="1"/>
            <a:r>
              <a:rPr lang="en-US" smtClean="0"/>
              <a:t>Roots of equations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10600" cy="4572000"/>
          </a:xfrm>
        </p:spPr>
        <p:txBody>
          <a:bodyPr/>
          <a:lstStyle/>
          <a:p>
            <a:pPr eaLnBrk="1" hangingPunct="1"/>
            <a:r>
              <a:rPr lang="en-US" smtClean="0"/>
              <a:t>Newton's method.</a:t>
            </a:r>
          </a:p>
          <a:p>
            <a:pPr eaLnBrk="1" hangingPunct="1"/>
            <a:r>
              <a:rPr lang="en-US" smtClean="0"/>
              <a:t>Interpolation.</a:t>
            </a:r>
          </a:p>
          <a:p>
            <a:pPr eaLnBrk="1" hangingPunct="1"/>
            <a:r>
              <a:rPr lang="en-US" smtClean="0"/>
              <a:t>Other iterative procedures, e.g. interval halving.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20000" cy="685800"/>
          </a:xfrm>
        </p:spPr>
        <p:txBody>
          <a:bodyPr/>
          <a:lstStyle/>
          <a:p>
            <a:pPr eaLnBrk="1" hangingPunct="1"/>
            <a:r>
              <a:rPr lang="en-US" smtClean="0"/>
              <a:t>Newton's method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371600"/>
            <a:ext cx="92202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	The first-order Taylor expansion of the equation f(x)=0 is </a:t>
            </a:r>
          </a:p>
          <a:p>
            <a:pPr algn="ctr" eaLnBrk="1" hangingPunct="1">
              <a:buFontTx/>
              <a:buNone/>
            </a:pPr>
            <a:r>
              <a:rPr lang="en-US" sz="2800" smtClean="0"/>
              <a:t>f(x</a:t>
            </a:r>
            <a:r>
              <a:rPr lang="en-US" sz="2800" baseline="-30000" smtClean="0"/>
              <a:t>0</a:t>
            </a:r>
            <a:r>
              <a:rPr lang="en-US" sz="2800" smtClean="0"/>
              <a:t>)+(x-x</a:t>
            </a:r>
            <a:r>
              <a:rPr lang="en-US" sz="2800" baseline="-30000" smtClean="0"/>
              <a:t>0</a:t>
            </a:r>
            <a:r>
              <a:rPr lang="en-US" sz="2800" smtClean="0"/>
              <a:t>)f’(x</a:t>
            </a:r>
            <a:r>
              <a:rPr lang="en-US" sz="2800" baseline="-30000" smtClean="0"/>
              <a:t>0</a:t>
            </a:r>
            <a:r>
              <a:rPr lang="en-US" sz="2800" smtClean="0"/>
              <a:t>) = 0 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An estimate of the root, x</a:t>
            </a:r>
            <a:r>
              <a:rPr lang="en-US" sz="2800" baseline="-25000" smtClean="0"/>
              <a:t>1</a:t>
            </a:r>
            <a:r>
              <a:rPr lang="en-US" sz="2800" smtClean="0"/>
              <a:t>, can be found from values of the function and its derivative: </a:t>
            </a:r>
          </a:p>
          <a:p>
            <a:pPr algn="ctr" eaLnBrk="1" hangingPunct="1">
              <a:buFontTx/>
              <a:buNone/>
            </a:pPr>
            <a:r>
              <a:rPr lang="en-US" sz="2800" smtClean="0"/>
              <a:t>x</a:t>
            </a:r>
            <a:r>
              <a:rPr lang="en-US" sz="2800" baseline="-25000" smtClean="0"/>
              <a:t>1</a:t>
            </a:r>
            <a:r>
              <a:rPr lang="en-US" sz="2800" smtClean="0"/>
              <a:t>= x</a:t>
            </a:r>
            <a:r>
              <a:rPr lang="en-US" sz="2800" baseline="-25000" smtClean="0"/>
              <a:t>0</a:t>
            </a:r>
            <a:r>
              <a:rPr lang="en-US" sz="2800" smtClean="0"/>
              <a:t> – f(x</a:t>
            </a:r>
            <a:r>
              <a:rPr lang="en-US" sz="2800" baseline="-25000" smtClean="0"/>
              <a:t>0</a:t>
            </a:r>
            <a:r>
              <a:rPr lang="en-US" sz="2800" smtClean="0"/>
              <a:t>)/f’(x</a:t>
            </a:r>
            <a:r>
              <a:rPr lang="en-US" sz="2800" baseline="-25000" smtClean="0"/>
              <a:t>0</a:t>
            </a:r>
            <a:r>
              <a:rPr lang="en-US" sz="2800" smtClean="0"/>
              <a:t>)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The formula can then be used iteratively to obtain improving estimates of the root: </a:t>
            </a:r>
          </a:p>
          <a:p>
            <a:pPr algn="ctr" eaLnBrk="1" hangingPunct="1">
              <a:buFontTx/>
              <a:buNone/>
            </a:pPr>
            <a:r>
              <a:rPr lang="en-US" sz="2800" smtClean="0"/>
              <a:t>x</a:t>
            </a:r>
            <a:r>
              <a:rPr lang="en-US" sz="2800" baseline="-25000" smtClean="0"/>
              <a:t>n+1</a:t>
            </a:r>
            <a:r>
              <a:rPr lang="en-US" sz="2800" smtClean="0"/>
              <a:t> = x</a:t>
            </a:r>
            <a:r>
              <a:rPr lang="en-US" sz="2800" baseline="-25000" smtClean="0"/>
              <a:t>n</a:t>
            </a:r>
            <a:r>
              <a:rPr lang="en-US" sz="2800" smtClean="0"/>
              <a:t>– f(x</a:t>
            </a:r>
            <a:r>
              <a:rPr lang="en-US" sz="2800" baseline="-25000" smtClean="0"/>
              <a:t>n</a:t>
            </a:r>
            <a:r>
              <a:rPr lang="en-US" sz="2800" smtClean="0"/>
              <a:t>)/f’(x</a:t>
            </a:r>
            <a:r>
              <a:rPr lang="en-US" sz="2800" baseline="-25000" smtClean="0"/>
              <a:t>n</a:t>
            </a:r>
            <a:r>
              <a:rPr lang="en-US" sz="28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20000" cy="685800"/>
          </a:xfrm>
        </p:spPr>
        <p:txBody>
          <a:bodyPr/>
          <a:lstStyle/>
          <a:p>
            <a:pPr eaLnBrk="1" hangingPunct="1"/>
            <a:r>
              <a:rPr lang="en-US" smtClean="0"/>
              <a:t>Newton's method </a:t>
            </a:r>
            <a:r>
              <a:rPr lang="en-US" sz="2800" smtClean="0"/>
              <a:t>conti</a:t>
            </a:r>
          </a:p>
        </p:txBody>
      </p:sp>
      <p:pic>
        <p:nvPicPr>
          <p:cNvPr id="8195" name="Picture 5" descr="Newton_iter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66800"/>
            <a:ext cx="8991600" cy="4800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81400" y="60960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</a:rPr>
              <a:t>x</a:t>
            </a:r>
            <a:r>
              <a:rPr lang="en-US" sz="2800" kern="0" baseline="-25000" dirty="0">
                <a:latin typeface="+mn-lt"/>
              </a:rPr>
              <a:t>n+1</a:t>
            </a:r>
            <a:r>
              <a:rPr lang="en-US" sz="2800" kern="0" dirty="0">
                <a:latin typeface="+mn-lt"/>
              </a:rPr>
              <a:t> = </a:t>
            </a:r>
            <a:r>
              <a:rPr lang="en-US" sz="2800" kern="0" dirty="0" err="1">
                <a:latin typeface="+mn-lt"/>
              </a:rPr>
              <a:t>x</a:t>
            </a:r>
            <a:r>
              <a:rPr lang="en-US" sz="2800" kern="0" baseline="-25000" dirty="0" err="1">
                <a:latin typeface="+mn-lt"/>
              </a:rPr>
              <a:t>n</a:t>
            </a:r>
            <a:r>
              <a:rPr lang="en-US" sz="2800" kern="0" dirty="0">
                <a:latin typeface="+mn-lt"/>
              </a:rPr>
              <a:t>– f(</a:t>
            </a:r>
            <a:r>
              <a:rPr lang="en-US" sz="2800" kern="0" dirty="0" err="1">
                <a:latin typeface="+mn-lt"/>
              </a:rPr>
              <a:t>x</a:t>
            </a:r>
            <a:r>
              <a:rPr lang="en-US" sz="2800" kern="0" baseline="-25000" dirty="0" err="1">
                <a:latin typeface="+mn-lt"/>
              </a:rPr>
              <a:t>n</a:t>
            </a:r>
            <a:r>
              <a:rPr lang="en-US" sz="2800" kern="0" dirty="0">
                <a:latin typeface="+mn-lt"/>
              </a:rPr>
              <a:t>)/f’(</a:t>
            </a:r>
            <a:r>
              <a:rPr lang="en-US" sz="2800" kern="0" dirty="0" err="1">
                <a:latin typeface="+mn-lt"/>
              </a:rPr>
              <a:t>x</a:t>
            </a:r>
            <a:r>
              <a:rPr lang="en-US" sz="2800" kern="0" baseline="-25000" dirty="0" err="1">
                <a:latin typeface="+mn-lt"/>
              </a:rPr>
              <a:t>n</a:t>
            </a:r>
            <a:r>
              <a:rPr lang="en-US" sz="2800" kern="0" dirty="0">
                <a:latin typeface="+mn-lt"/>
              </a:rPr>
              <a:t>)</a:t>
            </a:r>
          </a:p>
        </p:txBody>
      </p:sp>
      <p:sp>
        <p:nvSpPr>
          <p:cNvPr id="8197" name="Line 19"/>
          <p:cNvSpPr>
            <a:spLocks noChangeShapeType="1"/>
          </p:cNvSpPr>
          <p:nvPr/>
        </p:nvSpPr>
        <p:spPr bwMode="auto">
          <a:xfrm rot="120000">
            <a:off x="4794250" y="4495800"/>
            <a:ext cx="0" cy="547688"/>
          </a:xfrm>
          <a:prstGeom prst="line">
            <a:avLst/>
          </a:prstGeom>
          <a:noFill/>
          <a:ln w="25400">
            <a:solidFill>
              <a:srgbClr val="00B0F0"/>
            </a:solidFill>
            <a:prstDash val="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 rot="-1620000" flipH="1">
            <a:off x="3446463" y="4545013"/>
            <a:ext cx="2468562" cy="0"/>
          </a:xfrm>
          <a:prstGeom prst="line">
            <a:avLst/>
          </a:prstGeom>
          <a:noFill/>
          <a:ln w="3175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76600" y="5105400"/>
            <a:ext cx="99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en-US" sz="16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</a:t>
            </a:r>
            <a:r>
              <a:rPr lang="en-US" sz="1600" b="1" kern="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n+2</a:t>
            </a:r>
            <a:endParaRPr lang="en-US" sz="1600" b="1" kern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152400"/>
            <a:ext cx="7048500" cy="965200"/>
          </a:xfrm>
        </p:spPr>
        <p:txBody>
          <a:bodyPr/>
          <a:lstStyle/>
          <a:p>
            <a:pPr eaLnBrk="1" hangingPunct="1"/>
            <a:r>
              <a:rPr lang="en-US" smtClean="0">
                <a:ea typeface="MS Mincho" pitchFamily="49" charset="-128"/>
              </a:rPr>
              <a:t>Evaluation of polynomials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To evaluate p(x) = 3x</a:t>
            </a:r>
            <a:r>
              <a:rPr lang="en-US" sz="2400" baseline="30000" smtClean="0"/>
              <a:t>7</a:t>
            </a:r>
            <a:r>
              <a:rPr lang="en-US" sz="2400" smtClean="0"/>
              <a:t>+10x</a:t>
            </a:r>
            <a:r>
              <a:rPr lang="en-US" sz="2400" baseline="30000" smtClean="0"/>
              <a:t>6</a:t>
            </a:r>
            <a:r>
              <a:rPr lang="en-US" sz="2400" smtClean="0"/>
              <a:t>+32x</a:t>
            </a:r>
            <a:r>
              <a:rPr lang="en-US" sz="2400" baseline="30000" smtClean="0"/>
              <a:t>5</a:t>
            </a:r>
            <a:r>
              <a:rPr lang="en-US" sz="2400" smtClean="0"/>
              <a:t>+21x</a:t>
            </a:r>
            <a:r>
              <a:rPr lang="en-US" sz="2400" baseline="30000" smtClean="0"/>
              <a:t>4</a:t>
            </a:r>
            <a:r>
              <a:rPr lang="en-US" sz="2400" smtClean="0"/>
              <a:t>+8x</a:t>
            </a:r>
            <a:r>
              <a:rPr lang="en-US" sz="2400" baseline="30000" smtClean="0"/>
              <a:t>3</a:t>
            </a:r>
            <a:r>
              <a:rPr lang="en-US" sz="2400" smtClean="0"/>
              <a:t>+12x</a:t>
            </a:r>
            <a:r>
              <a:rPr lang="en-US" sz="2400" baseline="30000" smtClean="0"/>
              <a:t>2</a:t>
            </a:r>
            <a:r>
              <a:rPr lang="en-US" sz="2400" smtClean="0"/>
              <a:t>+6x+5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Brute force method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p(x) = 3*x*x*x*x*x*x*x + 10*x*x*x*x*x*x + 32*x*x*x*x*x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+ 21*x*x*x*x + 8*x*x*x + 12*x*x + 6*x + 5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Horner’s method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	p(x) = ((((((3*x+10)*x+32)*x+21)*x+8)*x+12)*x+6)*x+5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81000"/>
            <a:ext cx="80772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MS Mincho" pitchFamily="49" charset="-128"/>
              </a:rPr>
              <a:t>Evaluation of mathematical functions</a:t>
            </a:r>
            <a:r>
              <a:rPr lang="en-US" smtClean="0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>
                <a:ea typeface="MS Mincho" pitchFamily="49" charset="-128"/>
              </a:rPr>
              <a:t>Use power series expansion (slow)</a:t>
            </a:r>
          </a:p>
          <a:p>
            <a:pPr marL="609600" indent="-609600" eaLnBrk="1" hangingPunct="1">
              <a:buFontTx/>
              <a:buNone/>
            </a:pPr>
            <a:endParaRPr lang="en-US" smtClean="0">
              <a:cs typeface="Courier New" pitchFamily="49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smtClean="0">
                <a:ea typeface="MS Mincho" pitchFamily="49" charset="-128"/>
              </a:rPr>
              <a:t>      sin x = x - x</a:t>
            </a:r>
            <a:r>
              <a:rPr lang="en-US" baseline="30000" smtClean="0">
                <a:ea typeface="MS Mincho" pitchFamily="49" charset="-128"/>
              </a:rPr>
              <a:t>3</a:t>
            </a:r>
            <a:r>
              <a:rPr lang="en-US" smtClean="0">
                <a:ea typeface="MS Mincho" pitchFamily="49" charset="-128"/>
              </a:rPr>
              <a:t>/3! + x</a:t>
            </a:r>
            <a:r>
              <a:rPr lang="en-US" baseline="30000" smtClean="0">
                <a:ea typeface="MS Mincho" pitchFamily="49" charset="-128"/>
              </a:rPr>
              <a:t>5</a:t>
            </a:r>
            <a:r>
              <a:rPr lang="en-US" smtClean="0">
                <a:ea typeface="MS Mincho" pitchFamily="49" charset="-128"/>
              </a:rPr>
              <a:t>/5! - x</a:t>
            </a:r>
            <a:r>
              <a:rPr lang="en-US" baseline="30000" smtClean="0">
                <a:ea typeface="MS Mincho" pitchFamily="49" charset="-128"/>
              </a:rPr>
              <a:t>7</a:t>
            </a:r>
            <a:r>
              <a:rPr lang="en-US" smtClean="0">
                <a:ea typeface="MS Mincho" pitchFamily="49" charset="-128"/>
              </a:rPr>
              <a:t>/7! + ...</a:t>
            </a:r>
          </a:p>
          <a:p>
            <a:pPr marL="609600" indent="-609600" eaLnBrk="1" hangingPunct="1">
              <a:buFontTx/>
              <a:buNone/>
            </a:pPr>
            <a:endParaRPr lang="en-US" smtClean="0">
              <a:cs typeface="Courier New" pitchFamily="49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smtClean="0">
                <a:ea typeface="MS Mincho" pitchFamily="49" charset="-128"/>
              </a:rPr>
              <a:t>2.  Polynomial approximation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509588"/>
            <a:ext cx="6489700" cy="965200"/>
          </a:xfrm>
        </p:spPr>
        <p:txBody>
          <a:bodyPr/>
          <a:lstStyle/>
          <a:p>
            <a:pPr eaLnBrk="1" hangingPunct="1"/>
            <a:r>
              <a:rPr lang="en-US" smtClean="0">
                <a:ea typeface="MS Mincho" pitchFamily="49" charset="-128"/>
              </a:rPr>
              <a:t>Numerical integrations</a:t>
            </a:r>
            <a:r>
              <a:rPr lang="en-US" smtClean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charset="0"/>
              </a:rPr>
              <a:t>Mid-point rule</a:t>
            </a:r>
          </a:p>
          <a:p>
            <a:pPr eaLnBrk="1" hangingPunct="1"/>
            <a:r>
              <a:rPr lang="en-US" smtClean="0">
                <a:cs typeface="Times New Roman" charset="0"/>
              </a:rPr>
              <a:t>Trapezoidal rule</a:t>
            </a:r>
          </a:p>
          <a:p>
            <a:pPr eaLnBrk="1" hangingPunct="1"/>
            <a:r>
              <a:rPr lang="en-US" smtClean="0">
                <a:cs typeface="Times New Roman" charset="0"/>
              </a:rPr>
              <a:t>Simpson rule</a:t>
            </a:r>
          </a:p>
          <a:p>
            <a:pPr eaLnBrk="1" hangingPunct="1"/>
            <a:r>
              <a:rPr lang="en-US" smtClean="0">
                <a:cs typeface="Times New Roman" charset="0"/>
              </a:rPr>
              <a:t>Monte Carlo method</a:t>
            </a:r>
          </a:p>
          <a:p>
            <a:pPr eaLnBrk="1" hangingPunct="1"/>
            <a:r>
              <a:rPr lang="en-US" smtClean="0">
                <a:cs typeface="Times New Roman" charset="0"/>
              </a:rPr>
              <a:t>Etc.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271</TotalTime>
  <Words>456</Words>
  <Application>Microsoft Office PowerPoint</Application>
  <PresentationFormat>On-screen Show (4:3)</PresentationFormat>
  <Paragraphs>88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Crayons</vt:lpstr>
      <vt:lpstr>Numerical algorithms</vt:lpstr>
      <vt:lpstr>Major issues</vt:lpstr>
      <vt:lpstr>Not all real numbers can be represented exactly on a digital computer.</vt:lpstr>
      <vt:lpstr>Roots of equations</vt:lpstr>
      <vt:lpstr>Newton's method</vt:lpstr>
      <vt:lpstr>Newton's method conti</vt:lpstr>
      <vt:lpstr>Evaluation of polynomials</vt:lpstr>
      <vt:lpstr>Evaluation of mathematical functions </vt:lpstr>
      <vt:lpstr>Numerical integrations </vt:lpstr>
      <vt:lpstr>Mid-point rule</vt:lpstr>
      <vt:lpstr>Trapezoidal rule</vt:lpstr>
      <vt:lpstr>Simpson rule</vt:lpstr>
      <vt:lpstr>Monte Carlo Method</vt:lpstr>
      <vt:lpstr>Programming project (Part of your final)</vt:lpstr>
      <vt:lpstr>Programming project conti.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algorithms</dc:title>
  <dc:creator>wang</dc:creator>
  <cp:lastModifiedBy>Chung-E Wang</cp:lastModifiedBy>
  <cp:revision>18</cp:revision>
  <dcterms:created xsi:type="dcterms:W3CDTF">2005-11-06T16:20:02Z</dcterms:created>
  <dcterms:modified xsi:type="dcterms:W3CDTF">2016-11-09T20:11:57Z</dcterms:modified>
</cp:coreProperties>
</file>