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charts/chart3.xml" ContentType="application/vnd.openxmlformats-officedocument.drawingml.char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2" r:id="rId1"/>
  </p:sldMasterIdLst>
  <p:notesMasterIdLst>
    <p:notesMasterId r:id="rId15"/>
  </p:notesMasterIdLst>
  <p:sldIdLst>
    <p:sldId id="256" r:id="rId2"/>
    <p:sldId id="271" r:id="rId3"/>
    <p:sldId id="272" r:id="rId4"/>
    <p:sldId id="259" r:id="rId5"/>
    <p:sldId id="260" r:id="rId6"/>
    <p:sldId id="273" r:id="rId7"/>
    <p:sldId id="262" r:id="rId8"/>
    <p:sldId id="269" r:id="rId9"/>
    <p:sldId id="263" r:id="rId10"/>
    <p:sldId id="264" r:id="rId11"/>
    <p:sldId id="265" r:id="rId12"/>
    <p:sldId id="270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876" y="-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smurthy\Documents\Downloads\Excel%20working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smurthy\Documents\Downloads\Excel%20working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smurthy\Documents\Downloads\Excel%20working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IN"/>
  <c:pivotSource>
    <c:name>[Excel working.xlsx]Sheet1!PivotTable1</c:name>
    <c:fmtId val="6"/>
  </c:pivotSource>
  <c:chart>
    <c:title>
      <c:tx>
        <c:rich>
          <a:bodyPr/>
          <a:lstStyle/>
          <a:p>
            <a:pPr>
              <a:defRPr/>
            </a:pPr>
            <a:r>
              <a:rPr lang="en-IN" sz="2400" i="1" dirty="0"/>
              <a:t>Employee</a:t>
            </a:r>
            <a:r>
              <a:rPr lang="en-IN" sz="2400" i="1" baseline="0" dirty="0"/>
              <a:t> Rating </a:t>
            </a:r>
            <a:r>
              <a:rPr lang="en-IN" sz="2400" i="1" baseline="0" dirty="0" smtClean="0"/>
              <a:t> </a:t>
            </a:r>
            <a:r>
              <a:rPr lang="en-IN" sz="2400" i="1" baseline="0" dirty="0" err="1" smtClean="0"/>
              <a:t>Analyisi</a:t>
            </a:r>
            <a:endParaRPr lang="en-IN" sz="2400" i="1" baseline="0" dirty="0" smtClean="0"/>
          </a:p>
        </c:rich>
      </c:tx>
      <c:layout/>
    </c:title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</c:pivotFmt>
      <c:pivotFmt>
        <c:idx val="6"/>
      </c:pivotFmt>
      <c:pivotFmt>
        <c:idx val="7"/>
      </c:pivotFmt>
      <c:pivotFmt>
        <c:idx val="8"/>
      </c:pivotFmt>
      <c:pivotFmt>
        <c:idx val="9"/>
      </c:pivotFmt>
      <c:pivotFmt>
        <c:idx val="10"/>
        <c:marker>
          <c:symbol val="none"/>
        </c:marker>
      </c:pivotFmt>
      <c:pivotFmt>
        <c:idx val="11"/>
        <c:marker>
          <c:symbol val="none"/>
        </c:marker>
      </c:pivotFmt>
      <c:pivotFmt>
        <c:idx val="12"/>
        <c:marker>
          <c:symbol val="none"/>
        </c:marker>
      </c:pivotFmt>
      <c:pivotFmt>
        <c:idx val="13"/>
        <c:marker>
          <c:symbol val="none"/>
        </c:marker>
      </c:pivotFmt>
      <c:pivotFmt>
        <c:idx val="14"/>
        <c:marker>
          <c:symbol val="none"/>
        </c:marker>
      </c:pivotFmt>
    </c:pivotFmts>
    <c:plotArea>
      <c:layout/>
      <c:barChart>
        <c:barDir val="col"/>
        <c:grouping val="clustered"/>
        <c:ser>
          <c:idx val="0"/>
          <c:order val="0"/>
          <c:tx>
            <c:strRef>
              <c:f>Sheet1!$B$3:$B$4</c:f>
              <c:strCache>
                <c:ptCount val="1"/>
                <c:pt idx="0">
                  <c:v>1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25</c:v>
                </c:pt>
                <c:pt idx="1">
                  <c:v>32</c:v>
                </c:pt>
                <c:pt idx="2">
                  <c:v>29</c:v>
                </c:pt>
                <c:pt idx="3">
                  <c:v>25</c:v>
                </c:pt>
                <c:pt idx="4">
                  <c:v>25</c:v>
                </c:pt>
                <c:pt idx="5">
                  <c:v>28</c:v>
                </c:pt>
                <c:pt idx="6">
                  <c:v>28</c:v>
                </c:pt>
                <c:pt idx="7">
                  <c:v>28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2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55</c:v>
                </c:pt>
                <c:pt idx="1">
                  <c:v>57</c:v>
                </c:pt>
                <c:pt idx="2">
                  <c:v>49</c:v>
                </c:pt>
                <c:pt idx="3">
                  <c:v>51</c:v>
                </c:pt>
                <c:pt idx="4">
                  <c:v>48</c:v>
                </c:pt>
                <c:pt idx="5">
                  <c:v>40</c:v>
                </c:pt>
                <c:pt idx="6">
                  <c:v>57</c:v>
                </c:pt>
                <c:pt idx="7">
                  <c:v>50</c:v>
                </c:pt>
                <c:pt idx="8">
                  <c:v>51</c:v>
                </c:pt>
                <c:pt idx="9">
                  <c:v>52</c:v>
                </c:pt>
              </c:numCache>
            </c:numRef>
          </c:val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3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152</c:v>
                </c:pt>
                <c:pt idx="1">
                  <c:v>141</c:v>
                </c:pt>
                <c:pt idx="2">
                  <c:v>160</c:v>
                </c:pt>
                <c:pt idx="3">
                  <c:v>158</c:v>
                </c:pt>
                <c:pt idx="4">
                  <c:v>158</c:v>
                </c:pt>
                <c:pt idx="5">
                  <c:v>151</c:v>
                </c:pt>
                <c:pt idx="6">
                  <c:v>146</c:v>
                </c:pt>
                <c:pt idx="7">
                  <c:v>156</c:v>
                </c:pt>
                <c:pt idx="8">
                  <c:v>160</c:v>
                </c:pt>
                <c:pt idx="9">
                  <c:v>148</c:v>
                </c:pt>
              </c:numCache>
            </c:numRef>
          </c:val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4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37</c:v>
                </c:pt>
                <c:pt idx="1">
                  <c:v>45</c:v>
                </c:pt>
                <c:pt idx="2">
                  <c:v>41</c:v>
                </c:pt>
                <c:pt idx="3">
                  <c:v>34</c:v>
                </c:pt>
                <c:pt idx="4">
                  <c:v>50</c:v>
                </c:pt>
                <c:pt idx="5">
                  <c:v>50</c:v>
                </c:pt>
                <c:pt idx="6">
                  <c:v>44</c:v>
                </c:pt>
                <c:pt idx="7">
                  <c:v>40</c:v>
                </c:pt>
                <c:pt idx="8">
                  <c:v>38</c:v>
                </c:pt>
                <c:pt idx="9">
                  <c:v>40</c:v>
                </c:pt>
              </c:numCache>
            </c:numRef>
          </c:val>
        </c:ser>
        <c:ser>
          <c:idx val="4"/>
          <c:order val="4"/>
          <c:tx>
            <c:strRef>
              <c:f>Sheet1!$F$3:$F$4</c:f>
              <c:strCache>
                <c:ptCount val="1"/>
                <c:pt idx="0">
                  <c:v>5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Sheet1!$F$5:$F$15</c:f>
              <c:numCache>
                <c:formatCode>General</c:formatCode>
                <c:ptCount val="10"/>
                <c:pt idx="0">
                  <c:v>34</c:v>
                </c:pt>
                <c:pt idx="1">
                  <c:v>25</c:v>
                </c:pt>
                <c:pt idx="2">
                  <c:v>23</c:v>
                </c:pt>
                <c:pt idx="3">
                  <c:v>28</c:v>
                </c:pt>
                <c:pt idx="4">
                  <c:v>23</c:v>
                </c:pt>
                <c:pt idx="5">
                  <c:v>32</c:v>
                </c:pt>
                <c:pt idx="6">
                  <c:v>24</c:v>
                </c:pt>
                <c:pt idx="7">
                  <c:v>30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</c:ser>
        <c:gapWidth val="75"/>
        <c:overlap val="-25"/>
        <c:axId val="73966720"/>
        <c:axId val="73968256"/>
      </c:barChart>
      <c:catAx>
        <c:axId val="73966720"/>
        <c:scaling>
          <c:orientation val="minMax"/>
        </c:scaling>
        <c:axPos val="b"/>
        <c:majorTickMark val="none"/>
        <c:tickLblPos val="nextTo"/>
        <c:crossAx val="73968256"/>
        <c:crosses val="autoZero"/>
        <c:auto val="1"/>
        <c:lblAlgn val="ctr"/>
        <c:lblOffset val="100"/>
      </c:catAx>
      <c:valAx>
        <c:axId val="73968256"/>
        <c:scaling>
          <c:orientation val="minMax"/>
        </c:scaling>
        <c:axPos val="l"/>
        <c:majorGridlines/>
        <c:numFmt formatCode="General" sourceLinked="1"/>
        <c:majorTickMark val="none"/>
        <c:tickLblPos val="nextTo"/>
        <c:spPr>
          <a:ln w="9525">
            <a:noFill/>
          </a:ln>
        </c:spPr>
        <c:crossAx val="73966720"/>
        <c:crosses val="autoZero"/>
        <c:crossBetween val="between"/>
      </c:valAx>
    </c:plotArea>
    <c:legend>
      <c:legendPos val="b"/>
      <c:layout/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IN"/>
  <c:pivotSource>
    <c:name>[Excel working.xlsx]Sheet1!PivotTable1</c:name>
    <c:fmtId val="22"/>
  </c:pivotSource>
  <c:chart>
    <c:autoTitleDeleted val="1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</c:pivotFmts>
    <c:view3D>
      <c:rotX val="30"/>
      <c:perspective val="30"/>
    </c:view3D>
    <c:plotArea>
      <c:layout>
        <c:manualLayout>
          <c:layoutTarget val="inner"/>
          <c:xMode val="edge"/>
          <c:yMode val="edge"/>
          <c:x val="6.3303659742828935E-2"/>
          <c:y val="7.9279234288580969E-2"/>
          <c:w val="0.73402774208120125"/>
          <c:h val="0.84144153142283851"/>
        </c:manualLayout>
      </c:layout>
      <c:pie3DChart>
        <c:varyColors val="1"/>
        <c:ser>
          <c:idx val="0"/>
          <c:order val="0"/>
          <c:tx>
            <c:strRef>
              <c:f>Sheet1!$B$3:$B$4</c:f>
              <c:strCache>
                <c:ptCount val="1"/>
                <c:pt idx="0">
                  <c:v>1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25</c:v>
                </c:pt>
                <c:pt idx="1">
                  <c:v>32</c:v>
                </c:pt>
                <c:pt idx="2">
                  <c:v>29</c:v>
                </c:pt>
                <c:pt idx="3">
                  <c:v>25</c:v>
                </c:pt>
                <c:pt idx="4">
                  <c:v>25</c:v>
                </c:pt>
                <c:pt idx="5">
                  <c:v>28</c:v>
                </c:pt>
                <c:pt idx="6">
                  <c:v>28</c:v>
                </c:pt>
                <c:pt idx="7">
                  <c:v>28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2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55</c:v>
                </c:pt>
                <c:pt idx="1">
                  <c:v>57</c:v>
                </c:pt>
                <c:pt idx="2">
                  <c:v>49</c:v>
                </c:pt>
                <c:pt idx="3">
                  <c:v>51</c:v>
                </c:pt>
                <c:pt idx="4">
                  <c:v>48</c:v>
                </c:pt>
                <c:pt idx="5">
                  <c:v>40</c:v>
                </c:pt>
                <c:pt idx="6">
                  <c:v>57</c:v>
                </c:pt>
                <c:pt idx="7">
                  <c:v>50</c:v>
                </c:pt>
                <c:pt idx="8">
                  <c:v>51</c:v>
                </c:pt>
                <c:pt idx="9">
                  <c:v>52</c:v>
                </c:pt>
              </c:numCache>
            </c:numRef>
          </c:val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3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152</c:v>
                </c:pt>
                <c:pt idx="1">
                  <c:v>141</c:v>
                </c:pt>
                <c:pt idx="2">
                  <c:v>160</c:v>
                </c:pt>
                <c:pt idx="3">
                  <c:v>158</c:v>
                </c:pt>
                <c:pt idx="4">
                  <c:v>158</c:v>
                </c:pt>
                <c:pt idx="5">
                  <c:v>151</c:v>
                </c:pt>
                <c:pt idx="6">
                  <c:v>146</c:v>
                </c:pt>
                <c:pt idx="7">
                  <c:v>156</c:v>
                </c:pt>
                <c:pt idx="8">
                  <c:v>160</c:v>
                </c:pt>
                <c:pt idx="9">
                  <c:v>148</c:v>
                </c:pt>
              </c:numCache>
            </c:numRef>
          </c:val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4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37</c:v>
                </c:pt>
                <c:pt idx="1">
                  <c:v>45</c:v>
                </c:pt>
                <c:pt idx="2">
                  <c:v>41</c:v>
                </c:pt>
                <c:pt idx="3">
                  <c:v>34</c:v>
                </c:pt>
                <c:pt idx="4">
                  <c:v>50</c:v>
                </c:pt>
                <c:pt idx="5">
                  <c:v>50</c:v>
                </c:pt>
                <c:pt idx="6">
                  <c:v>44</c:v>
                </c:pt>
                <c:pt idx="7">
                  <c:v>40</c:v>
                </c:pt>
                <c:pt idx="8">
                  <c:v>38</c:v>
                </c:pt>
                <c:pt idx="9">
                  <c:v>40</c:v>
                </c:pt>
              </c:numCache>
            </c:numRef>
          </c:val>
        </c:ser>
        <c:ser>
          <c:idx val="4"/>
          <c:order val="4"/>
          <c:tx>
            <c:strRef>
              <c:f>Sheet1!$F$3:$F$4</c:f>
              <c:strCache>
                <c:ptCount val="1"/>
                <c:pt idx="0">
                  <c:v>5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Sheet1!$F$5:$F$15</c:f>
              <c:numCache>
                <c:formatCode>General</c:formatCode>
                <c:ptCount val="10"/>
                <c:pt idx="0">
                  <c:v>34</c:v>
                </c:pt>
                <c:pt idx="1">
                  <c:v>25</c:v>
                </c:pt>
                <c:pt idx="2">
                  <c:v>23</c:v>
                </c:pt>
                <c:pt idx="3">
                  <c:v>28</c:v>
                </c:pt>
                <c:pt idx="4">
                  <c:v>23</c:v>
                </c:pt>
                <c:pt idx="5">
                  <c:v>32</c:v>
                </c:pt>
                <c:pt idx="6">
                  <c:v>24</c:v>
                </c:pt>
                <c:pt idx="7">
                  <c:v>30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</c:ser>
      </c:pie3DChart>
    </c:plotArea>
    <c:legend>
      <c:legendPos val="r"/>
      <c:layout/>
    </c:legend>
    <c:plotVisOnly val="1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IN"/>
  <c:pivotSource>
    <c:name>[Excel working.xlsx]Sheet1!PivotTable1</c:name>
    <c:fmtId val="27"/>
  </c:pivotSource>
  <c:chart>
    <c:title>
      <c:tx>
        <c:rich>
          <a:bodyPr/>
          <a:lstStyle/>
          <a:p>
            <a:pPr>
              <a:defRPr/>
            </a:pPr>
            <a:r>
              <a:rPr lang="en-IN"/>
              <a:t>Employee</a:t>
            </a:r>
            <a:r>
              <a:rPr lang="en-IN" baseline="0"/>
              <a:t>  Rating Analysis As Percentage</a:t>
            </a:r>
          </a:p>
          <a:p>
            <a:pPr>
              <a:defRPr/>
            </a:pPr>
            <a:endParaRPr lang="en-IN"/>
          </a:p>
        </c:rich>
      </c:tx>
      <c:layout/>
    </c:title>
    <c:pivotFmts>
      <c:pivotFmt>
        <c:idx val="0"/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Percent val="1"/>
        </c:dLbl>
      </c:pivotFmt>
      <c:pivotFmt>
        <c:idx val="1"/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Percent val="1"/>
        </c:dLbl>
      </c:pivotFmt>
      <c:pivotFmt>
        <c:idx val="2"/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Percent val="1"/>
        </c:dLbl>
      </c:pivotFmt>
      <c:pivotFmt>
        <c:idx val="3"/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Percent val="1"/>
        </c:dLbl>
      </c:pivotFmt>
      <c:pivotFmt>
        <c:idx val="4"/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Percent val="1"/>
        </c:dLbl>
      </c:pivotFmt>
      <c:pivotFmt>
        <c:idx val="5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Percent val="1"/>
        </c:dLbl>
      </c:pivotFmt>
      <c:pivotFmt>
        <c:idx val="6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Percent val="1"/>
        </c:dLbl>
      </c:pivotFmt>
      <c:pivotFmt>
        <c:idx val="7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Percent val="1"/>
        </c:dLbl>
      </c:pivotFmt>
      <c:pivotFmt>
        <c:idx val="8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Percent val="1"/>
        </c:dLbl>
      </c:pivotFmt>
      <c:pivotFmt>
        <c:idx val="9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Percent val="1"/>
        </c:dLbl>
      </c:pivotFmt>
    </c:pivotFmts>
    <c:plotArea>
      <c:layout/>
      <c:pieChart>
        <c:varyColors val="1"/>
        <c:ser>
          <c:idx val="0"/>
          <c:order val="0"/>
          <c:tx>
            <c:strRef>
              <c:f>Sheet1!$B$3:$B$4</c:f>
              <c:strCache>
                <c:ptCount val="1"/>
                <c:pt idx="0">
                  <c:v>1</c:v>
                </c:pt>
              </c:strCache>
            </c:strRef>
          </c:tx>
          <c:explosion val="25"/>
          <c:dLbls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Percent val="1"/>
            <c:showLeaderLines val="1"/>
          </c:dLbl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25</c:v>
                </c:pt>
                <c:pt idx="1">
                  <c:v>32</c:v>
                </c:pt>
                <c:pt idx="2">
                  <c:v>29</c:v>
                </c:pt>
                <c:pt idx="3">
                  <c:v>25</c:v>
                </c:pt>
                <c:pt idx="4">
                  <c:v>25</c:v>
                </c:pt>
                <c:pt idx="5">
                  <c:v>28</c:v>
                </c:pt>
                <c:pt idx="6">
                  <c:v>28</c:v>
                </c:pt>
                <c:pt idx="7">
                  <c:v>28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2</c:v>
                </c:pt>
              </c:strCache>
            </c:strRef>
          </c:tx>
          <c:explosion val="25"/>
          <c:dLbls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Percent val="1"/>
            <c:showLeaderLines val="1"/>
          </c:dLbl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55</c:v>
                </c:pt>
                <c:pt idx="1">
                  <c:v>57</c:v>
                </c:pt>
                <c:pt idx="2">
                  <c:v>49</c:v>
                </c:pt>
                <c:pt idx="3">
                  <c:v>51</c:v>
                </c:pt>
                <c:pt idx="4">
                  <c:v>48</c:v>
                </c:pt>
                <c:pt idx="5">
                  <c:v>40</c:v>
                </c:pt>
                <c:pt idx="6">
                  <c:v>57</c:v>
                </c:pt>
                <c:pt idx="7">
                  <c:v>50</c:v>
                </c:pt>
                <c:pt idx="8">
                  <c:v>51</c:v>
                </c:pt>
                <c:pt idx="9">
                  <c:v>52</c:v>
                </c:pt>
              </c:numCache>
            </c:numRef>
          </c:val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3</c:v>
                </c:pt>
              </c:strCache>
            </c:strRef>
          </c:tx>
          <c:explosion val="25"/>
          <c:dLbls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Percent val="1"/>
            <c:showLeaderLines val="1"/>
          </c:dLbl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152</c:v>
                </c:pt>
                <c:pt idx="1">
                  <c:v>141</c:v>
                </c:pt>
                <c:pt idx="2">
                  <c:v>160</c:v>
                </c:pt>
                <c:pt idx="3">
                  <c:v>158</c:v>
                </c:pt>
                <c:pt idx="4">
                  <c:v>158</c:v>
                </c:pt>
                <c:pt idx="5">
                  <c:v>151</c:v>
                </c:pt>
                <c:pt idx="6">
                  <c:v>146</c:v>
                </c:pt>
                <c:pt idx="7">
                  <c:v>156</c:v>
                </c:pt>
                <c:pt idx="8">
                  <c:v>160</c:v>
                </c:pt>
                <c:pt idx="9">
                  <c:v>148</c:v>
                </c:pt>
              </c:numCache>
            </c:numRef>
          </c:val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4</c:v>
                </c:pt>
              </c:strCache>
            </c:strRef>
          </c:tx>
          <c:explosion val="25"/>
          <c:dLbls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Percent val="1"/>
            <c:showLeaderLines val="1"/>
          </c:dLbl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37</c:v>
                </c:pt>
                <c:pt idx="1">
                  <c:v>45</c:v>
                </c:pt>
                <c:pt idx="2">
                  <c:v>41</c:v>
                </c:pt>
                <c:pt idx="3">
                  <c:v>34</c:v>
                </c:pt>
                <c:pt idx="4">
                  <c:v>50</c:v>
                </c:pt>
                <c:pt idx="5">
                  <c:v>50</c:v>
                </c:pt>
                <c:pt idx="6">
                  <c:v>44</c:v>
                </c:pt>
                <c:pt idx="7">
                  <c:v>40</c:v>
                </c:pt>
                <c:pt idx="8">
                  <c:v>38</c:v>
                </c:pt>
                <c:pt idx="9">
                  <c:v>40</c:v>
                </c:pt>
              </c:numCache>
            </c:numRef>
          </c:val>
        </c:ser>
        <c:ser>
          <c:idx val="4"/>
          <c:order val="4"/>
          <c:tx>
            <c:strRef>
              <c:f>Sheet1!$F$3:$F$4</c:f>
              <c:strCache>
                <c:ptCount val="1"/>
                <c:pt idx="0">
                  <c:v>5</c:v>
                </c:pt>
              </c:strCache>
            </c:strRef>
          </c:tx>
          <c:explosion val="25"/>
          <c:dLbls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Percent val="1"/>
            <c:showLeaderLines val="1"/>
          </c:dLbl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Sheet1!$F$5:$F$15</c:f>
              <c:numCache>
                <c:formatCode>General</c:formatCode>
                <c:ptCount val="10"/>
                <c:pt idx="0">
                  <c:v>34</c:v>
                </c:pt>
                <c:pt idx="1">
                  <c:v>25</c:v>
                </c:pt>
                <c:pt idx="2">
                  <c:v>23</c:v>
                </c:pt>
                <c:pt idx="3">
                  <c:v>28</c:v>
                </c:pt>
                <c:pt idx="4">
                  <c:v>23</c:v>
                </c:pt>
                <c:pt idx="5">
                  <c:v>32</c:v>
                </c:pt>
                <c:pt idx="6">
                  <c:v>24</c:v>
                </c:pt>
                <c:pt idx="7">
                  <c:v>30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</c:ser>
        <c:dLbls>
          <c:showPercent val="1"/>
        </c:dLbls>
        <c:firstSliceAng val="0"/>
      </c:pieChart>
    </c:plotArea>
    <c:legend>
      <c:legendPos val="t"/>
      <c:layout/>
    </c:legend>
    <c:plotVisOnly val="1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03-09-2024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85800" y="5349903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508000" y="4853412"/>
            <a:ext cx="112776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08000" y="3886200"/>
            <a:ext cx="112776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9/3/2024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10972800" y="6473952"/>
            <a:ext cx="1011936" cy="246888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000" y="549277"/>
            <a:ext cx="2438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549277"/>
            <a:ext cx="83312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4775200" y="76201"/>
            <a:ext cx="3860800" cy="288925"/>
          </a:xfrm>
        </p:spPr>
        <p:txBody>
          <a:bodyPr/>
          <a:lstStyle/>
          <a:p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10972800" y="6473952"/>
            <a:ext cx="1011936" cy="246888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85800" y="3444903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508000" y="1676400"/>
            <a:ext cx="112776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9/3/2024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40633" y="2947086"/>
            <a:ext cx="115824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402336" y="457200"/>
            <a:ext cx="115824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406400" y="1600200"/>
            <a:ext cx="5588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7912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406400" y="5410200"/>
            <a:ext cx="114808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75259" y="666750"/>
            <a:ext cx="57207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6193367" y="666750"/>
            <a:ext cx="5722988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375259" y="1316038"/>
            <a:ext cx="5720741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6198307" y="1316038"/>
            <a:ext cx="571804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72800" y="6477000"/>
            <a:ext cx="1016000" cy="246888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685800" y="6019801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402336" y="457200"/>
            <a:ext cx="115824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9/3/2024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9/3/2024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85800" y="5849118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09600" y="5486400"/>
            <a:ext cx="112776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609601" y="609600"/>
            <a:ext cx="4011084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4766733" y="609600"/>
            <a:ext cx="7120467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9/3/2024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4673600" y="616634"/>
            <a:ext cx="67056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08000" y="4993760"/>
            <a:ext cx="78232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508000" y="5533218"/>
            <a:ext cx="78232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406400" y="1554163"/>
            <a:ext cx="115824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9/3/2024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457200" y="609601"/>
            <a:ext cx="9982200" cy="167866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xfrm>
            <a:off x="10972800" y="6473955"/>
            <a:ext cx="1011936" cy="19171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762002" y="3314150"/>
            <a:ext cx="1040314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</a:t>
            </a:r>
            <a:r>
              <a:rPr lang="en-US" sz="2400" dirty="0" smtClean="0"/>
              <a:t>:    JAGADEESH K.S</a:t>
            </a:r>
            <a:endParaRPr lang="en-US" sz="2400" dirty="0"/>
          </a:p>
          <a:p>
            <a:r>
              <a:rPr lang="en-US" sz="2400" dirty="0"/>
              <a:t>REGISTER NO</a:t>
            </a:r>
            <a:r>
              <a:rPr lang="en-US" sz="2400" dirty="0" smtClean="0"/>
              <a:t>:         312211293  /  NM ID :asunm1425312211239</a:t>
            </a:r>
            <a:endParaRPr lang="en-US" sz="2400" dirty="0"/>
          </a:p>
          <a:p>
            <a:r>
              <a:rPr lang="en-US" sz="2400" dirty="0"/>
              <a:t>DEPARTMENT</a:t>
            </a:r>
            <a:r>
              <a:rPr lang="en-US" sz="2400" dirty="0" smtClean="0"/>
              <a:t>:         </a:t>
            </a:r>
            <a:r>
              <a:rPr lang="en-US" sz="2400" dirty="0" err="1" smtClean="0"/>
              <a:t>B.Com</a:t>
            </a:r>
            <a:r>
              <a:rPr lang="en-US" sz="2400" dirty="0" smtClean="0"/>
              <a:t>  (G)  COMMERCE</a:t>
            </a:r>
            <a:endParaRPr lang="en-US" sz="2400" dirty="0"/>
          </a:p>
          <a:p>
            <a:r>
              <a:rPr lang="en-US" sz="2400" dirty="0" smtClean="0"/>
              <a:t>COLLEGE :                 K.R.M.M.COLLEGE       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66" y="5895999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277219" y="6473349"/>
            <a:ext cx="228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8"/>
            <a:ext cx="3303904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914400" y="1981200"/>
            <a:ext cx="84582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Data Collection :  The data was collected  from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kaggle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Hilight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Data description : picking data from work sheet like employee id,    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     Business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Units,Names,Employee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Rating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ect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Exist Data : Picking existing employee details  using conditional formatting.</a:t>
            </a:r>
          </a:p>
          <a:p>
            <a:pPr>
              <a:buFont typeface="Wingdings" pitchFamily="2" charset="2"/>
              <a:buChar char="v"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Removing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Exsit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Data : Using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filltering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option  removing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exsit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employee data.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Font typeface="Wingdings" pitchFamily="2" charset="2"/>
              <a:buChar char="v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Pivot Table :  Creating pivot table  by using data set.</a:t>
            </a:r>
          </a:p>
          <a:p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Graph :   Graph was represented as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colum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chat  and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atteched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in below.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3" y="373087"/>
            <a:ext cx="2437131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9" y="6473349"/>
            <a:ext cx="228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 dirty="0">
              <a:latin typeface="Trebuchet MS"/>
              <a:cs typeface="Trebuchet MS"/>
            </a:endParaRPr>
          </a:p>
        </p:txBody>
      </p:sp>
      <p:graphicFrame>
        <p:nvGraphicFramePr>
          <p:cNvPr id="10" name="Chart 9"/>
          <p:cNvGraphicFramePr/>
          <p:nvPr/>
        </p:nvGraphicFramePr>
        <p:xfrm>
          <a:off x="914400" y="1295400"/>
          <a:ext cx="10134600" cy="5105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11277600" cy="841248"/>
          </a:xfrm>
        </p:spPr>
        <p:txBody>
          <a:bodyPr/>
          <a:lstStyle/>
          <a:p>
            <a:r>
              <a:rPr lang="en-IN" dirty="0" smtClean="0"/>
              <a:t>R</a:t>
            </a:r>
            <a:r>
              <a:rPr lang="en-IN" spc="-40" dirty="0" smtClean="0"/>
              <a:t>E</a:t>
            </a:r>
            <a:r>
              <a:rPr lang="en-IN" spc="15" dirty="0" smtClean="0"/>
              <a:t>S</a:t>
            </a:r>
            <a:r>
              <a:rPr lang="en-IN" spc="-30" dirty="0" smtClean="0"/>
              <a:t>U</a:t>
            </a:r>
            <a:r>
              <a:rPr lang="en-IN" spc="-405" dirty="0" smtClean="0"/>
              <a:t>L</a:t>
            </a:r>
            <a:r>
              <a:rPr lang="en-IN" dirty="0" smtClean="0"/>
              <a:t>TS</a:t>
            </a:r>
            <a:endParaRPr lang="en-IN" dirty="0"/>
          </a:p>
        </p:txBody>
      </p:sp>
      <p:graphicFrame>
        <p:nvGraphicFramePr>
          <p:cNvPr id="10" name="Chart 9"/>
          <p:cNvGraphicFramePr/>
          <p:nvPr/>
        </p:nvGraphicFramePr>
        <p:xfrm>
          <a:off x="685801" y="1371600"/>
          <a:ext cx="4419599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hart 11"/>
          <p:cNvGraphicFramePr/>
          <p:nvPr/>
        </p:nvGraphicFramePr>
        <p:xfrm>
          <a:off x="5562600" y="1295400"/>
          <a:ext cx="624840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95400" y="1219201"/>
            <a:ext cx="80772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IN" sz="2800" b="1" i="1" dirty="0" smtClean="0">
                <a:latin typeface="Times New Roman" pitchFamily="18" charset="0"/>
                <a:cs typeface="Times New Roman" pitchFamily="18" charset="0"/>
              </a:rPr>
              <a:t>  Most of the Employees are in 3 rating </a:t>
            </a:r>
            <a:r>
              <a:rPr lang="en-IN" sz="2800" b="1" i="1" dirty="0" err="1" smtClean="0">
                <a:latin typeface="Times New Roman" pitchFamily="18" charset="0"/>
                <a:cs typeface="Times New Roman" pitchFamily="18" charset="0"/>
              </a:rPr>
              <a:t>categary</a:t>
            </a:r>
            <a:r>
              <a:rPr lang="en-IN" sz="2800" b="1" i="1" dirty="0" smtClean="0">
                <a:latin typeface="Times New Roman" pitchFamily="18" charset="0"/>
                <a:cs typeface="Times New Roman" pitchFamily="18" charset="0"/>
              </a:rPr>
              <a:t> we need to motivate them and push into 4 or 5 rating by giving tips and tricks.</a:t>
            </a:r>
          </a:p>
          <a:p>
            <a:endParaRPr lang="en-IN" sz="2800" b="1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IN" sz="2800" b="1" i="1" dirty="0" smtClean="0">
                <a:latin typeface="Times New Roman" pitchFamily="18" charset="0"/>
                <a:cs typeface="Times New Roman" pitchFamily="18" charset="0"/>
              </a:rPr>
              <a:t>  BPC have the high percentage in data set 13%.</a:t>
            </a:r>
          </a:p>
          <a:p>
            <a:endParaRPr lang="en-IN" sz="2800" b="1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IN" sz="2800" b="1" i="1" dirty="0" smtClean="0">
                <a:latin typeface="Times New Roman" pitchFamily="18" charset="0"/>
                <a:cs typeface="Times New Roman" pitchFamily="18" charset="0"/>
              </a:rPr>
              <a:t>  EW have low percentage in data set 8%.</a:t>
            </a:r>
          </a:p>
          <a:p>
            <a:endParaRPr lang="en-IN" sz="2800" b="1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IN" sz="2800" b="1" i="1" dirty="0" smtClean="0">
                <a:latin typeface="Times New Roman" pitchFamily="18" charset="0"/>
                <a:cs typeface="Times New Roman" pitchFamily="18" charset="0"/>
              </a:rPr>
              <a:t>  PYZ , NEL and CCDR have </a:t>
            </a:r>
            <a:r>
              <a:rPr lang="en-IN" sz="2800" b="1" i="1" dirty="0" err="1" smtClean="0">
                <a:latin typeface="Times New Roman" pitchFamily="18" charset="0"/>
                <a:cs typeface="Times New Roman" pitchFamily="18" charset="0"/>
              </a:rPr>
              <a:t>repited</a:t>
            </a:r>
            <a:r>
              <a:rPr lang="en-IN" sz="2800" b="1" i="1" dirty="0" smtClean="0">
                <a:latin typeface="Times New Roman" pitchFamily="18" charset="0"/>
                <a:cs typeface="Times New Roman" pitchFamily="18" charset="0"/>
              </a:rPr>
              <a:t> percentage 9%.</a:t>
            </a:r>
          </a:p>
          <a:p>
            <a:endParaRPr lang="en-IN" sz="2800" b="1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IN" sz="2800" b="1" i="1" dirty="0" smtClean="0">
                <a:latin typeface="Times New Roman" pitchFamily="18" charset="0"/>
                <a:cs typeface="Times New Roman" pitchFamily="18" charset="0"/>
              </a:rPr>
              <a:t>  The high Rating 5 is  most in BPC .</a:t>
            </a:r>
          </a:p>
        </p:txBody>
      </p:sp>
    </p:spTree>
    <p:extLst>
      <p:ext uri="{BB962C8B-B14F-4D97-AF65-F5344CB8AC3E}">
        <p14:creationId xmlns:p14="http://schemas.microsoft.com/office/powerpoint/2010/main" xmlns="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1" y="228600"/>
            <a:ext cx="374304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6000" dirty="0" smtClean="0"/>
              <a:t>PROJECT</a:t>
            </a:r>
            <a:r>
              <a:rPr lang="en-IN" dirty="0" smtClean="0"/>
              <a:t>  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2514601" y="2514600"/>
            <a:ext cx="684788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Analysis using Excel</a:t>
            </a:r>
            <a:endParaRPr lang="en-IN" sz="4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457200"/>
            <a:ext cx="32422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5400" b="1" cap="all" dirty="0" smtClean="0"/>
              <a:t>AGENDA</a:t>
            </a:r>
            <a:endParaRPr lang="en-IN" sz="54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76600" y="2286000"/>
            <a:ext cx="46482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2400" b="1" i="1" dirty="0" smtClean="0"/>
              <a:t>Problem Statement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b="1" i="1" dirty="0" smtClean="0"/>
              <a:t>Project Overview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b="1" i="1" dirty="0" smtClean="0"/>
              <a:t>End Users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b="1" i="1" dirty="0" smtClean="0"/>
              <a:t>Our Solution and Proposition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b="1" i="1" dirty="0" smtClean="0"/>
              <a:t>Dataset Description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b="1" i="1" dirty="0" smtClean="0"/>
              <a:t>Modelling Approach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b="1" i="1" dirty="0" smtClean="0"/>
              <a:t>Results and Discussion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b="1" i="1" dirty="0" smtClean="0"/>
              <a:t>Conclusion  </a:t>
            </a:r>
            <a:endParaRPr lang="en-IN" sz="2400" b="1" i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6" y="2933700"/>
            <a:ext cx="2762251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5636895" cy="781880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 smtClean="0"/>
              <a:t>S</a:t>
            </a:r>
            <a:r>
              <a:rPr sz="4250" spc="-370" dirty="0" smtClean="0"/>
              <a:t>T</a:t>
            </a:r>
            <a:r>
              <a:rPr sz="4250" spc="-375" dirty="0" smtClean="0"/>
              <a:t>A</a:t>
            </a:r>
            <a:r>
              <a:rPr sz="4250" spc="15" dirty="0" smtClean="0"/>
              <a:t>T</a:t>
            </a:r>
            <a:r>
              <a:rPr sz="4250" spc="-10" dirty="0" smtClean="0"/>
              <a:t>E</a:t>
            </a:r>
            <a:r>
              <a:rPr sz="4250" spc="-20" dirty="0" smtClean="0"/>
              <a:t>ME</a:t>
            </a:r>
            <a:r>
              <a:rPr sz="4250" spc="10" dirty="0" smtClean="0"/>
              <a:t>NT</a:t>
            </a:r>
            <a:r>
              <a:rPr lang="en-IN" sz="4250" spc="10" dirty="0" smtClean="0"/>
              <a:t/>
            </a:r>
            <a:br>
              <a:rPr lang="en-IN" sz="4250" spc="10" dirty="0" smtClean="0"/>
            </a:br>
            <a:r>
              <a:rPr lang="en-IN" sz="4250" spc="10" dirty="0" smtClean="0"/>
              <a:t/>
            </a:r>
            <a:br>
              <a:rPr lang="en-IN" sz="4250" spc="10" dirty="0" smtClean="0"/>
            </a:br>
            <a:r>
              <a:rPr lang="en-IN" sz="4250" spc="10" dirty="0" smtClean="0"/>
              <a:t/>
            </a:r>
            <a:br>
              <a:rPr lang="en-IN" sz="4250" spc="10" dirty="0" smtClean="0"/>
            </a:br>
            <a:r>
              <a:rPr lang="en-IN" sz="1400" spc="10" dirty="0" smtClean="0"/>
              <a:t>Employee rating analysis is used in organizations for several important reasons:</a:t>
            </a:r>
            <a:br>
              <a:rPr lang="en-IN" sz="1400" spc="10" dirty="0" smtClean="0"/>
            </a:br>
            <a:r>
              <a:rPr lang="en-IN" sz="1400" spc="10" dirty="0" smtClean="0"/>
              <a:t>1. *Performance Evaluation*: It provides a structured way to assess employee performance, identifying strengths, weaknesses, and areas for improvement. This helps in setting goals and expectations for employees.</a:t>
            </a:r>
            <a:br>
              <a:rPr lang="en-IN" sz="1400" spc="10" dirty="0" smtClean="0"/>
            </a:br>
            <a:r>
              <a:rPr lang="en-IN" sz="1400" spc="10" dirty="0" smtClean="0"/>
              <a:t/>
            </a:r>
            <a:br>
              <a:rPr lang="en-IN" sz="1400" spc="10" dirty="0" smtClean="0"/>
            </a:br>
            <a:r>
              <a:rPr lang="en-IN" sz="1400" spc="10" dirty="0" smtClean="0"/>
              <a:t>2. *Decision Making*: Employee ratings are crucial for making informed decisions regarding promotions, raises, bonuses, and other rewards. They ensure that these decisions are based on objective data rather than subjective opinions.</a:t>
            </a:r>
            <a:br>
              <a:rPr lang="en-IN" sz="1400" spc="10" dirty="0" smtClean="0"/>
            </a:br>
            <a:r>
              <a:rPr lang="en-IN" sz="1400" spc="10" dirty="0" smtClean="0"/>
              <a:t/>
            </a:r>
            <a:br>
              <a:rPr lang="en-IN" sz="1400" spc="10" dirty="0" smtClean="0"/>
            </a:br>
            <a:r>
              <a:rPr lang="en-IN" sz="1400" spc="10" dirty="0" smtClean="0"/>
              <a:t>3. *Talent Management*: By analyzing employee ratings, organizations can identify high performers who may be ready for leadership roles and provide targeted development opportunities for employees who need improvement.</a:t>
            </a:r>
            <a:r>
              <a:rPr lang="en-IN" sz="4250" spc="10" dirty="0" smtClean="0"/>
              <a:t/>
            </a:r>
            <a:br>
              <a:rPr lang="en-IN" sz="4250" spc="10" dirty="0" smtClean="0"/>
            </a:br>
            <a:r>
              <a:rPr lang="en-IN" sz="4250" spc="10" dirty="0" smtClean="0"/>
              <a:t/>
            </a:r>
            <a:br>
              <a:rPr lang="en-IN" sz="4250" spc="10" dirty="0" smtClean="0"/>
            </a:br>
            <a:r>
              <a:rPr lang="en-IN" sz="4250" spc="10" dirty="0" smtClean="0"/>
              <a:t/>
            </a:r>
            <a:br>
              <a:rPr lang="en-IN" sz="4250" spc="10" dirty="0" smtClean="0"/>
            </a:b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10972800" y="6477005"/>
            <a:ext cx="1016000" cy="19171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41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14400" y="304800"/>
            <a:ext cx="526351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10972800" y="6477005"/>
            <a:ext cx="1016000" cy="19171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Analysis</a:t>
            </a:r>
          </a:p>
          <a:p>
            <a:endParaRPr lang="en-US" sz="2400" dirty="0" smtClean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itchFamily="2" charset="2"/>
              <a:buChar char="q"/>
            </a:pPr>
            <a:r>
              <a:rPr lang="en-US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Framework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US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Rating Criteria Development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US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Reports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US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 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WHO ARE THE END USERS? </a:t>
            </a:r>
            <a:endParaRPr lang="en-IN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038600" y="2362200"/>
          <a:ext cx="3505200" cy="4210050"/>
        </p:xfrm>
        <a:graphic>
          <a:graphicData uri="http://schemas.openxmlformats.org/drawingml/2006/table">
            <a:tbl>
              <a:tblPr/>
              <a:tblGrid>
                <a:gridCol w="3505200"/>
              </a:tblGrid>
              <a:tr h="504825">
                <a:tc>
                  <a:txBody>
                    <a:bodyPr/>
                    <a:lstStyle/>
                    <a:p>
                      <a:pPr marL="514350" indent="-514350" algn="l" fontAlgn="b">
                        <a:buFont typeface="+mj-lt"/>
                        <a:buAutoNum type="arabicParenR"/>
                      </a:pPr>
                      <a:r>
                        <a:rPr lang="en-IN" sz="3200" b="0" i="1" u="none" strike="noStrike" dirty="0" smtClean="0">
                          <a:solidFill>
                            <a:srgbClr val="4E3B30"/>
                          </a:solidFill>
                          <a:latin typeface="Franklin Gothic Medium"/>
                        </a:rPr>
                        <a:t>Employees</a:t>
                      </a:r>
                    </a:p>
                    <a:p>
                      <a:pPr marL="514350" marR="0" indent="-51435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IN" sz="3200" b="0" i="1" u="none" strike="noStrike" dirty="0" smtClean="0">
                          <a:solidFill>
                            <a:srgbClr val="4E3B30"/>
                          </a:solidFill>
                          <a:latin typeface="Franklin Gothic Medium"/>
                        </a:rPr>
                        <a:t>Employers</a:t>
                      </a:r>
                    </a:p>
                    <a:p>
                      <a:pPr marL="514350" marR="0" indent="-51435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IN" sz="3200" b="0" i="1" u="none" strike="noStrike" dirty="0" smtClean="0">
                          <a:solidFill>
                            <a:srgbClr val="4E3B30"/>
                          </a:solidFill>
                          <a:latin typeface="Franklin Gothic Medium"/>
                        </a:rPr>
                        <a:t>Managers</a:t>
                      </a:r>
                    </a:p>
                    <a:p>
                      <a:pPr marL="514350" marR="0" indent="-51435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IN" sz="3200" b="0" i="1" u="none" strike="noStrike" dirty="0" smtClean="0">
                          <a:solidFill>
                            <a:srgbClr val="4E3B30"/>
                          </a:solidFill>
                          <a:latin typeface="Franklin Gothic Medium"/>
                        </a:rPr>
                        <a:t>Organizations</a:t>
                      </a:r>
                    </a:p>
                    <a:p>
                      <a:pPr marL="514350" indent="-514350" algn="l" fontAlgn="b">
                        <a:buFont typeface="+mj-lt"/>
                        <a:buAutoNum type="arabicParenR"/>
                      </a:pPr>
                      <a:endParaRPr lang="en-IN" sz="3200" b="0" i="1" u="none" strike="noStrike" dirty="0">
                        <a:solidFill>
                          <a:srgbClr val="4E3B30"/>
                        </a:solidFill>
                        <a:latin typeface="Franklin Gothic Medium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algn="l" fontAlgn="b"/>
                      <a:endParaRPr lang="en-IN" sz="3200" b="0" i="1" u="none" strike="noStrike" dirty="0">
                        <a:solidFill>
                          <a:srgbClr val="4E3B30"/>
                        </a:solidFill>
                        <a:latin typeface="Franklin Gothic Medium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algn="l" fontAlgn="b"/>
                      <a:endParaRPr lang="en-IN" sz="3200" b="0" i="1" u="none" strike="noStrike" dirty="0">
                        <a:solidFill>
                          <a:srgbClr val="4E3B30"/>
                        </a:solidFill>
                        <a:latin typeface="Franklin Gothic Medium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algn="l" fontAlgn="b"/>
                      <a:endParaRPr lang="en-IN" sz="3200" b="0" i="1" u="none" strike="noStrike" dirty="0">
                        <a:solidFill>
                          <a:srgbClr val="4E3B30"/>
                        </a:solidFill>
                        <a:latin typeface="Franklin Gothic Medium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" y="1476377"/>
            <a:ext cx="2695575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1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66" y="5895999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19200" y="304800"/>
            <a:ext cx="10681335" cy="795410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 smtClean="0"/>
              <a:t>P</a:t>
            </a:r>
            <a:r>
              <a:rPr sz="3600" spc="-30" dirty="0" smtClean="0"/>
              <a:t>R</a:t>
            </a:r>
            <a:r>
              <a:rPr sz="3600" spc="10" dirty="0" smtClean="0"/>
              <a:t>O</a:t>
            </a:r>
            <a:r>
              <a:rPr sz="3600" spc="-15" dirty="0" smtClean="0"/>
              <a:t>P</a:t>
            </a:r>
            <a:r>
              <a:rPr sz="3600" spc="10" dirty="0" smtClean="0"/>
              <a:t>O</a:t>
            </a:r>
            <a:r>
              <a:rPr sz="3600" spc="25" dirty="0" smtClean="0"/>
              <a:t>S</a:t>
            </a:r>
            <a:r>
              <a:rPr sz="3600" spc="-30" dirty="0" smtClean="0"/>
              <a:t>I</a:t>
            </a:r>
            <a:r>
              <a:rPr sz="3600" spc="-35" dirty="0" smtClean="0"/>
              <a:t>T</a:t>
            </a:r>
            <a:r>
              <a:rPr sz="3600" spc="-30" dirty="0" smtClean="0"/>
              <a:t>I</a:t>
            </a:r>
            <a:r>
              <a:rPr sz="3600" spc="10" dirty="0" smtClean="0"/>
              <a:t>O</a:t>
            </a:r>
            <a:r>
              <a:rPr sz="3600" dirty="0" smtClean="0"/>
              <a:t>N</a:t>
            </a:r>
            <a:r>
              <a:rPr lang="en-IN" sz="3600" dirty="0" smtClean="0"/>
              <a:t/>
            </a:r>
            <a:br>
              <a:rPr lang="en-IN" sz="3600" dirty="0" smtClean="0"/>
            </a:br>
            <a:r>
              <a:rPr lang="en-IN" sz="3600" dirty="0" smtClean="0"/>
              <a:t/>
            </a:r>
            <a:br>
              <a:rPr lang="en-IN" sz="3600" dirty="0" smtClean="0"/>
            </a:br>
            <a:r>
              <a:rPr lang="en-IN" sz="3600" dirty="0" smtClean="0"/>
              <a:t/>
            </a:r>
            <a:br>
              <a:rPr lang="en-IN" sz="3600" dirty="0" smtClean="0"/>
            </a:br>
            <a:r>
              <a:rPr lang="en-IN" sz="3600" dirty="0" smtClean="0"/>
              <a:t/>
            </a:r>
            <a:br>
              <a:rPr lang="en-IN" sz="3600" dirty="0" smtClean="0"/>
            </a:br>
            <a:r>
              <a:rPr lang="en-IN" sz="2400" dirty="0" smtClean="0"/>
              <a:t>                        Conditional </a:t>
            </a:r>
            <a:r>
              <a:rPr lang="en-IN" sz="2400" dirty="0" err="1" smtClean="0"/>
              <a:t>Formating</a:t>
            </a:r>
            <a:r>
              <a:rPr lang="en-IN" sz="2400" dirty="0" smtClean="0"/>
              <a:t> </a:t>
            </a:r>
            <a:br>
              <a:rPr lang="en-IN" sz="2400" dirty="0" smtClean="0"/>
            </a:br>
            <a:r>
              <a:rPr lang="en-IN" sz="2400" dirty="0" smtClean="0"/>
              <a:t/>
            </a:r>
            <a:br>
              <a:rPr lang="en-IN" sz="2400" dirty="0" smtClean="0"/>
            </a:br>
            <a:r>
              <a:rPr lang="en-IN" sz="2400" dirty="0" smtClean="0"/>
              <a:t>                        Filtering</a:t>
            </a:r>
            <a:br>
              <a:rPr lang="en-IN" sz="2400" dirty="0" smtClean="0"/>
            </a:br>
            <a:r>
              <a:rPr lang="en-IN" sz="2400" dirty="0" smtClean="0"/>
              <a:t/>
            </a:r>
            <a:br>
              <a:rPr lang="en-IN" sz="2400" dirty="0" smtClean="0"/>
            </a:br>
            <a:r>
              <a:rPr lang="en-IN" sz="2400" dirty="0" smtClean="0"/>
              <a:t>                        Pivotal table</a:t>
            </a:r>
            <a:br>
              <a:rPr lang="en-IN" sz="2400" dirty="0" smtClean="0"/>
            </a:br>
            <a:r>
              <a:rPr lang="en-IN" sz="2400" dirty="0" smtClean="0"/>
              <a:t/>
            </a:r>
            <a:br>
              <a:rPr lang="en-IN" sz="2400" dirty="0" smtClean="0"/>
            </a:br>
            <a:r>
              <a:rPr lang="en-IN" sz="2400" dirty="0" smtClean="0"/>
              <a:t>                        Graph – Data Visualization </a:t>
            </a:r>
            <a:br>
              <a:rPr lang="en-IN" sz="2400" dirty="0" smtClean="0"/>
            </a:br>
            <a:r>
              <a:rPr lang="en-IN" sz="2400" dirty="0" smtClean="0"/>
              <a:t>                                                              </a:t>
            </a:r>
            <a:r>
              <a:rPr lang="en-IN" sz="3600" dirty="0" smtClean="0"/>
              <a:t/>
            </a:r>
            <a:br>
              <a:rPr lang="en-IN" sz="3600" dirty="0" smtClean="0"/>
            </a:br>
            <a:r>
              <a:rPr lang="en-IN" sz="3600" dirty="0" smtClean="0"/>
              <a:t>                    </a:t>
            </a:r>
            <a:br>
              <a:rPr lang="en-IN" sz="3600" dirty="0" smtClean="0"/>
            </a:br>
            <a:r>
              <a:rPr lang="en-IN" sz="3600" dirty="0" smtClean="0"/>
              <a:t/>
            </a:r>
            <a:br>
              <a:rPr lang="en-IN" sz="3600" dirty="0" smtClean="0"/>
            </a:br>
            <a:r>
              <a:rPr lang="en-IN" sz="3600" dirty="0" smtClean="0"/>
              <a:t/>
            </a:r>
            <a:br>
              <a:rPr lang="en-IN" sz="3600" dirty="0" smtClean="0"/>
            </a:br>
            <a:r>
              <a:rPr lang="en-IN" sz="3600" dirty="0" smtClean="0"/>
              <a:t/>
            </a:r>
            <a:br>
              <a:rPr lang="en-IN" sz="3600" dirty="0" smtClean="0"/>
            </a:br>
            <a:endParaRPr sz="360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xfrm>
            <a:off x="10972800" y="6477005"/>
            <a:ext cx="1016000" cy="19171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582400" cy="841248"/>
          </a:xfrm>
        </p:spPr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990600" y="1905000"/>
            <a:ext cx="89154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Employee Data   From 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Kaggle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26 features in employee data</a:t>
            </a:r>
          </a:p>
          <a:p>
            <a:pPr>
              <a:buFont typeface="Wingdings" pitchFamily="2" charset="2"/>
              <a:buChar char="ü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9 features used in excel </a:t>
            </a:r>
          </a:p>
          <a:p>
            <a:pPr>
              <a:buFont typeface="Wingdings" pitchFamily="2" charset="2"/>
              <a:buChar char="ü"/>
            </a:pP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Wingdings" pitchFamily="2" charset="2"/>
              <a:buChar char="§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Employee ID         -  Numeric </a:t>
            </a:r>
          </a:p>
          <a:p>
            <a:pPr marL="514350" indent="-514350">
              <a:buFont typeface="Wingdings" pitchFamily="2" charset="2"/>
              <a:buChar char="§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Name                     - Text</a:t>
            </a:r>
          </a:p>
          <a:p>
            <a:pPr marL="514350" indent="-514350">
              <a:buFont typeface="Wingdings" pitchFamily="2" charset="2"/>
              <a:buChar char="§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Employee type       - Text</a:t>
            </a:r>
          </a:p>
          <a:p>
            <a:pPr marL="514350" indent="-514350">
              <a:buFont typeface="Wingdings" pitchFamily="2" charset="2"/>
              <a:buChar char="§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Gender                   - Male / Female</a:t>
            </a:r>
          </a:p>
          <a:p>
            <a:pPr marL="514350" indent="-514350">
              <a:buFont typeface="Wingdings" pitchFamily="2" charset="2"/>
              <a:buChar char="§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Employee rating    - Numeric</a:t>
            </a:r>
          </a:p>
          <a:p>
            <a:pPr marL="514350" indent="-514350">
              <a:buFont typeface="Wingdings" pitchFamily="2" charset="2"/>
              <a:buChar char="§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Business Unit        - Text </a:t>
            </a:r>
          </a:p>
          <a:p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6" y="6486049"/>
            <a:ext cx="1773555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1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66" y="5895999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88" y="3381380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85800" y="304800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9" y="6473337"/>
            <a:ext cx="228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2743200" y="2354727"/>
            <a:ext cx="85340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276600" y="3810000"/>
            <a:ext cx="71445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2800" b="1" dirty="0" smtClean="0"/>
              <a:t>Analysis Employee Rating Using </a:t>
            </a:r>
            <a:r>
              <a:rPr lang="en-IN" sz="2800" b="1" dirty="0" err="1" smtClean="0"/>
              <a:t>Pivote</a:t>
            </a:r>
            <a:r>
              <a:rPr lang="en-IN" sz="2800" b="1" dirty="0" smtClean="0"/>
              <a:t> Table</a:t>
            </a:r>
            <a:endParaRPr lang="en-IN" sz="2800" b="1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289</TotalTime>
  <Words>316</Words>
  <Application>Microsoft Office PowerPoint</Application>
  <PresentationFormat>Custom</PresentationFormat>
  <Paragraphs>79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Trek</vt:lpstr>
      <vt:lpstr>Employee Data Analysis using Excel  </vt:lpstr>
      <vt:lpstr>Slide 2</vt:lpstr>
      <vt:lpstr>Slide 3</vt:lpstr>
      <vt:lpstr>PROBLEM STATEMENT   Employee rating analysis is used in organizations for several important reasons: 1. *Performance Evaluation*: It provides a structured way to assess employee performance, identifying strengths, weaknesses, and areas for improvement. This helps in setting goals and expectations for employees.  2. *Decision Making*: Employee ratings are crucial for making informed decisions regarding promotions, raises, bonuses, and other rewards. They ensure that these decisions are based on objective data rather than subjective opinions.  3. *Talent Management*: By analyzing employee ratings, organizations can identify high performers who may be ready for leadership roles and provide targeted development opportunities for employees who need improvement.   </vt:lpstr>
      <vt:lpstr>PROJECT OVERVIEW</vt:lpstr>
      <vt:lpstr>WHO ARE THE END USERS? </vt:lpstr>
      <vt:lpstr>OUR SOLUTION AND ITS VALUE PROPOSITION                            Conditional Formating                           Filtering                          Pivotal table                          Graph – Data Visualization                                                                                         </vt:lpstr>
      <vt:lpstr>Dataset Description</vt:lpstr>
      <vt:lpstr>THE "WOW" IN OUR SOLUTION</vt:lpstr>
      <vt:lpstr>Slide 10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ssmurthy</cp:lastModifiedBy>
  <cp:revision>52</cp:revision>
  <dcterms:created xsi:type="dcterms:W3CDTF">2024-03-29T15:07:22Z</dcterms:created>
  <dcterms:modified xsi:type="dcterms:W3CDTF">2024-09-03T13:19:00Z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