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5" r:id="rId16"/>
    <p:sldId id="276" r:id="rId17"/>
    <p:sldId id="277" r:id="rId18"/>
    <p:sldId id="270" r:id="rId19"/>
    <p:sldId id="271" r:id="rId20"/>
    <p:sldId id="272" r:id="rId21"/>
    <p:sldId id="273" r:id="rId22"/>
    <p:sldId id="274" r:id="rId23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FF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01F5F"/>
                </a:solidFill>
                <a:latin typeface="Verdana"/>
                <a:cs typeface="Verdana"/>
              </a:defRPr>
            </a:lvl1pPr>
          </a:lstStyle>
          <a:p>
            <a:pPr marL="1464945" marR="5080" indent="-1452880">
              <a:lnSpc>
                <a:spcPts val="1430"/>
              </a:lnSpc>
              <a:spcBef>
                <a:spcPts val="165"/>
              </a:spcBef>
            </a:pPr>
            <a:r>
              <a:rPr dirty="0">
                <a:solidFill>
                  <a:srgbClr val="000000"/>
                </a:solidFill>
              </a:rPr>
              <a:t>Department</a:t>
            </a:r>
            <a:r>
              <a:rPr spc="-2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of</a:t>
            </a:r>
            <a:r>
              <a:rPr spc="-40" dirty="0">
                <a:solidFill>
                  <a:srgbClr val="000000"/>
                </a:solidFill>
              </a:rPr>
              <a:t> </a:t>
            </a:r>
            <a:r>
              <a:rPr dirty="0"/>
              <a:t>Artificial</a:t>
            </a:r>
            <a:r>
              <a:rPr spc="-25" dirty="0"/>
              <a:t> </a:t>
            </a:r>
            <a:r>
              <a:rPr dirty="0"/>
              <a:t>Intelligence</a:t>
            </a:r>
            <a:r>
              <a:rPr spc="-30" dirty="0"/>
              <a:t> </a:t>
            </a:r>
            <a:r>
              <a:rPr dirty="0"/>
              <a:t>and</a:t>
            </a:r>
            <a:r>
              <a:rPr spc="-65" dirty="0"/>
              <a:t> </a:t>
            </a:r>
            <a:r>
              <a:rPr spc="-20" dirty="0"/>
              <a:t>Data </a:t>
            </a:r>
            <a:r>
              <a:rPr spc="-10" dirty="0"/>
              <a:t>Science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Zeroth</a:t>
            </a:r>
            <a:r>
              <a:rPr spc="-45" dirty="0"/>
              <a:t> </a:t>
            </a:r>
            <a:r>
              <a:rPr spc="-10" dirty="0"/>
              <a:t>Review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3462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F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01F5F"/>
                </a:solidFill>
                <a:latin typeface="Verdana"/>
                <a:cs typeface="Verdana"/>
              </a:defRPr>
            </a:lvl1pPr>
          </a:lstStyle>
          <a:p>
            <a:pPr marL="1464945" marR="5080" indent="-1452880">
              <a:lnSpc>
                <a:spcPts val="1430"/>
              </a:lnSpc>
              <a:spcBef>
                <a:spcPts val="165"/>
              </a:spcBef>
            </a:pPr>
            <a:r>
              <a:rPr dirty="0">
                <a:solidFill>
                  <a:srgbClr val="000000"/>
                </a:solidFill>
              </a:rPr>
              <a:t>Department</a:t>
            </a:r>
            <a:r>
              <a:rPr spc="-2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of</a:t>
            </a:r>
            <a:r>
              <a:rPr spc="-40" dirty="0">
                <a:solidFill>
                  <a:srgbClr val="000000"/>
                </a:solidFill>
              </a:rPr>
              <a:t> </a:t>
            </a:r>
            <a:r>
              <a:rPr dirty="0"/>
              <a:t>Artificial</a:t>
            </a:r>
            <a:r>
              <a:rPr spc="-25" dirty="0"/>
              <a:t> </a:t>
            </a:r>
            <a:r>
              <a:rPr dirty="0"/>
              <a:t>Intelligence</a:t>
            </a:r>
            <a:r>
              <a:rPr spc="-30" dirty="0"/>
              <a:t> </a:t>
            </a:r>
            <a:r>
              <a:rPr dirty="0"/>
              <a:t>and</a:t>
            </a:r>
            <a:r>
              <a:rPr spc="-65" dirty="0"/>
              <a:t> </a:t>
            </a:r>
            <a:r>
              <a:rPr spc="-20" dirty="0"/>
              <a:t>Data </a:t>
            </a:r>
            <a:r>
              <a:rPr spc="-10" dirty="0"/>
              <a:t>Science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Zeroth</a:t>
            </a:r>
            <a:r>
              <a:rPr spc="-45" dirty="0"/>
              <a:t> </a:t>
            </a:r>
            <a:r>
              <a:rPr spc="-10" dirty="0"/>
              <a:t>Review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3462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F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01F5F"/>
                </a:solidFill>
                <a:latin typeface="Verdana"/>
                <a:cs typeface="Verdana"/>
              </a:defRPr>
            </a:lvl1pPr>
          </a:lstStyle>
          <a:p>
            <a:pPr marL="1464945" marR="5080" indent="-1452880">
              <a:lnSpc>
                <a:spcPts val="1430"/>
              </a:lnSpc>
              <a:spcBef>
                <a:spcPts val="165"/>
              </a:spcBef>
            </a:pPr>
            <a:r>
              <a:rPr dirty="0">
                <a:solidFill>
                  <a:srgbClr val="000000"/>
                </a:solidFill>
              </a:rPr>
              <a:t>Department</a:t>
            </a:r>
            <a:r>
              <a:rPr spc="-2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of</a:t>
            </a:r>
            <a:r>
              <a:rPr spc="-40" dirty="0">
                <a:solidFill>
                  <a:srgbClr val="000000"/>
                </a:solidFill>
              </a:rPr>
              <a:t> </a:t>
            </a:r>
            <a:r>
              <a:rPr dirty="0"/>
              <a:t>Artificial</a:t>
            </a:r>
            <a:r>
              <a:rPr spc="-25" dirty="0"/>
              <a:t> </a:t>
            </a:r>
            <a:r>
              <a:rPr dirty="0"/>
              <a:t>Intelligence</a:t>
            </a:r>
            <a:r>
              <a:rPr spc="-30" dirty="0"/>
              <a:t> </a:t>
            </a:r>
            <a:r>
              <a:rPr dirty="0"/>
              <a:t>and</a:t>
            </a:r>
            <a:r>
              <a:rPr spc="-65" dirty="0"/>
              <a:t> </a:t>
            </a:r>
            <a:r>
              <a:rPr spc="-20" dirty="0"/>
              <a:t>Data </a:t>
            </a:r>
            <a:r>
              <a:rPr spc="-10" dirty="0"/>
              <a:t>Science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Zeroth</a:t>
            </a:r>
            <a:r>
              <a:rPr spc="-45" dirty="0"/>
              <a:t> </a:t>
            </a:r>
            <a:r>
              <a:rPr spc="-10" dirty="0"/>
              <a:t>Review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3462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F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01F5F"/>
                </a:solidFill>
                <a:latin typeface="Verdana"/>
                <a:cs typeface="Verdana"/>
              </a:defRPr>
            </a:lvl1pPr>
          </a:lstStyle>
          <a:p>
            <a:pPr marL="1464945" marR="5080" indent="-1452880">
              <a:lnSpc>
                <a:spcPts val="1430"/>
              </a:lnSpc>
              <a:spcBef>
                <a:spcPts val="165"/>
              </a:spcBef>
            </a:pPr>
            <a:r>
              <a:rPr dirty="0">
                <a:solidFill>
                  <a:srgbClr val="000000"/>
                </a:solidFill>
              </a:rPr>
              <a:t>Department</a:t>
            </a:r>
            <a:r>
              <a:rPr spc="-2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of</a:t>
            </a:r>
            <a:r>
              <a:rPr spc="-40" dirty="0">
                <a:solidFill>
                  <a:srgbClr val="000000"/>
                </a:solidFill>
              </a:rPr>
              <a:t> </a:t>
            </a:r>
            <a:r>
              <a:rPr dirty="0"/>
              <a:t>Artificial</a:t>
            </a:r>
            <a:r>
              <a:rPr spc="-25" dirty="0"/>
              <a:t> </a:t>
            </a:r>
            <a:r>
              <a:rPr dirty="0"/>
              <a:t>Intelligence</a:t>
            </a:r>
            <a:r>
              <a:rPr spc="-30" dirty="0"/>
              <a:t> </a:t>
            </a:r>
            <a:r>
              <a:rPr dirty="0"/>
              <a:t>and</a:t>
            </a:r>
            <a:r>
              <a:rPr spc="-65" dirty="0"/>
              <a:t> </a:t>
            </a:r>
            <a:r>
              <a:rPr spc="-20" dirty="0"/>
              <a:t>Data </a:t>
            </a:r>
            <a:r>
              <a:rPr spc="-10" dirty="0"/>
              <a:t>Science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Zeroth</a:t>
            </a:r>
            <a:r>
              <a:rPr spc="-45" dirty="0"/>
              <a:t> </a:t>
            </a:r>
            <a:r>
              <a:rPr spc="-10" dirty="0"/>
              <a:t>Review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3462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01F5F"/>
                </a:solidFill>
                <a:latin typeface="Verdana"/>
                <a:cs typeface="Verdana"/>
              </a:defRPr>
            </a:lvl1pPr>
          </a:lstStyle>
          <a:p>
            <a:pPr marL="1464945" marR="5080" indent="-1452880">
              <a:lnSpc>
                <a:spcPts val="1430"/>
              </a:lnSpc>
              <a:spcBef>
                <a:spcPts val="165"/>
              </a:spcBef>
            </a:pPr>
            <a:r>
              <a:rPr dirty="0">
                <a:solidFill>
                  <a:srgbClr val="000000"/>
                </a:solidFill>
              </a:rPr>
              <a:t>Department</a:t>
            </a:r>
            <a:r>
              <a:rPr spc="-2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of</a:t>
            </a:r>
            <a:r>
              <a:rPr spc="-40" dirty="0">
                <a:solidFill>
                  <a:srgbClr val="000000"/>
                </a:solidFill>
              </a:rPr>
              <a:t> </a:t>
            </a:r>
            <a:r>
              <a:rPr dirty="0"/>
              <a:t>Artificial</a:t>
            </a:r>
            <a:r>
              <a:rPr spc="-25" dirty="0"/>
              <a:t> </a:t>
            </a:r>
            <a:r>
              <a:rPr dirty="0"/>
              <a:t>Intelligence</a:t>
            </a:r>
            <a:r>
              <a:rPr spc="-30" dirty="0"/>
              <a:t> </a:t>
            </a:r>
            <a:r>
              <a:rPr dirty="0"/>
              <a:t>and</a:t>
            </a:r>
            <a:r>
              <a:rPr spc="-65" dirty="0"/>
              <a:t> </a:t>
            </a:r>
            <a:r>
              <a:rPr spc="-20" dirty="0"/>
              <a:t>Data </a:t>
            </a:r>
            <a:r>
              <a:rPr spc="-10" dirty="0"/>
              <a:t>Science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Zeroth</a:t>
            </a:r>
            <a:r>
              <a:rPr spc="-45" dirty="0"/>
              <a:t> </a:t>
            </a:r>
            <a:r>
              <a:rPr spc="-10" dirty="0"/>
              <a:t>Review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3462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814387" y="1576450"/>
            <a:ext cx="6207760" cy="104775"/>
          </a:xfrm>
          <a:custGeom>
            <a:avLst/>
            <a:gdLst/>
            <a:ahLst/>
            <a:cxnLst/>
            <a:rect l="l" t="t" r="r" b="b"/>
            <a:pathLst>
              <a:path w="6207759" h="104775">
                <a:moveTo>
                  <a:pt x="6207379" y="0"/>
                </a:moveTo>
                <a:lnTo>
                  <a:pt x="0" y="0"/>
                </a:lnTo>
                <a:lnTo>
                  <a:pt x="0" y="104775"/>
                </a:lnTo>
                <a:lnTo>
                  <a:pt x="6207379" y="104775"/>
                </a:lnTo>
                <a:lnTo>
                  <a:pt x="6207379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14387" y="1576450"/>
            <a:ext cx="10611485" cy="0"/>
          </a:xfrm>
          <a:custGeom>
            <a:avLst/>
            <a:gdLst/>
            <a:ahLst/>
            <a:cxnLst/>
            <a:rect l="l" t="t" r="r" b="b"/>
            <a:pathLst>
              <a:path w="10611485">
                <a:moveTo>
                  <a:pt x="0" y="0"/>
                </a:moveTo>
                <a:lnTo>
                  <a:pt x="10610913" y="0"/>
                </a:lnTo>
              </a:path>
            </a:pathLst>
          </a:custGeom>
          <a:ln w="952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14387" y="6176962"/>
            <a:ext cx="10573385" cy="0"/>
          </a:xfrm>
          <a:custGeom>
            <a:avLst/>
            <a:gdLst/>
            <a:ahLst/>
            <a:cxnLst/>
            <a:rect l="l" t="t" r="r" b="b"/>
            <a:pathLst>
              <a:path w="10573385">
                <a:moveTo>
                  <a:pt x="0" y="0"/>
                </a:moveTo>
                <a:lnTo>
                  <a:pt x="10572813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41375" y="471741"/>
            <a:ext cx="8014652" cy="10128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FF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35025" y="1706181"/>
            <a:ext cx="10517505" cy="42703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343653" y="6285997"/>
            <a:ext cx="3582162" cy="6238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001F5F"/>
                </a:solidFill>
                <a:latin typeface="Verdana"/>
                <a:cs typeface="Verdana"/>
              </a:defRPr>
            </a:lvl1pPr>
          </a:lstStyle>
          <a:p>
            <a:pPr marL="1464945" marR="5080" indent="-1452880">
              <a:lnSpc>
                <a:spcPts val="1430"/>
              </a:lnSpc>
              <a:spcBef>
                <a:spcPts val="165"/>
              </a:spcBef>
            </a:pPr>
            <a:r>
              <a:rPr dirty="0">
                <a:solidFill>
                  <a:srgbClr val="000000"/>
                </a:solidFill>
              </a:rPr>
              <a:t>Department</a:t>
            </a:r>
            <a:r>
              <a:rPr spc="-2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of</a:t>
            </a:r>
            <a:r>
              <a:rPr spc="-40" dirty="0">
                <a:solidFill>
                  <a:srgbClr val="000000"/>
                </a:solidFill>
              </a:rPr>
              <a:t> </a:t>
            </a:r>
            <a:r>
              <a:rPr dirty="0"/>
              <a:t>Artificial</a:t>
            </a:r>
            <a:r>
              <a:rPr spc="-25" dirty="0"/>
              <a:t> </a:t>
            </a:r>
            <a:r>
              <a:rPr dirty="0"/>
              <a:t>Intelligence</a:t>
            </a:r>
            <a:r>
              <a:rPr spc="-30" dirty="0"/>
              <a:t> </a:t>
            </a:r>
            <a:r>
              <a:rPr dirty="0"/>
              <a:t>and</a:t>
            </a:r>
            <a:r>
              <a:rPr spc="-65" dirty="0"/>
              <a:t> </a:t>
            </a:r>
            <a:r>
              <a:rPr spc="-20" dirty="0"/>
              <a:t>Data </a:t>
            </a:r>
            <a:r>
              <a:rPr spc="-10" dirty="0"/>
              <a:t>Science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92175" y="6285997"/>
            <a:ext cx="1121410" cy="2114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Zeroth</a:t>
            </a:r>
            <a:r>
              <a:rPr spc="-45" dirty="0"/>
              <a:t> </a:t>
            </a:r>
            <a:r>
              <a:rPr spc="-10" dirty="0"/>
              <a:t>Review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63351" y="6285997"/>
            <a:ext cx="282828" cy="2114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3462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919162" y="2390838"/>
            <a:ext cx="10363835" cy="119380"/>
            <a:chOff x="919162" y="2390838"/>
            <a:chExt cx="10363835" cy="119380"/>
          </a:xfrm>
        </p:grpSpPr>
        <p:sp>
          <p:nvSpPr>
            <p:cNvPr id="4" name="object 4"/>
            <p:cNvSpPr/>
            <p:nvPr/>
          </p:nvSpPr>
          <p:spPr>
            <a:xfrm>
              <a:off x="919162" y="2395601"/>
              <a:ext cx="6404610" cy="114300"/>
            </a:xfrm>
            <a:custGeom>
              <a:avLst/>
              <a:gdLst/>
              <a:ahLst/>
              <a:cxnLst/>
              <a:rect l="l" t="t" r="r" b="b"/>
              <a:pathLst>
                <a:path w="6404609" h="114300">
                  <a:moveTo>
                    <a:pt x="6404483" y="0"/>
                  </a:moveTo>
                  <a:lnTo>
                    <a:pt x="0" y="0"/>
                  </a:lnTo>
                  <a:lnTo>
                    <a:pt x="0" y="114300"/>
                  </a:lnTo>
                  <a:lnTo>
                    <a:pt x="6404483" y="114300"/>
                  </a:lnTo>
                  <a:lnTo>
                    <a:pt x="6404483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9162" y="2395601"/>
              <a:ext cx="10363835" cy="0"/>
            </a:xfrm>
            <a:custGeom>
              <a:avLst/>
              <a:gdLst/>
              <a:ahLst/>
              <a:cxnLst/>
              <a:rect l="l" t="t" r="r" b="b"/>
              <a:pathLst>
                <a:path w="10363835">
                  <a:moveTo>
                    <a:pt x="0" y="0"/>
                  </a:moveTo>
                  <a:lnTo>
                    <a:pt x="10363263" y="0"/>
                  </a:lnTo>
                </a:path>
              </a:pathLst>
            </a:custGeom>
            <a:ln w="9525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096962" y="2561336"/>
            <a:ext cx="9911715" cy="8085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ts val="3075"/>
              </a:lnSpc>
              <a:spcBef>
                <a:spcPts val="105"/>
              </a:spcBef>
            </a:pPr>
            <a:r>
              <a:rPr lang="en-GB" sz="2800" b="1" dirty="0"/>
              <a:t>Telecommunications: SIM/Identity Fraud Detection using Big Data and AI</a:t>
            </a:r>
            <a:endParaRPr sz="3000" b="1" dirty="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8034" y="5224462"/>
            <a:ext cx="3174366" cy="742832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220"/>
              </a:spcBef>
            </a:pPr>
            <a:r>
              <a:rPr sz="2400" b="1" spc="-10" dirty="0" err="1">
                <a:solidFill>
                  <a:srgbClr val="FF0000"/>
                </a:solidFill>
                <a:latin typeface="Verdana"/>
                <a:cs typeface="Verdana"/>
              </a:rPr>
              <a:t>Mr</a:t>
            </a:r>
            <a:r>
              <a:rPr lang="en-IN" sz="2400" b="1" spc="-10" dirty="0">
                <a:solidFill>
                  <a:srgbClr val="FF0000"/>
                </a:solidFill>
                <a:latin typeface="Verdana"/>
                <a:cs typeface="Verdana"/>
              </a:rPr>
              <a:t>.SUBRAMANIAN</a:t>
            </a:r>
            <a:r>
              <a:rPr sz="2400" b="1" spc="-10" dirty="0">
                <a:solidFill>
                  <a:srgbClr val="FF0000"/>
                </a:solidFill>
                <a:latin typeface="Verdana"/>
                <a:cs typeface="Verdana"/>
              </a:rPr>
              <a:t> ASST.PROFESSOR</a:t>
            </a:r>
            <a:endParaRPr sz="2400" dirty="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30925" y="5224462"/>
            <a:ext cx="5607685" cy="11264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l">
              <a:lnSpc>
                <a:spcPct val="100400"/>
              </a:lnSpc>
              <a:spcBef>
                <a:spcPts val="90"/>
              </a:spcBef>
            </a:pPr>
            <a:r>
              <a:rPr lang="en-IN" sz="2400" b="1" spc="-10" dirty="0">
                <a:solidFill>
                  <a:srgbClr val="FF0000"/>
                </a:solidFill>
                <a:latin typeface="Verdana"/>
                <a:cs typeface="Verdana"/>
              </a:rPr>
              <a:t>GIRIDHARAN R</a:t>
            </a:r>
            <a:r>
              <a:rPr sz="2400" b="1" spc="-10" dirty="0">
                <a:solidFill>
                  <a:srgbClr val="FF0000"/>
                </a:solidFill>
                <a:latin typeface="Verdana"/>
                <a:cs typeface="Verdana"/>
              </a:rPr>
              <a:t>-2</a:t>
            </a:r>
            <a:r>
              <a:rPr lang="en-IN" sz="2400" b="1" spc="-10" dirty="0">
                <a:solidFill>
                  <a:srgbClr val="FF0000"/>
                </a:solidFill>
                <a:latin typeface="Verdana"/>
                <a:cs typeface="Verdana"/>
              </a:rPr>
              <a:t>31801040</a:t>
            </a:r>
            <a:r>
              <a:rPr sz="2400" b="1" spc="-1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lang="en-IN" sz="2400" b="1" spc="-10" dirty="0">
                <a:solidFill>
                  <a:srgbClr val="FF0000"/>
                </a:solidFill>
                <a:latin typeface="Verdana"/>
                <a:cs typeface="Verdana"/>
              </a:rPr>
              <a:t>JAGADEESAN T</a:t>
            </a:r>
            <a:r>
              <a:rPr sz="2400" b="1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Verdana"/>
                <a:cs typeface="Verdana"/>
              </a:rPr>
              <a:t>-2</a:t>
            </a:r>
            <a:r>
              <a:rPr lang="en-IN" sz="2400" b="1" spc="-10" dirty="0">
                <a:solidFill>
                  <a:srgbClr val="FF0000"/>
                </a:solidFill>
                <a:latin typeface="Verdana"/>
                <a:cs typeface="Verdana"/>
              </a:rPr>
              <a:t>31801062</a:t>
            </a:r>
            <a:r>
              <a:rPr sz="2400" b="1" spc="-1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lang="en-IN" sz="2400" b="1" spc="-10" dirty="0">
                <a:solidFill>
                  <a:srgbClr val="FF0000"/>
                </a:solidFill>
                <a:latin typeface="Verdana"/>
                <a:cs typeface="Verdana"/>
              </a:rPr>
              <a:t>GOWTHAM RAJ </a:t>
            </a:r>
            <a:r>
              <a:rPr sz="2400" b="1" dirty="0">
                <a:solidFill>
                  <a:srgbClr val="FF0000"/>
                </a:solidFill>
                <a:latin typeface="Verdana"/>
                <a:cs typeface="Verdana"/>
              </a:rPr>
              <a:t>S</a:t>
            </a:r>
            <a:r>
              <a:rPr sz="2400" b="1" spc="-10" dirty="0">
                <a:solidFill>
                  <a:srgbClr val="FF0000"/>
                </a:solidFill>
                <a:latin typeface="Verdana"/>
                <a:cs typeface="Verdana"/>
              </a:rPr>
              <a:t> -2</a:t>
            </a:r>
            <a:r>
              <a:rPr lang="en-IN" sz="2400" b="1" spc="-10" dirty="0">
                <a:solidFill>
                  <a:srgbClr val="FF0000"/>
                </a:solidFill>
                <a:latin typeface="Verdana"/>
                <a:cs typeface="Verdana"/>
              </a:rPr>
              <a:t>31801045</a:t>
            </a:r>
            <a:endParaRPr sz="2400" dirty="0">
              <a:latin typeface="Verdana"/>
              <a:cs typeface="Verdan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48689" y="1337310"/>
            <a:ext cx="10056495" cy="426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00" dirty="0">
                <a:solidFill>
                  <a:srgbClr val="001F5F"/>
                </a:solidFill>
              </a:rPr>
              <a:t>Department</a:t>
            </a:r>
            <a:r>
              <a:rPr sz="2600" spc="-60" dirty="0">
                <a:solidFill>
                  <a:srgbClr val="001F5F"/>
                </a:solidFill>
              </a:rPr>
              <a:t> </a:t>
            </a:r>
            <a:r>
              <a:rPr sz="2600" dirty="0">
                <a:solidFill>
                  <a:srgbClr val="001F5F"/>
                </a:solidFill>
              </a:rPr>
              <a:t>of</a:t>
            </a:r>
            <a:r>
              <a:rPr sz="2600" spc="-5" dirty="0">
                <a:solidFill>
                  <a:srgbClr val="001F5F"/>
                </a:solidFill>
              </a:rPr>
              <a:t> </a:t>
            </a:r>
            <a:r>
              <a:rPr sz="2600" dirty="0">
                <a:solidFill>
                  <a:srgbClr val="001F5F"/>
                </a:solidFill>
              </a:rPr>
              <a:t>Artificial</a:t>
            </a:r>
            <a:r>
              <a:rPr sz="2600" spc="-60" dirty="0">
                <a:solidFill>
                  <a:srgbClr val="001F5F"/>
                </a:solidFill>
              </a:rPr>
              <a:t> </a:t>
            </a:r>
            <a:r>
              <a:rPr sz="2600" dirty="0">
                <a:solidFill>
                  <a:srgbClr val="001F5F"/>
                </a:solidFill>
              </a:rPr>
              <a:t>Intelligence</a:t>
            </a:r>
            <a:r>
              <a:rPr sz="2600" spc="-5" dirty="0">
                <a:solidFill>
                  <a:srgbClr val="001F5F"/>
                </a:solidFill>
              </a:rPr>
              <a:t> </a:t>
            </a:r>
            <a:r>
              <a:rPr sz="2600" dirty="0">
                <a:solidFill>
                  <a:srgbClr val="001F5F"/>
                </a:solidFill>
              </a:rPr>
              <a:t>and</a:t>
            </a:r>
            <a:r>
              <a:rPr sz="2600" spc="-25" dirty="0">
                <a:solidFill>
                  <a:srgbClr val="001F5F"/>
                </a:solidFill>
              </a:rPr>
              <a:t> </a:t>
            </a:r>
            <a:r>
              <a:rPr sz="2600" dirty="0">
                <a:solidFill>
                  <a:srgbClr val="001F5F"/>
                </a:solidFill>
              </a:rPr>
              <a:t>Data</a:t>
            </a:r>
            <a:r>
              <a:rPr sz="2600" spc="-20" dirty="0">
                <a:solidFill>
                  <a:srgbClr val="001F5F"/>
                </a:solidFill>
              </a:rPr>
              <a:t> </a:t>
            </a:r>
            <a:r>
              <a:rPr sz="2600" spc="-10" dirty="0">
                <a:solidFill>
                  <a:srgbClr val="001F5F"/>
                </a:solidFill>
              </a:rPr>
              <a:t>Science</a:t>
            </a:r>
            <a:endParaRPr sz="2600"/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2400" y="152400"/>
            <a:ext cx="2771775" cy="10477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5"/>
              </a:spcBef>
            </a:pPr>
            <a:r>
              <a:rPr dirty="0"/>
              <a:t>Literature</a:t>
            </a:r>
            <a:r>
              <a:rPr spc="-120" dirty="0"/>
              <a:t> </a:t>
            </a:r>
            <a:r>
              <a:rPr spc="-10" dirty="0"/>
              <a:t>Survey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5428" rIns="0" bIns="0" rtlCol="0">
            <a:spAutoFit/>
          </a:bodyPr>
          <a:lstStyle/>
          <a:p>
            <a:pPr marL="67945" algn="ctr">
              <a:lnSpc>
                <a:spcPts val="1430"/>
              </a:lnSpc>
              <a:spcBef>
                <a:spcPts val="105"/>
              </a:spcBef>
            </a:pPr>
            <a:r>
              <a:rPr dirty="0">
                <a:solidFill>
                  <a:srgbClr val="000000"/>
                </a:solidFill>
              </a:rPr>
              <a:t>Department</a:t>
            </a:r>
            <a:r>
              <a:rPr spc="-2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of</a:t>
            </a:r>
            <a:r>
              <a:rPr spc="-40" dirty="0">
                <a:solidFill>
                  <a:srgbClr val="000000"/>
                </a:solidFill>
              </a:rPr>
              <a:t> </a:t>
            </a:r>
            <a:r>
              <a:rPr dirty="0"/>
              <a:t>Artificial</a:t>
            </a:r>
            <a:r>
              <a:rPr spc="-25" dirty="0"/>
              <a:t> </a:t>
            </a:r>
            <a:r>
              <a:rPr dirty="0"/>
              <a:t>Intelligence</a:t>
            </a:r>
            <a:r>
              <a:rPr spc="-40" dirty="0"/>
              <a:t> </a:t>
            </a:r>
            <a:r>
              <a:rPr dirty="0"/>
              <a:t>and</a:t>
            </a:r>
            <a:r>
              <a:rPr spc="-65" dirty="0"/>
              <a:t> </a:t>
            </a:r>
            <a:r>
              <a:rPr spc="-20" dirty="0"/>
              <a:t>Data</a:t>
            </a:r>
          </a:p>
          <a:p>
            <a:pPr marL="70485" algn="ctr">
              <a:lnSpc>
                <a:spcPts val="1430"/>
              </a:lnSpc>
            </a:pPr>
            <a:r>
              <a:rPr spc="-10" dirty="0"/>
              <a:t>Science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6" name="object 6"/>
          <p:cNvSpPr txBox="1"/>
          <p:nvPr/>
        </p:nvSpPr>
        <p:spPr>
          <a:xfrm>
            <a:off x="800100" y="6524439"/>
            <a:ext cx="1121410" cy="2114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dirty="0">
                <a:latin typeface="Verdana"/>
                <a:cs typeface="Verdana"/>
              </a:rPr>
              <a:t>Zeroth</a:t>
            </a:r>
            <a:r>
              <a:rPr sz="1200" spc="-45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Review</a:t>
            </a:r>
            <a:endParaRPr sz="1200">
              <a:latin typeface="Verdana"/>
              <a:cs typeface="Verdana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155455C-BA37-0F7E-EC9B-B53EBB7996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4727146"/>
              </p:ext>
            </p:extLst>
          </p:nvPr>
        </p:nvGraphicFramePr>
        <p:xfrm>
          <a:off x="841374" y="1706564"/>
          <a:ext cx="10817226" cy="4406508"/>
        </p:xfrm>
        <a:graphic>
          <a:graphicData uri="http://schemas.openxmlformats.org/drawingml/2006/table">
            <a:tbl>
              <a:tblPr/>
              <a:tblGrid>
                <a:gridCol w="1545318">
                  <a:extLst>
                    <a:ext uri="{9D8B030D-6E8A-4147-A177-3AD203B41FA5}">
                      <a16:colId xmlns:a16="http://schemas.microsoft.com/office/drawing/2014/main" val="3633156497"/>
                    </a:ext>
                  </a:extLst>
                </a:gridCol>
                <a:gridCol w="1545318">
                  <a:extLst>
                    <a:ext uri="{9D8B030D-6E8A-4147-A177-3AD203B41FA5}">
                      <a16:colId xmlns:a16="http://schemas.microsoft.com/office/drawing/2014/main" val="4069719824"/>
                    </a:ext>
                  </a:extLst>
                </a:gridCol>
                <a:gridCol w="1545318">
                  <a:extLst>
                    <a:ext uri="{9D8B030D-6E8A-4147-A177-3AD203B41FA5}">
                      <a16:colId xmlns:a16="http://schemas.microsoft.com/office/drawing/2014/main" val="1318398060"/>
                    </a:ext>
                  </a:extLst>
                </a:gridCol>
                <a:gridCol w="1545318">
                  <a:extLst>
                    <a:ext uri="{9D8B030D-6E8A-4147-A177-3AD203B41FA5}">
                      <a16:colId xmlns:a16="http://schemas.microsoft.com/office/drawing/2014/main" val="2613346995"/>
                    </a:ext>
                  </a:extLst>
                </a:gridCol>
                <a:gridCol w="1545318">
                  <a:extLst>
                    <a:ext uri="{9D8B030D-6E8A-4147-A177-3AD203B41FA5}">
                      <a16:colId xmlns:a16="http://schemas.microsoft.com/office/drawing/2014/main" val="3613739388"/>
                    </a:ext>
                  </a:extLst>
                </a:gridCol>
                <a:gridCol w="1545318">
                  <a:extLst>
                    <a:ext uri="{9D8B030D-6E8A-4147-A177-3AD203B41FA5}">
                      <a16:colId xmlns:a16="http://schemas.microsoft.com/office/drawing/2014/main" val="1952720825"/>
                    </a:ext>
                  </a:extLst>
                </a:gridCol>
                <a:gridCol w="1545318">
                  <a:extLst>
                    <a:ext uri="{9D8B030D-6E8A-4147-A177-3AD203B41FA5}">
                      <a16:colId xmlns:a16="http://schemas.microsoft.com/office/drawing/2014/main" val="2581451368"/>
                    </a:ext>
                  </a:extLst>
                </a:gridCol>
              </a:tblGrid>
              <a:tr h="841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900" b="1"/>
                        <a:t>S.no</a:t>
                      </a:r>
                      <a:endParaRPr lang="en-IN" sz="1900"/>
                    </a:p>
                  </a:txBody>
                  <a:tcPr marL="21036" marR="21036" marT="10518" marB="105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900" b="1"/>
                        <a:t>Title</a:t>
                      </a:r>
                      <a:endParaRPr lang="en-IN" sz="1900"/>
                    </a:p>
                  </a:txBody>
                  <a:tcPr marL="21036" marR="21036" marT="10518" marB="105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900" b="1"/>
                        <a:t>Author(s)</a:t>
                      </a:r>
                      <a:endParaRPr lang="en-IN" sz="1900"/>
                    </a:p>
                  </a:txBody>
                  <a:tcPr marL="21036" marR="21036" marT="10518" marB="105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900" b="1"/>
                        <a:t>Year</a:t>
                      </a:r>
                      <a:endParaRPr lang="en-IN" sz="1900"/>
                    </a:p>
                  </a:txBody>
                  <a:tcPr marL="21036" marR="21036" marT="10518" marB="105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900" b="1"/>
                        <a:t>Methodology</a:t>
                      </a:r>
                      <a:endParaRPr lang="en-IN" sz="1900"/>
                    </a:p>
                  </a:txBody>
                  <a:tcPr marL="21036" marR="21036" marT="10518" marB="105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900" b="1"/>
                        <a:t>Dataset</a:t>
                      </a:r>
                      <a:endParaRPr lang="en-IN" sz="1900"/>
                    </a:p>
                  </a:txBody>
                  <a:tcPr marL="21036" marR="21036" marT="10518" marB="105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900" b="1"/>
                        <a:t>Key Findings</a:t>
                      </a:r>
                      <a:endParaRPr lang="en-IN" sz="1900"/>
                    </a:p>
                  </a:txBody>
                  <a:tcPr marL="21036" marR="21036" marT="10518" marB="105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3670476"/>
                  </a:ext>
                </a:extLst>
              </a:tr>
              <a:tr h="46279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900" b="1" dirty="0"/>
                        <a:t>9</a:t>
                      </a:r>
                      <a:endParaRPr lang="en-IN" sz="1900" dirty="0"/>
                    </a:p>
                  </a:txBody>
                  <a:tcPr marL="21036" marR="21036" marT="10518" marB="105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900" i="1"/>
                        <a:t>Blockchain-based Secure SIM Identity Management</a:t>
                      </a:r>
                      <a:endParaRPr lang="en-GB" sz="1900"/>
                    </a:p>
                  </a:txBody>
                  <a:tcPr marL="21036" marR="21036" marT="10518" marB="105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900"/>
                        <a:t>Springer Blockchain Series</a:t>
                      </a:r>
                    </a:p>
                  </a:txBody>
                  <a:tcPr marL="21036" marR="21036" marT="10518" marB="105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900"/>
                        <a:t>2023</a:t>
                      </a:r>
                    </a:p>
                  </a:txBody>
                  <a:tcPr marL="21036" marR="21036" marT="10518" marB="105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900"/>
                        <a:t>Smart Contract-based Identity Verification</a:t>
                      </a:r>
                    </a:p>
                  </a:txBody>
                  <a:tcPr marL="21036" marR="21036" marT="10518" marB="105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900"/>
                        <a:t>Simulated blockchain registry data</a:t>
                      </a:r>
                    </a:p>
                  </a:txBody>
                  <a:tcPr marL="21036" marR="21036" marT="10518" marB="105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900" dirty="0"/>
                        <a:t>Prevented SIM cloning and identity tampering using immutable records.</a:t>
                      </a:r>
                    </a:p>
                  </a:txBody>
                  <a:tcPr marL="21036" marR="21036" marT="10518" marB="105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1742293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900" b="1"/>
                        <a:t>10</a:t>
                      </a:r>
                      <a:endParaRPr lang="en-IN" sz="1900"/>
                    </a:p>
                  </a:txBody>
                  <a:tcPr marL="21036" marR="21036" marT="10518" marB="105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900" i="1"/>
                        <a:t>Explainable AI for Telecom Fraud Detection</a:t>
                      </a:r>
                      <a:endParaRPr lang="en-GB" sz="1900"/>
                    </a:p>
                  </a:txBody>
                  <a:tcPr marL="21036" marR="21036" marT="10518" marB="105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900"/>
                        <a:t>Wiley Expert Systems</a:t>
                      </a:r>
                    </a:p>
                  </a:txBody>
                  <a:tcPr marL="21036" marR="21036" marT="10518" marB="105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900"/>
                        <a:t>2024</a:t>
                      </a:r>
                    </a:p>
                  </a:txBody>
                  <a:tcPr marL="21036" marR="21036" marT="10518" marB="105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900"/>
                        <a:t>SHAP + XGBoost models</a:t>
                      </a:r>
                    </a:p>
                  </a:txBody>
                  <a:tcPr marL="21036" marR="21036" marT="10518" marB="105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900"/>
                        <a:t>Real telecom operator fraud logs</a:t>
                      </a:r>
                    </a:p>
                  </a:txBody>
                  <a:tcPr marL="21036" marR="21036" marT="10518" marB="105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900" dirty="0"/>
                        <a:t>Provided interpretable fraud decisions improving analyst trust and transparency.</a:t>
                      </a:r>
                    </a:p>
                  </a:txBody>
                  <a:tcPr marL="21036" marR="21036" marT="10518" marB="105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788895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11238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30"/>
              </a:spcBef>
            </a:pPr>
            <a:r>
              <a:rPr dirty="0"/>
              <a:t>INTRODUCTION</a:t>
            </a:r>
            <a:r>
              <a:rPr spc="-220" dirty="0"/>
              <a:t> </a:t>
            </a:r>
            <a:r>
              <a:rPr spc="-10" dirty="0"/>
              <a:t>(SRS)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835025" y="1706181"/>
            <a:ext cx="10517505" cy="4410951"/>
          </a:xfrm>
          <a:prstGeom prst="rect">
            <a:avLst/>
          </a:prstGeom>
        </p:spPr>
        <p:txBody>
          <a:bodyPr vert="horz" wrap="square" lIns="0" tIns="88392" rIns="0" bIns="0" rtlCol="0">
            <a:spAutoFit/>
          </a:bodyPr>
          <a:lstStyle/>
          <a:p>
            <a:r>
              <a:rPr lang="en-IN" sz="2000" dirty="0"/>
              <a:t>Title: Telecom SIM/Identity Fraud Detection using Big Data and AI</a:t>
            </a:r>
          </a:p>
          <a:p>
            <a:endParaRPr lang="en-IN" sz="2000" dirty="0"/>
          </a:p>
          <a:p>
            <a:r>
              <a:rPr lang="en-IN" sz="2000" dirty="0"/>
              <a:t>Purpose:</a:t>
            </a:r>
          </a:p>
          <a:p>
            <a:r>
              <a:rPr lang="en-IN" sz="2000" b="0" dirty="0"/>
              <a:t>• Identify and prevent fraudulent SIM activations.</a:t>
            </a:r>
          </a:p>
          <a:p>
            <a:r>
              <a:rPr lang="en-IN" sz="2000" b="0" dirty="0"/>
              <a:t>• Detect SIM swaps, cloned devices, and fake KYC.</a:t>
            </a:r>
          </a:p>
          <a:p>
            <a:r>
              <a:rPr lang="en-IN" sz="2000" b="0" dirty="0"/>
              <a:t>• Alert authorities instantly upon suspicious activity.</a:t>
            </a:r>
          </a:p>
          <a:p>
            <a:endParaRPr lang="en-IN" sz="2000" dirty="0"/>
          </a:p>
          <a:p>
            <a:r>
              <a:rPr lang="en-IN" sz="2000" dirty="0"/>
              <a:t>Scope:</a:t>
            </a:r>
          </a:p>
          <a:p>
            <a:r>
              <a:rPr lang="en-IN" sz="2000" dirty="0"/>
              <a:t>• Phase 1: </a:t>
            </a:r>
            <a:r>
              <a:rPr lang="en-IN" sz="2000" b="0" dirty="0"/>
              <a:t>Prototype with Spark, Python, ML models.</a:t>
            </a:r>
          </a:p>
          <a:p>
            <a:r>
              <a:rPr lang="en-IN" sz="2000" dirty="0"/>
              <a:t>• Phase 2: </a:t>
            </a:r>
            <a:r>
              <a:rPr lang="en-IN" sz="2000" b="0" dirty="0"/>
              <a:t>Cloud deployment with dashboards and alerts.</a:t>
            </a:r>
          </a:p>
          <a:p>
            <a:endParaRPr lang="en-IN" sz="2000" dirty="0"/>
          </a:p>
          <a:p>
            <a:r>
              <a:rPr lang="en-IN" sz="2000" dirty="0"/>
              <a:t>Users:</a:t>
            </a:r>
          </a:p>
          <a:p>
            <a:r>
              <a:rPr lang="en-IN" sz="2000" b="0" dirty="0"/>
              <a:t>Telecom operators, fraud analysts, regulatory bodies.</a:t>
            </a:r>
          </a:p>
          <a:p>
            <a:pPr marL="12700" marR="5080">
              <a:lnSpc>
                <a:spcPct val="100000"/>
              </a:lnSpc>
              <a:spcBef>
                <a:spcPts val="125"/>
              </a:spcBef>
            </a:pP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464945" marR="5080" indent="-1452880">
              <a:lnSpc>
                <a:spcPts val="1430"/>
              </a:lnSpc>
              <a:spcBef>
                <a:spcPts val="165"/>
              </a:spcBef>
            </a:pPr>
            <a:r>
              <a:rPr dirty="0">
                <a:solidFill>
                  <a:srgbClr val="000000"/>
                </a:solidFill>
              </a:rPr>
              <a:t>Department</a:t>
            </a:r>
            <a:r>
              <a:rPr spc="-2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of</a:t>
            </a:r>
            <a:r>
              <a:rPr spc="-40" dirty="0">
                <a:solidFill>
                  <a:srgbClr val="000000"/>
                </a:solidFill>
              </a:rPr>
              <a:t> </a:t>
            </a:r>
            <a:r>
              <a:rPr dirty="0"/>
              <a:t>Artificial</a:t>
            </a:r>
            <a:r>
              <a:rPr spc="-25" dirty="0"/>
              <a:t> </a:t>
            </a:r>
            <a:r>
              <a:rPr dirty="0"/>
              <a:t>Intelligence</a:t>
            </a:r>
            <a:r>
              <a:rPr spc="-30" dirty="0"/>
              <a:t> </a:t>
            </a:r>
            <a:r>
              <a:rPr dirty="0"/>
              <a:t>and</a:t>
            </a:r>
            <a:r>
              <a:rPr spc="-65" dirty="0"/>
              <a:t> </a:t>
            </a:r>
            <a:r>
              <a:rPr spc="-20" dirty="0"/>
              <a:t>Data </a:t>
            </a:r>
            <a:r>
              <a:rPr spc="-10" dirty="0"/>
              <a:t>Science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Zeroth</a:t>
            </a:r>
            <a:r>
              <a:rPr spc="-45" dirty="0"/>
              <a:t> </a:t>
            </a:r>
            <a:r>
              <a:rPr spc="-10" dirty="0"/>
              <a:t>Review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11238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30"/>
              </a:spcBef>
            </a:pPr>
            <a:r>
              <a:rPr dirty="0"/>
              <a:t>OVERALL</a:t>
            </a:r>
            <a:r>
              <a:rPr spc="-50" dirty="0"/>
              <a:t> </a:t>
            </a:r>
            <a:r>
              <a:rPr spc="-10" dirty="0"/>
              <a:t>DESCRIPTION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464945" marR="5080" indent="-1452880">
              <a:lnSpc>
                <a:spcPts val="1430"/>
              </a:lnSpc>
              <a:spcBef>
                <a:spcPts val="165"/>
              </a:spcBef>
            </a:pPr>
            <a:r>
              <a:rPr dirty="0">
                <a:solidFill>
                  <a:srgbClr val="000000"/>
                </a:solidFill>
              </a:rPr>
              <a:t>Department</a:t>
            </a:r>
            <a:r>
              <a:rPr spc="-2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of</a:t>
            </a:r>
            <a:r>
              <a:rPr spc="-40" dirty="0">
                <a:solidFill>
                  <a:srgbClr val="000000"/>
                </a:solidFill>
              </a:rPr>
              <a:t> </a:t>
            </a:r>
            <a:r>
              <a:rPr dirty="0"/>
              <a:t>Artificial</a:t>
            </a:r>
            <a:r>
              <a:rPr spc="-25" dirty="0"/>
              <a:t> </a:t>
            </a:r>
            <a:r>
              <a:rPr dirty="0"/>
              <a:t>Intelligence</a:t>
            </a:r>
            <a:r>
              <a:rPr spc="-30" dirty="0"/>
              <a:t> </a:t>
            </a:r>
            <a:r>
              <a:rPr dirty="0"/>
              <a:t>and</a:t>
            </a:r>
            <a:r>
              <a:rPr spc="-65" dirty="0"/>
              <a:t> </a:t>
            </a:r>
            <a:r>
              <a:rPr spc="-20" dirty="0"/>
              <a:t>Data </a:t>
            </a:r>
            <a:r>
              <a:rPr spc="-10" dirty="0"/>
              <a:t>Science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Zeroth</a:t>
            </a:r>
            <a:r>
              <a:rPr spc="-45" dirty="0"/>
              <a:t> </a:t>
            </a:r>
            <a:r>
              <a:rPr spc="-10" dirty="0"/>
              <a:t>Review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835025" y="1706181"/>
            <a:ext cx="9060815" cy="3869008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r>
              <a:rPr lang="en-IN" sz="2400" dirty="0"/>
              <a:t>System Layers:</a:t>
            </a:r>
          </a:p>
          <a:p>
            <a:r>
              <a:rPr lang="en-IN" sz="2400" dirty="0"/>
              <a:t>• </a:t>
            </a:r>
            <a:r>
              <a:rPr lang="en-IN" sz="2400" b="1" dirty="0"/>
              <a:t>Data Ingestion </a:t>
            </a:r>
            <a:r>
              <a:rPr lang="en-IN" sz="2400" dirty="0"/>
              <a:t>– CDRs, KYC details, metadata via Kafka/HDFS.</a:t>
            </a:r>
          </a:p>
          <a:p>
            <a:r>
              <a:rPr lang="en-IN" sz="2400" dirty="0"/>
              <a:t>• </a:t>
            </a:r>
            <a:r>
              <a:rPr lang="en-IN" sz="2400" b="1" dirty="0"/>
              <a:t>Processing Layer </a:t>
            </a:r>
            <a:r>
              <a:rPr lang="en-IN" sz="2400" dirty="0"/>
              <a:t>– Apache Spark + ML models.</a:t>
            </a:r>
          </a:p>
          <a:p>
            <a:r>
              <a:rPr lang="en-IN" sz="2400" dirty="0"/>
              <a:t>• </a:t>
            </a:r>
            <a:r>
              <a:rPr lang="en-IN" sz="2400" b="1" dirty="0"/>
              <a:t>Dashboard</a:t>
            </a:r>
            <a:r>
              <a:rPr lang="en-IN" sz="2400" dirty="0"/>
              <a:t> – Visualization and alerts.</a:t>
            </a:r>
          </a:p>
          <a:p>
            <a:endParaRPr lang="en-IN" sz="2400" dirty="0"/>
          </a:p>
          <a:p>
            <a:r>
              <a:rPr lang="en-IN" sz="2400" dirty="0"/>
              <a:t>Features:</a:t>
            </a:r>
          </a:p>
          <a:p>
            <a:r>
              <a:rPr lang="en-IN" sz="2400" dirty="0"/>
              <a:t>• Real-time detection</a:t>
            </a:r>
          </a:p>
          <a:p>
            <a:r>
              <a:rPr lang="en-IN" sz="2400" dirty="0"/>
              <a:t>• Graph-based linking</a:t>
            </a:r>
          </a:p>
          <a:p>
            <a:r>
              <a:rPr lang="en-IN" sz="2400" dirty="0"/>
              <a:t>• Cloud scalability</a:t>
            </a: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11238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30"/>
              </a:spcBef>
            </a:pPr>
            <a:r>
              <a:rPr dirty="0"/>
              <a:t>SYSTEM</a:t>
            </a:r>
            <a:r>
              <a:rPr spc="-95" dirty="0"/>
              <a:t> </a:t>
            </a:r>
            <a:r>
              <a:rPr spc="-10" dirty="0"/>
              <a:t>FEATURES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464945" marR="5080" indent="-1452880">
              <a:lnSpc>
                <a:spcPts val="1430"/>
              </a:lnSpc>
              <a:spcBef>
                <a:spcPts val="165"/>
              </a:spcBef>
            </a:pPr>
            <a:r>
              <a:rPr dirty="0">
                <a:solidFill>
                  <a:srgbClr val="000000"/>
                </a:solidFill>
              </a:rPr>
              <a:t>Department</a:t>
            </a:r>
            <a:r>
              <a:rPr spc="-2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of</a:t>
            </a:r>
            <a:r>
              <a:rPr spc="-40" dirty="0">
                <a:solidFill>
                  <a:srgbClr val="000000"/>
                </a:solidFill>
              </a:rPr>
              <a:t> </a:t>
            </a:r>
            <a:r>
              <a:rPr dirty="0"/>
              <a:t>Artificial</a:t>
            </a:r>
            <a:r>
              <a:rPr spc="-25" dirty="0"/>
              <a:t> </a:t>
            </a:r>
            <a:r>
              <a:rPr dirty="0"/>
              <a:t>Intelligence</a:t>
            </a:r>
            <a:r>
              <a:rPr spc="-30" dirty="0"/>
              <a:t> </a:t>
            </a:r>
            <a:r>
              <a:rPr dirty="0"/>
              <a:t>and</a:t>
            </a:r>
            <a:r>
              <a:rPr spc="-65" dirty="0"/>
              <a:t> </a:t>
            </a:r>
            <a:r>
              <a:rPr spc="-20" dirty="0"/>
              <a:t>Data </a:t>
            </a:r>
            <a:r>
              <a:rPr spc="-10" dirty="0"/>
              <a:t>Science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Zeroth</a:t>
            </a:r>
            <a:r>
              <a:rPr spc="-45" dirty="0"/>
              <a:t> </a:t>
            </a:r>
            <a:r>
              <a:rPr spc="-10" dirty="0"/>
              <a:t>Review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841375" y="1780603"/>
            <a:ext cx="10741025" cy="3827971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dirty="0"/>
              <a:t>• </a:t>
            </a:r>
            <a:r>
              <a:rPr lang="en-IN" sz="2400" b="1" dirty="0"/>
              <a:t>Data Collection</a:t>
            </a:r>
            <a:r>
              <a:rPr lang="en-IN" sz="2400" dirty="0"/>
              <a:t>: Gather SIM registration and usage data.</a:t>
            </a:r>
          </a:p>
          <a:p>
            <a:pPr>
              <a:lnSpc>
                <a:spcPct val="150000"/>
              </a:lnSpc>
            </a:pPr>
            <a:r>
              <a:rPr lang="en-IN" sz="2400" dirty="0"/>
              <a:t>• </a:t>
            </a:r>
            <a:r>
              <a:rPr lang="en-IN" sz="2400" b="1" dirty="0"/>
              <a:t>Feature Engineering</a:t>
            </a:r>
            <a:r>
              <a:rPr lang="en-IN" sz="2400" dirty="0"/>
              <a:t>: Extract </a:t>
            </a:r>
            <a:r>
              <a:rPr lang="en-IN" sz="2400" dirty="0" err="1"/>
              <a:t>behavioral</a:t>
            </a:r>
            <a:r>
              <a:rPr lang="en-IN" sz="2400" dirty="0"/>
              <a:t> metrics.</a:t>
            </a:r>
          </a:p>
          <a:p>
            <a:pPr>
              <a:lnSpc>
                <a:spcPct val="150000"/>
              </a:lnSpc>
            </a:pPr>
            <a:r>
              <a:rPr lang="en-IN" sz="2400" dirty="0"/>
              <a:t>• </a:t>
            </a:r>
            <a:r>
              <a:rPr lang="en-IN" sz="2400" b="1" dirty="0"/>
              <a:t>Model Training</a:t>
            </a:r>
            <a:r>
              <a:rPr lang="en-IN" sz="2400" dirty="0"/>
              <a:t>: Train ML models for fraud detection.</a:t>
            </a:r>
          </a:p>
          <a:p>
            <a:pPr>
              <a:lnSpc>
                <a:spcPct val="150000"/>
              </a:lnSpc>
            </a:pPr>
            <a:r>
              <a:rPr lang="en-IN" sz="2400" dirty="0"/>
              <a:t>• </a:t>
            </a:r>
            <a:r>
              <a:rPr lang="en-IN" sz="2400" b="1" dirty="0"/>
              <a:t>Fraud Alerting</a:t>
            </a:r>
            <a:r>
              <a:rPr lang="en-IN" sz="2400" dirty="0"/>
              <a:t>: Real-time notification to analysts.</a:t>
            </a:r>
          </a:p>
          <a:p>
            <a:pPr>
              <a:lnSpc>
                <a:spcPct val="150000"/>
              </a:lnSpc>
            </a:pPr>
            <a:r>
              <a:rPr lang="en-IN" sz="2400" dirty="0"/>
              <a:t>• </a:t>
            </a:r>
            <a:r>
              <a:rPr lang="en-IN" sz="2400" b="1" dirty="0"/>
              <a:t>Visualization</a:t>
            </a:r>
            <a:r>
              <a:rPr lang="en-IN" sz="2400" dirty="0"/>
              <a:t>: Dashboard for fraud trends.</a:t>
            </a:r>
          </a:p>
          <a:p>
            <a:pPr>
              <a:lnSpc>
                <a:spcPct val="150000"/>
              </a:lnSpc>
            </a:pPr>
            <a:r>
              <a:rPr lang="en-IN" sz="2400" dirty="0"/>
              <a:t>• </a:t>
            </a:r>
            <a:r>
              <a:rPr lang="en-IN" sz="2400" b="1" dirty="0"/>
              <a:t>Audit Log</a:t>
            </a:r>
            <a:r>
              <a:rPr lang="en-IN" sz="2400" dirty="0"/>
              <a:t>: Stores detection history.</a:t>
            </a:r>
          </a:p>
          <a:p>
            <a:pPr marL="482600" indent="-469900">
              <a:lnSpc>
                <a:spcPct val="100000"/>
              </a:lnSpc>
              <a:spcBef>
                <a:spcPts val="630"/>
              </a:spcBef>
              <a:buClr>
                <a:srgbClr val="CC0000"/>
              </a:buClr>
              <a:buFont typeface="Arial MT"/>
              <a:buChar char="•"/>
              <a:tabLst>
                <a:tab pos="482600" algn="l"/>
              </a:tabLst>
            </a:pPr>
            <a:endParaRPr sz="22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11238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30"/>
              </a:spcBef>
            </a:pPr>
            <a:r>
              <a:rPr spc="-10" dirty="0"/>
              <a:t>ALGORITHMS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464945" marR="5080" indent="-1452880">
              <a:lnSpc>
                <a:spcPts val="1430"/>
              </a:lnSpc>
              <a:spcBef>
                <a:spcPts val="165"/>
              </a:spcBef>
            </a:pPr>
            <a:r>
              <a:rPr dirty="0">
                <a:solidFill>
                  <a:srgbClr val="000000"/>
                </a:solidFill>
              </a:rPr>
              <a:t>Department</a:t>
            </a:r>
            <a:r>
              <a:rPr spc="-2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of</a:t>
            </a:r>
            <a:r>
              <a:rPr spc="-40" dirty="0">
                <a:solidFill>
                  <a:srgbClr val="000000"/>
                </a:solidFill>
              </a:rPr>
              <a:t> </a:t>
            </a:r>
            <a:r>
              <a:rPr dirty="0"/>
              <a:t>Artificial</a:t>
            </a:r>
            <a:r>
              <a:rPr spc="-25" dirty="0"/>
              <a:t> </a:t>
            </a:r>
            <a:r>
              <a:rPr dirty="0"/>
              <a:t>Intelligence</a:t>
            </a:r>
            <a:r>
              <a:rPr spc="-30" dirty="0"/>
              <a:t> </a:t>
            </a:r>
            <a:r>
              <a:rPr dirty="0"/>
              <a:t>and</a:t>
            </a:r>
            <a:r>
              <a:rPr spc="-65" dirty="0"/>
              <a:t> </a:t>
            </a:r>
            <a:r>
              <a:rPr spc="-20" dirty="0"/>
              <a:t>Data </a:t>
            </a:r>
            <a:r>
              <a:rPr spc="-10" dirty="0"/>
              <a:t>Science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Zeroth</a:t>
            </a:r>
            <a:r>
              <a:rPr spc="-45" dirty="0"/>
              <a:t> </a:t>
            </a:r>
            <a:r>
              <a:rPr spc="-10" dirty="0"/>
              <a:t>Review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14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108075" y="1703006"/>
            <a:ext cx="10193655" cy="4238340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r>
              <a:rPr lang="en-IN" sz="2400" b="1" dirty="0"/>
              <a:t>Fraud Detection:</a:t>
            </a:r>
          </a:p>
          <a:p>
            <a:r>
              <a:rPr lang="en-IN" sz="2400" dirty="0"/>
              <a:t>• Machine Learning – Random Forest, </a:t>
            </a:r>
            <a:r>
              <a:rPr lang="en-IN" sz="2400" dirty="0" err="1"/>
              <a:t>XGBoost</a:t>
            </a:r>
            <a:r>
              <a:rPr lang="en-IN" sz="2400" dirty="0"/>
              <a:t>, Isolation Forest.</a:t>
            </a:r>
          </a:p>
          <a:p>
            <a:r>
              <a:rPr lang="en-IN" sz="2400" dirty="0"/>
              <a:t>• Deep Learning – LSTM for sequential anomaly detection.</a:t>
            </a:r>
          </a:p>
          <a:p>
            <a:r>
              <a:rPr lang="en-IN" sz="2400" dirty="0"/>
              <a:t>• Graph-based – Detect colluding SIMs via connected patterns.</a:t>
            </a:r>
          </a:p>
          <a:p>
            <a:endParaRPr lang="en-IN" sz="2400" dirty="0"/>
          </a:p>
          <a:p>
            <a:r>
              <a:rPr lang="en-IN" sz="2400" b="1" dirty="0"/>
              <a:t>Steps:</a:t>
            </a:r>
          </a:p>
          <a:p>
            <a:r>
              <a:rPr lang="en-IN" sz="2400" dirty="0"/>
              <a:t>1. Preprocess data.</a:t>
            </a:r>
          </a:p>
          <a:p>
            <a:r>
              <a:rPr lang="en-IN" sz="2400" dirty="0"/>
              <a:t>2. Train on labelled datasets.</a:t>
            </a:r>
          </a:p>
          <a:p>
            <a:r>
              <a:rPr lang="en-IN" sz="2400" dirty="0"/>
              <a:t>3. Classify new transactions.</a:t>
            </a:r>
          </a:p>
          <a:p>
            <a:r>
              <a:rPr lang="en-IN" sz="2400" dirty="0"/>
              <a:t>4. Generate fraud risk scores.</a:t>
            </a: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6D956-411B-8AFA-CD46-D8BCFA475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375" y="471741"/>
            <a:ext cx="8014652" cy="492443"/>
          </a:xfrm>
        </p:spPr>
        <p:txBody>
          <a:bodyPr/>
          <a:lstStyle/>
          <a:p>
            <a:r>
              <a:rPr lang="en-IN" dirty="0"/>
              <a:t>VISUALIZATION-HISTOGRAM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301E8E-4CC2-2BE7-C60B-3537032750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8324" y="1676400"/>
            <a:ext cx="5943148" cy="456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2937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6E522-53D6-39B2-BD31-A299C49C2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375" y="471741"/>
            <a:ext cx="8014652" cy="492443"/>
          </a:xfrm>
        </p:spPr>
        <p:txBody>
          <a:bodyPr/>
          <a:lstStyle/>
          <a:p>
            <a:r>
              <a:rPr lang="en-IN" dirty="0"/>
              <a:t>VISUALIZATION-SCATTER PLOT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DAB85A-E608-2E1E-4387-8EFB417F3D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676400"/>
            <a:ext cx="5396131" cy="455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1840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83108-ED7D-5D9B-1026-7902A3CAC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375" y="471741"/>
            <a:ext cx="8014652" cy="492443"/>
          </a:xfrm>
        </p:spPr>
        <p:txBody>
          <a:bodyPr/>
          <a:lstStyle/>
          <a:p>
            <a:r>
              <a:rPr lang="en-IN" dirty="0"/>
              <a:t>VISUALIZATION-BOX PLOT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B5572F-EBA7-BE39-DA00-B795C1B244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676400"/>
            <a:ext cx="5715000" cy="4622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1464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11238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30"/>
              </a:spcBef>
            </a:pPr>
            <a:r>
              <a:rPr dirty="0"/>
              <a:t>EXTERNAL</a:t>
            </a:r>
            <a:r>
              <a:rPr spc="-85" dirty="0"/>
              <a:t> </a:t>
            </a:r>
            <a:r>
              <a:rPr spc="-10" dirty="0"/>
              <a:t>INTERFACES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464945" marR="5080" indent="-1452880">
              <a:lnSpc>
                <a:spcPts val="1430"/>
              </a:lnSpc>
              <a:spcBef>
                <a:spcPts val="165"/>
              </a:spcBef>
            </a:pPr>
            <a:r>
              <a:rPr dirty="0">
                <a:solidFill>
                  <a:srgbClr val="000000"/>
                </a:solidFill>
              </a:rPr>
              <a:t>Department</a:t>
            </a:r>
            <a:r>
              <a:rPr spc="-2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of</a:t>
            </a:r>
            <a:r>
              <a:rPr spc="-40" dirty="0">
                <a:solidFill>
                  <a:srgbClr val="000000"/>
                </a:solidFill>
              </a:rPr>
              <a:t> </a:t>
            </a:r>
            <a:r>
              <a:rPr dirty="0"/>
              <a:t>Artificial</a:t>
            </a:r>
            <a:r>
              <a:rPr spc="-25" dirty="0"/>
              <a:t> </a:t>
            </a:r>
            <a:r>
              <a:rPr dirty="0"/>
              <a:t>Intelligence</a:t>
            </a:r>
            <a:r>
              <a:rPr spc="-30" dirty="0"/>
              <a:t> </a:t>
            </a:r>
            <a:r>
              <a:rPr dirty="0"/>
              <a:t>and</a:t>
            </a:r>
            <a:r>
              <a:rPr spc="-65" dirty="0"/>
              <a:t> </a:t>
            </a:r>
            <a:r>
              <a:rPr spc="-20" dirty="0"/>
              <a:t>Data </a:t>
            </a:r>
            <a:r>
              <a:rPr spc="-10" dirty="0"/>
              <a:t>Science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Zeroth</a:t>
            </a:r>
            <a:r>
              <a:rPr spc="-45" dirty="0"/>
              <a:t> </a:t>
            </a:r>
            <a:r>
              <a:rPr spc="-10" dirty="0"/>
              <a:t>Review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18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835025" y="1706181"/>
            <a:ext cx="8465185" cy="3130344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r>
              <a:rPr lang="en-IN" sz="2400" b="1" dirty="0"/>
              <a:t>Alert System:</a:t>
            </a:r>
          </a:p>
          <a:p>
            <a:r>
              <a:rPr lang="en-IN" sz="2400" dirty="0"/>
              <a:t>• Dashboard, SMS, or email alerts to fraud teams.</a:t>
            </a:r>
          </a:p>
          <a:p>
            <a:r>
              <a:rPr lang="en-IN" sz="2400" dirty="0"/>
              <a:t>• REST API for integration with CRM and KYC systems.</a:t>
            </a:r>
          </a:p>
          <a:p>
            <a:endParaRPr lang="en-IN" sz="2400" dirty="0"/>
          </a:p>
          <a:p>
            <a:r>
              <a:rPr lang="en-IN" sz="2400" b="1" dirty="0"/>
              <a:t>Scalability &amp; Storage:</a:t>
            </a:r>
          </a:p>
          <a:p>
            <a:r>
              <a:rPr lang="en-IN" sz="2400" dirty="0"/>
              <a:t>• Big Data (Hadoop + Spark)</a:t>
            </a:r>
          </a:p>
          <a:p>
            <a:r>
              <a:rPr lang="en-IN" sz="2400" dirty="0"/>
              <a:t>• Cloud storage for CDR data and model logs.</a:t>
            </a: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11238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30"/>
              </a:spcBef>
            </a:pPr>
            <a:r>
              <a:rPr dirty="0"/>
              <a:t>SYSTEM</a:t>
            </a:r>
            <a:r>
              <a:rPr spc="-95" dirty="0"/>
              <a:t> </a:t>
            </a:r>
            <a:r>
              <a:rPr spc="-10" dirty="0"/>
              <a:t>REQUIREMENTS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835025" y="1706181"/>
            <a:ext cx="10517505" cy="37541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IN" dirty="0"/>
              <a:t>Hardware:</a:t>
            </a:r>
          </a:p>
          <a:p>
            <a:r>
              <a:rPr lang="en-IN" dirty="0"/>
              <a:t>• Minimum: </a:t>
            </a:r>
            <a:r>
              <a:rPr lang="en-IN" b="0" dirty="0"/>
              <a:t>8 GB RAM, Dual-core CPU.</a:t>
            </a:r>
          </a:p>
          <a:p>
            <a:r>
              <a:rPr lang="en-IN" dirty="0"/>
              <a:t>• Recommended: </a:t>
            </a:r>
            <a:r>
              <a:rPr lang="en-IN" b="0" dirty="0"/>
              <a:t>16 GB RAM, Quad-core CPU, SSD.</a:t>
            </a:r>
          </a:p>
          <a:p>
            <a:endParaRPr lang="en-IN" dirty="0"/>
          </a:p>
          <a:p>
            <a:r>
              <a:rPr lang="en-IN" dirty="0"/>
              <a:t>Software:</a:t>
            </a:r>
          </a:p>
          <a:p>
            <a:r>
              <a:rPr lang="en-IN" dirty="0"/>
              <a:t>• OS: </a:t>
            </a:r>
            <a:r>
              <a:rPr lang="en-IN" b="0" dirty="0"/>
              <a:t>Linux/Windows</a:t>
            </a:r>
          </a:p>
          <a:p>
            <a:r>
              <a:rPr lang="en-IN" dirty="0"/>
              <a:t>• </a:t>
            </a:r>
            <a:r>
              <a:rPr lang="en-IN" b="0" dirty="0"/>
              <a:t>Python 3.10+, Spark, Kafka, HDFS, Flask</a:t>
            </a:r>
          </a:p>
          <a:p>
            <a:r>
              <a:rPr lang="en-IN" dirty="0"/>
              <a:t>• ML: </a:t>
            </a:r>
            <a:r>
              <a:rPr lang="en-IN" b="0" dirty="0"/>
              <a:t>scikit-learn, TensorFlow/</a:t>
            </a:r>
            <a:r>
              <a:rPr lang="en-IN" b="0" dirty="0" err="1"/>
              <a:t>PyTorch</a:t>
            </a:r>
            <a:endParaRPr lang="en-IN" b="0" dirty="0"/>
          </a:p>
          <a:p>
            <a:r>
              <a:rPr lang="en-IN" dirty="0"/>
              <a:t>• DB: </a:t>
            </a:r>
            <a:r>
              <a:rPr lang="en-IN" b="0" dirty="0"/>
              <a:t>PostgreSQL / MongoDB</a:t>
            </a:r>
          </a:p>
          <a:p>
            <a:pPr marL="12700" marR="7150734">
              <a:lnSpc>
                <a:spcPct val="119900"/>
              </a:lnSpc>
              <a:spcBef>
                <a:spcPts val="100"/>
              </a:spcBef>
            </a:pPr>
            <a:endParaRPr b="0" spc="-1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464945" marR="5080" indent="-1452880">
              <a:lnSpc>
                <a:spcPts val="1430"/>
              </a:lnSpc>
              <a:spcBef>
                <a:spcPts val="165"/>
              </a:spcBef>
            </a:pPr>
            <a:r>
              <a:rPr dirty="0">
                <a:solidFill>
                  <a:srgbClr val="000000"/>
                </a:solidFill>
              </a:rPr>
              <a:t>Department</a:t>
            </a:r>
            <a:r>
              <a:rPr spc="-2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of</a:t>
            </a:r>
            <a:r>
              <a:rPr spc="-40" dirty="0">
                <a:solidFill>
                  <a:srgbClr val="000000"/>
                </a:solidFill>
              </a:rPr>
              <a:t> </a:t>
            </a:r>
            <a:r>
              <a:rPr dirty="0"/>
              <a:t>Artificial</a:t>
            </a:r>
            <a:r>
              <a:rPr spc="-25" dirty="0"/>
              <a:t> </a:t>
            </a:r>
            <a:r>
              <a:rPr dirty="0"/>
              <a:t>Intelligence</a:t>
            </a:r>
            <a:r>
              <a:rPr spc="-30" dirty="0"/>
              <a:t> </a:t>
            </a:r>
            <a:r>
              <a:rPr dirty="0"/>
              <a:t>and</a:t>
            </a:r>
            <a:r>
              <a:rPr spc="-65" dirty="0"/>
              <a:t> </a:t>
            </a:r>
            <a:r>
              <a:rPr spc="-20" dirty="0"/>
              <a:t>Data </a:t>
            </a:r>
            <a:r>
              <a:rPr spc="-10" dirty="0"/>
              <a:t>Science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Zeroth</a:t>
            </a:r>
            <a:r>
              <a:rPr spc="-45" dirty="0"/>
              <a:t> </a:t>
            </a:r>
            <a:r>
              <a:rPr spc="-10" dirty="0"/>
              <a:t>Review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19</a:t>
            </a:fld>
            <a:endParaRPr spc="-2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11238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30"/>
              </a:spcBef>
            </a:pPr>
            <a:r>
              <a:rPr dirty="0"/>
              <a:t>Problem</a:t>
            </a:r>
            <a:r>
              <a:rPr spc="-85" dirty="0"/>
              <a:t> </a:t>
            </a:r>
            <a:r>
              <a:rPr dirty="0"/>
              <a:t>Statement</a:t>
            </a:r>
            <a:r>
              <a:rPr spc="-85" dirty="0"/>
              <a:t> </a:t>
            </a:r>
            <a:r>
              <a:rPr dirty="0"/>
              <a:t>and</a:t>
            </a:r>
            <a:r>
              <a:rPr spc="-120" dirty="0"/>
              <a:t> </a:t>
            </a:r>
            <a:r>
              <a:rPr spc="-10" dirty="0"/>
              <a:t>Motivation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464945" marR="5080" indent="-1452880">
              <a:lnSpc>
                <a:spcPts val="1430"/>
              </a:lnSpc>
              <a:spcBef>
                <a:spcPts val="165"/>
              </a:spcBef>
            </a:pPr>
            <a:r>
              <a:rPr dirty="0">
                <a:solidFill>
                  <a:srgbClr val="000000"/>
                </a:solidFill>
              </a:rPr>
              <a:t>Department</a:t>
            </a:r>
            <a:r>
              <a:rPr spc="-2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of</a:t>
            </a:r>
            <a:r>
              <a:rPr spc="-40" dirty="0">
                <a:solidFill>
                  <a:srgbClr val="000000"/>
                </a:solidFill>
              </a:rPr>
              <a:t> </a:t>
            </a:r>
            <a:r>
              <a:rPr dirty="0"/>
              <a:t>Artificial</a:t>
            </a:r>
            <a:r>
              <a:rPr spc="-25" dirty="0"/>
              <a:t> </a:t>
            </a:r>
            <a:r>
              <a:rPr dirty="0"/>
              <a:t>Intelligence</a:t>
            </a:r>
            <a:r>
              <a:rPr spc="-30" dirty="0"/>
              <a:t> </a:t>
            </a:r>
            <a:r>
              <a:rPr dirty="0"/>
              <a:t>and</a:t>
            </a:r>
            <a:r>
              <a:rPr spc="-65" dirty="0"/>
              <a:t> </a:t>
            </a:r>
            <a:r>
              <a:rPr spc="-20" dirty="0"/>
              <a:t>Data </a:t>
            </a:r>
            <a:r>
              <a:rPr spc="-10" dirty="0"/>
              <a:t>Science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Zeroth</a:t>
            </a:r>
            <a:r>
              <a:rPr spc="-45" dirty="0"/>
              <a:t> </a:t>
            </a:r>
            <a:r>
              <a:rPr spc="-10" dirty="0"/>
              <a:t>Review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462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835024" y="2057400"/>
            <a:ext cx="9832976" cy="3732432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/>
              <a:t>Telecommunication networks face increasing fraud activities such as SIM swap, identity theft, and fake KYC registrations.</a:t>
            </a:r>
          </a:p>
          <a:p>
            <a:endParaRPr lang="en-GB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/>
              <a:t>These frauds cause financial losses, data breaches, and erosion of customer trust.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/>
              <a:t>Conventional rule-based systems fail to detect new or adaptive fraud patterns and often generate false positives.</a:t>
            </a:r>
          </a:p>
          <a:p>
            <a:endParaRPr lang="en-GB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/>
              <a:t>Hence, there is a need for an AI-driven fraud detection system capable of real-time monitoring, anomaly detection, and automated alerting.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11238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30"/>
              </a:spcBef>
            </a:pPr>
            <a:r>
              <a:rPr dirty="0"/>
              <a:t>NON</a:t>
            </a:r>
            <a:r>
              <a:rPr spc="-130" dirty="0"/>
              <a:t> </a:t>
            </a:r>
            <a:r>
              <a:rPr dirty="0"/>
              <a:t>FUNCTIONAL</a:t>
            </a:r>
            <a:r>
              <a:rPr spc="-60" dirty="0"/>
              <a:t> </a:t>
            </a:r>
            <a:r>
              <a:rPr spc="-10" dirty="0"/>
              <a:t>REQUIREMENTS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464945" marR="5080" indent="-1452880">
              <a:lnSpc>
                <a:spcPts val="1430"/>
              </a:lnSpc>
              <a:spcBef>
                <a:spcPts val="165"/>
              </a:spcBef>
            </a:pPr>
            <a:r>
              <a:rPr dirty="0">
                <a:solidFill>
                  <a:srgbClr val="000000"/>
                </a:solidFill>
              </a:rPr>
              <a:t>Department</a:t>
            </a:r>
            <a:r>
              <a:rPr spc="-2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of</a:t>
            </a:r>
            <a:r>
              <a:rPr spc="-40" dirty="0">
                <a:solidFill>
                  <a:srgbClr val="000000"/>
                </a:solidFill>
              </a:rPr>
              <a:t> </a:t>
            </a:r>
            <a:r>
              <a:rPr dirty="0"/>
              <a:t>Artificial</a:t>
            </a:r>
            <a:r>
              <a:rPr spc="-25" dirty="0"/>
              <a:t> </a:t>
            </a:r>
            <a:r>
              <a:rPr dirty="0"/>
              <a:t>Intelligence</a:t>
            </a:r>
            <a:r>
              <a:rPr spc="-30" dirty="0"/>
              <a:t> </a:t>
            </a:r>
            <a:r>
              <a:rPr dirty="0"/>
              <a:t>and</a:t>
            </a:r>
            <a:r>
              <a:rPr spc="-65" dirty="0"/>
              <a:t> </a:t>
            </a:r>
            <a:r>
              <a:rPr spc="-20" dirty="0"/>
              <a:t>Data </a:t>
            </a:r>
            <a:r>
              <a:rPr spc="-10" dirty="0"/>
              <a:t>Science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Zeroth</a:t>
            </a:r>
            <a:r>
              <a:rPr spc="-45" dirty="0"/>
              <a:t> </a:t>
            </a:r>
            <a:r>
              <a:rPr spc="-10" dirty="0"/>
              <a:t>Review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20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835025" y="1706181"/>
            <a:ext cx="10520680" cy="3315010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dirty="0"/>
              <a:t>• </a:t>
            </a:r>
            <a:r>
              <a:rPr lang="en-IN" sz="2400" b="1" dirty="0"/>
              <a:t>Performance</a:t>
            </a:r>
            <a:r>
              <a:rPr lang="en-IN" sz="2400" dirty="0"/>
              <a:t>: Detect frauds within 1 sec.</a:t>
            </a:r>
          </a:p>
          <a:p>
            <a:pPr>
              <a:lnSpc>
                <a:spcPct val="150000"/>
              </a:lnSpc>
            </a:pPr>
            <a:r>
              <a:rPr lang="en-IN" sz="2400" dirty="0"/>
              <a:t>• </a:t>
            </a:r>
            <a:r>
              <a:rPr lang="en-IN" sz="2400" b="1" dirty="0"/>
              <a:t>Security</a:t>
            </a:r>
            <a:r>
              <a:rPr lang="en-IN" sz="2400" dirty="0"/>
              <a:t>: Encrypt user and KYC data.</a:t>
            </a:r>
          </a:p>
          <a:p>
            <a:pPr>
              <a:lnSpc>
                <a:spcPct val="150000"/>
              </a:lnSpc>
            </a:pPr>
            <a:r>
              <a:rPr lang="en-IN" sz="2400" dirty="0"/>
              <a:t>• </a:t>
            </a:r>
            <a:r>
              <a:rPr lang="en-IN" sz="2400" b="1" dirty="0"/>
              <a:t>Scalability</a:t>
            </a:r>
            <a:r>
              <a:rPr lang="en-IN" sz="2400" dirty="0"/>
              <a:t>: Handle millions of SIM records.</a:t>
            </a:r>
          </a:p>
          <a:p>
            <a:pPr>
              <a:lnSpc>
                <a:spcPct val="150000"/>
              </a:lnSpc>
            </a:pPr>
            <a:r>
              <a:rPr lang="en-IN" sz="2400" dirty="0"/>
              <a:t>• </a:t>
            </a:r>
            <a:r>
              <a:rPr lang="en-IN" sz="2400" b="1" dirty="0"/>
              <a:t>Portability</a:t>
            </a:r>
            <a:r>
              <a:rPr lang="en-IN" sz="2400" dirty="0"/>
              <a:t>: Works on on-premise/cloud.</a:t>
            </a:r>
          </a:p>
          <a:p>
            <a:pPr>
              <a:lnSpc>
                <a:spcPct val="150000"/>
              </a:lnSpc>
            </a:pPr>
            <a:r>
              <a:rPr lang="en-IN" sz="2400" dirty="0"/>
              <a:t>• </a:t>
            </a:r>
            <a:r>
              <a:rPr lang="en-IN" sz="2400" b="1" dirty="0"/>
              <a:t>Maintainability</a:t>
            </a:r>
            <a:r>
              <a:rPr lang="en-IN" sz="2400" dirty="0"/>
              <a:t>: Modular ML pipeline.</a:t>
            </a:r>
          </a:p>
          <a:p>
            <a:pPr marL="482600" indent="-469900">
              <a:lnSpc>
                <a:spcPct val="100000"/>
              </a:lnSpc>
              <a:spcBef>
                <a:spcPts val="670"/>
              </a:spcBef>
              <a:buClr>
                <a:srgbClr val="CC0000"/>
              </a:buClr>
              <a:buFont typeface="Arial MT"/>
              <a:buChar char="•"/>
              <a:tabLst>
                <a:tab pos="482600" algn="l"/>
              </a:tabLst>
            </a:pP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11238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30"/>
              </a:spcBef>
            </a:pPr>
            <a:r>
              <a:rPr dirty="0"/>
              <a:t>FUTURE</a:t>
            </a:r>
            <a:r>
              <a:rPr spc="-45" dirty="0"/>
              <a:t> </a:t>
            </a:r>
            <a:r>
              <a:rPr spc="-10" dirty="0"/>
              <a:t>SCOPE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464945" marR="5080" indent="-1452880">
              <a:lnSpc>
                <a:spcPts val="1430"/>
              </a:lnSpc>
              <a:spcBef>
                <a:spcPts val="165"/>
              </a:spcBef>
            </a:pPr>
            <a:r>
              <a:rPr dirty="0">
                <a:solidFill>
                  <a:srgbClr val="000000"/>
                </a:solidFill>
              </a:rPr>
              <a:t>Department</a:t>
            </a:r>
            <a:r>
              <a:rPr spc="-2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of</a:t>
            </a:r>
            <a:r>
              <a:rPr spc="-40" dirty="0">
                <a:solidFill>
                  <a:srgbClr val="000000"/>
                </a:solidFill>
              </a:rPr>
              <a:t> </a:t>
            </a:r>
            <a:r>
              <a:rPr dirty="0"/>
              <a:t>Artificial</a:t>
            </a:r>
            <a:r>
              <a:rPr spc="-25" dirty="0"/>
              <a:t> </a:t>
            </a:r>
            <a:r>
              <a:rPr dirty="0"/>
              <a:t>Intelligence</a:t>
            </a:r>
            <a:r>
              <a:rPr spc="-30" dirty="0"/>
              <a:t> </a:t>
            </a:r>
            <a:r>
              <a:rPr dirty="0"/>
              <a:t>and</a:t>
            </a:r>
            <a:r>
              <a:rPr spc="-65" dirty="0"/>
              <a:t> </a:t>
            </a:r>
            <a:r>
              <a:rPr spc="-20" dirty="0"/>
              <a:t>Data </a:t>
            </a:r>
            <a:r>
              <a:rPr spc="-10" dirty="0"/>
              <a:t>Science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Zeroth</a:t>
            </a:r>
            <a:r>
              <a:rPr spc="-45" dirty="0"/>
              <a:t> </a:t>
            </a:r>
            <a:r>
              <a:rPr spc="-10" dirty="0"/>
              <a:t>Review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21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835025" y="1778698"/>
            <a:ext cx="10516235" cy="4098238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GB" sz="2400" dirty="0"/>
              <a:t>• Integrate with national KYC systems.</a:t>
            </a:r>
          </a:p>
          <a:p>
            <a:pPr>
              <a:lnSpc>
                <a:spcPct val="200000"/>
              </a:lnSpc>
            </a:pPr>
            <a:r>
              <a:rPr lang="en-GB" sz="2400" dirty="0"/>
              <a:t>• Federated learning for privacy-preserving training.</a:t>
            </a:r>
          </a:p>
          <a:p>
            <a:pPr>
              <a:lnSpc>
                <a:spcPct val="200000"/>
              </a:lnSpc>
            </a:pPr>
            <a:r>
              <a:rPr lang="en-GB" sz="2400" dirty="0"/>
              <a:t>• Explainable AI dashboards.</a:t>
            </a:r>
          </a:p>
          <a:p>
            <a:pPr>
              <a:lnSpc>
                <a:spcPct val="200000"/>
              </a:lnSpc>
            </a:pPr>
            <a:r>
              <a:rPr lang="en-GB" sz="2400" dirty="0"/>
              <a:t>• Detect subscription and roaming frauds.</a:t>
            </a:r>
          </a:p>
          <a:p>
            <a:pPr>
              <a:lnSpc>
                <a:spcPct val="200000"/>
              </a:lnSpc>
            </a:pPr>
            <a:r>
              <a:rPr lang="en-GB" sz="2400" dirty="0"/>
              <a:t>• Active learning from analyst feedback.</a:t>
            </a:r>
          </a:p>
          <a:p>
            <a:pPr marL="12066" marR="5080">
              <a:lnSpc>
                <a:spcPts val="2850"/>
              </a:lnSpc>
              <a:spcBef>
                <a:spcPts val="220"/>
              </a:spcBef>
              <a:buClr>
                <a:srgbClr val="CC0000"/>
              </a:buClr>
              <a:tabLst>
                <a:tab pos="482600" algn="l"/>
              </a:tabLst>
            </a:pP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30978" y="3463671"/>
            <a:ext cx="303466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dirty="0"/>
              <a:t>Thank</a:t>
            </a:r>
            <a:r>
              <a:rPr sz="3950" spc="90" dirty="0"/>
              <a:t> </a:t>
            </a:r>
            <a:r>
              <a:rPr sz="3950" spc="-25" dirty="0"/>
              <a:t>You</a:t>
            </a:r>
            <a:endParaRPr sz="395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464945" marR="5080" indent="-1452880">
              <a:lnSpc>
                <a:spcPts val="1430"/>
              </a:lnSpc>
              <a:spcBef>
                <a:spcPts val="165"/>
              </a:spcBef>
            </a:pPr>
            <a:r>
              <a:rPr dirty="0">
                <a:solidFill>
                  <a:srgbClr val="000000"/>
                </a:solidFill>
              </a:rPr>
              <a:t>Department</a:t>
            </a:r>
            <a:r>
              <a:rPr spc="-2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of</a:t>
            </a:r>
            <a:r>
              <a:rPr spc="-40" dirty="0">
                <a:solidFill>
                  <a:srgbClr val="000000"/>
                </a:solidFill>
              </a:rPr>
              <a:t> </a:t>
            </a:r>
            <a:r>
              <a:rPr dirty="0"/>
              <a:t>Artificial</a:t>
            </a:r>
            <a:r>
              <a:rPr spc="-25" dirty="0"/>
              <a:t> </a:t>
            </a:r>
            <a:r>
              <a:rPr dirty="0"/>
              <a:t>Intelligence</a:t>
            </a:r>
            <a:r>
              <a:rPr spc="-30" dirty="0"/>
              <a:t> </a:t>
            </a:r>
            <a:r>
              <a:rPr dirty="0"/>
              <a:t>and</a:t>
            </a:r>
            <a:r>
              <a:rPr spc="-65" dirty="0"/>
              <a:t> </a:t>
            </a:r>
            <a:r>
              <a:rPr spc="-20" dirty="0"/>
              <a:t>Data </a:t>
            </a:r>
            <a:r>
              <a:rPr spc="-10" dirty="0"/>
              <a:t>Science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Zeroth</a:t>
            </a:r>
            <a:r>
              <a:rPr spc="-45" dirty="0"/>
              <a:t> </a:t>
            </a:r>
            <a:r>
              <a:rPr spc="-10" dirty="0"/>
              <a:t>Review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22</a:t>
            </a:fld>
            <a:endParaRPr spc="-2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11238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30"/>
              </a:spcBef>
            </a:pPr>
            <a:r>
              <a:rPr spc="-10" dirty="0"/>
              <a:t>Objectives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464945" marR="5080" indent="-1452880">
              <a:lnSpc>
                <a:spcPts val="1430"/>
              </a:lnSpc>
              <a:spcBef>
                <a:spcPts val="165"/>
              </a:spcBef>
            </a:pPr>
            <a:r>
              <a:rPr dirty="0">
                <a:solidFill>
                  <a:srgbClr val="000000"/>
                </a:solidFill>
              </a:rPr>
              <a:t>Department</a:t>
            </a:r>
            <a:r>
              <a:rPr spc="-2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of</a:t>
            </a:r>
            <a:r>
              <a:rPr spc="-40" dirty="0">
                <a:solidFill>
                  <a:srgbClr val="000000"/>
                </a:solidFill>
              </a:rPr>
              <a:t> </a:t>
            </a:r>
            <a:r>
              <a:rPr dirty="0"/>
              <a:t>Artificial</a:t>
            </a:r>
            <a:r>
              <a:rPr spc="-25" dirty="0"/>
              <a:t> </a:t>
            </a:r>
            <a:r>
              <a:rPr dirty="0"/>
              <a:t>Intelligence</a:t>
            </a:r>
            <a:r>
              <a:rPr spc="-30" dirty="0"/>
              <a:t> </a:t>
            </a:r>
            <a:r>
              <a:rPr dirty="0"/>
              <a:t>and</a:t>
            </a:r>
            <a:r>
              <a:rPr spc="-65" dirty="0"/>
              <a:t> </a:t>
            </a:r>
            <a:r>
              <a:rPr spc="-20" dirty="0"/>
              <a:t>Data </a:t>
            </a:r>
            <a:r>
              <a:rPr spc="-10" dirty="0"/>
              <a:t>Science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Zeroth</a:t>
            </a:r>
            <a:r>
              <a:rPr spc="-45" dirty="0"/>
              <a:t> </a:t>
            </a:r>
            <a:r>
              <a:rPr spc="-10" dirty="0"/>
              <a:t>Review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462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835025" y="1778698"/>
            <a:ext cx="10520680" cy="3784498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r>
              <a:rPr lang="en-IN" sz="2200" dirty="0"/>
              <a:t>• Analyse SIM registration and usage data to identify anomalies linked to fraud.</a:t>
            </a:r>
          </a:p>
          <a:p>
            <a:endParaRPr lang="en-IN" sz="2200" dirty="0"/>
          </a:p>
          <a:p>
            <a:r>
              <a:rPr lang="en-IN" sz="2200" dirty="0"/>
              <a:t>• Develop a machine learning pipeline for detecting SIM swap and identity-based fraud.</a:t>
            </a:r>
          </a:p>
          <a:p>
            <a:endParaRPr lang="en-IN" sz="2200" dirty="0"/>
          </a:p>
          <a:p>
            <a:r>
              <a:rPr lang="en-IN" sz="2200" dirty="0"/>
              <a:t>• Ensure real-time fraud alerts to telecom operators.</a:t>
            </a:r>
          </a:p>
          <a:p>
            <a:endParaRPr lang="en-IN" sz="2200" dirty="0"/>
          </a:p>
          <a:p>
            <a:r>
              <a:rPr lang="en-IN" sz="2200" dirty="0"/>
              <a:t>• Reduce false positives by combining behavioural, transactional, and network data.</a:t>
            </a:r>
          </a:p>
          <a:p>
            <a:endParaRPr lang="en-IN" sz="2200" dirty="0"/>
          </a:p>
          <a:p>
            <a:r>
              <a:rPr lang="en-IN" sz="2200" dirty="0"/>
              <a:t>• Enable scalable, explainable, and privacy-preserving fraud analytics.</a:t>
            </a:r>
          </a:p>
          <a:p>
            <a:pPr marL="482600" marR="8890" indent="-470534">
              <a:lnSpc>
                <a:spcPts val="2850"/>
              </a:lnSpc>
              <a:spcBef>
                <a:spcPts val="220"/>
              </a:spcBef>
              <a:buClr>
                <a:srgbClr val="CC0000"/>
              </a:buClr>
              <a:buFont typeface="Wingdings"/>
              <a:buChar char=""/>
              <a:tabLst>
                <a:tab pos="482600" algn="l"/>
                <a:tab pos="980440" algn="l"/>
                <a:tab pos="2103755" algn="l"/>
                <a:tab pos="2398395" algn="l"/>
                <a:tab pos="4859655" algn="l"/>
                <a:tab pos="5866130" algn="l"/>
                <a:tab pos="6481445" algn="l"/>
                <a:tab pos="7486015" algn="l"/>
                <a:tab pos="8693785" algn="l"/>
                <a:tab pos="9599930" algn="l"/>
                <a:tab pos="10064115" algn="l"/>
              </a:tabLst>
            </a:pPr>
            <a:endParaRPr sz="2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966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100" dirty="0">
                <a:latin typeface="Times New Roman"/>
                <a:cs typeface="Times New Roman"/>
              </a:rPr>
              <a:t>Existing</a:t>
            </a:r>
            <a:r>
              <a:rPr sz="5100" spc="-55" dirty="0">
                <a:latin typeface="Times New Roman"/>
                <a:cs typeface="Times New Roman"/>
              </a:rPr>
              <a:t> </a:t>
            </a:r>
            <a:r>
              <a:rPr sz="5100" spc="-10" dirty="0">
                <a:latin typeface="Times New Roman"/>
                <a:cs typeface="Times New Roman"/>
              </a:rPr>
              <a:t>System</a:t>
            </a:r>
            <a:endParaRPr sz="51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464945" marR="5080" indent="-1452880">
              <a:lnSpc>
                <a:spcPts val="1430"/>
              </a:lnSpc>
              <a:spcBef>
                <a:spcPts val="165"/>
              </a:spcBef>
            </a:pPr>
            <a:r>
              <a:rPr dirty="0">
                <a:solidFill>
                  <a:srgbClr val="000000"/>
                </a:solidFill>
              </a:rPr>
              <a:t>Department</a:t>
            </a:r>
            <a:r>
              <a:rPr spc="-2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of</a:t>
            </a:r>
            <a:r>
              <a:rPr spc="-40" dirty="0">
                <a:solidFill>
                  <a:srgbClr val="000000"/>
                </a:solidFill>
              </a:rPr>
              <a:t> </a:t>
            </a:r>
            <a:r>
              <a:rPr dirty="0"/>
              <a:t>Artificial</a:t>
            </a:r>
            <a:r>
              <a:rPr spc="-25" dirty="0"/>
              <a:t> </a:t>
            </a:r>
            <a:r>
              <a:rPr dirty="0"/>
              <a:t>Intelligence</a:t>
            </a:r>
            <a:r>
              <a:rPr spc="-30" dirty="0"/>
              <a:t> </a:t>
            </a:r>
            <a:r>
              <a:rPr dirty="0"/>
              <a:t>and</a:t>
            </a:r>
            <a:r>
              <a:rPr spc="-65" dirty="0"/>
              <a:t> </a:t>
            </a:r>
            <a:r>
              <a:rPr spc="-20" dirty="0"/>
              <a:t>Data </a:t>
            </a:r>
            <a:r>
              <a:rPr spc="-10" dirty="0"/>
              <a:t>Science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Zeroth</a:t>
            </a:r>
            <a:r>
              <a:rPr spc="-45" dirty="0"/>
              <a:t> </a:t>
            </a:r>
            <a:r>
              <a:rPr spc="-10" dirty="0"/>
              <a:t>Review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462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616013"/>
              </p:ext>
            </p:extLst>
          </p:nvPr>
        </p:nvGraphicFramePr>
        <p:xfrm>
          <a:off x="1066800" y="1692290"/>
          <a:ext cx="9061449" cy="44151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9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1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75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445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581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91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 dirty="0" err="1"/>
                        <a:t>S.No</a:t>
                      </a:r>
                      <a:endParaRPr lang="en-IN" dirty="0"/>
                    </a:p>
                  </a:txBody>
                  <a:tcPr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/>
                        <a:t>Model / Technique Used</a:t>
                      </a:r>
                      <a:endParaRPr lang="en-IN"/>
                    </a:p>
                  </a:txBody>
                  <a:tcPr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/>
                        <a:t>Author(s)</a:t>
                      </a:r>
                      <a:endParaRPr lang="en-IN"/>
                    </a:p>
                  </a:txBody>
                  <a:tcPr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/>
                        <a:t>Description</a:t>
                      </a:r>
                      <a:endParaRPr lang="en-IN"/>
                    </a:p>
                  </a:txBody>
                  <a:tcPr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/>
                        <a:t>Outcome / Limitation</a:t>
                      </a:r>
                      <a:endParaRPr lang="en-IN"/>
                    </a:p>
                  </a:txBody>
                  <a:tcPr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731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1</a:t>
                      </a:r>
                    </a:p>
                  </a:txBody>
                  <a:tcPr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Rule-Based Systems</a:t>
                      </a:r>
                    </a:p>
                  </a:txBody>
                  <a:tcPr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Telecom Operators</a:t>
                      </a:r>
                    </a:p>
                  </a:txBody>
                  <a:tcPr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/>
                        <a:t>Use predefined rules and thresholds to flag suspicious activity.</a:t>
                      </a:r>
                    </a:p>
                  </a:txBody>
                  <a:tcPr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/>
                        <a:t>Misses new or evolving fraud schemes.</a:t>
                      </a:r>
                    </a:p>
                  </a:txBody>
                  <a:tcPr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29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2</a:t>
                      </a:r>
                    </a:p>
                  </a:txBody>
                  <a:tcPr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Statistical Profiling</a:t>
                      </a:r>
                    </a:p>
                  </a:txBody>
                  <a:tcPr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S. Kim et al.</a:t>
                      </a:r>
                    </a:p>
                  </a:txBody>
                  <a:tcPr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Uses average usage profiles to detect deviations.</a:t>
                      </a:r>
                    </a:p>
                  </a:txBody>
                  <a:tcPr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/>
                        <a:t>Ineffective for dynamic fraud behaviors.</a:t>
                      </a:r>
                    </a:p>
                  </a:txBody>
                  <a:tcPr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04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3</a:t>
                      </a:r>
                    </a:p>
                  </a:txBody>
                  <a:tcPr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Blacklist Matching</a:t>
                      </a:r>
                    </a:p>
                  </a:txBody>
                  <a:tcPr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GSMA Reports</a:t>
                      </a:r>
                    </a:p>
                  </a:txBody>
                  <a:tcPr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/>
                        <a:t>Identifies fraud via known fraudulent numbers or IMEIs.</a:t>
                      </a:r>
                    </a:p>
                  </a:txBody>
                  <a:tcPr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Only detects known frauds.</a:t>
                      </a:r>
                    </a:p>
                  </a:txBody>
                  <a:tcPr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11238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30"/>
              </a:spcBef>
            </a:pPr>
            <a:r>
              <a:rPr spc="-10" dirty="0"/>
              <a:t>Abstract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464945" marR="5080" indent="-1452880">
              <a:lnSpc>
                <a:spcPts val="1430"/>
              </a:lnSpc>
              <a:spcBef>
                <a:spcPts val="165"/>
              </a:spcBef>
            </a:pPr>
            <a:r>
              <a:rPr dirty="0">
                <a:solidFill>
                  <a:srgbClr val="000000"/>
                </a:solidFill>
              </a:rPr>
              <a:t>Department</a:t>
            </a:r>
            <a:r>
              <a:rPr spc="-2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of</a:t>
            </a:r>
            <a:r>
              <a:rPr spc="-40" dirty="0">
                <a:solidFill>
                  <a:srgbClr val="000000"/>
                </a:solidFill>
              </a:rPr>
              <a:t> </a:t>
            </a:r>
            <a:r>
              <a:rPr dirty="0"/>
              <a:t>Artificial</a:t>
            </a:r>
            <a:r>
              <a:rPr spc="-25" dirty="0"/>
              <a:t> </a:t>
            </a:r>
            <a:r>
              <a:rPr dirty="0"/>
              <a:t>Intelligence</a:t>
            </a:r>
            <a:r>
              <a:rPr spc="-30" dirty="0"/>
              <a:t> </a:t>
            </a:r>
            <a:r>
              <a:rPr dirty="0"/>
              <a:t>and</a:t>
            </a:r>
            <a:r>
              <a:rPr spc="-65" dirty="0"/>
              <a:t> </a:t>
            </a:r>
            <a:r>
              <a:rPr spc="-20" dirty="0"/>
              <a:t>Data </a:t>
            </a:r>
            <a:r>
              <a:rPr spc="-10" dirty="0"/>
              <a:t>Science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Zeroth</a:t>
            </a:r>
            <a:r>
              <a:rPr spc="-45" dirty="0"/>
              <a:t> </a:t>
            </a:r>
            <a:r>
              <a:rPr spc="-10" dirty="0"/>
              <a:t>Review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462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892175" y="1862137"/>
            <a:ext cx="10524490" cy="3733073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/>
              <a:t>Telecommunication networks are vulnerable to SIM and identity frauds involving fake registrations, SIM swaps, and unauthorized user impersonation.</a:t>
            </a:r>
          </a:p>
          <a:p>
            <a:endParaRPr lang="en-GB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/>
              <a:t>This project proposes a Big Data–driven AI system for real-time detection of telecom identity frauds.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/>
              <a:t>Using data from call records, KYC information, and usage patterns, ML models detect suspicious activities and trigger alerts.</a:t>
            </a:r>
          </a:p>
          <a:p>
            <a:endParaRPr lang="en-GB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/>
              <a:t>The system leverages Spark for distributed data processing and ML models for anomaly detection, providing high scalability and precision.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11238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30"/>
              </a:spcBef>
            </a:pPr>
            <a:r>
              <a:rPr dirty="0"/>
              <a:t>Literature</a:t>
            </a:r>
            <a:r>
              <a:rPr spc="-114" dirty="0"/>
              <a:t> </a:t>
            </a:r>
            <a:r>
              <a:rPr spc="-10" dirty="0"/>
              <a:t>Survey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464945" marR="5080" indent="-1452880">
              <a:lnSpc>
                <a:spcPts val="1430"/>
              </a:lnSpc>
              <a:spcBef>
                <a:spcPts val="165"/>
              </a:spcBef>
            </a:pPr>
            <a:r>
              <a:rPr dirty="0">
                <a:solidFill>
                  <a:srgbClr val="000000"/>
                </a:solidFill>
              </a:rPr>
              <a:t>Department</a:t>
            </a:r>
            <a:r>
              <a:rPr spc="-2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of</a:t>
            </a:r>
            <a:r>
              <a:rPr spc="-40" dirty="0">
                <a:solidFill>
                  <a:srgbClr val="000000"/>
                </a:solidFill>
              </a:rPr>
              <a:t> </a:t>
            </a:r>
            <a:r>
              <a:rPr dirty="0"/>
              <a:t>Artificial</a:t>
            </a:r>
            <a:r>
              <a:rPr spc="-25" dirty="0"/>
              <a:t> </a:t>
            </a:r>
            <a:r>
              <a:rPr dirty="0"/>
              <a:t>Intelligence</a:t>
            </a:r>
            <a:r>
              <a:rPr spc="-30" dirty="0"/>
              <a:t> </a:t>
            </a:r>
            <a:r>
              <a:rPr dirty="0"/>
              <a:t>and</a:t>
            </a:r>
            <a:r>
              <a:rPr spc="-65" dirty="0"/>
              <a:t> </a:t>
            </a:r>
            <a:r>
              <a:rPr spc="-20" dirty="0"/>
              <a:t>Data </a:t>
            </a:r>
            <a:r>
              <a:rPr spc="-10" dirty="0"/>
              <a:t>Science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Zeroth</a:t>
            </a:r>
            <a:r>
              <a:rPr spc="-45" dirty="0"/>
              <a:t> </a:t>
            </a:r>
            <a:r>
              <a:rPr spc="-10" dirty="0"/>
              <a:t>Review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462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F24E1B0-8D87-DF30-87AF-8662AE4A3BD7}"/>
              </a:ext>
            </a:extLst>
          </p:cNvPr>
          <p:cNvGraphicFramePr>
            <a:graphicFrameLocks noGrp="1"/>
          </p:cNvGraphicFramePr>
          <p:nvPr/>
        </p:nvGraphicFramePr>
        <p:xfrm>
          <a:off x="835026" y="1921510"/>
          <a:ext cx="10517185" cy="3840480"/>
        </p:xfrm>
        <a:graphic>
          <a:graphicData uri="http://schemas.openxmlformats.org/drawingml/2006/table">
            <a:tbl>
              <a:tblPr/>
              <a:tblGrid>
                <a:gridCol w="1502455">
                  <a:extLst>
                    <a:ext uri="{9D8B030D-6E8A-4147-A177-3AD203B41FA5}">
                      <a16:colId xmlns:a16="http://schemas.microsoft.com/office/drawing/2014/main" val="3437081928"/>
                    </a:ext>
                  </a:extLst>
                </a:gridCol>
                <a:gridCol w="1502455">
                  <a:extLst>
                    <a:ext uri="{9D8B030D-6E8A-4147-A177-3AD203B41FA5}">
                      <a16:colId xmlns:a16="http://schemas.microsoft.com/office/drawing/2014/main" val="1731363581"/>
                    </a:ext>
                  </a:extLst>
                </a:gridCol>
                <a:gridCol w="1502455">
                  <a:extLst>
                    <a:ext uri="{9D8B030D-6E8A-4147-A177-3AD203B41FA5}">
                      <a16:colId xmlns:a16="http://schemas.microsoft.com/office/drawing/2014/main" val="927867225"/>
                    </a:ext>
                  </a:extLst>
                </a:gridCol>
                <a:gridCol w="1502455">
                  <a:extLst>
                    <a:ext uri="{9D8B030D-6E8A-4147-A177-3AD203B41FA5}">
                      <a16:colId xmlns:a16="http://schemas.microsoft.com/office/drawing/2014/main" val="2697410277"/>
                    </a:ext>
                  </a:extLst>
                </a:gridCol>
                <a:gridCol w="1502455">
                  <a:extLst>
                    <a:ext uri="{9D8B030D-6E8A-4147-A177-3AD203B41FA5}">
                      <a16:colId xmlns:a16="http://schemas.microsoft.com/office/drawing/2014/main" val="2462223134"/>
                    </a:ext>
                  </a:extLst>
                </a:gridCol>
                <a:gridCol w="1502455">
                  <a:extLst>
                    <a:ext uri="{9D8B030D-6E8A-4147-A177-3AD203B41FA5}">
                      <a16:colId xmlns:a16="http://schemas.microsoft.com/office/drawing/2014/main" val="2965095298"/>
                    </a:ext>
                  </a:extLst>
                </a:gridCol>
                <a:gridCol w="1502455">
                  <a:extLst>
                    <a:ext uri="{9D8B030D-6E8A-4147-A177-3AD203B41FA5}">
                      <a16:colId xmlns:a16="http://schemas.microsoft.com/office/drawing/2014/main" val="271409371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/>
                        <a:t>S.no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/>
                        <a:t>Title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/>
                        <a:t>Author(s)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/>
                        <a:t>Year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/>
                        <a:t>Methodology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/>
                        <a:t>Dataset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/>
                        <a:t>Key Findings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99207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 dirty="0"/>
                        <a:t>1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i="1" dirty="0"/>
                        <a:t>Machine Learning Approaches for Telecom Fraud Detection</a:t>
                      </a:r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IEEE Researchers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2021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/>
                        <a:t>Random Forest, Logistic Regression, Neural Networks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/>
                        <a:t>Telecom CDR dataset (synthetic + real)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/>
                        <a:t>ML models outperform rule-based systems by ~30% in detection accuracy.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65152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/>
                        <a:t>2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i="1"/>
                        <a:t>Graph-based Analysis for SIM Fraud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Elsevier Journal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2022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Graph Neural Networks (GNN)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SIM linkage graph data from telecom network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dirty="0"/>
                        <a:t>Identifies collusive SIM groups with 95% precision.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428234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5502" y="321944"/>
            <a:ext cx="401955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Literature</a:t>
            </a:r>
            <a:r>
              <a:rPr spc="-114" dirty="0"/>
              <a:t> </a:t>
            </a:r>
            <a:r>
              <a:rPr spc="-10" dirty="0"/>
              <a:t>Survey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46772" y="6518909"/>
            <a:ext cx="11214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Verdana"/>
                <a:cs typeface="Verdana"/>
              </a:rPr>
              <a:t>Zeroth</a:t>
            </a:r>
            <a:r>
              <a:rPr sz="1200" spc="-55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Review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81500" y="6396672"/>
            <a:ext cx="3515360" cy="389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435"/>
              </a:lnSpc>
              <a:spcBef>
                <a:spcPts val="100"/>
              </a:spcBef>
            </a:pPr>
            <a:r>
              <a:rPr sz="1200" dirty="0">
                <a:latin typeface="Verdana"/>
                <a:cs typeface="Verdana"/>
              </a:rPr>
              <a:t>Department</a:t>
            </a:r>
            <a:r>
              <a:rPr sz="1200" spc="-3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of</a:t>
            </a:r>
            <a:r>
              <a:rPr sz="1200" spc="-55" dirty="0"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1F5F"/>
                </a:solidFill>
                <a:latin typeface="Verdana"/>
                <a:cs typeface="Verdana"/>
              </a:rPr>
              <a:t>Artificial</a:t>
            </a:r>
            <a:r>
              <a:rPr sz="1200" spc="-3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1F5F"/>
                </a:solidFill>
                <a:latin typeface="Verdana"/>
                <a:cs typeface="Verdana"/>
              </a:rPr>
              <a:t>Intelligence</a:t>
            </a:r>
            <a:r>
              <a:rPr sz="1200" spc="-4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1F5F"/>
                </a:solidFill>
                <a:latin typeface="Verdana"/>
                <a:cs typeface="Verdana"/>
              </a:rPr>
              <a:t>and</a:t>
            </a:r>
            <a:r>
              <a:rPr sz="1200" spc="-8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rgbClr val="001F5F"/>
                </a:solidFill>
                <a:latin typeface="Verdana"/>
                <a:cs typeface="Verdana"/>
              </a:rPr>
              <a:t>Data</a:t>
            </a:r>
            <a:endParaRPr sz="1200">
              <a:latin typeface="Verdana"/>
              <a:cs typeface="Verdana"/>
            </a:endParaRPr>
          </a:p>
          <a:p>
            <a:pPr marL="1270" algn="ctr">
              <a:lnSpc>
                <a:spcPts val="1435"/>
              </a:lnSpc>
            </a:pPr>
            <a:r>
              <a:rPr sz="1200" spc="-10" dirty="0">
                <a:solidFill>
                  <a:srgbClr val="001F5F"/>
                </a:solidFill>
                <a:latin typeface="Verdana"/>
                <a:cs typeface="Verdana"/>
              </a:rPr>
              <a:t>Science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185525" y="6286817"/>
            <a:ext cx="12255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latin typeface="Verdana"/>
                <a:cs typeface="Verdana"/>
              </a:rPr>
              <a:t>7</a:t>
            </a:r>
            <a:endParaRPr sz="1200">
              <a:latin typeface="Verdana"/>
              <a:cs typeface="Verdana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950C362-DB77-FF0C-62DE-7324A841E3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2504261"/>
              </p:ext>
            </p:extLst>
          </p:nvPr>
        </p:nvGraphicFramePr>
        <p:xfrm>
          <a:off x="609601" y="1691421"/>
          <a:ext cx="10698478" cy="4326900"/>
        </p:xfrm>
        <a:graphic>
          <a:graphicData uri="http://schemas.openxmlformats.org/drawingml/2006/table">
            <a:tbl>
              <a:tblPr/>
              <a:tblGrid>
                <a:gridCol w="1528354">
                  <a:extLst>
                    <a:ext uri="{9D8B030D-6E8A-4147-A177-3AD203B41FA5}">
                      <a16:colId xmlns:a16="http://schemas.microsoft.com/office/drawing/2014/main" val="4075946155"/>
                    </a:ext>
                  </a:extLst>
                </a:gridCol>
                <a:gridCol w="1528354">
                  <a:extLst>
                    <a:ext uri="{9D8B030D-6E8A-4147-A177-3AD203B41FA5}">
                      <a16:colId xmlns:a16="http://schemas.microsoft.com/office/drawing/2014/main" val="2123486738"/>
                    </a:ext>
                  </a:extLst>
                </a:gridCol>
                <a:gridCol w="1528354">
                  <a:extLst>
                    <a:ext uri="{9D8B030D-6E8A-4147-A177-3AD203B41FA5}">
                      <a16:colId xmlns:a16="http://schemas.microsoft.com/office/drawing/2014/main" val="633744567"/>
                    </a:ext>
                  </a:extLst>
                </a:gridCol>
                <a:gridCol w="1528354">
                  <a:extLst>
                    <a:ext uri="{9D8B030D-6E8A-4147-A177-3AD203B41FA5}">
                      <a16:colId xmlns:a16="http://schemas.microsoft.com/office/drawing/2014/main" val="3897521645"/>
                    </a:ext>
                  </a:extLst>
                </a:gridCol>
                <a:gridCol w="1528354">
                  <a:extLst>
                    <a:ext uri="{9D8B030D-6E8A-4147-A177-3AD203B41FA5}">
                      <a16:colId xmlns:a16="http://schemas.microsoft.com/office/drawing/2014/main" val="3181352415"/>
                    </a:ext>
                  </a:extLst>
                </a:gridCol>
                <a:gridCol w="1528354">
                  <a:extLst>
                    <a:ext uri="{9D8B030D-6E8A-4147-A177-3AD203B41FA5}">
                      <a16:colId xmlns:a16="http://schemas.microsoft.com/office/drawing/2014/main" val="3057159573"/>
                    </a:ext>
                  </a:extLst>
                </a:gridCol>
                <a:gridCol w="1528354">
                  <a:extLst>
                    <a:ext uri="{9D8B030D-6E8A-4147-A177-3AD203B41FA5}">
                      <a16:colId xmlns:a16="http://schemas.microsoft.com/office/drawing/2014/main" val="389535741"/>
                    </a:ext>
                  </a:extLst>
                </a:gridCol>
              </a:tblGrid>
              <a:tr h="39652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100" b="1"/>
                        <a:t>S.no</a:t>
                      </a:r>
                      <a:endParaRPr lang="en-IN" sz="2100"/>
                    </a:p>
                  </a:txBody>
                  <a:tcPr marL="55459" marR="55459" marT="27730" marB="277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100" b="1"/>
                        <a:t>Title</a:t>
                      </a:r>
                      <a:endParaRPr lang="en-IN" sz="2100"/>
                    </a:p>
                  </a:txBody>
                  <a:tcPr marL="55459" marR="55459" marT="27730" marB="277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100" b="1"/>
                        <a:t>Author(s)</a:t>
                      </a:r>
                      <a:endParaRPr lang="en-IN" sz="2100"/>
                    </a:p>
                  </a:txBody>
                  <a:tcPr marL="55459" marR="55459" marT="27730" marB="277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100" b="1"/>
                        <a:t>Year</a:t>
                      </a:r>
                      <a:endParaRPr lang="en-IN" sz="2100"/>
                    </a:p>
                  </a:txBody>
                  <a:tcPr marL="55459" marR="55459" marT="27730" marB="277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100" b="1"/>
                        <a:t>Methodology</a:t>
                      </a:r>
                      <a:endParaRPr lang="en-IN" sz="2100"/>
                    </a:p>
                  </a:txBody>
                  <a:tcPr marL="55459" marR="55459" marT="27730" marB="277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100" b="1"/>
                        <a:t>Dataset</a:t>
                      </a:r>
                      <a:endParaRPr lang="en-IN" sz="2100"/>
                    </a:p>
                  </a:txBody>
                  <a:tcPr marL="55459" marR="55459" marT="27730" marB="277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100" b="1"/>
                        <a:t>Key Findings</a:t>
                      </a:r>
                      <a:endParaRPr lang="en-IN" sz="2100"/>
                    </a:p>
                  </a:txBody>
                  <a:tcPr marL="55459" marR="55459" marT="27730" marB="277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9413550"/>
                  </a:ext>
                </a:extLst>
              </a:tr>
              <a:tr h="188630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100" b="1" dirty="0"/>
                        <a:t>3</a:t>
                      </a:r>
                      <a:endParaRPr lang="en-IN" sz="2100" dirty="0"/>
                    </a:p>
                  </a:txBody>
                  <a:tcPr marL="55459" marR="55459" marT="27730" marB="277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100" i="1" dirty="0"/>
                        <a:t>Big Data Framework for Telecom Fraud Analytics</a:t>
                      </a:r>
                      <a:endParaRPr lang="en-IN" sz="2100" dirty="0"/>
                    </a:p>
                  </a:txBody>
                  <a:tcPr marL="55459" marR="55459" marT="27730" marB="277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100"/>
                        <a:t>Springer Authors</a:t>
                      </a:r>
                    </a:p>
                  </a:txBody>
                  <a:tcPr marL="55459" marR="55459" marT="27730" marB="277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100"/>
                        <a:t>2020</a:t>
                      </a:r>
                    </a:p>
                  </a:txBody>
                  <a:tcPr marL="55459" marR="55459" marT="27730" marB="277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100"/>
                        <a:t>Hadoop + Spark pipeline for fraud analytics</a:t>
                      </a:r>
                    </a:p>
                  </a:txBody>
                  <a:tcPr marL="55459" marR="55459" marT="27730" marB="277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2100"/>
                        <a:t>Call Detail Records (10M+ entries)</a:t>
                      </a:r>
                    </a:p>
                  </a:txBody>
                  <a:tcPr marL="55459" marR="55459" marT="27730" marB="277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2100" dirty="0"/>
                        <a:t>Reduced detection time by 40% through distributed processing.</a:t>
                      </a:r>
                    </a:p>
                  </a:txBody>
                  <a:tcPr marL="55459" marR="55459" marT="27730" marB="277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3422187"/>
                  </a:ext>
                </a:extLst>
              </a:tr>
              <a:tr h="158834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100" b="1"/>
                        <a:t>4</a:t>
                      </a:r>
                      <a:endParaRPr lang="en-IN" sz="2100"/>
                    </a:p>
                  </a:txBody>
                  <a:tcPr marL="55459" marR="55459" marT="27730" marB="277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2100" i="1"/>
                        <a:t>Behavioral Anomaly Detection in Cellular Networks</a:t>
                      </a:r>
                      <a:endParaRPr lang="en-GB" sz="2100"/>
                    </a:p>
                  </a:txBody>
                  <a:tcPr marL="55459" marR="55459" marT="27730" marB="277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100"/>
                        <a:t>ACM Conference Paper</a:t>
                      </a:r>
                    </a:p>
                  </a:txBody>
                  <a:tcPr marL="55459" marR="55459" marT="27730" marB="277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100"/>
                        <a:t>2021</a:t>
                      </a:r>
                    </a:p>
                  </a:txBody>
                  <a:tcPr marL="55459" marR="55459" marT="27730" marB="277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100"/>
                        <a:t>LSTM and Autoencoder models</a:t>
                      </a:r>
                    </a:p>
                  </a:txBody>
                  <a:tcPr marL="55459" marR="55459" marT="27730" marB="277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100"/>
                        <a:t>Mobile user behavioral logs</a:t>
                      </a:r>
                    </a:p>
                  </a:txBody>
                  <a:tcPr marL="55459" marR="55459" marT="27730" marB="277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100" dirty="0"/>
                        <a:t>Captures temporal anomalies in SIM usage patterns.</a:t>
                      </a:r>
                    </a:p>
                  </a:txBody>
                  <a:tcPr marL="55459" marR="55459" marT="27730" marB="277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313739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5"/>
              </a:spcBef>
            </a:pPr>
            <a:r>
              <a:rPr dirty="0"/>
              <a:t>Literature</a:t>
            </a:r>
            <a:r>
              <a:rPr spc="-120" dirty="0"/>
              <a:t> </a:t>
            </a:r>
            <a:r>
              <a:rPr spc="-10" dirty="0"/>
              <a:t>Survey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5428" rIns="0" bIns="0" rtlCol="0">
            <a:spAutoFit/>
          </a:bodyPr>
          <a:lstStyle/>
          <a:p>
            <a:pPr marL="67945" algn="ctr">
              <a:lnSpc>
                <a:spcPts val="1430"/>
              </a:lnSpc>
              <a:spcBef>
                <a:spcPts val="105"/>
              </a:spcBef>
            </a:pPr>
            <a:r>
              <a:rPr dirty="0">
                <a:solidFill>
                  <a:srgbClr val="000000"/>
                </a:solidFill>
              </a:rPr>
              <a:t>Department</a:t>
            </a:r>
            <a:r>
              <a:rPr spc="-2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of</a:t>
            </a:r>
            <a:r>
              <a:rPr spc="-40" dirty="0">
                <a:solidFill>
                  <a:srgbClr val="000000"/>
                </a:solidFill>
              </a:rPr>
              <a:t> </a:t>
            </a:r>
            <a:r>
              <a:rPr dirty="0"/>
              <a:t>Artificial</a:t>
            </a:r>
            <a:r>
              <a:rPr spc="-25" dirty="0"/>
              <a:t> </a:t>
            </a:r>
            <a:r>
              <a:rPr dirty="0"/>
              <a:t>Intelligence</a:t>
            </a:r>
            <a:r>
              <a:rPr spc="-40" dirty="0"/>
              <a:t> </a:t>
            </a:r>
            <a:r>
              <a:rPr dirty="0"/>
              <a:t>and</a:t>
            </a:r>
            <a:r>
              <a:rPr spc="-65" dirty="0"/>
              <a:t> </a:t>
            </a:r>
            <a:r>
              <a:rPr spc="-20" dirty="0"/>
              <a:t>Data</a:t>
            </a:r>
          </a:p>
          <a:p>
            <a:pPr marL="70485" algn="ctr">
              <a:lnSpc>
                <a:spcPts val="1430"/>
              </a:lnSpc>
            </a:pPr>
            <a:r>
              <a:rPr spc="-10" dirty="0"/>
              <a:t>Science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6" name="object 6"/>
          <p:cNvSpPr txBox="1"/>
          <p:nvPr/>
        </p:nvSpPr>
        <p:spPr>
          <a:xfrm>
            <a:off x="800100" y="6524439"/>
            <a:ext cx="1121410" cy="2114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dirty="0">
                <a:latin typeface="Verdana"/>
                <a:cs typeface="Verdana"/>
              </a:rPr>
              <a:t>Zeroth</a:t>
            </a:r>
            <a:r>
              <a:rPr sz="1200" spc="-45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Review</a:t>
            </a:r>
            <a:endParaRPr sz="1200">
              <a:latin typeface="Verdana"/>
              <a:cs typeface="Verdana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4FD71A0-EE93-3A6D-9EA1-6AE3750150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4773550"/>
              </p:ext>
            </p:extLst>
          </p:nvPr>
        </p:nvGraphicFramePr>
        <p:xfrm>
          <a:off x="762000" y="1828800"/>
          <a:ext cx="11049001" cy="4504363"/>
        </p:xfrm>
        <a:graphic>
          <a:graphicData uri="http://schemas.openxmlformats.org/drawingml/2006/table">
            <a:tbl>
              <a:tblPr/>
              <a:tblGrid>
                <a:gridCol w="4083977">
                  <a:extLst>
                    <a:ext uri="{9D8B030D-6E8A-4147-A177-3AD203B41FA5}">
                      <a16:colId xmlns:a16="http://schemas.microsoft.com/office/drawing/2014/main" val="3034394951"/>
                    </a:ext>
                  </a:extLst>
                </a:gridCol>
                <a:gridCol w="1018186">
                  <a:extLst>
                    <a:ext uri="{9D8B030D-6E8A-4147-A177-3AD203B41FA5}">
                      <a16:colId xmlns:a16="http://schemas.microsoft.com/office/drawing/2014/main" val="2390965806"/>
                    </a:ext>
                  </a:extLst>
                </a:gridCol>
                <a:gridCol w="1018186">
                  <a:extLst>
                    <a:ext uri="{9D8B030D-6E8A-4147-A177-3AD203B41FA5}">
                      <a16:colId xmlns:a16="http://schemas.microsoft.com/office/drawing/2014/main" val="1497500348"/>
                    </a:ext>
                  </a:extLst>
                </a:gridCol>
                <a:gridCol w="1018186">
                  <a:extLst>
                    <a:ext uri="{9D8B030D-6E8A-4147-A177-3AD203B41FA5}">
                      <a16:colId xmlns:a16="http://schemas.microsoft.com/office/drawing/2014/main" val="2653825096"/>
                    </a:ext>
                  </a:extLst>
                </a:gridCol>
                <a:gridCol w="1018186">
                  <a:extLst>
                    <a:ext uri="{9D8B030D-6E8A-4147-A177-3AD203B41FA5}">
                      <a16:colId xmlns:a16="http://schemas.microsoft.com/office/drawing/2014/main" val="1681871495"/>
                    </a:ext>
                  </a:extLst>
                </a:gridCol>
                <a:gridCol w="1018186">
                  <a:extLst>
                    <a:ext uri="{9D8B030D-6E8A-4147-A177-3AD203B41FA5}">
                      <a16:colId xmlns:a16="http://schemas.microsoft.com/office/drawing/2014/main" val="3332687211"/>
                    </a:ext>
                  </a:extLst>
                </a:gridCol>
                <a:gridCol w="1874094">
                  <a:extLst>
                    <a:ext uri="{9D8B030D-6E8A-4147-A177-3AD203B41FA5}">
                      <a16:colId xmlns:a16="http://schemas.microsoft.com/office/drawing/2014/main" val="2820529008"/>
                    </a:ext>
                  </a:extLst>
                </a:gridCol>
              </a:tblGrid>
              <a:tr h="48953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dirty="0"/>
                        <a:t>S.no</a:t>
                      </a:r>
                      <a:endParaRPr lang="en-IN" sz="1600" dirty="0"/>
                    </a:p>
                  </a:txBody>
                  <a:tcPr marL="39178" marR="39178" marT="19589" marB="195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dirty="0"/>
                        <a:t>Title</a:t>
                      </a:r>
                      <a:endParaRPr lang="en-IN" sz="1600" dirty="0"/>
                    </a:p>
                  </a:txBody>
                  <a:tcPr marL="39178" marR="39178" marT="19589" marB="195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/>
                        <a:t>Author(s)</a:t>
                      </a:r>
                      <a:endParaRPr lang="en-IN" sz="1600"/>
                    </a:p>
                  </a:txBody>
                  <a:tcPr marL="39178" marR="39178" marT="19589" marB="195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/>
                        <a:t>Year</a:t>
                      </a:r>
                      <a:endParaRPr lang="en-IN" sz="1600"/>
                    </a:p>
                  </a:txBody>
                  <a:tcPr marL="39178" marR="39178" marT="19589" marB="195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/>
                        <a:t>Methodology</a:t>
                      </a:r>
                      <a:endParaRPr lang="en-IN" sz="1600"/>
                    </a:p>
                  </a:txBody>
                  <a:tcPr marL="39178" marR="39178" marT="19589" marB="195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/>
                        <a:t>Dataset</a:t>
                      </a:r>
                      <a:endParaRPr lang="en-IN" sz="1600"/>
                    </a:p>
                  </a:txBody>
                  <a:tcPr marL="39178" marR="39178" marT="19589" marB="195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/>
                        <a:t>Key Findings</a:t>
                      </a:r>
                      <a:endParaRPr lang="en-IN" sz="1600"/>
                    </a:p>
                  </a:txBody>
                  <a:tcPr marL="39178" marR="39178" marT="19589" marB="195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2277604"/>
                  </a:ext>
                </a:extLst>
              </a:tr>
              <a:tr h="187342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dirty="0"/>
                        <a:t>5</a:t>
                      </a:r>
                      <a:endParaRPr lang="en-IN" sz="1600" dirty="0"/>
                    </a:p>
                  </a:txBody>
                  <a:tcPr marL="39178" marR="39178" marT="19589" marB="195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i="1" dirty="0"/>
                        <a:t>Hybrid Fraud Detection using AI and Rule Systems</a:t>
                      </a:r>
                      <a:endParaRPr lang="en-GB" sz="1600" dirty="0"/>
                    </a:p>
                  </a:txBody>
                  <a:tcPr marL="39178" marR="39178" marT="19589" marB="195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dirty="0"/>
                        <a:t>IEEE Access</a:t>
                      </a:r>
                    </a:p>
                  </a:txBody>
                  <a:tcPr marL="39178" marR="39178" marT="19589" marB="195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dirty="0"/>
                        <a:t>2023</a:t>
                      </a:r>
                    </a:p>
                  </a:txBody>
                  <a:tcPr marL="39178" marR="39178" marT="19589" marB="195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/>
                        <a:t>Ensemble of rule-based + ML classifiers</a:t>
                      </a:r>
                    </a:p>
                  </a:txBody>
                  <a:tcPr marL="39178" marR="39178" marT="19589" marB="195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Telecom operator KYC + usage data</a:t>
                      </a:r>
                    </a:p>
                  </a:txBody>
                  <a:tcPr marL="39178" marR="39178" marT="19589" marB="195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dirty="0"/>
                        <a:t>Achieved 92% accuracy and improved explainability.</a:t>
                      </a:r>
                    </a:p>
                  </a:txBody>
                  <a:tcPr marL="39178" marR="39178" marT="19589" marB="195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0108778"/>
                  </a:ext>
                </a:extLst>
              </a:tr>
              <a:tr h="210407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dirty="0"/>
                        <a:t>6</a:t>
                      </a:r>
                      <a:endParaRPr lang="en-IN" sz="1600" dirty="0"/>
                    </a:p>
                  </a:txBody>
                  <a:tcPr marL="39178" marR="39178" marT="19589" marB="195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i="1" dirty="0"/>
                        <a:t>Unsupervised Anomaly Detection in SIM Card Activity</a:t>
                      </a:r>
                      <a:endParaRPr lang="en-GB" sz="1600" dirty="0"/>
                    </a:p>
                  </a:txBody>
                  <a:tcPr marL="39178" marR="39178" marT="19589" marB="195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MDPI Sensors</a:t>
                      </a:r>
                    </a:p>
                  </a:txBody>
                  <a:tcPr marL="39178" marR="39178" marT="19589" marB="195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2022</a:t>
                      </a:r>
                    </a:p>
                  </a:txBody>
                  <a:tcPr marL="39178" marR="39178" marT="19589" marB="195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Isolation Forest, DBSCAN</a:t>
                      </a:r>
                    </a:p>
                  </a:txBody>
                  <a:tcPr marL="39178" marR="39178" marT="19589" marB="195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/>
                        <a:t>Network event logs (SIM swaps &amp; location data)</a:t>
                      </a:r>
                    </a:p>
                  </a:txBody>
                  <a:tcPr marL="39178" marR="39178" marT="19589" marB="195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dirty="0"/>
                        <a:t>Detected unknown fraud patterns without </a:t>
                      </a:r>
                      <a:r>
                        <a:rPr lang="en-GB" sz="1600" dirty="0" err="1"/>
                        <a:t>labeled</a:t>
                      </a:r>
                      <a:r>
                        <a:rPr lang="en-GB" sz="1600" dirty="0"/>
                        <a:t> data.</a:t>
                      </a:r>
                    </a:p>
                  </a:txBody>
                  <a:tcPr marL="39178" marR="39178" marT="19589" marB="195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221007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5"/>
              </a:spcBef>
            </a:pPr>
            <a:r>
              <a:rPr dirty="0"/>
              <a:t>Literature</a:t>
            </a:r>
            <a:r>
              <a:rPr spc="-120" dirty="0"/>
              <a:t> </a:t>
            </a:r>
            <a:r>
              <a:rPr spc="-10" dirty="0"/>
              <a:t>Survey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5428" rIns="0" bIns="0" rtlCol="0">
            <a:spAutoFit/>
          </a:bodyPr>
          <a:lstStyle/>
          <a:p>
            <a:pPr marL="67945" algn="ctr">
              <a:lnSpc>
                <a:spcPts val="1430"/>
              </a:lnSpc>
              <a:spcBef>
                <a:spcPts val="105"/>
              </a:spcBef>
            </a:pPr>
            <a:r>
              <a:rPr dirty="0">
                <a:solidFill>
                  <a:srgbClr val="000000"/>
                </a:solidFill>
              </a:rPr>
              <a:t>Department</a:t>
            </a:r>
            <a:r>
              <a:rPr spc="-2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of</a:t>
            </a:r>
            <a:r>
              <a:rPr spc="-40" dirty="0">
                <a:solidFill>
                  <a:srgbClr val="000000"/>
                </a:solidFill>
              </a:rPr>
              <a:t> </a:t>
            </a:r>
            <a:r>
              <a:rPr dirty="0"/>
              <a:t>Artificial</a:t>
            </a:r>
            <a:r>
              <a:rPr spc="-25" dirty="0"/>
              <a:t> </a:t>
            </a:r>
            <a:r>
              <a:rPr dirty="0"/>
              <a:t>Intelligence</a:t>
            </a:r>
            <a:r>
              <a:rPr spc="-40" dirty="0"/>
              <a:t> </a:t>
            </a:r>
            <a:r>
              <a:rPr dirty="0"/>
              <a:t>and</a:t>
            </a:r>
            <a:r>
              <a:rPr spc="-65" dirty="0"/>
              <a:t> </a:t>
            </a:r>
            <a:r>
              <a:rPr spc="-20" dirty="0"/>
              <a:t>Data</a:t>
            </a:r>
          </a:p>
          <a:p>
            <a:pPr marL="70485" algn="ctr">
              <a:lnSpc>
                <a:spcPts val="1430"/>
              </a:lnSpc>
            </a:pPr>
            <a:r>
              <a:rPr spc="-10" dirty="0"/>
              <a:t>Science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6" name="object 6"/>
          <p:cNvSpPr txBox="1"/>
          <p:nvPr/>
        </p:nvSpPr>
        <p:spPr>
          <a:xfrm>
            <a:off x="800100" y="6524439"/>
            <a:ext cx="1121410" cy="2114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dirty="0">
                <a:latin typeface="Verdana"/>
                <a:cs typeface="Verdana"/>
              </a:rPr>
              <a:t>Zeroth</a:t>
            </a:r>
            <a:r>
              <a:rPr sz="1200" spc="-45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Review</a:t>
            </a:r>
            <a:endParaRPr sz="1200">
              <a:latin typeface="Verdana"/>
              <a:cs typeface="Verdana"/>
            </a:endParaRP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E727B86D-5C48-56AB-E948-75A16B6D6D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7540998"/>
              </p:ext>
            </p:extLst>
          </p:nvPr>
        </p:nvGraphicFramePr>
        <p:xfrm>
          <a:off x="495300" y="1980629"/>
          <a:ext cx="11201400" cy="4047810"/>
        </p:xfrm>
        <a:graphic>
          <a:graphicData uri="http://schemas.openxmlformats.org/drawingml/2006/table">
            <a:tbl>
              <a:tblPr/>
              <a:tblGrid>
                <a:gridCol w="1600200">
                  <a:extLst>
                    <a:ext uri="{9D8B030D-6E8A-4147-A177-3AD203B41FA5}">
                      <a16:colId xmlns:a16="http://schemas.microsoft.com/office/drawing/2014/main" val="314789518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3113132563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861354513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621241722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367014795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518049296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314438732"/>
                    </a:ext>
                  </a:extLst>
                </a:gridCol>
              </a:tblGrid>
              <a:tr h="11387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/>
                        <a:t>S.no</a:t>
                      </a:r>
                      <a:endParaRPr lang="en-IN" sz="2000"/>
                    </a:p>
                  </a:txBody>
                  <a:tcPr marL="28469" marR="28469" marT="14235" marB="142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/>
                        <a:t>Title</a:t>
                      </a:r>
                      <a:endParaRPr lang="en-IN" sz="2000"/>
                    </a:p>
                  </a:txBody>
                  <a:tcPr marL="28469" marR="28469" marT="14235" marB="142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/>
                        <a:t>Author(s)</a:t>
                      </a:r>
                      <a:endParaRPr lang="en-IN" sz="2000"/>
                    </a:p>
                  </a:txBody>
                  <a:tcPr marL="28469" marR="28469" marT="14235" marB="142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/>
                        <a:t>Year</a:t>
                      </a:r>
                      <a:endParaRPr lang="en-IN" sz="2000"/>
                    </a:p>
                  </a:txBody>
                  <a:tcPr marL="28469" marR="28469" marT="14235" marB="142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/>
                        <a:t>Methodology</a:t>
                      </a:r>
                      <a:endParaRPr lang="en-IN" sz="2000"/>
                    </a:p>
                  </a:txBody>
                  <a:tcPr marL="28469" marR="28469" marT="14235" marB="142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/>
                        <a:t>Dataset</a:t>
                      </a:r>
                      <a:endParaRPr lang="en-IN" sz="2000"/>
                    </a:p>
                  </a:txBody>
                  <a:tcPr marL="28469" marR="28469" marT="14235" marB="142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/>
                        <a:t>Key Findings</a:t>
                      </a:r>
                      <a:endParaRPr lang="en-IN" sz="2000"/>
                    </a:p>
                  </a:txBody>
                  <a:tcPr marL="28469" marR="28469" marT="14235" marB="142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3881439"/>
                  </a:ext>
                </a:extLst>
              </a:tr>
              <a:tr h="62632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 dirty="0"/>
                        <a:t>7</a:t>
                      </a:r>
                      <a:endParaRPr lang="en-IN" sz="2000" dirty="0"/>
                    </a:p>
                  </a:txBody>
                  <a:tcPr marL="28469" marR="28469" marT="14235" marB="142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2000" i="1" dirty="0"/>
                        <a:t>Deep Graph Learning for Telecom Fraud Detection</a:t>
                      </a:r>
                      <a:endParaRPr lang="en-GB" sz="2000" dirty="0"/>
                    </a:p>
                  </a:txBody>
                  <a:tcPr marL="28469" marR="28469" marT="14235" marB="142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dirty="0"/>
                        <a:t>Elsevier Neural Networks</a:t>
                      </a:r>
                    </a:p>
                  </a:txBody>
                  <a:tcPr marL="28469" marR="28469" marT="14235" marB="142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dirty="0"/>
                        <a:t>2023</a:t>
                      </a:r>
                    </a:p>
                  </a:txBody>
                  <a:tcPr marL="28469" marR="28469" marT="14235" marB="142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dirty="0"/>
                        <a:t>Graph Convolutional Networks (GCN)</a:t>
                      </a:r>
                    </a:p>
                  </a:txBody>
                  <a:tcPr marL="28469" marR="28469" marT="14235" marB="142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2000"/>
                        <a:t>Graph data of users, devices, and transactions</a:t>
                      </a:r>
                    </a:p>
                  </a:txBody>
                  <a:tcPr marL="28469" marR="28469" marT="14235" marB="142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2000" dirty="0"/>
                        <a:t>Enhanced relational fraud detection with fewer false positives.</a:t>
                      </a:r>
                    </a:p>
                  </a:txBody>
                  <a:tcPr marL="28469" marR="28469" marT="14235" marB="142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1015540"/>
                  </a:ext>
                </a:extLst>
              </a:tr>
              <a:tr h="54091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/>
                        <a:t>8</a:t>
                      </a:r>
                      <a:endParaRPr lang="en-IN" sz="2000"/>
                    </a:p>
                  </a:txBody>
                  <a:tcPr marL="28469" marR="28469" marT="14235" marB="142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it-IT" sz="2000" i="1"/>
                        <a:t>AI-Driven Fraud Prevention in Mobile Identity Verification</a:t>
                      </a:r>
                      <a:endParaRPr lang="it-IT" sz="2000"/>
                    </a:p>
                  </a:txBody>
                  <a:tcPr marL="28469" marR="28469" marT="14235" marB="142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dirty="0"/>
                        <a:t>IEEE Transactions on AI</a:t>
                      </a:r>
                    </a:p>
                  </a:txBody>
                  <a:tcPr marL="28469" marR="28469" marT="14235" marB="142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/>
                        <a:t>2024</a:t>
                      </a:r>
                    </a:p>
                  </a:txBody>
                  <a:tcPr marL="28469" marR="28469" marT="14235" marB="142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2000"/>
                        <a:t>Federated Learning + Deep Neural Networks</a:t>
                      </a:r>
                    </a:p>
                  </a:txBody>
                  <a:tcPr marL="28469" marR="28469" marT="14235" marB="142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/>
                        <a:t>Cross-operator KYC + verification datasets</a:t>
                      </a:r>
                    </a:p>
                  </a:txBody>
                  <a:tcPr marL="28469" marR="28469" marT="14235" marB="142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2000" dirty="0"/>
                        <a:t>Privacy-preserving model achieving 89% detection </a:t>
                      </a:r>
                    </a:p>
                  </a:txBody>
                  <a:tcPr marL="28469" marR="28469" marT="14235" marB="142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7134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</TotalTime>
  <Words>1373</Words>
  <Application>Microsoft Office PowerPoint</Application>
  <PresentationFormat>Widescreen</PresentationFormat>
  <Paragraphs>295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Arial MT</vt:lpstr>
      <vt:lpstr>Times New Roman</vt:lpstr>
      <vt:lpstr>Verdana</vt:lpstr>
      <vt:lpstr>Wingdings</vt:lpstr>
      <vt:lpstr>Office Theme</vt:lpstr>
      <vt:lpstr>Department of Artificial Intelligence and Data Science</vt:lpstr>
      <vt:lpstr>Problem Statement and Motivation</vt:lpstr>
      <vt:lpstr>Objectives</vt:lpstr>
      <vt:lpstr>Existing System</vt:lpstr>
      <vt:lpstr>Abstract</vt:lpstr>
      <vt:lpstr>Literature Survey</vt:lpstr>
      <vt:lpstr>Literature Survey</vt:lpstr>
      <vt:lpstr>Literature Survey</vt:lpstr>
      <vt:lpstr>Literature Survey</vt:lpstr>
      <vt:lpstr>Literature Survey</vt:lpstr>
      <vt:lpstr>INTRODUCTION (SRS)</vt:lpstr>
      <vt:lpstr>OVERALL DESCRIPTION</vt:lpstr>
      <vt:lpstr>SYSTEM FEATURES</vt:lpstr>
      <vt:lpstr>ALGORITHMS</vt:lpstr>
      <vt:lpstr>VISUALIZATION-HISTOGRAM</vt:lpstr>
      <vt:lpstr>VISUALIZATION-SCATTER PLOT</vt:lpstr>
      <vt:lpstr>VISUALIZATION-BOX PLOT</vt:lpstr>
      <vt:lpstr>EXTERNAL INTERFACES</vt:lpstr>
      <vt:lpstr>SYSTEM REQUIREMENTS</vt:lpstr>
      <vt:lpstr>NON FUNCTIONAL REQUIREMENTS</vt:lpstr>
      <vt:lpstr>FUTURE SCOPE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Sridhar G</dc:creator>
  <cp:lastModifiedBy>Sridhar G</cp:lastModifiedBy>
  <cp:revision>11</cp:revision>
  <dcterms:created xsi:type="dcterms:W3CDTF">2025-10-15T17:50:29Z</dcterms:created>
  <dcterms:modified xsi:type="dcterms:W3CDTF">2025-10-29T17:22:59Z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2025-10-09T00:00:00Z</vt:filetime>
  </property>
  <property fmtid="{D5CDD505-2E9C-101B-9397-08002B2CF9AE}" pid="3" name="LastSaved">
    <vt:filetime>2025-10-15T00:00:00Z</vt:filetime>
  </property>
</Properties>
</file>