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146847065" r:id="rId11"/>
    <p:sldId id="2146847063" r:id="rId12"/>
    <p:sldId id="2146847066"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solidFill>
                  <a:schemeClr val="accent2"/>
                </a:solidFill>
              </a:rPr>
              <a:t>RESEARCH AGENT</a:t>
            </a:r>
            <a:endParaRPr lang="en-US" b="1" dirty="0">
              <a:solidFill>
                <a:schemeClr val="accent2"/>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dirty="0">
                <a:solidFill>
                  <a:schemeClr val="accent2"/>
                </a:solidFill>
              </a:rPr>
              <a:t>JEELUGU JAGADEESH – Raghu Institute of Technology – CSE (AI &amp; ML)</a:t>
            </a:r>
            <a:endParaRPr lang="en-US" sz="2000" b="1" dirty="0">
              <a:solidFill>
                <a:schemeClr val="accent2"/>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708BA-0E9A-2604-B507-0C6814859642}"/>
              </a:ext>
            </a:extLst>
          </p:cNvPr>
          <p:cNvSpPr>
            <a:spLocks noGrp="1"/>
          </p:cNvSpPr>
          <p:nvPr>
            <p:ph type="title"/>
          </p:nvPr>
        </p:nvSpPr>
        <p:spPr/>
        <p:txBody>
          <a:bodyPr>
            <a:noAutofit/>
          </a:bodyPr>
          <a:lstStyle/>
          <a:p>
            <a:r>
              <a:rPr lang="en-US" sz="4000" dirty="0">
                <a:solidFill>
                  <a:schemeClr val="accent2"/>
                </a:solidFill>
              </a:rPr>
              <a:t>RESULT 1.4</a:t>
            </a:r>
            <a:endParaRPr lang="en-IN" sz="4000" dirty="0">
              <a:solidFill>
                <a:schemeClr val="accent2"/>
              </a:solidFill>
            </a:endParaRPr>
          </a:p>
        </p:txBody>
      </p:sp>
      <p:pic>
        <p:nvPicPr>
          <p:cNvPr id="5" name="Content Placeholder 4">
            <a:extLst>
              <a:ext uri="{FF2B5EF4-FFF2-40B4-BE49-F238E27FC236}">
                <a16:creationId xmlns:a16="http://schemas.microsoft.com/office/drawing/2014/main" id="{E2AC6F02-A456-C4A6-2E98-8FC34267FA9B}"/>
              </a:ext>
            </a:extLst>
          </p:cNvPr>
          <p:cNvPicPr>
            <a:picLocks noGrp="1" noChangeAspect="1"/>
          </p:cNvPicPr>
          <p:nvPr>
            <p:ph idx="1"/>
          </p:nvPr>
        </p:nvPicPr>
        <p:blipFill>
          <a:blip r:embed="rId2"/>
          <a:stretch>
            <a:fillRect/>
          </a:stretch>
        </p:blipFill>
        <p:spPr>
          <a:xfrm>
            <a:off x="581192" y="1301750"/>
            <a:ext cx="11029616" cy="4854094"/>
          </a:xfrm>
        </p:spPr>
      </p:pic>
    </p:spTree>
    <p:extLst>
      <p:ext uri="{BB962C8B-B14F-4D97-AF65-F5344CB8AC3E}">
        <p14:creationId xmlns:p14="http://schemas.microsoft.com/office/powerpoint/2010/main" val="2841862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dirty="0"/>
              <a:t>The Research Agent demonstrates the capability to assist with academic queries using natural language.</a:t>
            </a:r>
            <a:br>
              <a:rPr lang="en-US" sz="2400" dirty="0"/>
            </a:br>
            <a:r>
              <a:rPr lang="en-US" sz="2400" dirty="0"/>
              <a:t>It efficiently retrieves and processes research content, generating human-like responses with references.</a:t>
            </a:r>
            <a:br>
              <a:rPr lang="en-US" sz="2400" dirty="0"/>
            </a:br>
            <a:r>
              <a:rPr lang="en-US" sz="2400" dirty="0"/>
              <a:t>The system greatly reduces time and effort for students, educators, and researchers.</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AFE50E51-9454-BE77-4E72-12FBFF9B3C34}"/>
              </a:ext>
            </a:extLst>
          </p:cNvPr>
          <p:cNvSpPr>
            <a:spLocks noGrp="1" noChangeArrowheads="1"/>
          </p:cNvSpPr>
          <p:nvPr>
            <p:ph idx="1"/>
          </p:nvPr>
        </p:nvSpPr>
        <p:spPr bwMode="auto">
          <a:xfrm>
            <a:off x="581192" y="2669192"/>
            <a:ext cx="1068177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Integrate with academic databases like IEEE Xplore, Springer, and PubMed.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Add PDF parsing and annotation capabilities.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Voice interaction using IBM Watson Speech-to-Text.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Enable offline knowledge storage (local knowledge 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Connect with LaTeX/</a:t>
            </a:r>
            <a:r>
              <a:rPr kumimoji="0" lang="en-US" altLang="en-US" sz="2400" b="0" i="0" u="none" strike="noStrike" cap="none" normalizeH="0" baseline="0" dirty="0" err="1">
                <a:ln>
                  <a:noFill/>
                </a:ln>
                <a:solidFill>
                  <a:schemeClr val="tx1"/>
                </a:solidFill>
                <a:effectLst/>
                <a:latin typeface="Arial" panose="020B0604020202020204" pitchFamily="34" charset="0"/>
              </a:rPr>
              <a:t>BibTeX</a:t>
            </a:r>
            <a:r>
              <a:rPr kumimoji="0" lang="en-US" altLang="en-US" sz="2400" b="0" i="0" u="none" strike="noStrike" cap="none" normalizeH="0" baseline="0" dirty="0">
                <a:ln>
                  <a:noFill/>
                </a:ln>
                <a:solidFill>
                  <a:schemeClr val="tx1"/>
                </a:solidFill>
                <a:effectLst/>
                <a:latin typeface="Arial" panose="020B0604020202020204" pitchFamily="34" charset="0"/>
              </a:rPr>
              <a:t> tools for paper drafting.</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A9AD7C1B-F0B4-B2E1-17E6-4ABAB05BB923}"/>
              </a:ext>
            </a:extLst>
          </p:cNvPr>
          <p:cNvSpPr>
            <a:spLocks noGrp="1" noChangeArrowheads="1"/>
          </p:cNvSpPr>
          <p:nvPr>
            <p:ph idx="1"/>
          </p:nvPr>
        </p:nvSpPr>
        <p:spPr bwMode="auto">
          <a:xfrm>
            <a:off x="581192" y="2669192"/>
            <a:ext cx="841756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IBM Watsonx Documentation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LangGraph and ReAct Architecture Papers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Research articles on AI in Cancer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News sources: BBC, MIT, NYT, WSJ, NBC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Tools: Google Search API, DuckDuckGo API, Wikipedia API</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13" name="Content Placeholder 12">
            <a:extLst>
              <a:ext uri="{FF2B5EF4-FFF2-40B4-BE49-F238E27FC236}">
                <a16:creationId xmlns:a16="http://schemas.microsoft.com/office/drawing/2014/main" id="{98189D14-4A5B-734C-9AAE-5BD0C015C080}"/>
              </a:ext>
            </a:extLst>
          </p:cNvPr>
          <p:cNvPicPr>
            <a:picLocks noGrp="1" noChangeAspect="1"/>
          </p:cNvPicPr>
          <p:nvPr>
            <p:ph idx="1"/>
          </p:nvPr>
        </p:nvPicPr>
        <p:blipFill>
          <a:blip r:embed="rId2"/>
          <a:stretch>
            <a:fillRect/>
          </a:stretch>
        </p:blipFill>
        <p:spPr>
          <a:xfrm>
            <a:off x="581192" y="1301750"/>
            <a:ext cx="11029616" cy="4854094"/>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BF898907-EEF9-DE46-4FFD-A6AB759A5861}"/>
              </a:ext>
            </a:extLst>
          </p:cNvPr>
          <p:cNvPicPr>
            <a:picLocks noGrp="1" noChangeAspect="1"/>
          </p:cNvPicPr>
          <p:nvPr>
            <p:ph idx="1"/>
          </p:nvPr>
        </p:nvPicPr>
        <p:blipFill>
          <a:blip r:embed="rId2"/>
          <a:stretch>
            <a:fillRect/>
          </a:stretch>
        </p:blipFill>
        <p:spPr>
          <a:xfrm>
            <a:off x="581192" y="1301750"/>
            <a:ext cx="11029616" cy="4854094"/>
          </a:xfr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AC87FA2D-7C31-1560-F19D-53834DAED630}"/>
              </a:ext>
            </a:extLst>
          </p:cNvPr>
          <p:cNvPicPr>
            <a:picLocks noGrp="1" noChangeAspect="1"/>
          </p:cNvPicPr>
          <p:nvPr>
            <p:ph idx="1"/>
          </p:nvPr>
        </p:nvPicPr>
        <p:blipFill>
          <a:blip r:embed="rId2"/>
          <a:stretch>
            <a:fillRect/>
          </a:stretch>
        </p:blipFill>
        <p:spPr>
          <a:xfrm>
            <a:off x="581192" y="1301750"/>
            <a:ext cx="11029615" cy="4854094"/>
          </a:xfr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A Research Agent is an AI system designed to assist with academic and scientific research tasks. It autonomously searches for literature, summarizes papers, and organizes references. Using natural language processing, it understands research questions, retrieves relevant information, and can generate reports, suggest hypotheses, and draft research paper sections. It saves time by automating repetitive tasks like citation management and data extraction, enhancing efficiency, accuracy, and innovation in research.</a:t>
            </a:r>
            <a:endParaRPr lang="en-IN" sz="2400"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dirty="0"/>
              <a:t>We propose a </a:t>
            </a:r>
            <a:r>
              <a:rPr lang="en-IN" sz="2000" b="1" dirty="0"/>
              <a:t>Research Agent</a:t>
            </a:r>
            <a:r>
              <a:rPr lang="en-IN" sz="2000" dirty="0"/>
              <a:t>, an AI system that:</a:t>
            </a:r>
          </a:p>
          <a:p>
            <a:r>
              <a:rPr lang="en-IN" sz="2000" dirty="0"/>
              <a:t>Understands natural language queries.</a:t>
            </a:r>
          </a:p>
          <a:p>
            <a:r>
              <a:rPr lang="en-IN" sz="2000" dirty="0"/>
              <a:t>Searches for academic papers and news articles.</a:t>
            </a:r>
          </a:p>
          <a:p>
            <a:r>
              <a:rPr lang="en-IN" sz="2000" dirty="0"/>
              <a:t>Summarizes and organizes research findings.</a:t>
            </a:r>
          </a:p>
          <a:p>
            <a:r>
              <a:rPr lang="en-IN" sz="2000" dirty="0"/>
              <a:t>Generates hypotheses and drafts report content.</a:t>
            </a:r>
          </a:p>
          <a:p>
            <a:r>
              <a:rPr lang="en-IN" sz="2000" dirty="0"/>
              <a:t>Automates citation management and data extraction.</a:t>
            </a:r>
          </a:p>
          <a:p>
            <a:pPr marL="0" indent="0">
              <a:buNone/>
            </a:pPr>
            <a:r>
              <a:rPr lang="en-IN" sz="2000" dirty="0"/>
              <a:t>Key Tools:</a:t>
            </a:r>
          </a:p>
          <a:p>
            <a:r>
              <a:rPr lang="en-IN" sz="2000" dirty="0"/>
              <a:t>IBM Watsonx</a:t>
            </a:r>
          </a:p>
          <a:p>
            <a:r>
              <a:rPr lang="en-IN" sz="2000" dirty="0"/>
              <a:t>LangGraph + ReAct</a:t>
            </a:r>
          </a:p>
          <a:p>
            <a:r>
              <a:rPr lang="en-IN" sz="2000" dirty="0"/>
              <a:t>Web Search APIs (Google, DuckDuckGo, Wikipedia, Webcrawler)</a:t>
            </a:r>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10000"/>
          </a:bodyPr>
          <a:lstStyle/>
          <a:p>
            <a:pPr marL="0" indent="0">
              <a:buNone/>
            </a:pPr>
            <a:r>
              <a:rPr lang="en-IN" sz="2200" b="1" dirty="0"/>
              <a:t>System Requirements:</a:t>
            </a:r>
            <a:endParaRPr lang="en-IN" sz="2200" dirty="0"/>
          </a:p>
          <a:p>
            <a:r>
              <a:rPr lang="en-IN" sz="2200" dirty="0"/>
              <a:t>IBM Cloud Lite</a:t>
            </a:r>
          </a:p>
          <a:p>
            <a:r>
              <a:rPr lang="en-IN" sz="2200" dirty="0"/>
              <a:t>IBM Watsonx Studio</a:t>
            </a:r>
          </a:p>
          <a:p>
            <a:r>
              <a:rPr lang="en-IN" sz="2200" dirty="0"/>
              <a:t>LangGraph Framework</a:t>
            </a:r>
          </a:p>
          <a:p>
            <a:r>
              <a:rPr lang="en-IN" sz="2200" dirty="0"/>
              <a:t>ReAct Architecture</a:t>
            </a:r>
          </a:p>
          <a:p>
            <a:r>
              <a:rPr lang="en-IN" sz="2200" dirty="0"/>
              <a:t>Tools: Google, DuckDuckGo, Wikipedia, Webcrawler</a:t>
            </a:r>
          </a:p>
          <a:p>
            <a:pPr marL="0" indent="0">
              <a:buNone/>
            </a:pPr>
            <a:r>
              <a:rPr lang="en-IN" sz="2200" b="1" dirty="0"/>
              <a:t>Libraries Used:</a:t>
            </a:r>
            <a:endParaRPr lang="en-IN" sz="2200" dirty="0"/>
          </a:p>
          <a:p>
            <a:r>
              <a:rPr lang="en-IN" sz="2200" dirty="0"/>
              <a:t>Python (Requests, BeautifulSoup)</a:t>
            </a:r>
          </a:p>
          <a:p>
            <a:r>
              <a:rPr lang="en-IN" sz="2200" dirty="0"/>
              <a:t>OpenAI LangGraph SDK</a:t>
            </a:r>
          </a:p>
          <a:p>
            <a:r>
              <a:rPr lang="en-IN" sz="2200" dirty="0"/>
              <a:t>JSON/XML APIs for Web Crawling</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E2FD2491-0FF0-74D7-2027-49BE63AADBBE}"/>
              </a:ext>
            </a:extLst>
          </p:cNvPr>
          <p:cNvSpPr>
            <a:spLocks noGrp="1" noChangeArrowheads="1"/>
          </p:cNvSpPr>
          <p:nvPr>
            <p:ph idx="1"/>
          </p:nvPr>
        </p:nvSpPr>
        <p:spPr bwMode="auto">
          <a:xfrm>
            <a:off x="581192" y="1268808"/>
            <a:ext cx="5389617"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Architecture: ReAct (Reasoning + Action)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Combines reasoning and tool usage.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Modular execution via LangGraph workflows.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Flow:</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Accepts natural language queries.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Uses web search tools to fetch info.</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Summarizes or lists findings.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tx1"/>
                </a:solidFill>
                <a:effectLst/>
                <a:latin typeface="Arial" panose="020B0604020202020204" pitchFamily="34" charset="0"/>
              </a:rPr>
              <a:t>Generates citations and formats.</a:t>
            </a:r>
            <a:endParaRPr lang="en-US" altLang="en-US" sz="2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Deployment Details: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IBM Watsonx Cloud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Model: </a:t>
            </a:r>
            <a:r>
              <a:rPr kumimoji="0" lang="en-US" altLang="en-US" sz="2000" b="0" i="0" u="none" strike="noStrike" cap="none" normalizeH="0" baseline="0" dirty="0">
                <a:ln>
                  <a:noFill/>
                </a:ln>
                <a:solidFill>
                  <a:schemeClr val="tx1"/>
                </a:solidFill>
                <a:effectLst/>
                <a:latin typeface="Arial Unicode MS"/>
              </a:rPr>
              <a:t>llama-3-3-70b-instruct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Runtime: Python 3.11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Deployed Agent: </a:t>
            </a:r>
            <a:r>
              <a:rPr kumimoji="0" lang="en-US" altLang="en-US" sz="2000" b="0" i="0" u="none" strike="noStrike" cap="none" normalizeH="0" baseline="0" dirty="0">
                <a:ln>
                  <a:noFill/>
                </a:ln>
                <a:solidFill>
                  <a:schemeClr val="tx1"/>
                </a:solidFill>
                <a:effectLst/>
                <a:latin typeface="Arial Unicode MS"/>
              </a:rPr>
              <a:t>watsonx Agent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33BC8-00A9-5702-F1C7-437BD968C6C6}"/>
              </a:ext>
            </a:extLst>
          </p:cNvPr>
          <p:cNvSpPr>
            <a:spLocks noGrp="1"/>
          </p:cNvSpPr>
          <p:nvPr>
            <p:ph type="title"/>
          </p:nvPr>
        </p:nvSpPr>
        <p:spPr/>
        <p:txBody>
          <a:bodyPr>
            <a:noAutofit/>
          </a:bodyPr>
          <a:lstStyle/>
          <a:p>
            <a:r>
              <a:rPr lang="en-US" sz="4000" dirty="0">
                <a:solidFill>
                  <a:schemeClr val="accent2"/>
                </a:solidFill>
              </a:rPr>
              <a:t>RESULT 1.1</a:t>
            </a:r>
            <a:endParaRPr lang="en-IN" sz="4000" dirty="0">
              <a:solidFill>
                <a:schemeClr val="accent2"/>
              </a:solidFill>
            </a:endParaRPr>
          </a:p>
        </p:txBody>
      </p:sp>
      <p:pic>
        <p:nvPicPr>
          <p:cNvPr id="5" name="Content Placeholder 4">
            <a:extLst>
              <a:ext uri="{FF2B5EF4-FFF2-40B4-BE49-F238E27FC236}">
                <a16:creationId xmlns:a16="http://schemas.microsoft.com/office/drawing/2014/main" id="{55B5FD19-88C7-1A99-9C15-F028B7D9C365}"/>
              </a:ext>
            </a:extLst>
          </p:cNvPr>
          <p:cNvPicPr>
            <a:picLocks noGrp="1" noChangeAspect="1"/>
          </p:cNvPicPr>
          <p:nvPr>
            <p:ph idx="1"/>
          </p:nvPr>
        </p:nvPicPr>
        <p:blipFill>
          <a:blip r:embed="rId2"/>
          <a:stretch>
            <a:fillRect/>
          </a:stretch>
        </p:blipFill>
        <p:spPr>
          <a:xfrm>
            <a:off x="581192" y="1446835"/>
            <a:ext cx="11029616" cy="4709008"/>
          </a:xfrm>
        </p:spPr>
      </p:pic>
    </p:spTree>
    <p:extLst>
      <p:ext uri="{BB962C8B-B14F-4D97-AF65-F5344CB8AC3E}">
        <p14:creationId xmlns:p14="http://schemas.microsoft.com/office/powerpoint/2010/main" val="4234286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47844-CAE3-84B6-2C22-0B9A56DB0025}"/>
              </a:ext>
            </a:extLst>
          </p:cNvPr>
          <p:cNvSpPr>
            <a:spLocks noGrp="1"/>
          </p:cNvSpPr>
          <p:nvPr>
            <p:ph type="title"/>
          </p:nvPr>
        </p:nvSpPr>
        <p:spPr/>
        <p:txBody>
          <a:bodyPr>
            <a:noAutofit/>
          </a:bodyPr>
          <a:lstStyle/>
          <a:p>
            <a:r>
              <a:rPr lang="en-US" sz="4000" dirty="0">
                <a:solidFill>
                  <a:schemeClr val="accent2"/>
                </a:solidFill>
              </a:rPr>
              <a:t>RESULT 1.2</a:t>
            </a:r>
            <a:endParaRPr lang="en-IN" sz="4000" dirty="0">
              <a:solidFill>
                <a:schemeClr val="accent2"/>
              </a:solidFill>
            </a:endParaRPr>
          </a:p>
        </p:txBody>
      </p:sp>
      <p:pic>
        <p:nvPicPr>
          <p:cNvPr id="5" name="Content Placeholder 4">
            <a:extLst>
              <a:ext uri="{FF2B5EF4-FFF2-40B4-BE49-F238E27FC236}">
                <a16:creationId xmlns:a16="http://schemas.microsoft.com/office/drawing/2014/main" id="{9A301D1E-1463-15FB-8314-31103E97668C}"/>
              </a:ext>
            </a:extLst>
          </p:cNvPr>
          <p:cNvPicPr>
            <a:picLocks noGrp="1" noChangeAspect="1"/>
          </p:cNvPicPr>
          <p:nvPr>
            <p:ph idx="1"/>
          </p:nvPr>
        </p:nvPicPr>
        <p:blipFill>
          <a:blip r:embed="rId2"/>
          <a:stretch>
            <a:fillRect/>
          </a:stretch>
        </p:blipFill>
        <p:spPr>
          <a:xfrm>
            <a:off x="581192" y="1463040"/>
            <a:ext cx="11029616" cy="4692804"/>
          </a:xfrm>
        </p:spPr>
      </p:pic>
    </p:spTree>
    <p:extLst>
      <p:ext uri="{BB962C8B-B14F-4D97-AF65-F5344CB8AC3E}">
        <p14:creationId xmlns:p14="http://schemas.microsoft.com/office/powerpoint/2010/main" val="1665432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E710B-25D7-3BD2-F6D6-47109742DBCB}"/>
              </a:ext>
            </a:extLst>
          </p:cNvPr>
          <p:cNvSpPr>
            <a:spLocks noGrp="1"/>
          </p:cNvSpPr>
          <p:nvPr>
            <p:ph type="title"/>
          </p:nvPr>
        </p:nvSpPr>
        <p:spPr/>
        <p:txBody>
          <a:bodyPr>
            <a:noAutofit/>
          </a:bodyPr>
          <a:lstStyle/>
          <a:p>
            <a:r>
              <a:rPr lang="en-US" sz="4000" dirty="0">
                <a:solidFill>
                  <a:schemeClr val="accent2"/>
                </a:solidFill>
              </a:rPr>
              <a:t>Result 1.3</a:t>
            </a:r>
            <a:endParaRPr lang="en-IN" sz="4000" dirty="0">
              <a:solidFill>
                <a:schemeClr val="accent2"/>
              </a:solidFill>
            </a:endParaRPr>
          </a:p>
        </p:txBody>
      </p:sp>
      <p:pic>
        <p:nvPicPr>
          <p:cNvPr id="13" name="Content Placeholder 12">
            <a:extLst>
              <a:ext uri="{FF2B5EF4-FFF2-40B4-BE49-F238E27FC236}">
                <a16:creationId xmlns:a16="http://schemas.microsoft.com/office/drawing/2014/main" id="{305CDE60-3921-7499-B1C2-E47F4019B10F}"/>
              </a:ext>
            </a:extLst>
          </p:cNvPr>
          <p:cNvPicPr>
            <a:picLocks noGrp="1" noChangeAspect="1"/>
          </p:cNvPicPr>
          <p:nvPr>
            <p:ph idx="1"/>
          </p:nvPr>
        </p:nvPicPr>
        <p:blipFill>
          <a:blip r:embed="rId2"/>
          <a:stretch>
            <a:fillRect/>
          </a:stretch>
        </p:blipFill>
        <p:spPr>
          <a:xfrm>
            <a:off x="581192" y="1331088"/>
            <a:ext cx="11029616" cy="4824755"/>
          </a:xfrm>
        </p:spPr>
      </p:pic>
    </p:spTree>
    <p:extLst>
      <p:ext uri="{BB962C8B-B14F-4D97-AF65-F5344CB8AC3E}">
        <p14:creationId xmlns:p14="http://schemas.microsoft.com/office/powerpoint/2010/main" val="33730105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73</TotalTime>
  <Words>451</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Unicode MS</vt:lpstr>
      <vt:lpstr>Calibri</vt:lpstr>
      <vt:lpstr>Calibri Light</vt:lpstr>
      <vt:lpstr>Franklin Gothic Book</vt:lpstr>
      <vt:lpstr>Franklin Gothic Demi</vt:lpstr>
      <vt:lpstr>Wingdings 2</vt:lpstr>
      <vt:lpstr>DividendVTI</vt:lpstr>
      <vt:lpstr>RESEARCH AGENT</vt:lpstr>
      <vt:lpstr>OUTLINE</vt:lpstr>
      <vt:lpstr>Problem Statement</vt:lpstr>
      <vt:lpstr>Proposed Solution</vt:lpstr>
      <vt:lpstr>System  Approach</vt:lpstr>
      <vt:lpstr>Algorithm &amp; Deployment</vt:lpstr>
      <vt:lpstr>RESULT 1.1</vt:lpstr>
      <vt:lpstr>RESULT 1.2</vt:lpstr>
      <vt:lpstr>Result 1.3</vt:lpstr>
      <vt:lpstr>RESULT 1.4</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Jeelugu Jagadeesh</cp:lastModifiedBy>
  <cp:revision>27</cp:revision>
  <dcterms:created xsi:type="dcterms:W3CDTF">2021-05-26T16:50:10Z</dcterms:created>
  <dcterms:modified xsi:type="dcterms:W3CDTF">2025-08-02T06:09:08Z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