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Comfortaa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bold.fntdata"/><Relationship Id="rId21" Type="http://schemas.openxmlformats.org/officeDocument/2006/relationships/slide" Target="slides/slide16.xml"/><Relationship Id="rId43" Type="http://schemas.openxmlformats.org/officeDocument/2006/relationships/font" Target="fonts/Robot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Comfortaa-bold.fntdata"/><Relationship Id="rId25" Type="http://schemas.openxmlformats.org/officeDocument/2006/relationships/slide" Target="slides/slide20.xml"/><Relationship Id="rId47" Type="http://schemas.openxmlformats.org/officeDocument/2006/relationships/font" Target="fonts/Comfortaa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b017c85a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b017c85a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017c85a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b017c85a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b017c85a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b017c85a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b017c85a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b017c85a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b017c85a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b017c85a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b017c85a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b017c85a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b017c85a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b017c85a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b017c85a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b017c85a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b017c85a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b017c85a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b017c85a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b017c85a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b017c85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b017c85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b017c85a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b017c85a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b017c85a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b017c85a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b017c85a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b017c85a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b017c85a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b017c85a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b017c85a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b017c85a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b017c85a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b017c85a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b017c85a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b017c85a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b017c85a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b017c85a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b017c85a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b017c85a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b017c85a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b017c85a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017c85a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017c85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b017c85a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b017c85a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b017c85a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b017c85a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b017c85a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b017c85a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b017c85a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b017c85a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b017c85a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b017c85a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b017c85a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b017c85a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b017c85ab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b017c85a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b017c85ab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b017c85ab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b017c85a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b017c85a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b017c85a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b017c85a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017c85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017c85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017c85a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b017c85a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b017c85a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b017c85a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b017c85a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b017c85a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confluent.io/hub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ocs.confluent.io/current/connect/userguide.html#connect-configuring-worker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.mysql.com/downloads/connector/j/" TargetMode="External"/><Relationship Id="rId4" Type="http://schemas.openxmlformats.org/officeDocument/2006/relationships/hyperlink" Target="https://www.oracle.com/technetwork/database/application-development/jdbc/downloads/index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200" y="0"/>
            <a:ext cx="8959801" cy="50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4800"/>
            <a:ext cx="852060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0" y="161925"/>
            <a:ext cx="8695175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50" y="295450"/>
            <a:ext cx="8836626" cy="44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389450"/>
            <a:ext cx="8719349" cy="46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00" y="394684"/>
            <a:ext cx="8604000" cy="4312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25" y="389450"/>
            <a:ext cx="8668326" cy="42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75" y="445025"/>
            <a:ext cx="8658149" cy="42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50" y="445025"/>
            <a:ext cx="8762676" cy="42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25" y="322300"/>
            <a:ext cx="8693824" cy="43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8578625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347663"/>
            <a:ext cx="874395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428625"/>
            <a:ext cx="8667750" cy="428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7200" y="428613"/>
            <a:ext cx="10668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75" y="42875"/>
            <a:ext cx="8809775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3" y="280988"/>
            <a:ext cx="882967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228300"/>
            <a:ext cx="8667750" cy="44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8" y="385763"/>
            <a:ext cx="881062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419100"/>
            <a:ext cx="876300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50" y="263803"/>
            <a:ext cx="8753475" cy="44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268601"/>
            <a:ext cx="8667750" cy="44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50" y="376025"/>
            <a:ext cx="8924925" cy="43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34300"/>
            <a:ext cx="85206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highlight>
                  <a:srgbClr val="FFFF00"/>
                </a:highlight>
                <a:latin typeface="Georgia"/>
                <a:ea typeface="Georgia"/>
                <a:cs typeface="Georgia"/>
                <a:sym typeface="Georgia"/>
              </a:rPr>
              <a:t>Introducing Kafka Connect </a:t>
            </a:r>
            <a:endParaRPr b="1" sz="1700">
              <a:solidFill>
                <a:schemeClr val="dk2"/>
              </a:solidFill>
              <a:highlight>
                <a:srgbClr val="FFFF00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700">
                <a:solidFill>
                  <a:schemeClr val="dk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Large-scale streaming data import/export for Kafka</a:t>
            </a:r>
            <a:endParaRPr b="1" i="1" sz="27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75" y="1017725"/>
            <a:ext cx="8729175" cy="37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1675" y="4512325"/>
            <a:ext cx="402375" cy="3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00" y="335750"/>
            <a:ext cx="8734425" cy="423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00" y="147725"/>
            <a:ext cx="8689551" cy="4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https://www.confluent.io/hub/</a:t>
            </a:r>
            <a:endParaRPr/>
          </a:p>
        </p:txBody>
      </p: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confluent-hub install &lt;owner&gt;/&lt;component&gt;:&lt;version&gt;</a:t>
            </a:r>
            <a:endParaRPr sz="3000"/>
          </a:p>
          <a:p>
            <a:pPr indent="-304800" lvl="0" marL="685800" rtl="0" algn="l">
              <a:lnSpc>
                <a:spcPct val="178000"/>
              </a:lnSpc>
              <a:spcBef>
                <a:spcPts val="160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Roboto"/>
              <a:buChar char="●"/>
            </a:pPr>
            <a:r>
              <a:rPr lang="en" sz="13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&lt;owner&gt;</a:t>
            </a:r>
            <a:r>
              <a:rPr lang="en" sz="16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the name of component owner on Confluent Hub.</a:t>
            </a:r>
            <a:endParaRPr sz="1600">
              <a:solidFill>
                <a:srgbClr val="4A4A4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685800" rtl="0" algn="l">
              <a:lnSpc>
                <a:spcPct val="178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Roboto"/>
              <a:buChar char="●"/>
            </a:pPr>
            <a:r>
              <a:rPr lang="en" sz="13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&lt;component&gt;</a:t>
            </a:r>
            <a:r>
              <a:rPr lang="en" sz="16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the name of the component on Confluent Hub.</a:t>
            </a:r>
            <a:endParaRPr sz="1600">
              <a:solidFill>
                <a:srgbClr val="4A4A4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685800" rtl="0" algn="l">
              <a:lnSpc>
                <a:spcPct val="178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Roboto"/>
              <a:buChar char="●"/>
            </a:pPr>
            <a:r>
              <a:rPr lang="en" sz="13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&lt;version&gt;</a:t>
            </a:r>
            <a:r>
              <a:rPr lang="en" sz="16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either the version of the component on Confluent Hub or the literal </a:t>
            </a:r>
            <a:r>
              <a:rPr lang="en" sz="13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latest</a:t>
            </a:r>
            <a:r>
              <a:rPr lang="en" sz="1600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when you just want to install the latest version of the component.</a:t>
            </a:r>
            <a:endParaRPr sz="1600">
              <a:solidFill>
                <a:srgbClr val="4A4A4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0"/>
            <a:ext cx="85206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8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lang="en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lugins</a:t>
            </a:r>
            <a:endParaRPr b="1" sz="3800"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311700" y="537300"/>
            <a:ext cx="8520600" cy="44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Kafka Connect finds the plugins using a </a:t>
            </a:r>
            <a:r>
              <a:rPr i="1" lang="en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plugin path</a:t>
            </a:r>
            <a:r>
              <a:rPr lang="en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defined as a comma-separated list of directory paths in the </a:t>
            </a:r>
            <a:r>
              <a:rPr lang="en" sz="15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plugin.path</a:t>
            </a:r>
            <a:r>
              <a:rPr lang="en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4597CB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worker configuration property</a:t>
            </a:r>
            <a:r>
              <a:rPr lang="en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The following shows an example </a:t>
            </a:r>
            <a:r>
              <a:rPr lang="en" sz="15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plugin.path</a:t>
            </a:r>
            <a:r>
              <a:rPr lang="en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worker configuration property:</a:t>
            </a:r>
            <a:endParaRPr>
              <a:solidFill>
                <a:srgbClr val="4A4A4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1143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plugin.path=/usr/local/share/kafka/plugins  ------ in config file</a:t>
            </a:r>
            <a:endParaRPr sz="1500">
              <a:solidFill>
                <a:srgbClr val="40404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export CLASSPATH=/path/to/my/connectors/*  --while start</a:t>
            </a:r>
            <a:endParaRPr sz="1500">
              <a:solidFill>
                <a:srgbClr val="40404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bin/connect-standalone standalone.properties new-custom-connector.properties</a:t>
            </a:r>
            <a:endParaRPr sz="1500">
              <a:solidFill>
                <a:srgbClr val="40404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0404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0404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0"/>
            <a:ext cx="85206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5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Running Workers</a:t>
            </a:r>
            <a:endParaRPr b="1" sz="225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311700" y="644625"/>
            <a:ext cx="8520600" cy="3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Standalone Mode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bin/connect-standalone worker.properties connector1.properties [connector2.properties connector3.properties ...]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4A4A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If you run multiple standalone workers on the same host machine, the following two configuration properties must be unique for each worker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74C3C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offset.storage.file.filename</a:t>
            </a:r>
            <a:r>
              <a:rPr lang="en" sz="1600">
                <a:solidFill>
                  <a:srgbClr val="4A4A4A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: the storage file name for connector offsets.</a:t>
            </a:r>
            <a:endParaRPr sz="1600">
              <a:solidFill>
                <a:srgbClr val="4A4A4A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74C3C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rest.port</a:t>
            </a:r>
            <a:r>
              <a:rPr lang="en" sz="1500">
                <a:solidFill>
                  <a:srgbClr val="4A4A4A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: the port the REST interface listens on for HTTP requests. This must be unique for each worker running on one host machine.</a:t>
            </a:r>
            <a:endParaRPr sz="1900">
              <a:solidFill>
                <a:srgbClr val="4A4A4A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0" y="0"/>
            <a:ext cx="85206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00"/>
                </a:highlight>
                <a:latin typeface="Comfortaa"/>
                <a:ea typeface="Comfortaa"/>
                <a:cs typeface="Comfortaa"/>
                <a:sym typeface="Comfortaa"/>
              </a:rPr>
              <a:t>Distributed Mode</a:t>
            </a:r>
            <a:endParaRPr b="1" sz="1800">
              <a:solidFill>
                <a:srgbClr val="000000"/>
              </a:solidFill>
              <a:highlight>
                <a:srgbClr val="FFFF00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257975" y="510300"/>
            <a:ext cx="8520600" cy="45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4A4A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Connect stores connector and task configurations, offsets, and status in several Kafka topics. These are referred to as Kafka Connect internal topics.</a:t>
            </a:r>
            <a:endParaRPr>
              <a:solidFill>
                <a:srgbClr val="4A4A4A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# config.storage.topic=connect-configs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# offset.storage.topic=connect-offsets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# status.storage.topic=connect-status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Bootstrap.servers</a:t>
            </a:r>
            <a:endParaRPr b="1">
              <a:solidFill>
                <a:srgbClr val="43434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Plugin.path</a:t>
            </a:r>
            <a:endParaRPr b="1">
              <a:solidFill>
                <a:srgbClr val="43434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Group.id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14300" marR="1143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highlight>
                  <a:srgbClr val="F5F5F5"/>
                </a:highlight>
                <a:latin typeface="Comfortaa"/>
                <a:ea typeface="Comfortaa"/>
                <a:cs typeface="Comfortaa"/>
                <a:sym typeface="Comfortaa"/>
              </a:rPr>
              <a:t>./bin/connect-distributed       --deamon worker.properties</a:t>
            </a:r>
            <a:endParaRPr sz="1100">
              <a:solidFill>
                <a:srgbClr val="434343"/>
              </a:solidFill>
              <a:highlight>
                <a:srgbClr val="F5F5F5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E74C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A4A4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A4A4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A4A4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4A4A4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311700" y="174575"/>
            <a:ext cx="8520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 connector </a:t>
            </a:r>
            <a:endParaRPr/>
          </a:p>
        </p:txBody>
      </p:sp>
      <p:sp>
        <p:nvSpPr>
          <p:cNvPr id="299" name="Google Shape;299;p48"/>
          <p:cNvSpPr txBox="1"/>
          <p:nvPr>
            <p:ph idx="1" type="body"/>
          </p:nvPr>
        </p:nvSpPr>
        <p:spPr>
          <a:xfrm>
            <a:off x="311700" y="658050"/>
            <a:ext cx="8520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1:- check jdbc connector jar files in plugin path, in not install it.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confluent-hub install confluentinc/kafka-connect-jdbc:latest  or manual or copy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Step;2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JDBC drivers  for each type move to same directory in plugin path in jdbc 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https://dev.mysql.com/downloads/connector/j/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https://www.oracle.com/technetwork/database/application-development/jdbc/downloads/index.html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If the </a:t>
            </a:r>
            <a:r>
              <a:rPr lang="en" sz="13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kafka-connect-jdbc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JAR is located elsewhere, then use </a:t>
            </a:r>
            <a:r>
              <a:rPr lang="en" sz="13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plugin.path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to point to the folder containing it and make sure that the JDBC driver is in the same folder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Step3 :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Restart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connector if it run .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idx="1" type="body"/>
          </p:nvPr>
        </p:nvSpPr>
        <p:spPr>
          <a:xfrm>
            <a:off x="0" y="53725"/>
            <a:ext cx="9144000" cy="50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curl -X POST http://localhost:8083/connectors -H "Content-Type: application/json" -d '{</a:t>
            </a:r>
            <a:endParaRPr sz="13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"name": "jdbc_source_mysql_01",</a:t>
            </a:r>
            <a:endParaRPr sz="13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"config": {</a:t>
            </a:r>
            <a:endParaRPr sz="13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"connector.class": "io.confluent.connect.jdbc.JdbcSourceConnector",</a:t>
            </a:r>
            <a:endParaRPr sz="13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"connection.url": "jdbc:mysql://mysql:3306/demo",</a:t>
            </a:r>
            <a:endParaRPr sz="13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"connection.user": "connect_user",</a:t>
            </a:r>
            <a:endParaRPr sz="13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"connection.password": "asgard",</a:t>
            </a:r>
            <a:endParaRPr sz="13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"topic.prefix": "mysql-01-",</a:t>
            </a:r>
            <a:endParaRPr sz="13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"mode":"bulk"</a:t>
            </a:r>
            <a:endParaRPr sz="13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sz="13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}'</a:t>
            </a:r>
            <a:endParaRPr sz="13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5" y="107425"/>
            <a:ext cx="9058275" cy="48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25" y="322300"/>
            <a:ext cx="8823175" cy="46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319088"/>
            <a:ext cx="8686800" cy="45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8563" y="521825"/>
            <a:ext cx="12668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5463" y="445025"/>
            <a:ext cx="126682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75" y="200025"/>
            <a:ext cx="87426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8" y="309563"/>
            <a:ext cx="869632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Modes 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Standalone mode</a:t>
            </a:r>
            <a:r>
              <a:rPr lang="en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useful for development and testing Kafka Connect on a local machine. It can also be used for environments that typically use single agents (for example, sending web server logs to Kafka).</a:t>
            </a:r>
            <a:endParaRPr>
              <a:solidFill>
                <a:srgbClr val="4A4A4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8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Distributed mode</a:t>
            </a:r>
            <a:r>
              <a:rPr lang="en">
                <a:solidFill>
                  <a:srgbClr val="4A4A4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runs Connect workers on multiple machines (nodes). These form a Connect cluster. Kafka Connect distributes running connectors across the cluster. You can add more nodes or remove nodes as your needs evolve.</a:t>
            </a:r>
            <a:endParaRPr>
              <a:solidFill>
                <a:srgbClr val="4A4A4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