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10287000" cx="18288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8c56df20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48c56df203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8c56df20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48c56df203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8c56df20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48c56df20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8c56df20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48c56df203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8c56df20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48c56df203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8c56df20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48c56df203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8c56df20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48c56df203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8c56df20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48c56df203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8c56df20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48c56df203_0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8c56df20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48c56df203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91633d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491633d17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48c56df20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48c56df203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8c56df20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48c56df203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8c56df20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48c56df203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8c56df20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48c56df203_0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8c56df203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48c56df203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8c56df20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48c56df203_0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8c56df2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48c56df20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8c56df20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48c56df20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8c56df2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48c56df20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8c56df20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48c56df20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8c56df2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48c56df20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83" name="Shape 83"/>
        <p:cNvGrpSpPr/>
        <p:nvPr/>
      </p:nvGrpSpPr>
      <p:grpSpPr>
        <a:xfrm>
          <a:off x="0" y="0"/>
          <a:ext cx="0" cy="0"/>
          <a:chOff x="0" y="0"/>
          <a:chExt cx="0" cy="0"/>
        </a:xfrm>
      </p:grpSpPr>
      <p:grpSp>
        <p:nvGrpSpPr>
          <p:cNvPr id="84" name="Google Shape;84;p13"/>
          <p:cNvGrpSpPr/>
          <p:nvPr/>
        </p:nvGrpSpPr>
        <p:grpSpPr>
          <a:xfrm>
            <a:off x="14475014" y="-12"/>
            <a:ext cx="3812987" cy="10431728"/>
            <a:chOff x="0" y="-38100"/>
            <a:chExt cx="1004237" cy="2747433"/>
          </a:xfrm>
        </p:grpSpPr>
        <p:sp>
          <p:nvSpPr>
            <p:cNvPr id="85" name="Google Shape;85;p13"/>
            <p:cNvSpPr/>
            <p:nvPr/>
          </p:nvSpPr>
          <p:spPr>
            <a:xfrm>
              <a:off x="0" y="0"/>
              <a:ext cx="1004237" cy="2709333"/>
            </a:xfrm>
            <a:custGeom>
              <a:rect b="b" l="l" r="r" t="t"/>
              <a:pathLst>
                <a:path extrusionOk="0" h="2709333" w="1004237">
                  <a:moveTo>
                    <a:pt x="0" y="0"/>
                  </a:moveTo>
                  <a:lnTo>
                    <a:pt x="1004237" y="0"/>
                  </a:lnTo>
                  <a:lnTo>
                    <a:pt x="1004237" y="2709333"/>
                  </a:lnTo>
                  <a:lnTo>
                    <a:pt x="0" y="2709333"/>
                  </a:lnTo>
                  <a:close/>
                </a:path>
              </a:pathLst>
            </a:custGeom>
            <a:solidFill>
              <a:srgbClr val="A5A58D"/>
            </a:solidFill>
            <a:ln>
              <a:noFill/>
            </a:ln>
          </p:spPr>
        </p:sp>
        <p:sp>
          <p:nvSpPr>
            <p:cNvPr id="86" name="Google Shape;86;p1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p:nvPr/>
        </p:nvSpPr>
        <p:spPr>
          <a:xfrm>
            <a:off x="13695608" y="4364069"/>
            <a:ext cx="1558861" cy="1558861"/>
          </a:xfrm>
          <a:custGeom>
            <a:rect b="b" l="l" r="r" t="t"/>
            <a:pathLst>
              <a:path extrusionOk="0" h="1558861" w="1558861">
                <a:moveTo>
                  <a:pt x="0" y="0"/>
                </a:moveTo>
                <a:lnTo>
                  <a:pt x="1558861" y="0"/>
                </a:lnTo>
                <a:lnTo>
                  <a:pt x="1558861" y="1558862"/>
                </a:lnTo>
                <a:lnTo>
                  <a:pt x="0" y="1558862"/>
                </a:lnTo>
                <a:lnTo>
                  <a:pt x="0" y="0"/>
                </a:lnTo>
                <a:close/>
              </a:path>
            </a:pathLst>
          </a:custGeom>
          <a:blipFill rotWithShape="1">
            <a:blip r:embed="rId3">
              <a:alphaModFix/>
            </a:blip>
            <a:stretch>
              <a:fillRect b="0" l="0" r="0" t="0"/>
            </a:stretch>
          </a:blipFill>
          <a:ln>
            <a:noFill/>
          </a:ln>
        </p:spPr>
      </p:sp>
      <p:sp>
        <p:nvSpPr>
          <p:cNvPr id="88" name="Google Shape;88;p13"/>
          <p:cNvSpPr txBox="1"/>
          <p:nvPr/>
        </p:nvSpPr>
        <p:spPr>
          <a:xfrm>
            <a:off x="1594500" y="1323225"/>
            <a:ext cx="12101100" cy="24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7000">
                <a:solidFill>
                  <a:srgbClr val="BF7343"/>
                </a:solidFill>
                <a:latin typeface="Calibri"/>
                <a:ea typeface="Calibri"/>
                <a:cs typeface="Calibri"/>
                <a:sym typeface="Calibri"/>
              </a:rPr>
              <a:t>SENTIMENT ANALYSIS OF RESTAURANT REVIEWS</a:t>
            </a:r>
            <a:endParaRPr b="1" sz="7000">
              <a:solidFill>
                <a:srgbClr val="BF7343"/>
              </a:solidFill>
              <a:latin typeface="Calibri"/>
              <a:ea typeface="Calibri"/>
              <a:cs typeface="Calibri"/>
              <a:sym typeface="Calibri"/>
            </a:endParaRPr>
          </a:p>
        </p:txBody>
      </p:sp>
      <p:sp>
        <p:nvSpPr>
          <p:cNvPr id="89" name="Google Shape;89;p13"/>
          <p:cNvSpPr txBox="1"/>
          <p:nvPr/>
        </p:nvSpPr>
        <p:spPr>
          <a:xfrm>
            <a:off x="1125000" y="4652600"/>
            <a:ext cx="11065800" cy="46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200">
                <a:solidFill>
                  <a:srgbClr val="404040"/>
                </a:solidFill>
              </a:rPr>
              <a:t>STUDENT DETAILS</a:t>
            </a:r>
            <a:endParaRPr b="1" sz="4200">
              <a:solidFill>
                <a:srgbClr val="404040"/>
              </a:solidFill>
            </a:endParaRPr>
          </a:p>
          <a:p>
            <a:pPr indent="0" lvl="0" marL="0" rtl="0" algn="l">
              <a:spcBef>
                <a:spcPts val="0"/>
              </a:spcBef>
              <a:spcAft>
                <a:spcPts val="0"/>
              </a:spcAft>
              <a:buNone/>
            </a:pPr>
            <a:r>
              <a:t/>
            </a:r>
            <a:endParaRPr sz="2700">
              <a:solidFill>
                <a:srgbClr val="404040"/>
              </a:solidFill>
            </a:endParaRPr>
          </a:p>
          <a:p>
            <a:pPr indent="0" lvl="0" marL="0" rtl="0" algn="l">
              <a:lnSpc>
                <a:spcPct val="115000"/>
              </a:lnSpc>
              <a:spcBef>
                <a:spcPts val="0"/>
              </a:spcBef>
              <a:spcAft>
                <a:spcPts val="0"/>
              </a:spcAft>
              <a:buNone/>
            </a:pPr>
            <a:r>
              <a:rPr b="1" lang="en-US" sz="2800">
                <a:solidFill>
                  <a:schemeClr val="dk1"/>
                </a:solidFill>
              </a:rPr>
              <a:t>Name: </a:t>
            </a:r>
            <a:r>
              <a:rPr lang="en-US" sz="2800">
                <a:solidFill>
                  <a:srgbClr val="5B0F00"/>
                </a:solidFill>
              </a:rPr>
              <a:t>Pulaparthi Sri Rama Venkata Jagadeesh</a:t>
            </a:r>
            <a:endParaRPr sz="2800">
              <a:solidFill>
                <a:srgbClr val="5B0F00"/>
              </a:solidFill>
            </a:endParaRPr>
          </a:p>
          <a:p>
            <a:pPr indent="0" lvl="0" marL="0" rtl="0" algn="l">
              <a:lnSpc>
                <a:spcPct val="115000"/>
              </a:lnSpc>
              <a:spcBef>
                <a:spcPts val="0"/>
              </a:spcBef>
              <a:spcAft>
                <a:spcPts val="0"/>
              </a:spcAft>
              <a:buNone/>
            </a:pPr>
            <a:r>
              <a:rPr b="1" lang="en-US" sz="2800">
                <a:solidFill>
                  <a:schemeClr val="dk1"/>
                </a:solidFill>
              </a:rPr>
              <a:t>Skills Build Email ID:</a:t>
            </a:r>
            <a:r>
              <a:rPr b="1" lang="en-US" sz="2800">
                <a:solidFill>
                  <a:srgbClr val="5B0F00"/>
                </a:solidFill>
              </a:rPr>
              <a:t> </a:t>
            </a:r>
            <a:r>
              <a:rPr lang="en-US" sz="2800">
                <a:solidFill>
                  <a:srgbClr val="5B0F00"/>
                </a:solidFill>
              </a:rPr>
              <a:t>pm4827@srmist.edu.in</a:t>
            </a:r>
            <a:endParaRPr sz="2800">
              <a:solidFill>
                <a:srgbClr val="5B0F00"/>
              </a:solidFill>
            </a:endParaRPr>
          </a:p>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rPr>
              <a:t>AICTE Student ID: </a:t>
            </a:r>
            <a:r>
              <a:rPr lang="en-US" sz="2800">
                <a:solidFill>
                  <a:srgbClr val="5B0F00"/>
                </a:solidFill>
              </a:rPr>
              <a:t>STU636585f9cb4d41667597817</a:t>
            </a:r>
            <a:endParaRPr sz="2800">
              <a:solidFill>
                <a:srgbClr val="5B0F00"/>
              </a:solidFill>
            </a:endParaRPr>
          </a:p>
          <a:p>
            <a:pPr indent="0" lvl="0" marL="0" rtl="0" algn="l">
              <a:lnSpc>
                <a:spcPct val="115000"/>
              </a:lnSpc>
              <a:spcBef>
                <a:spcPts val="0"/>
              </a:spcBef>
              <a:spcAft>
                <a:spcPts val="0"/>
              </a:spcAft>
              <a:buNone/>
            </a:pPr>
            <a:r>
              <a:rPr b="1" lang="en-US" sz="2800">
                <a:solidFill>
                  <a:schemeClr val="dk1"/>
                </a:solidFill>
              </a:rPr>
              <a:t>College Name: </a:t>
            </a:r>
            <a:r>
              <a:rPr lang="en-US" sz="2800">
                <a:solidFill>
                  <a:srgbClr val="85200C"/>
                </a:solidFill>
              </a:rPr>
              <a:t>SRM Institute of Science and Technology</a:t>
            </a:r>
            <a:endParaRPr sz="2800">
              <a:solidFill>
                <a:srgbClr val="85200C"/>
              </a:solidFill>
            </a:endParaRPr>
          </a:p>
          <a:p>
            <a:pPr indent="0" lvl="0" marL="0" rtl="0" algn="l">
              <a:lnSpc>
                <a:spcPct val="115000"/>
              </a:lnSpc>
              <a:spcBef>
                <a:spcPts val="0"/>
              </a:spcBef>
              <a:spcAft>
                <a:spcPts val="0"/>
              </a:spcAft>
              <a:buNone/>
            </a:pPr>
            <a:r>
              <a:rPr b="1" lang="en-US" sz="2800">
                <a:solidFill>
                  <a:schemeClr val="dk1"/>
                </a:solidFill>
              </a:rPr>
              <a:t>College State: </a:t>
            </a:r>
            <a:r>
              <a:rPr lang="en-US" sz="2800">
                <a:solidFill>
                  <a:srgbClr val="5B0F00"/>
                </a:solidFill>
              </a:rPr>
              <a:t>TAMIL NADU</a:t>
            </a:r>
            <a:endParaRPr sz="2800">
              <a:solidFill>
                <a:srgbClr val="5B0F00"/>
              </a:solidFill>
            </a:endParaRPr>
          </a:p>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rPr>
              <a:t>Internship Domain: </a:t>
            </a:r>
            <a:r>
              <a:rPr lang="en-US" sz="2800">
                <a:solidFill>
                  <a:srgbClr val="5B0F00"/>
                </a:solidFill>
              </a:rPr>
              <a:t>Artificial Intelligence</a:t>
            </a:r>
            <a:r>
              <a:rPr b="1" lang="en-US" sz="2800">
                <a:solidFill>
                  <a:schemeClr val="dk1"/>
                </a:solidFill>
              </a:rPr>
              <a:t>                             </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rPr>
              <a:t>Internship Start and End Date: </a:t>
            </a:r>
            <a:r>
              <a:rPr lang="en-US" sz="2800">
                <a:solidFill>
                  <a:srgbClr val="5B0F00"/>
                </a:solidFill>
              </a:rPr>
              <a:t>18th August - 30th September</a:t>
            </a:r>
            <a:endParaRPr sz="2800">
              <a:solidFill>
                <a:srgbClr val="5B0F00"/>
              </a:solidFill>
            </a:endParaRPr>
          </a:p>
          <a:p>
            <a:pPr indent="0" lvl="0" marL="0" rtl="0" algn="l">
              <a:lnSpc>
                <a:spcPct val="115000"/>
              </a:lnSpc>
              <a:spcBef>
                <a:spcPts val="0"/>
              </a:spcBef>
              <a:spcAft>
                <a:spcPts val="0"/>
              </a:spcAft>
              <a:buClr>
                <a:schemeClr val="dk1"/>
              </a:buClr>
              <a:buSzPts val="1100"/>
              <a:buFont typeface="Arial"/>
              <a:buNone/>
            </a:pPr>
            <a:r>
              <a:t/>
            </a:r>
            <a:endParaRPr sz="3800">
              <a:solidFill>
                <a:srgbClr val="40404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74" name="Shape 174"/>
        <p:cNvGrpSpPr/>
        <p:nvPr/>
      </p:nvGrpSpPr>
      <p:grpSpPr>
        <a:xfrm>
          <a:off x="0" y="0"/>
          <a:ext cx="0" cy="0"/>
          <a:chOff x="0" y="0"/>
          <a:chExt cx="0" cy="0"/>
        </a:xfrm>
      </p:grpSpPr>
      <p:grpSp>
        <p:nvGrpSpPr>
          <p:cNvPr id="175" name="Google Shape;175;p22"/>
          <p:cNvGrpSpPr/>
          <p:nvPr/>
        </p:nvGrpSpPr>
        <p:grpSpPr>
          <a:xfrm rot="10800000">
            <a:off x="15179521" y="-66"/>
            <a:ext cx="3085741" cy="10431728"/>
            <a:chOff x="0" y="-38100"/>
            <a:chExt cx="812700" cy="2747433"/>
          </a:xfrm>
        </p:grpSpPr>
        <p:sp>
          <p:nvSpPr>
            <p:cNvPr id="176" name="Google Shape;176;p22"/>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177" name="Google Shape;177;p22"/>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8" name="Google Shape;178;p22"/>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sp>
        <p:nvSpPr>
          <p:cNvPr id="179" name="Google Shape;179;p22"/>
          <p:cNvSpPr txBox="1"/>
          <p:nvPr/>
        </p:nvSpPr>
        <p:spPr>
          <a:xfrm>
            <a:off x="668925" y="1058275"/>
            <a:ext cx="14600100" cy="11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5500">
                <a:solidFill>
                  <a:srgbClr val="404040"/>
                </a:solidFill>
              </a:rPr>
              <a:t>How did you customize the project and make it your own</a:t>
            </a:r>
            <a:endParaRPr b="1" sz="5500">
              <a:latin typeface="Calibri"/>
              <a:ea typeface="Calibri"/>
              <a:cs typeface="Calibri"/>
              <a:sym typeface="Calibri"/>
            </a:endParaRPr>
          </a:p>
        </p:txBody>
      </p:sp>
      <p:sp>
        <p:nvSpPr>
          <p:cNvPr id="180" name="Google Shape;180;p22"/>
          <p:cNvSpPr txBox="1"/>
          <p:nvPr/>
        </p:nvSpPr>
        <p:spPr>
          <a:xfrm>
            <a:off x="896925" y="3628375"/>
            <a:ext cx="14144100" cy="5814300"/>
          </a:xfrm>
          <a:prstGeom prst="rect">
            <a:avLst/>
          </a:prstGeom>
          <a:noFill/>
          <a:ln>
            <a:noFill/>
          </a:ln>
        </p:spPr>
        <p:txBody>
          <a:bodyPr anchorCtr="0" anchor="t" bIns="91425" lIns="91425" spcFirstLastPara="1" rIns="91425" wrap="square" tIns="91425">
            <a:noAutofit/>
          </a:bodyPr>
          <a:lstStyle/>
          <a:p>
            <a:pPr indent="-431800" lvl="0" marL="457200" rtl="0" algn="just">
              <a:spcBef>
                <a:spcPts val="0"/>
              </a:spcBef>
              <a:spcAft>
                <a:spcPts val="0"/>
              </a:spcAft>
              <a:buSzPts val="3200"/>
              <a:buFont typeface="Calibri"/>
              <a:buChar char="●"/>
            </a:pPr>
            <a:r>
              <a:rPr lang="en-US" sz="3200">
                <a:solidFill>
                  <a:srgbClr val="374151"/>
                </a:solidFill>
                <a:latin typeface="Roboto"/>
                <a:ea typeface="Roboto"/>
                <a:cs typeface="Roboto"/>
                <a:sym typeface="Roboto"/>
              </a:rPr>
              <a:t>Utilising </a:t>
            </a:r>
            <a:r>
              <a:rPr lang="en-US" sz="3200">
                <a:solidFill>
                  <a:srgbClr val="404040"/>
                </a:solidFill>
              </a:rPr>
              <a:t>I used my knowledge of language and my ability to understand the context of text to improve the accuracy of the sentiment analysis.</a:t>
            </a:r>
            <a:endParaRPr sz="3200">
              <a:solidFill>
                <a:srgbClr val="404040"/>
              </a:solidFill>
            </a:endParaRPr>
          </a:p>
          <a:p>
            <a:pPr indent="-431800" lvl="0" marL="457200" rtl="0" algn="just">
              <a:lnSpc>
                <a:spcPct val="110000"/>
              </a:lnSpc>
              <a:spcBef>
                <a:spcPts val="0"/>
              </a:spcBef>
              <a:spcAft>
                <a:spcPts val="0"/>
              </a:spcAft>
              <a:buSzPts val="3200"/>
              <a:buFont typeface="Calibri"/>
              <a:buChar char="●"/>
            </a:pPr>
            <a:r>
              <a:rPr lang="en-US" sz="3200">
                <a:solidFill>
                  <a:srgbClr val="404040"/>
                </a:solidFill>
              </a:rPr>
              <a:t>I made the project more flexible and scalable. My model can be used to analyze different types of text data, including restaurant reviews, social media posts, and customer surveys. It can also be used to analyze large volumes of text data in a short amount of time.</a:t>
            </a:r>
            <a:endParaRPr sz="3200">
              <a:solidFill>
                <a:srgbClr val="404040"/>
              </a:solidFill>
            </a:endParaRPr>
          </a:p>
          <a:p>
            <a:pPr indent="-431800" lvl="0" marL="457200" rtl="0" algn="just">
              <a:lnSpc>
                <a:spcPct val="110000"/>
              </a:lnSpc>
              <a:spcBef>
                <a:spcPts val="0"/>
              </a:spcBef>
              <a:spcAft>
                <a:spcPts val="0"/>
              </a:spcAft>
              <a:buSzPts val="3200"/>
              <a:buFont typeface="Calibri"/>
              <a:buChar char="●"/>
            </a:pPr>
            <a:r>
              <a:rPr lang="en-US" sz="3200">
                <a:solidFill>
                  <a:srgbClr val="404040"/>
                </a:solidFill>
              </a:rPr>
              <a:t>I made the project easier to use and deploy. Restaurants can simply provide me with a set of restaurant reviews, and I will return the sentiment of each review. This information can then be used to improve the restaurant experience for customers.</a:t>
            </a:r>
            <a:endParaRPr sz="3200">
              <a:solidFill>
                <a:srgbClr val="404040"/>
              </a:solidFill>
            </a:endParaRPr>
          </a:p>
          <a:p>
            <a:pPr indent="0" lvl="0" marL="0" rtl="0" algn="l">
              <a:spcBef>
                <a:spcPts val="60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84" name="Shape 184"/>
        <p:cNvGrpSpPr/>
        <p:nvPr/>
      </p:nvGrpSpPr>
      <p:grpSpPr>
        <a:xfrm>
          <a:off x="0" y="0"/>
          <a:ext cx="0" cy="0"/>
          <a:chOff x="0" y="0"/>
          <a:chExt cx="0" cy="0"/>
        </a:xfrm>
      </p:grpSpPr>
      <p:grpSp>
        <p:nvGrpSpPr>
          <p:cNvPr id="185" name="Google Shape;185;p23"/>
          <p:cNvGrpSpPr/>
          <p:nvPr/>
        </p:nvGrpSpPr>
        <p:grpSpPr>
          <a:xfrm rot="10800000">
            <a:off x="-1073817" y="-66"/>
            <a:ext cx="3085741" cy="10431728"/>
            <a:chOff x="0" y="-38100"/>
            <a:chExt cx="812700" cy="2747433"/>
          </a:xfrm>
        </p:grpSpPr>
        <p:sp>
          <p:nvSpPr>
            <p:cNvPr id="186" name="Google Shape;186;p23"/>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187" name="Google Shape;187;p23"/>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23"/>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sp>
        <p:nvSpPr>
          <p:cNvPr id="189" name="Google Shape;189;p23"/>
          <p:cNvSpPr txBox="1"/>
          <p:nvPr/>
        </p:nvSpPr>
        <p:spPr>
          <a:xfrm>
            <a:off x="5719425" y="779725"/>
            <a:ext cx="5936400" cy="17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0">
                <a:latin typeface="Calibri"/>
                <a:ea typeface="Calibri"/>
                <a:cs typeface="Calibri"/>
                <a:sym typeface="Calibri"/>
              </a:rPr>
              <a:t>MODELLING</a:t>
            </a:r>
            <a:endParaRPr sz="7000">
              <a:latin typeface="Calibri"/>
              <a:ea typeface="Calibri"/>
              <a:cs typeface="Calibri"/>
              <a:sym typeface="Calibri"/>
            </a:endParaRPr>
          </a:p>
        </p:txBody>
      </p:sp>
      <p:sp>
        <p:nvSpPr>
          <p:cNvPr id="190" name="Google Shape;190;p23"/>
          <p:cNvSpPr txBox="1"/>
          <p:nvPr/>
        </p:nvSpPr>
        <p:spPr>
          <a:xfrm>
            <a:off x="3880875" y="2551825"/>
            <a:ext cx="13357200" cy="6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300">
                <a:latin typeface="Calibri"/>
                <a:ea typeface="Calibri"/>
                <a:cs typeface="Calibri"/>
                <a:sym typeface="Calibri"/>
              </a:rPr>
              <a:t>Multinomial Naive Bayes algorithm:</a:t>
            </a:r>
            <a:endParaRPr b="1" sz="4300">
              <a:latin typeface="Calibri"/>
              <a:ea typeface="Calibri"/>
              <a:cs typeface="Calibri"/>
              <a:sym typeface="Calibri"/>
            </a:endParaRPr>
          </a:p>
          <a:p>
            <a:pPr indent="-476250" lvl="0" marL="457200" rtl="0" algn="just">
              <a:spcBef>
                <a:spcPts val="0"/>
              </a:spcBef>
              <a:spcAft>
                <a:spcPts val="0"/>
              </a:spcAft>
              <a:buSzPts val="3900"/>
              <a:buFont typeface="Calibri"/>
              <a:buChar char="●"/>
            </a:pPr>
            <a:r>
              <a:rPr lang="en-US" sz="3900">
                <a:latin typeface="Calibri"/>
                <a:ea typeface="Calibri"/>
                <a:cs typeface="Calibri"/>
                <a:sym typeface="Calibri"/>
              </a:rPr>
              <a:t>A probabilistic classification algorithm well-suited for text classification tasks, such as sentiment analysis.</a:t>
            </a:r>
            <a:endParaRPr sz="3900">
              <a:latin typeface="Calibri"/>
              <a:ea typeface="Calibri"/>
              <a:cs typeface="Calibri"/>
              <a:sym typeface="Calibri"/>
            </a:endParaRPr>
          </a:p>
          <a:p>
            <a:pPr indent="-476250" lvl="0" marL="457200" rtl="0" algn="just">
              <a:spcBef>
                <a:spcPts val="0"/>
              </a:spcBef>
              <a:spcAft>
                <a:spcPts val="0"/>
              </a:spcAft>
              <a:buSzPts val="3900"/>
              <a:buFont typeface="Calibri"/>
              <a:buChar char="●"/>
            </a:pPr>
            <a:r>
              <a:rPr lang="en-US" sz="3900">
                <a:latin typeface="Calibri"/>
                <a:ea typeface="Calibri"/>
                <a:cs typeface="Calibri"/>
                <a:sym typeface="Calibri"/>
              </a:rPr>
              <a:t>Assumes that the features of the data are independent of each other.</a:t>
            </a:r>
            <a:endParaRPr sz="3900">
              <a:latin typeface="Calibri"/>
              <a:ea typeface="Calibri"/>
              <a:cs typeface="Calibri"/>
              <a:sym typeface="Calibri"/>
            </a:endParaRPr>
          </a:p>
          <a:p>
            <a:pPr indent="-476250" lvl="0" marL="457200" rtl="0" algn="just">
              <a:spcBef>
                <a:spcPts val="0"/>
              </a:spcBef>
              <a:spcAft>
                <a:spcPts val="0"/>
              </a:spcAft>
              <a:buSzPts val="3900"/>
              <a:buFont typeface="Calibri"/>
              <a:buChar char="●"/>
            </a:pPr>
            <a:r>
              <a:rPr lang="en-US" sz="3900">
                <a:latin typeface="Calibri"/>
                <a:ea typeface="Calibri"/>
                <a:cs typeface="Calibri"/>
                <a:sym typeface="Calibri"/>
              </a:rPr>
              <a:t>Learns the probabilities of each word in the dataset belonging to each sentiment class (positive or negative).</a:t>
            </a:r>
            <a:endParaRPr sz="3900">
              <a:latin typeface="Calibri"/>
              <a:ea typeface="Calibri"/>
              <a:cs typeface="Calibri"/>
              <a:sym typeface="Calibri"/>
            </a:endParaRPr>
          </a:p>
          <a:p>
            <a:pPr indent="-476250" lvl="0" marL="457200" rtl="0" algn="just">
              <a:spcBef>
                <a:spcPts val="0"/>
              </a:spcBef>
              <a:spcAft>
                <a:spcPts val="0"/>
              </a:spcAft>
              <a:buSzPts val="3900"/>
              <a:buFont typeface="Calibri"/>
              <a:buChar char="●"/>
            </a:pPr>
            <a:r>
              <a:rPr lang="en-US" sz="3900">
                <a:latin typeface="Calibri"/>
                <a:ea typeface="Calibri"/>
                <a:cs typeface="Calibri"/>
                <a:sym typeface="Calibri"/>
              </a:rPr>
              <a:t>Predicts the sentiment of a new review by calculating the probability of the review belonging to each sentiment class and then predicting the class with the highest probability.</a:t>
            </a:r>
            <a:endParaRPr sz="39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94" name="Shape 194"/>
        <p:cNvGrpSpPr/>
        <p:nvPr/>
      </p:nvGrpSpPr>
      <p:grpSpPr>
        <a:xfrm>
          <a:off x="0" y="0"/>
          <a:ext cx="0" cy="0"/>
          <a:chOff x="0" y="0"/>
          <a:chExt cx="0" cy="0"/>
        </a:xfrm>
      </p:grpSpPr>
      <p:grpSp>
        <p:nvGrpSpPr>
          <p:cNvPr id="195" name="Google Shape;195;p24"/>
          <p:cNvGrpSpPr/>
          <p:nvPr/>
        </p:nvGrpSpPr>
        <p:grpSpPr>
          <a:xfrm rot="10800000">
            <a:off x="15179521" y="-66"/>
            <a:ext cx="3085741" cy="10431728"/>
            <a:chOff x="0" y="-38100"/>
            <a:chExt cx="812700" cy="2747433"/>
          </a:xfrm>
        </p:grpSpPr>
        <p:sp>
          <p:nvSpPr>
            <p:cNvPr id="196" name="Google Shape;196;p24"/>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197" name="Google Shape;197;p24"/>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8" name="Google Shape;198;p24"/>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sp>
        <p:nvSpPr>
          <p:cNvPr id="199" name="Google Shape;199;p24"/>
          <p:cNvSpPr txBox="1"/>
          <p:nvPr/>
        </p:nvSpPr>
        <p:spPr>
          <a:xfrm>
            <a:off x="1488550" y="1289250"/>
            <a:ext cx="12537600" cy="77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100">
                <a:latin typeface="Calibri"/>
                <a:ea typeface="Calibri"/>
                <a:cs typeface="Calibri"/>
                <a:sym typeface="Calibri"/>
              </a:rPr>
              <a:t>RANDOM FOREST CLASSIFIER:</a:t>
            </a:r>
            <a:endParaRPr b="1" sz="4100">
              <a:latin typeface="Calibri"/>
              <a:ea typeface="Calibri"/>
              <a:cs typeface="Calibri"/>
              <a:sym typeface="Calibri"/>
            </a:endParaRPr>
          </a:p>
          <a:p>
            <a:pPr indent="0" lvl="0" marL="0" rtl="0" algn="l">
              <a:spcBef>
                <a:spcPts val="0"/>
              </a:spcBef>
              <a:spcAft>
                <a:spcPts val="0"/>
              </a:spcAft>
              <a:buNone/>
            </a:pPr>
            <a:r>
              <a:t/>
            </a:r>
            <a:endParaRPr b="1" sz="3500">
              <a:latin typeface="Calibri"/>
              <a:ea typeface="Calibri"/>
              <a:cs typeface="Calibri"/>
              <a:sym typeface="Calibri"/>
            </a:endParaRPr>
          </a:p>
          <a:p>
            <a:pPr indent="-450850" lvl="0" marL="457200" rtl="0" algn="just">
              <a:spcBef>
                <a:spcPts val="0"/>
              </a:spcBef>
              <a:spcAft>
                <a:spcPts val="0"/>
              </a:spcAft>
              <a:buSzPts val="3500"/>
              <a:buFont typeface="Calibri"/>
              <a:buChar char="●"/>
            </a:pPr>
            <a:r>
              <a:rPr lang="en-US" sz="3500">
                <a:latin typeface="Calibri"/>
                <a:ea typeface="Calibri"/>
                <a:cs typeface="Calibri"/>
                <a:sym typeface="Calibri"/>
              </a:rPr>
              <a:t>The Random Forest Classifier can be used to build an ensemble of decision trees, which can capture complex relationships in customer reviews and provide robust sentiment analysis.</a:t>
            </a:r>
            <a:endParaRPr sz="3500">
              <a:latin typeface="Calibri"/>
              <a:ea typeface="Calibri"/>
              <a:cs typeface="Calibri"/>
              <a:sym typeface="Calibri"/>
            </a:endParaRPr>
          </a:p>
          <a:p>
            <a:pPr indent="-450850" lvl="0" marL="457200" rtl="0" algn="just">
              <a:spcBef>
                <a:spcPts val="0"/>
              </a:spcBef>
              <a:spcAft>
                <a:spcPts val="0"/>
              </a:spcAft>
              <a:buSzPts val="3500"/>
              <a:buFont typeface="Calibri"/>
              <a:buChar char="●"/>
            </a:pPr>
            <a:r>
              <a:rPr lang="en-US" sz="3500">
                <a:latin typeface="Calibri"/>
                <a:ea typeface="Calibri"/>
                <a:cs typeface="Calibri"/>
                <a:sym typeface="Calibri"/>
              </a:rPr>
              <a:t>It offers the ability to determine feature importance, helping to identify which words or phrases within reviews have the most significant impact on sentiment classification.</a:t>
            </a:r>
            <a:endParaRPr sz="3500">
              <a:latin typeface="Calibri"/>
              <a:ea typeface="Calibri"/>
              <a:cs typeface="Calibri"/>
              <a:sym typeface="Calibri"/>
            </a:endParaRPr>
          </a:p>
          <a:p>
            <a:pPr indent="-450850" lvl="0" marL="457200" rtl="0" algn="just">
              <a:spcBef>
                <a:spcPts val="0"/>
              </a:spcBef>
              <a:spcAft>
                <a:spcPts val="0"/>
              </a:spcAft>
              <a:buSzPts val="3500"/>
              <a:buFont typeface="Calibri"/>
              <a:buChar char="●"/>
            </a:pPr>
            <a:r>
              <a:rPr lang="en-US" sz="3500">
                <a:latin typeface="Calibri"/>
                <a:ea typeface="Calibri"/>
                <a:cs typeface="Calibri"/>
                <a:sym typeface="Calibri"/>
              </a:rPr>
              <a:t>Random Forest is robust in handling noisy or irrelevant features in text data, making it suitable for sentiment analysis tasks where not all words are equally important.</a:t>
            </a:r>
            <a:endParaRPr sz="3500">
              <a:latin typeface="Calibri"/>
              <a:ea typeface="Calibri"/>
              <a:cs typeface="Calibri"/>
              <a:sym typeface="Calibri"/>
            </a:endParaRPr>
          </a:p>
          <a:p>
            <a:pPr indent="-450850" lvl="0" marL="457200" rtl="0" algn="just">
              <a:spcBef>
                <a:spcPts val="0"/>
              </a:spcBef>
              <a:spcAft>
                <a:spcPts val="0"/>
              </a:spcAft>
              <a:buSzPts val="3500"/>
              <a:buFont typeface="Calibri"/>
              <a:buChar char="●"/>
            </a:pPr>
            <a:r>
              <a:rPr lang="en-US" sz="3500">
                <a:latin typeface="Calibri"/>
                <a:ea typeface="Calibri"/>
                <a:cs typeface="Calibri"/>
                <a:sym typeface="Calibri"/>
              </a:rPr>
              <a:t>Random Forest can take advantage of parallel processing capabilities, speeding up the analysis of a large volume of customer reviews.</a:t>
            </a:r>
            <a:endParaRPr sz="3500">
              <a:latin typeface="Calibri"/>
              <a:ea typeface="Calibri"/>
              <a:cs typeface="Calibri"/>
              <a:sym typeface="Calibri"/>
            </a:endParaRPr>
          </a:p>
          <a:p>
            <a:pPr indent="0" lvl="0" marL="0" rtl="0" algn="just">
              <a:spcBef>
                <a:spcPts val="0"/>
              </a:spcBef>
              <a:spcAft>
                <a:spcPts val="0"/>
              </a:spcAft>
              <a:buNone/>
            </a:pPr>
            <a:r>
              <a:t/>
            </a:r>
            <a:endParaRPr sz="35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3500">
              <a:latin typeface="Calibri"/>
              <a:ea typeface="Calibri"/>
              <a:cs typeface="Calibri"/>
              <a:sym typeface="Calibri"/>
            </a:endParaRPr>
          </a:p>
          <a:p>
            <a:pPr indent="0" lvl="0" marL="0" rtl="0" algn="l">
              <a:spcBef>
                <a:spcPts val="0"/>
              </a:spcBef>
              <a:spcAft>
                <a:spcPts val="0"/>
              </a:spcAft>
              <a:buNone/>
            </a:pPr>
            <a:r>
              <a:t/>
            </a:r>
            <a:endParaRPr sz="35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03" name="Shape 203"/>
        <p:cNvGrpSpPr/>
        <p:nvPr/>
      </p:nvGrpSpPr>
      <p:grpSpPr>
        <a:xfrm>
          <a:off x="0" y="0"/>
          <a:ext cx="0" cy="0"/>
          <a:chOff x="0" y="0"/>
          <a:chExt cx="0" cy="0"/>
        </a:xfrm>
      </p:grpSpPr>
      <p:grpSp>
        <p:nvGrpSpPr>
          <p:cNvPr id="204" name="Google Shape;204;p25"/>
          <p:cNvGrpSpPr/>
          <p:nvPr/>
        </p:nvGrpSpPr>
        <p:grpSpPr>
          <a:xfrm rot="10800000">
            <a:off x="15179521" y="-66"/>
            <a:ext cx="3085741" cy="10431728"/>
            <a:chOff x="0" y="-38100"/>
            <a:chExt cx="812700" cy="2747433"/>
          </a:xfrm>
        </p:grpSpPr>
        <p:sp>
          <p:nvSpPr>
            <p:cNvPr id="205" name="Google Shape;205;p25"/>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206" name="Google Shape;206;p25"/>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7" name="Google Shape;207;p25"/>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sp>
        <p:nvSpPr>
          <p:cNvPr id="208" name="Google Shape;208;p25"/>
          <p:cNvSpPr txBox="1"/>
          <p:nvPr/>
        </p:nvSpPr>
        <p:spPr>
          <a:xfrm>
            <a:off x="1576325" y="1765500"/>
            <a:ext cx="12603900" cy="6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a:latin typeface="Calibri"/>
                <a:ea typeface="Calibri"/>
                <a:cs typeface="Calibri"/>
                <a:sym typeface="Calibri"/>
              </a:rPr>
              <a:t>Support Vector Machine (SVM):</a:t>
            </a:r>
            <a:endParaRPr b="1" sz="4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4000">
              <a:latin typeface="Calibri"/>
              <a:ea typeface="Calibri"/>
              <a:cs typeface="Calibri"/>
              <a:sym typeface="Calibri"/>
            </a:endParaRPr>
          </a:p>
          <a:p>
            <a:pPr indent="-450850" lvl="0" marL="457200" rtl="0" algn="just">
              <a:spcBef>
                <a:spcPts val="0"/>
              </a:spcBef>
              <a:spcAft>
                <a:spcPts val="0"/>
              </a:spcAft>
              <a:buSzPts val="3500"/>
              <a:buFont typeface="Calibri"/>
              <a:buChar char="●"/>
            </a:pPr>
            <a:r>
              <a:rPr lang="en-US" sz="3500">
                <a:latin typeface="Calibri"/>
                <a:ea typeface="Calibri"/>
                <a:cs typeface="Calibri"/>
                <a:sym typeface="Calibri"/>
              </a:rPr>
              <a:t>SVM is effective at identifying a hyperplane that maximizes the margin between different sentiment classes, making it suitable for binary sentiment analysis (e.g., positive vs. negative).</a:t>
            </a:r>
            <a:endParaRPr sz="3500">
              <a:latin typeface="Calibri"/>
              <a:ea typeface="Calibri"/>
              <a:cs typeface="Calibri"/>
              <a:sym typeface="Calibri"/>
            </a:endParaRPr>
          </a:p>
          <a:p>
            <a:pPr indent="-450850" lvl="0" marL="457200" rtl="0" algn="just">
              <a:spcBef>
                <a:spcPts val="0"/>
              </a:spcBef>
              <a:spcAft>
                <a:spcPts val="0"/>
              </a:spcAft>
              <a:buSzPts val="3500"/>
              <a:buFont typeface="Calibri"/>
              <a:buChar char="●"/>
            </a:pPr>
            <a:r>
              <a:rPr lang="en-US" sz="3500">
                <a:latin typeface="Calibri"/>
                <a:ea typeface="Calibri"/>
                <a:cs typeface="Calibri"/>
                <a:sym typeface="Calibri"/>
              </a:rPr>
              <a:t>SVM can handle non-linear sentiment patterns within text data by using kernel functions to transform the data into higher-dimensional spaces where linear separation is possible.</a:t>
            </a:r>
            <a:endParaRPr sz="3500">
              <a:latin typeface="Calibri"/>
              <a:ea typeface="Calibri"/>
              <a:cs typeface="Calibri"/>
              <a:sym typeface="Calibri"/>
            </a:endParaRPr>
          </a:p>
          <a:p>
            <a:pPr indent="-450850" lvl="0" marL="457200" rtl="0" algn="just">
              <a:spcBef>
                <a:spcPts val="0"/>
              </a:spcBef>
              <a:spcAft>
                <a:spcPts val="0"/>
              </a:spcAft>
              <a:buSzPts val="3500"/>
              <a:buFont typeface="Calibri"/>
              <a:buChar char="●"/>
            </a:pPr>
            <a:r>
              <a:rPr lang="en-US" sz="3500">
                <a:latin typeface="Calibri"/>
                <a:ea typeface="Calibri"/>
                <a:cs typeface="Calibri"/>
                <a:sym typeface="Calibri"/>
              </a:rPr>
              <a:t>SVM's margin-based approach makes it less sensitive to noisy data points, ensuring stable sentiment analysis results.</a:t>
            </a:r>
            <a:endParaRPr sz="3500">
              <a:latin typeface="Calibri"/>
              <a:ea typeface="Calibri"/>
              <a:cs typeface="Calibri"/>
              <a:sym typeface="Calibri"/>
            </a:endParaRPr>
          </a:p>
          <a:p>
            <a:pPr indent="-450850" lvl="0" marL="457200" rtl="0" algn="just">
              <a:spcBef>
                <a:spcPts val="0"/>
              </a:spcBef>
              <a:spcAft>
                <a:spcPts val="0"/>
              </a:spcAft>
              <a:buSzPts val="3500"/>
              <a:buFont typeface="Calibri"/>
              <a:buChar char="●"/>
            </a:pPr>
            <a:r>
              <a:rPr lang="en-US" sz="3500">
                <a:latin typeface="Calibri"/>
                <a:ea typeface="Calibri"/>
                <a:cs typeface="Calibri"/>
                <a:sym typeface="Calibri"/>
              </a:rPr>
              <a:t>SVM can be adapted for both binary sentiment analysis and multi-class sentiment analysis if the project involves more than two sentiment categories (e.g., positive, neutral, negative).</a:t>
            </a:r>
            <a:endParaRPr sz="3500">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12" name="Shape 212"/>
        <p:cNvGrpSpPr/>
        <p:nvPr/>
      </p:nvGrpSpPr>
      <p:grpSpPr>
        <a:xfrm>
          <a:off x="0" y="0"/>
          <a:ext cx="0" cy="0"/>
          <a:chOff x="0" y="0"/>
          <a:chExt cx="0" cy="0"/>
        </a:xfrm>
      </p:grpSpPr>
      <p:grpSp>
        <p:nvGrpSpPr>
          <p:cNvPr id="213" name="Google Shape;213;p26"/>
          <p:cNvGrpSpPr/>
          <p:nvPr/>
        </p:nvGrpSpPr>
        <p:grpSpPr>
          <a:xfrm rot="10800000">
            <a:off x="-1073817" y="-66"/>
            <a:ext cx="3085741" cy="10431728"/>
            <a:chOff x="0" y="-38100"/>
            <a:chExt cx="812700" cy="2747433"/>
          </a:xfrm>
        </p:grpSpPr>
        <p:sp>
          <p:nvSpPr>
            <p:cNvPr id="214" name="Google Shape;214;p26"/>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215" name="Google Shape;215;p26"/>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26"/>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sp>
        <p:nvSpPr>
          <p:cNvPr id="217" name="Google Shape;217;p26"/>
          <p:cNvSpPr txBox="1"/>
          <p:nvPr/>
        </p:nvSpPr>
        <p:spPr>
          <a:xfrm>
            <a:off x="4572000" y="1736625"/>
            <a:ext cx="11895300" cy="71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500">
                <a:latin typeface="Calibri"/>
                <a:ea typeface="Calibri"/>
                <a:cs typeface="Calibri"/>
                <a:sym typeface="Calibri"/>
              </a:rPr>
              <a:t>Logistic Regression:</a:t>
            </a:r>
            <a:endParaRPr b="1" sz="4500">
              <a:latin typeface="Calibri"/>
              <a:ea typeface="Calibri"/>
              <a:cs typeface="Calibri"/>
              <a:sym typeface="Calibri"/>
            </a:endParaRPr>
          </a:p>
          <a:p>
            <a:pPr indent="0" lvl="0" marL="457200" rtl="0" algn="l">
              <a:spcBef>
                <a:spcPts val="0"/>
              </a:spcBef>
              <a:spcAft>
                <a:spcPts val="0"/>
              </a:spcAft>
              <a:buNone/>
            </a:pPr>
            <a:r>
              <a:t/>
            </a:r>
            <a:endParaRPr sz="3500">
              <a:latin typeface="Calibri"/>
              <a:ea typeface="Calibri"/>
              <a:cs typeface="Calibri"/>
              <a:sym typeface="Calibri"/>
            </a:endParaRPr>
          </a:p>
          <a:p>
            <a:pPr indent="-463550" lvl="0" marL="457200" rtl="0" algn="just">
              <a:spcBef>
                <a:spcPts val="0"/>
              </a:spcBef>
              <a:spcAft>
                <a:spcPts val="0"/>
              </a:spcAft>
              <a:buSzPts val="3700"/>
              <a:buFont typeface="Calibri"/>
              <a:buChar char="●"/>
            </a:pPr>
            <a:r>
              <a:rPr lang="en-US" sz="3700">
                <a:latin typeface="Calibri"/>
                <a:ea typeface="Calibri"/>
                <a:cs typeface="Calibri"/>
                <a:sym typeface="Calibri"/>
              </a:rPr>
              <a:t>Logistic Regression models the probability of a review belonging to a specific sentiment class, providing a natural and interpretable way to assess sentiment.</a:t>
            </a:r>
            <a:endParaRPr sz="3700">
              <a:latin typeface="Calibri"/>
              <a:ea typeface="Calibri"/>
              <a:cs typeface="Calibri"/>
              <a:sym typeface="Calibri"/>
            </a:endParaRPr>
          </a:p>
          <a:p>
            <a:pPr indent="-463550" lvl="0" marL="457200" rtl="0" algn="just">
              <a:spcBef>
                <a:spcPts val="0"/>
              </a:spcBef>
              <a:spcAft>
                <a:spcPts val="0"/>
              </a:spcAft>
              <a:buSzPts val="3700"/>
              <a:buFont typeface="Calibri"/>
              <a:buChar char="●"/>
            </a:pPr>
            <a:r>
              <a:rPr lang="en-US" sz="3700">
                <a:latin typeface="Calibri"/>
                <a:ea typeface="Calibri"/>
                <a:cs typeface="Calibri"/>
                <a:sym typeface="Calibri"/>
              </a:rPr>
              <a:t>It offers interpretable feature coefficients, allowing you to identify which words or phrases contribute positively or negatively to sentiment.</a:t>
            </a:r>
            <a:endParaRPr sz="3700">
              <a:latin typeface="Calibri"/>
              <a:ea typeface="Calibri"/>
              <a:cs typeface="Calibri"/>
              <a:sym typeface="Calibri"/>
            </a:endParaRPr>
          </a:p>
          <a:p>
            <a:pPr indent="-463550" lvl="0" marL="457200" rtl="0" algn="just">
              <a:spcBef>
                <a:spcPts val="0"/>
              </a:spcBef>
              <a:spcAft>
                <a:spcPts val="0"/>
              </a:spcAft>
              <a:buSzPts val="3700"/>
              <a:buFont typeface="Calibri"/>
              <a:buChar char="●"/>
            </a:pPr>
            <a:r>
              <a:rPr lang="en-US" sz="3700">
                <a:latin typeface="Calibri"/>
                <a:ea typeface="Calibri"/>
                <a:cs typeface="Calibri"/>
                <a:sym typeface="Calibri"/>
              </a:rPr>
              <a:t>Logistic Regression is well-suited for binary sentiment analysis tasks where the goal is to classify reviews into two sentiment categories (e.g., positive and negative).</a:t>
            </a:r>
            <a:endParaRPr sz="3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5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21" name="Shape 221"/>
        <p:cNvGrpSpPr/>
        <p:nvPr/>
      </p:nvGrpSpPr>
      <p:grpSpPr>
        <a:xfrm>
          <a:off x="0" y="0"/>
          <a:ext cx="0" cy="0"/>
          <a:chOff x="0" y="0"/>
          <a:chExt cx="0" cy="0"/>
        </a:xfrm>
      </p:grpSpPr>
      <p:grpSp>
        <p:nvGrpSpPr>
          <p:cNvPr id="222" name="Google Shape;222;p27"/>
          <p:cNvGrpSpPr/>
          <p:nvPr/>
        </p:nvGrpSpPr>
        <p:grpSpPr>
          <a:xfrm rot="10800000">
            <a:off x="15179521" y="-66"/>
            <a:ext cx="3085741" cy="10431728"/>
            <a:chOff x="0" y="-38100"/>
            <a:chExt cx="812700" cy="2747433"/>
          </a:xfrm>
        </p:grpSpPr>
        <p:sp>
          <p:nvSpPr>
            <p:cNvPr id="223" name="Google Shape;223;p27"/>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224" name="Google Shape;224;p27"/>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5" name="Google Shape;225;p27"/>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sp>
        <p:nvSpPr>
          <p:cNvPr id="226" name="Google Shape;226;p27"/>
          <p:cNvSpPr txBox="1"/>
          <p:nvPr/>
        </p:nvSpPr>
        <p:spPr>
          <a:xfrm>
            <a:off x="5832450" y="420875"/>
            <a:ext cx="6623100" cy="12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0">
                <a:latin typeface="Calibri"/>
                <a:ea typeface="Calibri"/>
                <a:cs typeface="Calibri"/>
                <a:sym typeface="Calibri"/>
              </a:rPr>
              <a:t>RESULTS</a:t>
            </a:r>
            <a:endParaRPr b="1" sz="7000">
              <a:latin typeface="Calibri"/>
              <a:ea typeface="Calibri"/>
              <a:cs typeface="Calibri"/>
              <a:sym typeface="Calibri"/>
            </a:endParaRPr>
          </a:p>
        </p:txBody>
      </p:sp>
      <p:pic>
        <p:nvPicPr>
          <p:cNvPr id="227" name="Google Shape;227;p27"/>
          <p:cNvPicPr preferRelativeResize="0"/>
          <p:nvPr/>
        </p:nvPicPr>
        <p:blipFill>
          <a:blip r:embed="rId4">
            <a:alphaModFix/>
          </a:blip>
          <a:stretch>
            <a:fillRect/>
          </a:stretch>
        </p:blipFill>
        <p:spPr>
          <a:xfrm>
            <a:off x="833502" y="1971450"/>
            <a:ext cx="13901450" cy="778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31" name="Shape 231"/>
        <p:cNvGrpSpPr/>
        <p:nvPr/>
      </p:nvGrpSpPr>
      <p:grpSpPr>
        <a:xfrm>
          <a:off x="0" y="0"/>
          <a:ext cx="0" cy="0"/>
          <a:chOff x="0" y="0"/>
          <a:chExt cx="0" cy="0"/>
        </a:xfrm>
      </p:grpSpPr>
      <p:grpSp>
        <p:nvGrpSpPr>
          <p:cNvPr id="232" name="Google Shape;232;p28"/>
          <p:cNvGrpSpPr/>
          <p:nvPr/>
        </p:nvGrpSpPr>
        <p:grpSpPr>
          <a:xfrm rot="10800000">
            <a:off x="-1073817" y="-66"/>
            <a:ext cx="3085741" cy="10431728"/>
            <a:chOff x="0" y="-38100"/>
            <a:chExt cx="812700" cy="2747433"/>
          </a:xfrm>
        </p:grpSpPr>
        <p:sp>
          <p:nvSpPr>
            <p:cNvPr id="233" name="Google Shape;233;p28"/>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234" name="Google Shape;234;p28"/>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5" name="Google Shape;235;p28"/>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pic>
        <p:nvPicPr>
          <p:cNvPr id="236" name="Google Shape;236;p28"/>
          <p:cNvPicPr preferRelativeResize="0"/>
          <p:nvPr/>
        </p:nvPicPr>
        <p:blipFill>
          <a:blip r:embed="rId4">
            <a:alphaModFix/>
          </a:blip>
          <a:stretch>
            <a:fillRect/>
          </a:stretch>
        </p:blipFill>
        <p:spPr>
          <a:xfrm>
            <a:off x="3880875" y="876300"/>
            <a:ext cx="13113499" cy="853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40" name="Shape 240"/>
        <p:cNvGrpSpPr/>
        <p:nvPr/>
      </p:nvGrpSpPr>
      <p:grpSpPr>
        <a:xfrm>
          <a:off x="0" y="0"/>
          <a:ext cx="0" cy="0"/>
          <a:chOff x="0" y="0"/>
          <a:chExt cx="0" cy="0"/>
        </a:xfrm>
      </p:grpSpPr>
      <p:grpSp>
        <p:nvGrpSpPr>
          <p:cNvPr id="241" name="Google Shape;241;p29"/>
          <p:cNvGrpSpPr/>
          <p:nvPr/>
        </p:nvGrpSpPr>
        <p:grpSpPr>
          <a:xfrm rot="10800000">
            <a:off x="15179521" y="-66"/>
            <a:ext cx="3085741" cy="10431728"/>
            <a:chOff x="0" y="-38100"/>
            <a:chExt cx="812700" cy="2747433"/>
          </a:xfrm>
        </p:grpSpPr>
        <p:sp>
          <p:nvSpPr>
            <p:cNvPr id="242" name="Google Shape;242;p29"/>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243" name="Google Shape;243;p29"/>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4" name="Google Shape;244;p29"/>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pic>
        <p:nvPicPr>
          <p:cNvPr id="245" name="Google Shape;245;p29"/>
          <p:cNvPicPr preferRelativeResize="0"/>
          <p:nvPr/>
        </p:nvPicPr>
        <p:blipFill>
          <a:blip r:embed="rId4">
            <a:alphaModFix/>
          </a:blip>
          <a:stretch>
            <a:fillRect/>
          </a:stretch>
        </p:blipFill>
        <p:spPr>
          <a:xfrm>
            <a:off x="1422100" y="852500"/>
            <a:ext cx="13024901" cy="8582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49" name="Shape 249"/>
        <p:cNvGrpSpPr/>
        <p:nvPr/>
      </p:nvGrpSpPr>
      <p:grpSpPr>
        <a:xfrm>
          <a:off x="0" y="0"/>
          <a:ext cx="0" cy="0"/>
          <a:chOff x="0" y="0"/>
          <a:chExt cx="0" cy="0"/>
        </a:xfrm>
      </p:grpSpPr>
      <p:grpSp>
        <p:nvGrpSpPr>
          <p:cNvPr id="250" name="Google Shape;250;p30"/>
          <p:cNvGrpSpPr/>
          <p:nvPr/>
        </p:nvGrpSpPr>
        <p:grpSpPr>
          <a:xfrm rot="10800000">
            <a:off x="-1073817" y="-66"/>
            <a:ext cx="3085741" cy="10431728"/>
            <a:chOff x="0" y="-38100"/>
            <a:chExt cx="812700" cy="2747433"/>
          </a:xfrm>
        </p:grpSpPr>
        <p:sp>
          <p:nvSpPr>
            <p:cNvPr id="251" name="Google Shape;251;p30"/>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252" name="Google Shape;252;p30"/>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3" name="Google Shape;253;p30"/>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pic>
        <p:nvPicPr>
          <p:cNvPr id="254" name="Google Shape;254;p30"/>
          <p:cNvPicPr preferRelativeResize="0"/>
          <p:nvPr/>
        </p:nvPicPr>
        <p:blipFill>
          <a:blip r:embed="rId4">
            <a:alphaModFix/>
          </a:blip>
          <a:stretch>
            <a:fillRect/>
          </a:stretch>
        </p:blipFill>
        <p:spPr>
          <a:xfrm>
            <a:off x="3947325" y="1166825"/>
            <a:ext cx="12825525" cy="795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58" name="Shape 258"/>
        <p:cNvGrpSpPr/>
        <p:nvPr/>
      </p:nvGrpSpPr>
      <p:grpSpPr>
        <a:xfrm>
          <a:off x="0" y="0"/>
          <a:ext cx="0" cy="0"/>
          <a:chOff x="0" y="0"/>
          <a:chExt cx="0" cy="0"/>
        </a:xfrm>
      </p:grpSpPr>
      <p:grpSp>
        <p:nvGrpSpPr>
          <p:cNvPr id="259" name="Google Shape;259;p31"/>
          <p:cNvGrpSpPr/>
          <p:nvPr/>
        </p:nvGrpSpPr>
        <p:grpSpPr>
          <a:xfrm rot="10800000">
            <a:off x="15179521" y="-66"/>
            <a:ext cx="3085741" cy="10431728"/>
            <a:chOff x="0" y="-38100"/>
            <a:chExt cx="812700" cy="2747433"/>
          </a:xfrm>
        </p:grpSpPr>
        <p:sp>
          <p:nvSpPr>
            <p:cNvPr id="260" name="Google Shape;260;p31"/>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261" name="Google Shape;261;p31"/>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2" name="Google Shape;262;p31"/>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pic>
        <p:nvPicPr>
          <p:cNvPr id="263" name="Google Shape;263;p31"/>
          <p:cNvPicPr preferRelativeResize="0"/>
          <p:nvPr/>
        </p:nvPicPr>
        <p:blipFill>
          <a:blip r:embed="rId4">
            <a:alphaModFix/>
          </a:blip>
          <a:stretch>
            <a:fillRect/>
          </a:stretch>
        </p:blipFill>
        <p:spPr>
          <a:xfrm>
            <a:off x="1577150" y="1243875"/>
            <a:ext cx="12741125" cy="794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93" name="Shape 93"/>
        <p:cNvGrpSpPr/>
        <p:nvPr/>
      </p:nvGrpSpPr>
      <p:grpSpPr>
        <a:xfrm>
          <a:off x="0" y="0"/>
          <a:ext cx="0" cy="0"/>
          <a:chOff x="0" y="0"/>
          <a:chExt cx="0" cy="0"/>
        </a:xfrm>
      </p:grpSpPr>
      <p:grpSp>
        <p:nvGrpSpPr>
          <p:cNvPr id="94" name="Google Shape;94;p14"/>
          <p:cNvGrpSpPr/>
          <p:nvPr/>
        </p:nvGrpSpPr>
        <p:grpSpPr>
          <a:xfrm rot="10800000">
            <a:off x="15179521" y="-66"/>
            <a:ext cx="3085741" cy="10431728"/>
            <a:chOff x="0" y="-38100"/>
            <a:chExt cx="812700" cy="2747433"/>
          </a:xfrm>
        </p:grpSpPr>
        <p:sp>
          <p:nvSpPr>
            <p:cNvPr id="95" name="Google Shape;95;p14"/>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96" name="Google Shape;96;p14"/>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14"/>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sp>
        <p:nvSpPr>
          <p:cNvPr id="98" name="Google Shape;98;p14"/>
          <p:cNvSpPr txBox="1"/>
          <p:nvPr/>
        </p:nvSpPr>
        <p:spPr>
          <a:xfrm>
            <a:off x="4673650" y="881800"/>
            <a:ext cx="69573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0">
                <a:latin typeface="Calibri"/>
                <a:ea typeface="Calibri"/>
                <a:cs typeface="Calibri"/>
                <a:sym typeface="Calibri"/>
              </a:rPr>
              <a:t>Table of Contents</a:t>
            </a:r>
            <a:endParaRPr sz="7000">
              <a:latin typeface="Calibri"/>
              <a:ea typeface="Calibri"/>
              <a:cs typeface="Calibri"/>
              <a:sym typeface="Calibri"/>
            </a:endParaRPr>
          </a:p>
        </p:txBody>
      </p:sp>
      <p:sp>
        <p:nvSpPr>
          <p:cNvPr id="99" name="Google Shape;99;p14"/>
          <p:cNvSpPr txBox="1"/>
          <p:nvPr/>
        </p:nvSpPr>
        <p:spPr>
          <a:xfrm>
            <a:off x="1604950" y="2959475"/>
            <a:ext cx="13094700" cy="5890500"/>
          </a:xfrm>
          <a:prstGeom prst="rect">
            <a:avLst/>
          </a:prstGeom>
          <a:noFill/>
          <a:ln>
            <a:noFill/>
          </a:ln>
        </p:spPr>
        <p:txBody>
          <a:bodyPr anchorCtr="0" anchor="t" bIns="91425" lIns="91425" spcFirstLastPara="1" rIns="91425" wrap="square" tIns="91425">
            <a:noAutofit/>
          </a:bodyPr>
          <a:lstStyle/>
          <a:p>
            <a:pPr indent="-463550" lvl="0" marL="457200" rtl="0" algn="l">
              <a:lnSpc>
                <a:spcPct val="110000"/>
              </a:lnSpc>
              <a:spcBef>
                <a:spcPts val="400"/>
              </a:spcBef>
              <a:spcAft>
                <a:spcPts val="0"/>
              </a:spcAft>
              <a:buClr>
                <a:srgbClr val="404040"/>
              </a:buClr>
              <a:buSzPts val="3700"/>
              <a:buChar char="●"/>
            </a:pPr>
            <a:r>
              <a:rPr lang="en-US" sz="3700">
                <a:solidFill>
                  <a:srgbClr val="404040"/>
                </a:solidFill>
              </a:rPr>
              <a:t>Problem Statement</a:t>
            </a:r>
            <a:endParaRPr sz="3700">
              <a:solidFill>
                <a:srgbClr val="404040"/>
              </a:solidFill>
            </a:endParaRPr>
          </a:p>
          <a:p>
            <a:pPr indent="-463550" lvl="0" marL="457200" rtl="0" algn="l">
              <a:lnSpc>
                <a:spcPct val="110000"/>
              </a:lnSpc>
              <a:spcBef>
                <a:spcPts val="0"/>
              </a:spcBef>
              <a:spcAft>
                <a:spcPts val="0"/>
              </a:spcAft>
              <a:buClr>
                <a:srgbClr val="404040"/>
              </a:buClr>
              <a:buSzPts val="3700"/>
              <a:buChar char="●"/>
            </a:pPr>
            <a:r>
              <a:rPr lang="en-US" sz="3700">
                <a:solidFill>
                  <a:srgbClr val="404040"/>
                </a:solidFill>
              </a:rPr>
              <a:t>Azenda</a:t>
            </a:r>
            <a:endParaRPr sz="3700">
              <a:solidFill>
                <a:srgbClr val="404040"/>
              </a:solidFill>
            </a:endParaRPr>
          </a:p>
          <a:p>
            <a:pPr indent="-463550" lvl="0" marL="457200" rtl="0" algn="l">
              <a:lnSpc>
                <a:spcPct val="110000"/>
              </a:lnSpc>
              <a:spcBef>
                <a:spcPts val="0"/>
              </a:spcBef>
              <a:spcAft>
                <a:spcPts val="0"/>
              </a:spcAft>
              <a:buClr>
                <a:srgbClr val="404040"/>
              </a:buClr>
              <a:buSzPts val="3700"/>
              <a:buChar char="●"/>
            </a:pPr>
            <a:r>
              <a:rPr lang="en-US" sz="3700">
                <a:solidFill>
                  <a:srgbClr val="404040"/>
                </a:solidFill>
              </a:rPr>
              <a:t>Project Overview</a:t>
            </a:r>
            <a:endParaRPr sz="3700">
              <a:solidFill>
                <a:srgbClr val="404040"/>
              </a:solidFill>
            </a:endParaRPr>
          </a:p>
          <a:p>
            <a:pPr indent="-463550" lvl="0" marL="457200" rtl="0" algn="l">
              <a:lnSpc>
                <a:spcPct val="110000"/>
              </a:lnSpc>
              <a:spcBef>
                <a:spcPts val="0"/>
              </a:spcBef>
              <a:spcAft>
                <a:spcPts val="0"/>
              </a:spcAft>
              <a:buClr>
                <a:srgbClr val="404040"/>
              </a:buClr>
              <a:buSzPts val="3700"/>
              <a:buChar char="●"/>
            </a:pPr>
            <a:r>
              <a:rPr lang="en-US" sz="3700">
                <a:solidFill>
                  <a:srgbClr val="404040"/>
                </a:solidFill>
              </a:rPr>
              <a:t>End Users</a:t>
            </a:r>
            <a:endParaRPr sz="3700">
              <a:solidFill>
                <a:srgbClr val="404040"/>
              </a:solidFill>
            </a:endParaRPr>
          </a:p>
          <a:p>
            <a:pPr indent="-463550" lvl="0" marL="457200" rtl="0" algn="l">
              <a:lnSpc>
                <a:spcPct val="110000"/>
              </a:lnSpc>
              <a:spcBef>
                <a:spcPts val="0"/>
              </a:spcBef>
              <a:spcAft>
                <a:spcPts val="0"/>
              </a:spcAft>
              <a:buClr>
                <a:srgbClr val="404040"/>
              </a:buClr>
              <a:buSzPts val="3700"/>
              <a:buChar char="●"/>
            </a:pPr>
            <a:r>
              <a:rPr lang="en-US" sz="3700">
                <a:solidFill>
                  <a:srgbClr val="404040"/>
                </a:solidFill>
              </a:rPr>
              <a:t>Solution and Value Proposition</a:t>
            </a:r>
            <a:endParaRPr sz="3700">
              <a:solidFill>
                <a:srgbClr val="404040"/>
              </a:solidFill>
            </a:endParaRPr>
          </a:p>
          <a:p>
            <a:pPr indent="-463550" lvl="0" marL="457200" rtl="0" algn="l">
              <a:lnSpc>
                <a:spcPct val="110000"/>
              </a:lnSpc>
              <a:spcBef>
                <a:spcPts val="0"/>
              </a:spcBef>
              <a:spcAft>
                <a:spcPts val="0"/>
              </a:spcAft>
              <a:buClr>
                <a:srgbClr val="404040"/>
              </a:buClr>
              <a:buSzPts val="3700"/>
              <a:buChar char="●"/>
            </a:pPr>
            <a:r>
              <a:rPr lang="en-US" sz="3700">
                <a:solidFill>
                  <a:srgbClr val="404040"/>
                </a:solidFill>
              </a:rPr>
              <a:t>WOW in the System</a:t>
            </a:r>
            <a:endParaRPr sz="3700">
              <a:solidFill>
                <a:srgbClr val="404040"/>
              </a:solidFill>
            </a:endParaRPr>
          </a:p>
          <a:p>
            <a:pPr indent="-463550" lvl="0" marL="457200" rtl="0" algn="l">
              <a:lnSpc>
                <a:spcPct val="110000"/>
              </a:lnSpc>
              <a:spcBef>
                <a:spcPts val="0"/>
              </a:spcBef>
              <a:spcAft>
                <a:spcPts val="0"/>
              </a:spcAft>
              <a:buClr>
                <a:srgbClr val="404040"/>
              </a:buClr>
              <a:buSzPts val="3700"/>
              <a:buChar char="●"/>
            </a:pPr>
            <a:r>
              <a:rPr lang="en-US" sz="3700">
                <a:solidFill>
                  <a:srgbClr val="404040"/>
                </a:solidFill>
              </a:rPr>
              <a:t>Customization</a:t>
            </a:r>
            <a:endParaRPr sz="3700">
              <a:solidFill>
                <a:srgbClr val="404040"/>
              </a:solidFill>
            </a:endParaRPr>
          </a:p>
          <a:p>
            <a:pPr indent="-463550" lvl="0" marL="457200" rtl="0" algn="l">
              <a:lnSpc>
                <a:spcPct val="110000"/>
              </a:lnSpc>
              <a:spcBef>
                <a:spcPts val="0"/>
              </a:spcBef>
              <a:spcAft>
                <a:spcPts val="0"/>
              </a:spcAft>
              <a:buClr>
                <a:srgbClr val="404040"/>
              </a:buClr>
              <a:buSzPts val="3700"/>
              <a:buChar char="●"/>
            </a:pPr>
            <a:r>
              <a:rPr lang="en-US" sz="3700">
                <a:solidFill>
                  <a:srgbClr val="404040"/>
                </a:solidFill>
              </a:rPr>
              <a:t>Modelling</a:t>
            </a:r>
            <a:endParaRPr sz="3700">
              <a:solidFill>
                <a:srgbClr val="404040"/>
              </a:solidFill>
            </a:endParaRPr>
          </a:p>
          <a:p>
            <a:pPr indent="-463550" lvl="0" marL="457200" rtl="0" algn="l">
              <a:lnSpc>
                <a:spcPct val="110000"/>
              </a:lnSpc>
              <a:spcBef>
                <a:spcPts val="0"/>
              </a:spcBef>
              <a:spcAft>
                <a:spcPts val="0"/>
              </a:spcAft>
              <a:buClr>
                <a:srgbClr val="404040"/>
              </a:buClr>
              <a:buSzPts val="3700"/>
              <a:buChar char="●"/>
            </a:pPr>
            <a:r>
              <a:rPr lang="en-US" sz="3700">
                <a:solidFill>
                  <a:srgbClr val="404040"/>
                </a:solidFill>
              </a:rPr>
              <a:t>Results</a:t>
            </a:r>
            <a:endParaRPr sz="3700">
              <a:solidFill>
                <a:srgbClr val="404040"/>
              </a:solidFill>
            </a:endParaRPr>
          </a:p>
          <a:p>
            <a:pPr indent="-463550" lvl="0" marL="457200" rtl="0" algn="l">
              <a:lnSpc>
                <a:spcPct val="110000"/>
              </a:lnSpc>
              <a:spcBef>
                <a:spcPts val="0"/>
              </a:spcBef>
              <a:spcAft>
                <a:spcPts val="0"/>
              </a:spcAft>
              <a:buClr>
                <a:srgbClr val="404040"/>
              </a:buClr>
              <a:buSzPts val="3700"/>
              <a:buChar char="●"/>
            </a:pPr>
            <a:r>
              <a:rPr lang="en-US" sz="3700">
                <a:solidFill>
                  <a:srgbClr val="404040"/>
                </a:solidFill>
              </a:rPr>
              <a:t>Links</a:t>
            </a:r>
            <a:endParaRPr sz="3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67" name="Shape 267"/>
        <p:cNvGrpSpPr/>
        <p:nvPr/>
      </p:nvGrpSpPr>
      <p:grpSpPr>
        <a:xfrm>
          <a:off x="0" y="0"/>
          <a:ext cx="0" cy="0"/>
          <a:chOff x="0" y="0"/>
          <a:chExt cx="0" cy="0"/>
        </a:xfrm>
      </p:grpSpPr>
      <p:grpSp>
        <p:nvGrpSpPr>
          <p:cNvPr id="268" name="Google Shape;268;p32"/>
          <p:cNvGrpSpPr/>
          <p:nvPr/>
        </p:nvGrpSpPr>
        <p:grpSpPr>
          <a:xfrm rot="10800000">
            <a:off x="-1073817" y="-66"/>
            <a:ext cx="3085741" cy="10431728"/>
            <a:chOff x="0" y="-38100"/>
            <a:chExt cx="812700" cy="2747433"/>
          </a:xfrm>
        </p:grpSpPr>
        <p:sp>
          <p:nvSpPr>
            <p:cNvPr id="269" name="Google Shape;269;p32"/>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270" name="Google Shape;270;p32"/>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1" name="Google Shape;271;p32"/>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pic>
        <p:nvPicPr>
          <p:cNvPr id="272" name="Google Shape;272;p32"/>
          <p:cNvPicPr preferRelativeResize="0"/>
          <p:nvPr/>
        </p:nvPicPr>
        <p:blipFill>
          <a:blip r:embed="rId4">
            <a:alphaModFix/>
          </a:blip>
          <a:stretch>
            <a:fillRect/>
          </a:stretch>
        </p:blipFill>
        <p:spPr>
          <a:xfrm>
            <a:off x="3969500" y="1062050"/>
            <a:ext cx="12675099" cy="8162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76" name="Shape 276"/>
        <p:cNvGrpSpPr/>
        <p:nvPr/>
      </p:nvGrpSpPr>
      <p:grpSpPr>
        <a:xfrm>
          <a:off x="0" y="0"/>
          <a:ext cx="0" cy="0"/>
          <a:chOff x="0" y="0"/>
          <a:chExt cx="0" cy="0"/>
        </a:xfrm>
      </p:grpSpPr>
      <p:grpSp>
        <p:nvGrpSpPr>
          <p:cNvPr id="277" name="Google Shape;277;p33"/>
          <p:cNvGrpSpPr/>
          <p:nvPr/>
        </p:nvGrpSpPr>
        <p:grpSpPr>
          <a:xfrm rot="10800000">
            <a:off x="15179521" y="-66"/>
            <a:ext cx="3085741" cy="10431728"/>
            <a:chOff x="0" y="-38100"/>
            <a:chExt cx="812700" cy="2747433"/>
          </a:xfrm>
        </p:grpSpPr>
        <p:sp>
          <p:nvSpPr>
            <p:cNvPr id="278" name="Google Shape;278;p33"/>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279" name="Google Shape;279;p33"/>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0" name="Google Shape;280;p33"/>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pic>
        <p:nvPicPr>
          <p:cNvPr id="281" name="Google Shape;281;p33"/>
          <p:cNvPicPr preferRelativeResize="0"/>
          <p:nvPr/>
        </p:nvPicPr>
        <p:blipFill>
          <a:blip r:embed="rId4">
            <a:alphaModFix/>
          </a:blip>
          <a:stretch>
            <a:fillRect/>
          </a:stretch>
        </p:blipFill>
        <p:spPr>
          <a:xfrm>
            <a:off x="1496725" y="948600"/>
            <a:ext cx="12640151" cy="853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85" name="Shape 285"/>
        <p:cNvGrpSpPr/>
        <p:nvPr/>
      </p:nvGrpSpPr>
      <p:grpSpPr>
        <a:xfrm>
          <a:off x="0" y="0"/>
          <a:ext cx="0" cy="0"/>
          <a:chOff x="0" y="0"/>
          <a:chExt cx="0" cy="0"/>
        </a:xfrm>
      </p:grpSpPr>
      <p:grpSp>
        <p:nvGrpSpPr>
          <p:cNvPr id="286" name="Google Shape;286;p34"/>
          <p:cNvGrpSpPr/>
          <p:nvPr/>
        </p:nvGrpSpPr>
        <p:grpSpPr>
          <a:xfrm rot="10800000">
            <a:off x="-1073817" y="-66"/>
            <a:ext cx="3085741" cy="10431728"/>
            <a:chOff x="0" y="-38100"/>
            <a:chExt cx="812700" cy="2747433"/>
          </a:xfrm>
        </p:grpSpPr>
        <p:sp>
          <p:nvSpPr>
            <p:cNvPr id="287" name="Google Shape;287;p34"/>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288" name="Google Shape;288;p34"/>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9" name="Google Shape;289;p34"/>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pic>
        <p:nvPicPr>
          <p:cNvPr id="290" name="Google Shape;290;p34"/>
          <p:cNvPicPr preferRelativeResize="0"/>
          <p:nvPr/>
        </p:nvPicPr>
        <p:blipFill>
          <a:blip r:embed="rId4">
            <a:alphaModFix/>
          </a:blip>
          <a:stretch>
            <a:fillRect/>
          </a:stretch>
        </p:blipFill>
        <p:spPr>
          <a:xfrm>
            <a:off x="4061425" y="1291500"/>
            <a:ext cx="12822199" cy="7848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294" name="Shape 294"/>
        <p:cNvGrpSpPr/>
        <p:nvPr/>
      </p:nvGrpSpPr>
      <p:grpSpPr>
        <a:xfrm>
          <a:off x="0" y="0"/>
          <a:ext cx="0" cy="0"/>
          <a:chOff x="0" y="0"/>
          <a:chExt cx="0" cy="0"/>
        </a:xfrm>
      </p:grpSpPr>
      <p:grpSp>
        <p:nvGrpSpPr>
          <p:cNvPr id="295" name="Google Shape;295;p35"/>
          <p:cNvGrpSpPr/>
          <p:nvPr/>
        </p:nvGrpSpPr>
        <p:grpSpPr>
          <a:xfrm rot="10800000">
            <a:off x="15179521" y="-66"/>
            <a:ext cx="3085741" cy="10431728"/>
            <a:chOff x="0" y="-38100"/>
            <a:chExt cx="812700" cy="2747433"/>
          </a:xfrm>
        </p:grpSpPr>
        <p:sp>
          <p:nvSpPr>
            <p:cNvPr id="296" name="Google Shape;296;p35"/>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297" name="Google Shape;297;p35"/>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8" name="Google Shape;298;p35"/>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pic>
        <p:nvPicPr>
          <p:cNvPr id="299" name="Google Shape;299;p35"/>
          <p:cNvPicPr preferRelativeResize="0"/>
          <p:nvPr/>
        </p:nvPicPr>
        <p:blipFill>
          <a:blip r:embed="rId4">
            <a:alphaModFix/>
          </a:blip>
          <a:stretch>
            <a:fillRect/>
          </a:stretch>
        </p:blipFill>
        <p:spPr>
          <a:xfrm>
            <a:off x="1474575" y="1034325"/>
            <a:ext cx="12706599" cy="8362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303" name="Shape 303"/>
        <p:cNvGrpSpPr/>
        <p:nvPr/>
      </p:nvGrpSpPr>
      <p:grpSpPr>
        <a:xfrm>
          <a:off x="0" y="0"/>
          <a:ext cx="0" cy="0"/>
          <a:chOff x="0" y="0"/>
          <a:chExt cx="0" cy="0"/>
        </a:xfrm>
      </p:grpSpPr>
      <p:grpSp>
        <p:nvGrpSpPr>
          <p:cNvPr id="304" name="Google Shape;304;p36"/>
          <p:cNvGrpSpPr/>
          <p:nvPr/>
        </p:nvGrpSpPr>
        <p:grpSpPr>
          <a:xfrm rot="10800000">
            <a:off x="-1073817" y="-66"/>
            <a:ext cx="3085741" cy="10431728"/>
            <a:chOff x="0" y="-38100"/>
            <a:chExt cx="812700" cy="2747433"/>
          </a:xfrm>
        </p:grpSpPr>
        <p:sp>
          <p:nvSpPr>
            <p:cNvPr id="305" name="Google Shape;305;p36"/>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306" name="Google Shape;306;p36"/>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7" name="Google Shape;307;p36"/>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pic>
        <p:nvPicPr>
          <p:cNvPr id="308" name="Google Shape;308;p36"/>
          <p:cNvPicPr preferRelativeResize="0"/>
          <p:nvPr/>
        </p:nvPicPr>
        <p:blipFill>
          <a:blip r:embed="rId4">
            <a:alphaModFix/>
          </a:blip>
          <a:stretch>
            <a:fillRect/>
          </a:stretch>
        </p:blipFill>
        <p:spPr>
          <a:xfrm>
            <a:off x="3814425" y="938213"/>
            <a:ext cx="13041501" cy="8410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312" name="Shape 312"/>
        <p:cNvGrpSpPr/>
        <p:nvPr/>
      </p:nvGrpSpPr>
      <p:grpSpPr>
        <a:xfrm>
          <a:off x="0" y="0"/>
          <a:ext cx="0" cy="0"/>
          <a:chOff x="0" y="0"/>
          <a:chExt cx="0" cy="0"/>
        </a:xfrm>
      </p:grpSpPr>
      <p:grpSp>
        <p:nvGrpSpPr>
          <p:cNvPr id="313" name="Google Shape;313;p37"/>
          <p:cNvGrpSpPr/>
          <p:nvPr/>
        </p:nvGrpSpPr>
        <p:grpSpPr>
          <a:xfrm rot="10800000">
            <a:off x="15179521" y="-66"/>
            <a:ext cx="3085741" cy="10431728"/>
            <a:chOff x="0" y="-38100"/>
            <a:chExt cx="812700" cy="2747433"/>
          </a:xfrm>
        </p:grpSpPr>
        <p:sp>
          <p:nvSpPr>
            <p:cNvPr id="314" name="Google Shape;314;p37"/>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315" name="Google Shape;315;p37"/>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6" name="Google Shape;316;p37"/>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sp>
        <p:nvSpPr>
          <p:cNvPr id="317" name="Google Shape;317;p37"/>
          <p:cNvSpPr txBox="1"/>
          <p:nvPr/>
        </p:nvSpPr>
        <p:spPr>
          <a:xfrm>
            <a:off x="2294625" y="1259900"/>
            <a:ext cx="3658500" cy="13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0">
                <a:latin typeface="Calibri"/>
                <a:ea typeface="Calibri"/>
                <a:cs typeface="Calibri"/>
                <a:sym typeface="Calibri"/>
              </a:rPr>
              <a:t>LINKS</a:t>
            </a:r>
            <a:endParaRPr b="1" sz="7000">
              <a:latin typeface="Calibri"/>
              <a:ea typeface="Calibri"/>
              <a:cs typeface="Calibri"/>
              <a:sym typeface="Calibri"/>
            </a:endParaRPr>
          </a:p>
        </p:txBody>
      </p:sp>
      <p:sp>
        <p:nvSpPr>
          <p:cNvPr id="318" name="Google Shape;318;p37"/>
          <p:cNvSpPr txBox="1"/>
          <p:nvPr/>
        </p:nvSpPr>
        <p:spPr>
          <a:xfrm>
            <a:off x="1411725" y="3678125"/>
            <a:ext cx="11819700" cy="4312500"/>
          </a:xfrm>
          <a:prstGeom prst="rect">
            <a:avLst/>
          </a:prstGeom>
          <a:noFill/>
          <a:ln>
            <a:noFill/>
          </a:ln>
        </p:spPr>
        <p:txBody>
          <a:bodyPr anchorCtr="0" anchor="t" bIns="91425" lIns="91425" spcFirstLastPara="1" rIns="91425" wrap="square" tIns="91425">
            <a:noAutofit/>
          </a:bodyPr>
          <a:lstStyle/>
          <a:p>
            <a:pPr indent="-514350" lvl="0" marL="457200" rtl="0" algn="l">
              <a:spcBef>
                <a:spcPts val="0"/>
              </a:spcBef>
              <a:spcAft>
                <a:spcPts val="0"/>
              </a:spcAft>
              <a:buSzPts val="4500"/>
              <a:buFont typeface="Calibri"/>
              <a:buChar char="●"/>
            </a:pPr>
            <a:r>
              <a:rPr lang="en-US" sz="4500">
                <a:latin typeface="Calibri"/>
                <a:ea typeface="Calibri"/>
                <a:cs typeface="Calibri"/>
                <a:sym typeface="Calibri"/>
              </a:rPr>
              <a:t>https://colab.research.google.com/drive/1KdfNsuYFAVI10GsGGtFu8Puwc4lMzb80?usp=sharing</a:t>
            </a:r>
            <a:endParaRPr sz="4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322" name="Shape 322"/>
        <p:cNvGrpSpPr/>
        <p:nvPr/>
      </p:nvGrpSpPr>
      <p:grpSpPr>
        <a:xfrm>
          <a:off x="0" y="0"/>
          <a:ext cx="0" cy="0"/>
          <a:chOff x="0" y="0"/>
          <a:chExt cx="0" cy="0"/>
        </a:xfrm>
      </p:grpSpPr>
      <p:grpSp>
        <p:nvGrpSpPr>
          <p:cNvPr id="323" name="Google Shape;323;p38"/>
          <p:cNvGrpSpPr/>
          <p:nvPr/>
        </p:nvGrpSpPr>
        <p:grpSpPr>
          <a:xfrm rot="10800000">
            <a:off x="0" y="0"/>
            <a:ext cx="9250398" cy="10431661"/>
            <a:chOff x="0" y="-38100"/>
            <a:chExt cx="2436319" cy="2747433"/>
          </a:xfrm>
        </p:grpSpPr>
        <p:sp>
          <p:nvSpPr>
            <p:cNvPr id="324" name="Google Shape;324;p38"/>
            <p:cNvSpPr/>
            <p:nvPr/>
          </p:nvSpPr>
          <p:spPr>
            <a:xfrm>
              <a:off x="0" y="0"/>
              <a:ext cx="2436319" cy="2709333"/>
            </a:xfrm>
            <a:custGeom>
              <a:rect b="b" l="l" r="r" t="t"/>
              <a:pathLst>
                <a:path extrusionOk="0" h="2709333" w="2436319">
                  <a:moveTo>
                    <a:pt x="0" y="0"/>
                  </a:moveTo>
                  <a:lnTo>
                    <a:pt x="2436319" y="0"/>
                  </a:lnTo>
                  <a:lnTo>
                    <a:pt x="2436319" y="2709333"/>
                  </a:lnTo>
                  <a:lnTo>
                    <a:pt x="0" y="2709333"/>
                  </a:lnTo>
                  <a:close/>
                </a:path>
              </a:pathLst>
            </a:custGeom>
            <a:solidFill>
              <a:srgbClr val="6B705C"/>
            </a:solidFill>
            <a:ln>
              <a:noFill/>
            </a:ln>
          </p:spPr>
        </p:sp>
        <p:sp>
          <p:nvSpPr>
            <p:cNvPr id="325" name="Google Shape;325;p3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6" name="Google Shape;326;p38"/>
          <p:cNvSpPr/>
          <p:nvPr/>
        </p:nvSpPr>
        <p:spPr>
          <a:xfrm>
            <a:off x="8470967" y="4364069"/>
            <a:ext cx="1558861" cy="1558861"/>
          </a:xfrm>
          <a:custGeom>
            <a:rect b="b" l="l" r="r" t="t"/>
            <a:pathLst>
              <a:path extrusionOk="0" h="1558861" w="1558861">
                <a:moveTo>
                  <a:pt x="0" y="0"/>
                </a:moveTo>
                <a:lnTo>
                  <a:pt x="1558862" y="0"/>
                </a:lnTo>
                <a:lnTo>
                  <a:pt x="1558862" y="1558862"/>
                </a:lnTo>
                <a:lnTo>
                  <a:pt x="0" y="1558862"/>
                </a:lnTo>
                <a:lnTo>
                  <a:pt x="0" y="0"/>
                </a:lnTo>
                <a:close/>
              </a:path>
            </a:pathLst>
          </a:custGeom>
          <a:blipFill rotWithShape="1">
            <a:blip r:embed="rId3">
              <a:alphaModFix/>
            </a:blip>
            <a:stretch>
              <a:fillRect b="0" l="0" r="0" t="0"/>
            </a:stretch>
          </a:blipFill>
          <a:ln>
            <a:noFill/>
          </a:ln>
        </p:spPr>
      </p:sp>
      <p:sp>
        <p:nvSpPr>
          <p:cNvPr id="327" name="Google Shape;327;p38"/>
          <p:cNvSpPr txBox="1"/>
          <p:nvPr/>
        </p:nvSpPr>
        <p:spPr>
          <a:xfrm>
            <a:off x="11391025" y="2368250"/>
            <a:ext cx="5715000" cy="6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0">
                <a:solidFill>
                  <a:srgbClr val="7F6000"/>
                </a:solidFill>
                <a:latin typeface="Calibri"/>
                <a:ea typeface="Calibri"/>
                <a:cs typeface="Calibri"/>
                <a:sym typeface="Calibri"/>
              </a:rPr>
              <a:t>THANK </a:t>
            </a:r>
            <a:endParaRPr sz="15000">
              <a:solidFill>
                <a:srgbClr val="7F6000"/>
              </a:solidFill>
              <a:latin typeface="Calibri"/>
              <a:ea typeface="Calibri"/>
              <a:cs typeface="Calibri"/>
              <a:sym typeface="Calibri"/>
            </a:endParaRPr>
          </a:p>
          <a:p>
            <a:pPr indent="0" lvl="0" marL="0" rtl="0" algn="l">
              <a:spcBef>
                <a:spcPts val="0"/>
              </a:spcBef>
              <a:spcAft>
                <a:spcPts val="0"/>
              </a:spcAft>
              <a:buNone/>
            </a:pPr>
            <a:r>
              <a:rPr lang="en-US" sz="15000">
                <a:solidFill>
                  <a:srgbClr val="7F6000"/>
                </a:solidFill>
                <a:latin typeface="Calibri"/>
                <a:ea typeface="Calibri"/>
                <a:cs typeface="Calibri"/>
                <a:sym typeface="Calibri"/>
              </a:rPr>
              <a:t>  YOU</a:t>
            </a:r>
            <a:endParaRPr sz="15000">
              <a:solidFill>
                <a:srgbClr val="7F6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03" name="Shape 103"/>
        <p:cNvGrpSpPr/>
        <p:nvPr/>
      </p:nvGrpSpPr>
      <p:grpSpPr>
        <a:xfrm>
          <a:off x="0" y="0"/>
          <a:ext cx="0" cy="0"/>
          <a:chOff x="0" y="0"/>
          <a:chExt cx="0" cy="0"/>
        </a:xfrm>
      </p:grpSpPr>
      <p:grpSp>
        <p:nvGrpSpPr>
          <p:cNvPr id="104" name="Google Shape;104;p15"/>
          <p:cNvGrpSpPr/>
          <p:nvPr/>
        </p:nvGrpSpPr>
        <p:grpSpPr>
          <a:xfrm rot="10800000">
            <a:off x="-1074179" y="0"/>
            <a:ext cx="3086103" cy="10431661"/>
            <a:chOff x="0" y="-38100"/>
            <a:chExt cx="812800" cy="2747433"/>
          </a:xfrm>
        </p:grpSpPr>
        <p:sp>
          <p:nvSpPr>
            <p:cNvPr id="105" name="Google Shape;105;p15"/>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106" name="Google Shape;106;p1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15"/>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sp>
        <p:nvSpPr>
          <p:cNvPr id="108" name="Google Shape;108;p15"/>
          <p:cNvSpPr txBox="1"/>
          <p:nvPr/>
        </p:nvSpPr>
        <p:spPr>
          <a:xfrm>
            <a:off x="4998350" y="1240750"/>
            <a:ext cx="123684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0">
                <a:solidFill>
                  <a:srgbClr val="404040"/>
                </a:solidFill>
              </a:rPr>
              <a:t>PROBLEM STATEMENT</a:t>
            </a:r>
            <a:endParaRPr sz="7000">
              <a:latin typeface="Calibri"/>
              <a:ea typeface="Calibri"/>
              <a:cs typeface="Calibri"/>
              <a:sym typeface="Calibri"/>
            </a:endParaRPr>
          </a:p>
        </p:txBody>
      </p:sp>
      <p:sp>
        <p:nvSpPr>
          <p:cNvPr id="109" name="Google Shape;109;p15"/>
          <p:cNvSpPr txBox="1"/>
          <p:nvPr/>
        </p:nvSpPr>
        <p:spPr>
          <a:xfrm>
            <a:off x="3803200" y="2932450"/>
            <a:ext cx="13061400" cy="674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3600">
              <a:latin typeface="Calibri"/>
              <a:ea typeface="Calibri"/>
              <a:cs typeface="Calibri"/>
              <a:sym typeface="Calibri"/>
            </a:endParaRPr>
          </a:p>
          <a:p>
            <a:pPr indent="0" lvl="0" marL="0" rtl="0" algn="just">
              <a:spcBef>
                <a:spcPts val="0"/>
              </a:spcBef>
              <a:spcAft>
                <a:spcPts val="0"/>
              </a:spcAft>
              <a:buNone/>
            </a:pPr>
            <a:r>
              <a:rPr lang="en-US" sz="3600">
                <a:solidFill>
                  <a:srgbClr val="374151"/>
                </a:solidFill>
                <a:latin typeface="Roboto"/>
                <a:ea typeface="Roboto"/>
                <a:cs typeface="Roboto"/>
                <a:sym typeface="Roboto"/>
              </a:rPr>
              <a:t>Sentiment analysis of restaurant reviews is a vital application of natural language processing and machine learning in the hospitality industry. In a world where customers frequently share their dining experiences on various online platforms, understanding the sentiment behind these reviews has become a critical task for restaurant owners and managers. This analysis involves automatically classifying each review into one of two categories: positive or negative.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13" name="Shape 113"/>
        <p:cNvGrpSpPr/>
        <p:nvPr/>
      </p:nvGrpSpPr>
      <p:grpSpPr>
        <a:xfrm>
          <a:off x="0" y="0"/>
          <a:ext cx="0" cy="0"/>
          <a:chOff x="0" y="0"/>
          <a:chExt cx="0" cy="0"/>
        </a:xfrm>
      </p:grpSpPr>
      <p:grpSp>
        <p:nvGrpSpPr>
          <p:cNvPr id="114" name="Google Shape;114;p16"/>
          <p:cNvGrpSpPr/>
          <p:nvPr/>
        </p:nvGrpSpPr>
        <p:grpSpPr>
          <a:xfrm rot="10800000">
            <a:off x="15179162" y="0"/>
            <a:ext cx="3086100" cy="10431661"/>
            <a:chOff x="0" y="-38100"/>
            <a:chExt cx="812800" cy="2747433"/>
          </a:xfrm>
        </p:grpSpPr>
        <p:sp>
          <p:nvSpPr>
            <p:cNvPr id="115" name="Google Shape;115;p16"/>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116" name="Google Shape;116;p1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16"/>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sp>
        <p:nvSpPr>
          <p:cNvPr id="118" name="Google Shape;118;p16"/>
          <p:cNvSpPr txBox="1"/>
          <p:nvPr/>
        </p:nvSpPr>
        <p:spPr>
          <a:xfrm>
            <a:off x="5745325" y="860475"/>
            <a:ext cx="43326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0">
                <a:latin typeface="Calibri"/>
                <a:ea typeface="Calibri"/>
                <a:cs typeface="Calibri"/>
                <a:sym typeface="Calibri"/>
              </a:rPr>
              <a:t>AZENDA</a:t>
            </a:r>
            <a:endParaRPr sz="7000">
              <a:latin typeface="Calibri"/>
              <a:ea typeface="Calibri"/>
              <a:cs typeface="Calibri"/>
              <a:sym typeface="Calibri"/>
            </a:endParaRPr>
          </a:p>
        </p:txBody>
      </p:sp>
      <p:sp>
        <p:nvSpPr>
          <p:cNvPr id="119" name="Google Shape;119;p16"/>
          <p:cNvSpPr txBox="1"/>
          <p:nvPr/>
        </p:nvSpPr>
        <p:spPr>
          <a:xfrm>
            <a:off x="1156750" y="2761700"/>
            <a:ext cx="13232400" cy="676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100">
                <a:solidFill>
                  <a:srgbClr val="374151"/>
                </a:solidFill>
                <a:latin typeface="Roboto"/>
                <a:ea typeface="Roboto"/>
                <a:cs typeface="Roboto"/>
                <a:sym typeface="Roboto"/>
              </a:rPr>
              <a:t>With the project on sentiment analysis of restaurant reviews using machine learning algorithms, our primary goal is to develop a robust and scalable system that can automatically assess and categorize the sentiments expressed in user-generated restaurant reviews. By achieving this, we aim to provide valuable insights to both restaurant owners and potential diners. Restaurant owners can gain a deeper understanding of customer feedback, allowing them to make data-driven improvements to their services and menus. On the other hand, prospective diners can benefit from more informed dining choices by accessing aggregated sentiment scores and reading summarized reviews. This project will not only demonstrate the capabilities of machine learning in natural language processing but also contribute to enhancing the dining experience for both restaurant owners and customers.</a:t>
            </a:r>
            <a:endParaRPr sz="3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23" name="Shape 123"/>
        <p:cNvGrpSpPr/>
        <p:nvPr/>
      </p:nvGrpSpPr>
      <p:grpSpPr>
        <a:xfrm>
          <a:off x="0" y="0"/>
          <a:ext cx="0" cy="0"/>
          <a:chOff x="0" y="0"/>
          <a:chExt cx="0" cy="0"/>
        </a:xfrm>
      </p:grpSpPr>
      <p:grpSp>
        <p:nvGrpSpPr>
          <p:cNvPr id="124" name="Google Shape;124;p17"/>
          <p:cNvGrpSpPr/>
          <p:nvPr/>
        </p:nvGrpSpPr>
        <p:grpSpPr>
          <a:xfrm rot="10800000">
            <a:off x="-1073817" y="-66"/>
            <a:ext cx="3085741" cy="10431728"/>
            <a:chOff x="0" y="-38100"/>
            <a:chExt cx="812700" cy="2747433"/>
          </a:xfrm>
        </p:grpSpPr>
        <p:sp>
          <p:nvSpPr>
            <p:cNvPr id="125" name="Google Shape;125;p17"/>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126" name="Google Shape;126;p17"/>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7" name="Google Shape;127;p17"/>
          <p:cNvSpPr txBox="1"/>
          <p:nvPr/>
        </p:nvSpPr>
        <p:spPr>
          <a:xfrm>
            <a:off x="2979427" y="790575"/>
            <a:ext cx="123684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28" name="Google Shape;128;p17"/>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sp>
        <p:nvSpPr>
          <p:cNvPr id="129" name="Google Shape;129;p17"/>
          <p:cNvSpPr txBox="1"/>
          <p:nvPr/>
        </p:nvSpPr>
        <p:spPr>
          <a:xfrm>
            <a:off x="5807825" y="790575"/>
            <a:ext cx="95400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0">
                <a:latin typeface="Calibri"/>
                <a:ea typeface="Calibri"/>
                <a:cs typeface="Calibri"/>
                <a:sym typeface="Calibri"/>
              </a:rPr>
              <a:t>PROJECT OVERVIEW</a:t>
            </a:r>
            <a:endParaRPr sz="7000">
              <a:latin typeface="Calibri"/>
              <a:ea typeface="Calibri"/>
              <a:cs typeface="Calibri"/>
              <a:sym typeface="Calibri"/>
            </a:endParaRPr>
          </a:p>
        </p:txBody>
      </p:sp>
      <p:sp>
        <p:nvSpPr>
          <p:cNvPr id="130" name="Google Shape;130;p17"/>
          <p:cNvSpPr txBox="1"/>
          <p:nvPr/>
        </p:nvSpPr>
        <p:spPr>
          <a:xfrm>
            <a:off x="4393625" y="2953800"/>
            <a:ext cx="12368400" cy="57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latin typeface="Calibri"/>
                <a:ea typeface="Calibri"/>
                <a:cs typeface="Calibri"/>
                <a:sym typeface="Calibri"/>
              </a:rPr>
              <a:t>Purpose:</a:t>
            </a:r>
            <a:endParaRPr b="1" sz="34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406400" lvl="0" marL="457200" rtl="0" algn="just">
              <a:lnSpc>
                <a:spcPct val="110000"/>
              </a:lnSpc>
              <a:spcBef>
                <a:spcPts val="400"/>
              </a:spcBef>
              <a:spcAft>
                <a:spcPts val="0"/>
              </a:spcAft>
              <a:buClr>
                <a:srgbClr val="404040"/>
              </a:buClr>
              <a:buSzPts val="2800"/>
              <a:buChar char="●"/>
            </a:pPr>
            <a:r>
              <a:rPr lang="en-US" sz="2800">
                <a:solidFill>
                  <a:srgbClr val="404040"/>
                </a:solidFill>
              </a:rPr>
              <a:t>The purpose of sentiment analysis of restaurant reviews is to understand customer satisfaction and identify areas for improvement, and make better business decisions, improve customer retention, and attract new customers.</a:t>
            </a:r>
            <a:r>
              <a:rPr lang="en-US" sz="2800">
                <a:solidFill>
                  <a:srgbClr val="374151"/>
                </a:solidFill>
                <a:latin typeface="Roboto"/>
                <a:ea typeface="Roboto"/>
                <a:cs typeface="Roboto"/>
                <a:sym typeface="Roboto"/>
              </a:rPr>
              <a:t>It helps them better understand and respond to customer feedback, improve their services.</a:t>
            </a:r>
            <a:endParaRPr sz="2800">
              <a:solidFill>
                <a:srgbClr val="374151"/>
              </a:solidFill>
              <a:latin typeface="Roboto"/>
              <a:ea typeface="Roboto"/>
              <a:cs typeface="Roboto"/>
              <a:sym typeface="Roboto"/>
            </a:endParaRPr>
          </a:p>
          <a:p>
            <a:pPr indent="0" lvl="0" marL="0" rtl="0" algn="l">
              <a:spcBef>
                <a:spcPts val="600"/>
              </a:spcBef>
              <a:spcAft>
                <a:spcPts val="0"/>
              </a:spcAft>
              <a:buNone/>
            </a:pPr>
            <a:r>
              <a:t/>
            </a:r>
            <a:endParaRPr sz="2800">
              <a:solidFill>
                <a:srgbClr val="374151"/>
              </a:solidFill>
              <a:latin typeface="Roboto"/>
              <a:ea typeface="Roboto"/>
              <a:cs typeface="Roboto"/>
              <a:sym typeface="Roboto"/>
            </a:endParaRPr>
          </a:p>
          <a:p>
            <a:pPr indent="0" lvl="0" marL="0" rtl="0" algn="l">
              <a:spcBef>
                <a:spcPts val="0"/>
              </a:spcBef>
              <a:spcAft>
                <a:spcPts val="0"/>
              </a:spcAft>
              <a:buNone/>
            </a:pPr>
            <a:r>
              <a:rPr b="1" lang="en-US" sz="3400">
                <a:solidFill>
                  <a:srgbClr val="374151"/>
                </a:solidFill>
                <a:latin typeface="Roboto"/>
                <a:ea typeface="Roboto"/>
                <a:cs typeface="Roboto"/>
                <a:sym typeface="Roboto"/>
              </a:rPr>
              <a:t>Scope:</a:t>
            </a:r>
            <a:endParaRPr b="1" sz="3400">
              <a:solidFill>
                <a:srgbClr val="374151"/>
              </a:solidFill>
              <a:latin typeface="Roboto"/>
              <a:ea typeface="Roboto"/>
              <a:cs typeface="Roboto"/>
              <a:sym typeface="Roboto"/>
            </a:endParaRPr>
          </a:p>
          <a:p>
            <a:pPr indent="0" lvl="0" marL="0" rtl="0" algn="l">
              <a:spcBef>
                <a:spcPts val="0"/>
              </a:spcBef>
              <a:spcAft>
                <a:spcPts val="0"/>
              </a:spcAft>
              <a:buNone/>
            </a:pPr>
            <a:r>
              <a:t/>
            </a:r>
            <a:endParaRPr b="1" sz="2800">
              <a:solidFill>
                <a:srgbClr val="374151"/>
              </a:solidFill>
              <a:latin typeface="Roboto"/>
              <a:ea typeface="Roboto"/>
              <a:cs typeface="Roboto"/>
              <a:sym typeface="Roboto"/>
            </a:endParaRPr>
          </a:p>
          <a:p>
            <a:pPr indent="-406400" lvl="0" marL="457200" rtl="0" algn="l">
              <a:spcBef>
                <a:spcPts val="0"/>
              </a:spcBef>
              <a:spcAft>
                <a:spcPts val="0"/>
              </a:spcAft>
              <a:buClr>
                <a:srgbClr val="374151"/>
              </a:buClr>
              <a:buSzPts val="2800"/>
              <a:buFont typeface="Roboto"/>
              <a:buChar char="●"/>
            </a:pPr>
            <a:r>
              <a:rPr lang="en-US" sz="2800">
                <a:solidFill>
                  <a:srgbClr val="404040"/>
                </a:solidFill>
              </a:rPr>
              <a:t>Sentiment analysis of restaurant reviews can be used to understand overall customer satisfaction, specific aspects of the dining experience, customer demographics, and competitive performance</a:t>
            </a:r>
            <a:endParaRPr b="1" sz="2800">
              <a:solidFill>
                <a:srgbClr val="37415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34" name="Shape 134"/>
        <p:cNvGrpSpPr/>
        <p:nvPr/>
      </p:nvGrpSpPr>
      <p:grpSpPr>
        <a:xfrm>
          <a:off x="0" y="0"/>
          <a:ext cx="0" cy="0"/>
          <a:chOff x="0" y="0"/>
          <a:chExt cx="0" cy="0"/>
        </a:xfrm>
      </p:grpSpPr>
      <p:grpSp>
        <p:nvGrpSpPr>
          <p:cNvPr id="135" name="Google Shape;135;p18"/>
          <p:cNvGrpSpPr/>
          <p:nvPr/>
        </p:nvGrpSpPr>
        <p:grpSpPr>
          <a:xfrm rot="10800000">
            <a:off x="15179521" y="-66"/>
            <a:ext cx="3085741" cy="10431728"/>
            <a:chOff x="0" y="-38100"/>
            <a:chExt cx="812700" cy="2747433"/>
          </a:xfrm>
        </p:grpSpPr>
        <p:sp>
          <p:nvSpPr>
            <p:cNvPr id="136" name="Google Shape;136;p18"/>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137" name="Google Shape;137;p18"/>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8" name="Google Shape;138;p18"/>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sp>
        <p:nvSpPr>
          <p:cNvPr id="139" name="Google Shape;139;p18"/>
          <p:cNvSpPr txBox="1"/>
          <p:nvPr/>
        </p:nvSpPr>
        <p:spPr>
          <a:xfrm>
            <a:off x="1711650" y="1353100"/>
            <a:ext cx="12549300" cy="75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latin typeface="Calibri"/>
                <a:ea typeface="Calibri"/>
                <a:cs typeface="Calibri"/>
                <a:sym typeface="Calibri"/>
              </a:rPr>
              <a:t>OBJECTIVES:</a:t>
            </a:r>
            <a:endParaRPr b="1" sz="5000">
              <a:latin typeface="Calibri"/>
              <a:ea typeface="Calibri"/>
              <a:cs typeface="Calibri"/>
              <a:sym typeface="Calibri"/>
            </a:endParaRPr>
          </a:p>
          <a:p>
            <a:pPr indent="0" lvl="0" marL="0" rtl="0" algn="l">
              <a:spcBef>
                <a:spcPts val="0"/>
              </a:spcBef>
              <a:spcAft>
                <a:spcPts val="0"/>
              </a:spcAft>
              <a:buNone/>
            </a:pPr>
            <a:r>
              <a:t/>
            </a:r>
            <a:endParaRPr b="1" sz="4200">
              <a:latin typeface="Calibri"/>
              <a:ea typeface="Calibri"/>
              <a:cs typeface="Calibri"/>
              <a:sym typeface="Calibri"/>
            </a:endParaRPr>
          </a:p>
          <a:p>
            <a:pPr indent="-431800" lvl="0" marL="457200" rtl="0" algn="just">
              <a:lnSpc>
                <a:spcPct val="110000"/>
              </a:lnSpc>
              <a:spcBef>
                <a:spcPts val="400"/>
              </a:spcBef>
              <a:spcAft>
                <a:spcPts val="0"/>
              </a:spcAft>
              <a:buSzPts val="3200"/>
              <a:buFont typeface="Calibri"/>
              <a:buChar char="●"/>
            </a:pPr>
            <a:r>
              <a:rPr lang="en-US" sz="3200">
                <a:solidFill>
                  <a:srgbClr val="404040"/>
                </a:solidFill>
              </a:rPr>
              <a:t>Classify reviews as positive or negative</a:t>
            </a:r>
            <a:endParaRPr sz="3200">
              <a:solidFill>
                <a:srgbClr val="404040"/>
              </a:solidFill>
            </a:endParaRPr>
          </a:p>
          <a:p>
            <a:pPr indent="-431800" lvl="0" marL="457200" rtl="0" algn="just">
              <a:lnSpc>
                <a:spcPct val="110000"/>
              </a:lnSpc>
              <a:spcBef>
                <a:spcPts val="0"/>
              </a:spcBef>
              <a:spcAft>
                <a:spcPts val="0"/>
              </a:spcAft>
              <a:buSzPts val="3200"/>
              <a:buFont typeface="Calibri"/>
              <a:buChar char="●"/>
            </a:pPr>
            <a:r>
              <a:rPr lang="en-US" sz="3200">
                <a:solidFill>
                  <a:srgbClr val="404040"/>
                </a:solidFill>
              </a:rPr>
              <a:t>Understand customer satisfaction</a:t>
            </a:r>
            <a:endParaRPr sz="3200">
              <a:solidFill>
                <a:srgbClr val="404040"/>
              </a:solidFill>
            </a:endParaRPr>
          </a:p>
          <a:p>
            <a:pPr indent="-431800" lvl="0" marL="457200" rtl="0" algn="just">
              <a:lnSpc>
                <a:spcPct val="110000"/>
              </a:lnSpc>
              <a:spcBef>
                <a:spcPts val="0"/>
              </a:spcBef>
              <a:spcAft>
                <a:spcPts val="0"/>
              </a:spcAft>
              <a:buSzPts val="3200"/>
              <a:buFont typeface="Calibri"/>
              <a:buChar char="●"/>
            </a:pPr>
            <a:r>
              <a:rPr lang="en-US" sz="3200">
                <a:solidFill>
                  <a:srgbClr val="404040"/>
                </a:solidFill>
              </a:rPr>
              <a:t>Identify areas for improvement</a:t>
            </a:r>
            <a:endParaRPr sz="3200">
              <a:solidFill>
                <a:srgbClr val="404040"/>
              </a:solidFill>
            </a:endParaRPr>
          </a:p>
          <a:p>
            <a:pPr indent="-431800" lvl="0" marL="457200" rtl="0" algn="just">
              <a:lnSpc>
                <a:spcPct val="110000"/>
              </a:lnSpc>
              <a:spcBef>
                <a:spcPts val="0"/>
              </a:spcBef>
              <a:spcAft>
                <a:spcPts val="0"/>
              </a:spcAft>
              <a:buSzPts val="3200"/>
              <a:buFont typeface="Calibri"/>
              <a:buChar char="●"/>
            </a:pPr>
            <a:r>
              <a:rPr lang="en-US" sz="3200">
                <a:solidFill>
                  <a:srgbClr val="404040"/>
                </a:solidFill>
              </a:rPr>
              <a:t>Make better business decisions</a:t>
            </a:r>
            <a:endParaRPr sz="3200">
              <a:solidFill>
                <a:srgbClr val="404040"/>
              </a:solidFill>
            </a:endParaRPr>
          </a:p>
          <a:p>
            <a:pPr indent="-431800" lvl="0" marL="457200" rtl="0" algn="just">
              <a:lnSpc>
                <a:spcPct val="110000"/>
              </a:lnSpc>
              <a:spcBef>
                <a:spcPts val="0"/>
              </a:spcBef>
              <a:spcAft>
                <a:spcPts val="0"/>
              </a:spcAft>
              <a:buSzPts val="3200"/>
              <a:buFont typeface="Calibri"/>
              <a:buChar char="●"/>
            </a:pPr>
            <a:r>
              <a:rPr lang="en-US" sz="3200">
                <a:solidFill>
                  <a:srgbClr val="404040"/>
                </a:solidFill>
              </a:rPr>
              <a:t>Identify specific aspects of the dining experience that customers are most and least satisfied with</a:t>
            </a:r>
            <a:endParaRPr sz="3200">
              <a:solidFill>
                <a:srgbClr val="404040"/>
              </a:solidFill>
            </a:endParaRPr>
          </a:p>
          <a:p>
            <a:pPr indent="-431800" lvl="0" marL="457200" rtl="0" algn="just">
              <a:lnSpc>
                <a:spcPct val="110000"/>
              </a:lnSpc>
              <a:spcBef>
                <a:spcPts val="0"/>
              </a:spcBef>
              <a:spcAft>
                <a:spcPts val="0"/>
              </a:spcAft>
              <a:buSzPts val="3200"/>
              <a:buFont typeface="Calibri"/>
              <a:buChar char="●"/>
            </a:pPr>
            <a:r>
              <a:rPr lang="en-US" sz="3200">
                <a:solidFill>
                  <a:srgbClr val="404040"/>
                </a:solidFill>
              </a:rPr>
              <a:t>Understand how different groups of customers (e.g., age groups, nationalities, etc.) feel about the restaurant</a:t>
            </a:r>
            <a:endParaRPr sz="3200">
              <a:solidFill>
                <a:srgbClr val="404040"/>
              </a:solidFill>
            </a:endParaRPr>
          </a:p>
          <a:p>
            <a:pPr indent="-431800" lvl="0" marL="457200" rtl="0" algn="just">
              <a:lnSpc>
                <a:spcPct val="110000"/>
              </a:lnSpc>
              <a:spcBef>
                <a:spcPts val="0"/>
              </a:spcBef>
              <a:spcAft>
                <a:spcPts val="0"/>
              </a:spcAft>
              <a:buSzPts val="3200"/>
              <a:buFont typeface="Calibri"/>
              <a:buChar char="●"/>
            </a:pPr>
            <a:r>
              <a:rPr lang="en-US" sz="3200">
                <a:solidFill>
                  <a:srgbClr val="404040"/>
                </a:solidFill>
              </a:rPr>
              <a:t>Compare the sentiment of reviews for a particular restaurant to those of its competitors</a:t>
            </a:r>
            <a:endParaRPr sz="3200">
              <a:solidFill>
                <a:srgbClr val="404040"/>
              </a:solidFill>
            </a:endParaRPr>
          </a:p>
          <a:p>
            <a:pPr indent="0" lvl="0" marL="457200" rtl="0" algn="l">
              <a:spcBef>
                <a:spcPts val="60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43" name="Shape 143"/>
        <p:cNvGrpSpPr/>
        <p:nvPr/>
      </p:nvGrpSpPr>
      <p:grpSpPr>
        <a:xfrm>
          <a:off x="0" y="0"/>
          <a:ext cx="0" cy="0"/>
          <a:chOff x="0" y="0"/>
          <a:chExt cx="0" cy="0"/>
        </a:xfrm>
      </p:grpSpPr>
      <p:grpSp>
        <p:nvGrpSpPr>
          <p:cNvPr id="144" name="Google Shape;144;p19"/>
          <p:cNvGrpSpPr/>
          <p:nvPr/>
        </p:nvGrpSpPr>
        <p:grpSpPr>
          <a:xfrm rot="10800000">
            <a:off x="-1073817" y="-66"/>
            <a:ext cx="3085741" cy="10431728"/>
            <a:chOff x="0" y="-38100"/>
            <a:chExt cx="812700" cy="2747433"/>
          </a:xfrm>
        </p:grpSpPr>
        <p:sp>
          <p:nvSpPr>
            <p:cNvPr id="145" name="Google Shape;145;p19"/>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146" name="Google Shape;146;p19"/>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7" name="Google Shape;147;p19"/>
          <p:cNvSpPr txBox="1"/>
          <p:nvPr/>
        </p:nvSpPr>
        <p:spPr>
          <a:xfrm>
            <a:off x="2979427" y="790575"/>
            <a:ext cx="123684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48" name="Google Shape;148;p19"/>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sp>
        <p:nvSpPr>
          <p:cNvPr id="149" name="Google Shape;149;p19"/>
          <p:cNvSpPr txBox="1"/>
          <p:nvPr/>
        </p:nvSpPr>
        <p:spPr>
          <a:xfrm>
            <a:off x="3568425" y="1005975"/>
            <a:ext cx="13467000" cy="12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rgbClr val="404040"/>
                </a:solidFill>
              </a:rPr>
              <a:t>Who are the End Users of this project?</a:t>
            </a:r>
            <a:endParaRPr sz="6000">
              <a:latin typeface="Calibri"/>
              <a:ea typeface="Calibri"/>
              <a:cs typeface="Calibri"/>
              <a:sym typeface="Calibri"/>
            </a:endParaRPr>
          </a:p>
        </p:txBody>
      </p:sp>
      <p:sp>
        <p:nvSpPr>
          <p:cNvPr id="150" name="Google Shape;150;p19"/>
          <p:cNvSpPr txBox="1"/>
          <p:nvPr/>
        </p:nvSpPr>
        <p:spPr>
          <a:xfrm>
            <a:off x="3867225" y="2916800"/>
            <a:ext cx="12869400" cy="5933100"/>
          </a:xfrm>
          <a:prstGeom prst="rect">
            <a:avLst/>
          </a:prstGeom>
          <a:noFill/>
          <a:ln>
            <a:noFill/>
          </a:ln>
        </p:spPr>
        <p:txBody>
          <a:bodyPr anchorCtr="0" anchor="t" bIns="91425" lIns="91425" spcFirstLastPara="1" rIns="91425" wrap="square" tIns="91425">
            <a:noAutofit/>
          </a:bodyPr>
          <a:lstStyle/>
          <a:p>
            <a:pPr indent="-488950" lvl="0" marL="457200" rtl="0" algn="just">
              <a:lnSpc>
                <a:spcPct val="110000"/>
              </a:lnSpc>
              <a:spcBef>
                <a:spcPts val="400"/>
              </a:spcBef>
              <a:spcAft>
                <a:spcPts val="0"/>
              </a:spcAft>
              <a:buSzPts val="4100"/>
              <a:buFont typeface="Calibri"/>
              <a:buChar char="●"/>
            </a:pPr>
            <a:r>
              <a:rPr b="1" lang="en-US" sz="3800">
                <a:solidFill>
                  <a:srgbClr val="404040"/>
                </a:solidFill>
              </a:rPr>
              <a:t>Restaurant owners and managers:</a:t>
            </a:r>
            <a:r>
              <a:rPr lang="en-US" sz="3800">
                <a:solidFill>
                  <a:srgbClr val="404040"/>
                </a:solidFill>
              </a:rPr>
              <a:t> Understand customer satisfaction and identify areas for improvement.</a:t>
            </a:r>
            <a:endParaRPr sz="3800">
              <a:solidFill>
                <a:srgbClr val="404040"/>
              </a:solidFill>
            </a:endParaRPr>
          </a:p>
          <a:p>
            <a:pPr indent="-469900" lvl="0" marL="457200" rtl="0" algn="just">
              <a:lnSpc>
                <a:spcPct val="110000"/>
              </a:lnSpc>
              <a:spcBef>
                <a:spcPts val="0"/>
              </a:spcBef>
              <a:spcAft>
                <a:spcPts val="0"/>
              </a:spcAft>
              <a:buSzPts val="3800"/>
              <a:buFont typeface="Calibri"/>
              <a:buChar char="●"/>
            </a:pPr>
            <a:r>
              <a:rPr b="1" lang="en-US" sz="3800">
                <a:solidFill>
                  <a:srgbClr val="404040"/>
                </a:solidFill>
              </a:rPr>
              <a:t>Potential customers</a:t>
            </a:r>
            <a:r>
              <a:rPr lang="en-US" sz="3800">
                <a:solidFill>
                  <a:srgbClr val="404040"/>
                </a:solidFill>
              </a:rPr>
              <a:t>: Learn about the quality of food and service before they dine there.</a:t>
            </a:r>
            <a:endParaRPr sz="3800">
              <a:solidFill>
                <a:srgbClr val="404040"/>
              </a:solidFill>
            </a:endParaRPr>
          </a:p>
          <a:p>
            <a:pPr indent="-469900" lvl="0" marL="457200" rtl="0" algn="just">
              <a:lnSpc>
                <a:spcPct val="110000"/>
              </a:lnSpc>
              <a:spcBef>
                <a:spcPts val="0"/>
              </a:spcBef>
              <a:spcAft>
                <a:spcPts val="0"/>
              </a:spcAft>
              <a:buSzPts val="3800"/>
              <a:buFont typeface="Calibri"/>
              <a:buChar char="●"/>
            </a:pPr>
            <a:r>
              <a:rPr b="1" lang="en-US" sz="3800">
                <a:solidFill>
                  <a:srgbClr val="404040"/>
                </a:solidFill>
              </a:rPr>
              <a:t>Market researchers and analysts</a:t>
            </a:r>
            <a:r>
              <a:rPr lang="en-US" sz="3800">
                <a:solidFill>
                  <a:srgbClr val="404040"/>
                </a:solidFill>
              </a:rPr>
              <a:t>: Track customer trends over time.</a:t>
            </a:r>
            <a:endParaRPr sz="3800">
              <a:solidFill>
                <a:srgbClr val="404040"/>
              </a:solidFill>
            </a:endParaRPr>
          </a:p>
          <a:p>
            <a:pPr indent="-469900" lvl="0" marL="457200" rtl="0" algn="just">
              <a:lnSpc>
                <a:spcPct val="110000"/>
              </a:lnSpc>
              <a:spcBef>
                <a:spcPts val="0"/>
              </a:spcBef>
              <a:spcAft>
                <a:spcPts val="0"/>
              </a:spcAft>
              <a:buSzPts val="3800"/>
              <a:buFont typeface="Calibri"/>
              <a:buChar char="●"/>
            </a:pPr>
            <a:r>
              <a:rPr b="1" lang="en-US" sz="3800">
                <a:solidFill>
                  <a:srgbClr val="404040"/>
                </a:solidFill>
              </a:rPr>
              <a:t>Food critics and journalists:</a:t>
            </a:r>
            <a:r>
              <a:rPr lang="en-US" sz="3800">
                <a:solidFill>
                  <a:srgbClr val="404040"/>
                </a:solidFill>
              </a:rPr>
              <a:t> Write more informed reviews of restaurants.</a:t>
            </a:r>
            <a:endParaRPr sz="3800">
              <a:solidFill>
                <a:srgbClr val="404040"/>
              </a:solidFill>
            </a:endParaRPr>
          </a:p>
          <a:p>
            <a:pPr indent="0" lvl="0" marL="457200" rtl="0" algn="l">
              <a:spcBef>
                <a:spcPts val="60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54" name="Shape 154"/>
        <p:cNvGrpSpPr/>
        <p:nvPr/>
      </p:nvGrpSpPr>
      <p:grpSpPr>
        <a:xfrm>
          <a:off x="0" y="0"/>
          <a:ext cx="0" cy="0"/>
          <a:chOff x="0" y="0"/>
          <a:chExt cx="0" cy="0"/>
        </a:xfrm>
      </p:grpSpPr>
      <p:grpSp>
        <p:nvGrpSpPr>
          <p:cNvPr id="155" name="Google Shape;155;p20"/>
          <p:cNvGrpSpPr/>
          <p:nvPr/>
        </p:nvGrpSpPr>
        <p:grpSpPr>
          <a:xfrm rot="10800000">
            <a:off x="15179521" y="-66"/>
            <a:ext cx="3085741" cy="10431728"/>
            <a:chOff x="0" y="-38100"/>
            <a:chExt cx="812700" cy="2747433"/>
          </a:xfrm>
        </p:grpSpPr>
        <p:sp>
          <p:nvSpPr>
            <p:cNvPr id="156" name="Google Shape;156;p20"/>
            <p:cNvSpPr/>
            <p:nvPr/>
          </p:nvSpPr>
          <p:spPr>
            <a:xfrm>
              <a:off x="0" y="0"/>
              <a:ext cx="658943" cy="2709333"/>
            </a:xfrm>
            <a:custGeom>
              <a:rect b="b" l="l" r="r" t="t"/>
              <a:pathLst>
                <a:path extrusionOk="0" h="2709333" w="658943">
                  <a:moveTo>
                    <a:pt x="0" y="0"/>
                  </a:moveTo>
                  <a:lnTo>
                    <a:pt x="658943" y="0"/>
                  </a:lnTo>
                  <a:lnTo>
                    <a:pt x="658943" y="2709333"/>
                  </a:lnTo>
                  <a:lnTo>
                    <a:pt x="0" y="2709333"/>
                  </a:lnTo>
                  <a:close/>
                </a:path>
              </a:pathLst>
            </a:custGeom>
            <a:solidFill>
              <a:srgbClr val="CB997E"/>
            </a:solidFill>
            <a:ln>
              <a:noFill/>
            </a:ln>
          </p:spPr>
        </p:sp>
        <p:sp>
          <p:nvSpPr>
            <p:cNvPr id="157" name="Google Shape;157;p20"/>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8" name="Google Shape;158;p20"/>
          <p:cNvSpPr/>
          <p:nvPr/>
        </p:nvSpPr>
        <p:spPr>
          <a:xfrm>
            <a:off x="15040968" y="2439929"/>
            <a:ext cx="1444741" cy="1444741"/>
          </a:xfrm>
          <a:custGeom>
            <a:rect b="b" l="l" r="r" t="t"/>
            <a:pathLst>
              <a:path extrusionOk="0" h="1444741" w="1444741">
                <a:moveTo>
                  <a:pt x="0" y="0"/>
                </a:moveTo>
                <a:lnTo>
                  <a:pt x="1444741" y="0"/>
                </a:lnTo>
                <a:lnTo>
                  <a:pt x="1444741" y="1444742"/>
                </a:lnTo>
                <a:lnTo>
                  <a:pt x="0" y="1444742"/>
                </a:lnTo>
                <a:lnTo>
                  <a:pt x="0" y="0"/>
                </a:lnTo>
                <a:close/>
              </a:path>
            </a:pathLst>
          </a:custGeom>
          <a:blipFill rotWithShape="1">
            <a:blip r:embed="rId3">
              <a:alphaModFix/>
            </a:blip>
            <a:stretch>
              <a:fillRect b="0" l="0" r="0" t="0"/>
            </a:stretch>
          </a:blipFill>
          <a:ln>
            <a:noFill/>
          </a:ln>
        </p:spPr>
      </p:sp>
      <p:sp>
        <p:nvSpPr>
          <p:cNvPr id="159" name="Google Shape;159;p20"/>
          <p:cNvSpPr txBox="1"/>
          <p:nvPr/>
        </p:nvSpPr>
        <p:spPr>
          <a:xfrm>
            <a:off x="1711625" y="2953725"/>
            <a:ext cx="12293100" cy="610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100">
                <a:solidFill>
                  <a:srgbClr val="666666"/>
                </a:solidFill>
                <a:latin typeface="Roboto"/>
                <a:ea typeface="Roboto"/>
                <a:cs typeface="Roboto"/>
                <a:sym typeface="Roboto"/>
              </a:rPr>
              <a:t>I would use my knowledge of language and my ability to understand the context of text to analyze restaurant reviews and classify them as positive or negative. I would also be able to identify specific aspects of the dining experience that customers are most and least satisfied with.This information could then be used by restaurants to improve their customer satisfaction and overall performance. </a:t>
            </a:r>
            <a:endParaRPr sz="3100">
              <a:solidFill>
                <a:srgbClr val="666666"/>
              </a:solidFill>
              <a:latin typeface="Roboto"/>
              <a:ea typeface="Roboto"/>
              <a:cs typeface="Roboto"/>
              <a:sym typeface="Roboto"/>
            </a:endParaRPr>
          </a:p>
          <a:p>
            <a:pPr indent="0" lvl="0" marL="0" rtl="0" algn="just">
              <a:spcBef>
                <a:spcPts val="0"/>
              </a:spcBef>
              <a:spcAft>
                <a:spcPts val="0"/>
              </a:spcAft>
              <a:buNone/>
            </a:pPr>
            <a:r>
              <a:t/>
            </a:r>
            <a:endParaRPr sz="3100">
              <a:solidFill>
                <a:srgbClr val="666666"/>
              </a:solidFill>
              <a:latin typeface="Roboto"/>
              <a:ea typeface="Roboto"/>
              <a:cs typeface="Roboto"/>
              <a:sym typeface="Roboto"/>
            </a:endParaRPr>
          </a:p>
          <a:p>
            <a:pPr indent="0" lvl="0" marL="0" rtl="0" algn="just">
              <a:spcBef>
                <a:spcPts val="0"/>
              </a:spcBef>
              <a:spcAft>
                <a:spcPts val="0"/>
              </a:spcAft>
              <a:buNone/>
            </a:pPr>
            <a:r>
              <a:rPr lang="en-US" sz="3100">
                <a:solidFill>
                  <a:srgbClr val="666666"/>
                </a:solidFill>
                <a:latin typeface="Roboto"/>
                <a:ea typeface="Roboto"/>
                <a:cs typeface="Roboto"/>
                <a:sym typeface="Roboto"/>
              </a:rPr>
              <a:t>I believe that my solution could be a valuable tool for restaurants of all sizes. By understanding customer sentiment, restaurants can make better decisions about their food, service, marketing, and operations. This can lead to improved customer satisfaction and increased profits</a:t>
            </a:r>
            <a:r>
              <a:rPr lang="en-US" sz="3100">
                <a:solidFill>
                  <a:srgbClr val="666666"/>
                </a:solidFill>
                <a:latin typeface="Roboto"/>
                <a:ea typeface="Roboto"/>
                <a:cs typeface="Roboto"/>
                <a:sym typeface="Roboto"/>
              </a:rPr>
              <a:t>.</a:t>
            </a:r>
            <a:r>
              <a:rPr lang="en-US" sz="3000">
                <a:solidFill>
                  <a:srgbClr val="666666"/>
                </a:solidFill>
                <a:latin typeface="Roboto"/>
                <a:ea typeface="Roboto"/>
                <a:cs typeface="Roboto"/>
                <a:sym typeface="Roboto"/>
              </a:rPr>
              <a:t> </a:t>
            </a:r>
            <a:endParaRPr sz="3000">
              <a:latin typeface="Calibri"/>
              <a:ea typeface="Calibri"/>
              <a:cs typeface="Calibri"/>
              <a:sym typeface="Calibri"/>
            </a:endParaRPr>
          </a:p>
        </p:txBody>
      </p:sp>
      <p:sp>
        <p:nvSpPr>
          <p:cNvPr id="160" name="Google Shape;160;p20"/>
          <p:cNvSpPr txBox="1"/>
          <p:nvPr/>
        </p:nvSpPr>
        <p:spPr>
          <a:xfrm>
            <a:off x="1989100" y="1054300"/>
            <a:ext cx="12741300" cy="11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latin typeface="Calibri"/>
                <a:ea typeface="Calibri"/>
                <a:cs typeface="Calibri"/>
                <a:sym typeface="Calibri"/>
              </a:rPr>
              <a:t>SOLUTION AND VALUE PROPOSITION</a:t>
            </a:r>
            <a:endParaRPr sz="6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5ED"/>
        </a:solidFill>
      </p:bgPr>
    </p:bg>
    <p:spTree>
      <p:nvGrpSpPr>
        <p:cNvPr id="164" name="Shape 164"/>
        <p:cNvGrpSpPr/>
        <p:nvPr/>
      </p:nvGrpSpPr>
      <p:grpSpPr>
        <a:xfrm>
          <a:off x="0" y="0"/>
          <a:ext cx="0" cy="0"/>
          <a:chOff x="0" y="0"/>
          <a:chExt cx="0" cy="0"/>
        </a:xfrm>
      </p:grpSpPr>
      <p:grpSp>
        <p:nvGrpSpPr>
          <p:cNvPr id="165" name="Google Shape;165;p21"/>
          <p:cNvGrpSpPr/>
          <p:nvPr/>
        </p:nvGrpSpPr>
        <p:grpSpPr>
          <a:xfrm rot="10800000">
            <a:off x="-1073817" y="-66"/>
            <a:ext cx="3085741" cy="10431728"/>
            <a:chOff x="0" y="-38100"/>
            <a:chExt cx="812700" cy="2747433"/>
          </a:xfrm>
        </p:grpSpPr>
        <p:sp>
          <p:nvSpPr>
            <p:cNvPr id="166" name="Google Shape;166;p21"/>
            <p:cNvSpPr/>
            <p:nvPr/>
          </p:nvSpPr>
          <p:spPr>
            <a:xfrm>
              <a:off x="0" y="0"/>
              <a:ext cx="529889" cy="2709333"/>
            </a:xfrm>
            <a:custGeom>
              <a:rect b="b" l="l" r="r" t="t"/>
              <a:pathLst>
                <a:path extrusionOk="0" h="2709333" w="529889">
                  <a:moveTo>
                    <a:pt x="0" y="0"/>
                  </a:moveTo>
                  <a:lnTo>
                    <a:pt x="529889" y="0"/>
                  </a:lnTo>
                  <a:lnTo>
                    <a:pt x="529889" y="2709333"/>
                  </a:lnTo>
                  <a:lnTo>
                    <a:pt x="0" y="2709333"/>
                  </a:lnTo>
                  <a:close/>
                </a:path>
              </a:pathLst>
            </a:custGeom>
            <a:solidFill>
              <a:srgbClr val="6B705C"/>
            </a:solidFill>
            <a:ln>
              <a:noFill/>
            </a:ln>
          </p:spPr>
        </p:sp>
        <p:sp>
          <p:nvSpPr>
            <p:cNvPr id="167" name="Google Shape;167;p21"/>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8" name="Google Shape;168;p21"/>
          <p:cNvSpPr/>
          <p:nvPr/>
        </p:nvSpPr>
        <p:spPr>
          <a:xfrm>
            <a:off x="1399597" y="3957769"/>
            <a:ext cx="1224653" cy="1224653"/>
          </a:xfrm>
          <a:custGeom>
            <a:rect b="b" l="l" r="r" t="t"/>
            <a:pathLst>
              <a:path extrusionOk="0" h="1224653" w="1224653">
                <a:moveTo>
                  <a:pt x="0" y="0"/>
                </a:moveTo>
                <a:lnTo>
                  <a:pt x="1224653" y="0"/>
                </a:lnTo>
                <a:lnTo>
                  <a:pt x="1224653" y="1224653"/>
                </a:lnTo>
                <a:lnTo>
                  <a:pt x="0" y="1224653"/>
                </a:lnTo>
                <a:lnTo>
                  <a:pt x="0" y="0"/>
                </a:lnTo>
                <a:close/>
              </a:path>
            </a:pathLst>
          </a:custGeom>
          <a:blipFill rotWithShape="1">
            <a:blip r:embed="rId3">
              <a:alphaModFix/>
            </a:blip>
            <a:stretch>
              <a:fillRect b="0" l="0" r="0" t="0"/>
            </a:stretch>
          </a:blipFill>
          <a:ln>
            <a:noFill/>
          </a:ln>
        </p:spPr>
      </p:sp>
      <p:sp>
        <p:nvSpPr>
          <p:cNvPr id="169" name="Google Shape;169;p21"/>
          <p:cNvSpPr txBox="1"/>
          <p:nvPr/>
        </p:nvSpPr>
        <p:spPr>
          <a:xfrm>
            <a:off x="5016450" y="1084000"/>
            <a:ext cx="8255100" cy="13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000">
                <a:latin typeface="Calibri"/>
                <a:ea typeface="Calibri"/>
                <a:cs typeface="Calibri"/>
                <a:sym typeface="Calibri"/>
              </a:rPr>
              <a:t>WOW IN SYSTEM</a:t>
            </a:r>
            <a:endParaRPr sz="7000">
              <a:latin typeface="Calibri"/>
              <a:ea typeface="Calibri"/>
              <a:cs typeface="Calibri"/>
              <a:sym typeface="Calibri"/>
            </a:endParaRPr>
          </a:p>
        </p:txBody>
      </p:sp>
      <p:sp>
        <p:nvSpPr>
          <p:cNvPr id="170" name="Google Shape;170;p21"/>
          <p:cNvSpPr txBox="1"/>
          <p:nvPr/>
        </p:nvSpPr>
        <p:spPr>
          <a:xfrm>
            <a:off x="3819900" y="3253600"/>
            <a:ext cx="10648200" cy="5672700"/>
          </a:xfrm>
          <a:prstGeom prst="rect">
            <a:avLst/>
          </a:prstGeom>
          <a:noFill/>
          <a:ln>
            <a:noFill/>
          </a:ln>
        </p:spPr>
        <p:txBody>
          <a:bodyPr anchorCtr="0" anchor="t" bIns="91425" lIns="91425" spcFirstLastPara="1" rIns="91425" wrap="square" tIns="91425">
            <a:noAutofit/>
          </a:bodyPr>
          <a:lstStyle/>
          <a:p>
            <a:pPr indent="-482600" lvl="0" marL="457200" rtl="0" algn="l">
              <a:spcBef>
                <a:spcPts val="0"/>
              </a:spcBef>
              <a:spcAft>
                <a:spcPts val="0"/>
              </a:spcAft>
              <a:buClr>
                <a:schemeClr val="dk1"/>
              </a:buClr>
              <a:buSzPts val="4000"/>
              <a:buFont typeface="Roboto"/>
              <a:buChar char="●"/>
            </a:pPr>
            <a:r>
              <a:rPr lang="en-US" sz="4000">
                <a:solidFill>
                  <a:schemeClr val="dk1"/>
                </a:solidFill>
                <a:latin typeface="Roboto"/>
                <a:ea typeface="Roboto"/>
                <a:cs typeface="Roboto"/>
                <a:sym typeface="Roboto"/>
              </a:rPr>
              <a:t>Sentiment Classification</a:t>
            </a:r>
            <a:endParaRPr sz="4000">
              <a:solidFill>
                <a:schemeClr val="dk1"/>
              </a:solidFill>
              <a:latin typeface="Roboto"/>
              <a:ea typeface="Roboto"/>
              <a:cs typeface="Roboto"/>
              <a:sym typeface="Roboto"/>
            </a:endParaRPr>
          </a:p>
          <a:p>
            <a:pPr indent="-482600" lvl="0" marL="457200" rtl="0" algn="l">
              <a:spcBef>
                <a:spcPts val="0"/>
              </a:spcBef>
              <a:spcAft>
                <a:spcPts val="0"/>
              </a:spcAft>
              <a:buClr>
                <a:schemeClr val="dk1"/>
              </a:buClr>
              <a:buSzPts val="4000"/>
              <a:buFont typeface="Roboto"/>
              <a:buChar char="●"/>
            </a:pPr>
            <a:r>
              <a:rPr lang="en-US" sz="4000">
                <a:solidFill>
                  <a:schemeClr val="dk1"/>
                </a:solidFill>
                <a:latin typeface="Roboto"/>
                <a:ea typeface="Roboto"/>
                <a:cs typeface="Roboto"/>
                <a:sym typeface="Roboto"/>
              </a:rPr>
              <a:t>Contextual Analysis</a:t>
            </a:r>
            <a:endParaRPr sz="4000">
              <a:solidFill>
                <a:schemeClr val="dk1"/>
              </a:solidFill>
              <a:latin typeface="Roboto"/>
              <a:ea typeface="Roboto"/>
              <a:cs typeface="Roboto"/>
              <a:sym typeface="Roboto"/>
            </a:endParaRPr>
          </a:p>
          <a:p>
            <a:pPr indent="-482600" lvl="0" marL="457200" rtl="0" algn="l">
              <a:spcBef>
                <a:spcPts val="0"/>
              </a:spcBef>
              <a:spcAft>
                <a:spcPts val="0"/>
              </a:spcAft>
              <a:buClr>
                <a:schemeClr val="dk1"/>
              </a:buClr>
              <a:buSzPts val="4000"/>
              <a:buFont typeface="Roboto"/>
              <a:buChar char="●"/>
            </a:pPr>
            <a:r>
              <a:rPr lang="en-US" sz="4000">
                <a:solidFill>
                  <a:schemeClr val="dk1"/>
                </a:solidFill>
                <a:latin typeface="Roboto"/>
                <a:ea typeface="Roboto"/>
                <a:cs typeface="Roboto"/>
                <a:sym typeface="Roboto"/>
              </a:rPr>
              <a:t>Data Collection and Integration</a:t>
            </a:r>
            <a:endParaRPr sz="4000">
              <a:solidFill>
                <a:schemeClr val="dk1"/>
              </a:solidFill>
              <a:latin typeface="Roboto"/>
              <a:ea typeface="Roboto"/>
              <a:cs typeface="Roboto"/>
              <a:sym typeface="Roboto"/>
            </a:endParaRPr>
          </a:p>
          <a:p>
            <a:pPr indent="-482600" lvl="0" marL="457200" rtl="0" algn="l">
              <a:spcBef>
                <a:spcPts val="0"/>
              </a:spcBef>
              <a:spcAft>
                <a:spcPts val="0"/>
              </a:spcAft>
              <a:buClr>
                <a:schemeClr val="dk1"/>
              </a:buClr>
              <a:buSzPts val="4000"/>
              <a:buFont typeface="Roboto"/>
              <a:buChar char="●"/>
            </a:pPr>
            <a:r>
              <a:rPr lang="en-US" sz="4000">
                <a:solidFill>
                  <a:schemeClr val="dk1"/>
                </a:solidFill>
                <a:latin typeface="Roboto"/>
                <a:ea typeface="Roboto"/>
                <a:cs typeface="Roboto"/>
                <a:sym typeface="Roboto"/>
              </a:rPr>
              <a:t>Real-Time Analysis</a:t>
            </a:r>
            <a:endParaRPr sz="4000">
              <a:solidFill>
                <a:schemeClr val="dk1"/>
              </a:solidFill>
              <a:latin typeface="Roboto"/>
              <a:ea typeface="Roboto"/>
              <a:cs typeface="Roboto"/>
              <a:sym typeface="Roboto"/>
            </a:endParaRPr>
          </a:p>
          <a:p>
            <a:pPr indent="-482600" lvl="0" marL="457200" rtl="0" algn="l">
              <a:spcBef>
                <a:spcPts val="0"/>
              </a:spcBef>
              <a:spcAft>
                <a:spcPts val="0"/>
              </a:spcAft>
              <a:buClr>
                <a:schemeClr val="dk1"/>
              </a:buClr>
              <a:buSzPts val="4000"/>
              <a:buFont typeface="Roboto"/>
              <a:buChar char="●"/>
            </a:pPr>
            <a:r>
              <a:rPr lang="en-US" sz="4000">
                <a:solidFill>
                  <a:schemeClr val="dk1"/>
                </a:solidFill>
                <a:latin typeface="Roboto"/>
                <a:ea typeface="Roboto"/>
                <a:cs typeface="Roboto"/>
                <a:sym typeface="Roboto"/>
              </a:rPr>
              <a:t>User-Friendly Interface</a:t>
            </a:r>
            <a:endParaRPr sz="4000">
              <a:solidFill>
                <a:schemeClr val="dk1"/>
              </a:solidFill>
              <a:latin typeface="Roboto"/>
              <a:ea typeface="Roboto"/>
              <a:cs typeface="Roboto"/>
              <a:sym typeface="Roboto"/>
            </a:endParaRPr>
          </a:p>
          <a:p>
            <a:pPr indent="-482600" lvl="0" marL="457200" rtl="0" algn="l">
              <a:spcBef>
                <a:spcPts val="0"/>
              </a:spcBef>
              <a:spcAft>
                <a:spcPts val="0"/>
              </a:spcAft>
              <a:buClr>
                <a:schemeClr val="dk1"/>
              </a:buClr>
              <a:buSzPts val="4000"/>
              <a:buFont typeface="Roboto"/>
              <a:buChar char="●"/>
            </a:pPr>
            <a:r>
              <a:rPr lang="en-US" sz="4000">
                <a:solidFill>
                  <a:schemeClr val="dk1"/>
                </a:solidFill>
                <a:latin typeface="Roboto"/>
                <a:ea typeface="Roboto"/>
                <a:cs typeface="Roboto"/>
                <a:sym typeface="Roboto"/>
              </a:rPr>
              <a:t>Customization</a:t>
            </a:r>
            <a:endParaRPr sz="4000">
              <a:solidFill>
                <a:schemeClr val="dk1"/>
              </a:solidFill>
              <a:latin typeface="Roboto"/>
              <a:ea typeface="Roboto"/>
              <a:cs typeface="Roboto"/>
              <a:sym typeface="Roboto"/>
            </a:endParaRPr>
          </a:p>
          <a:p>
            <a:pPr indent="-482600" lvl="0" marL="457200" rtl="0" algn="l">
              <a:spcBef>
                <a:spcPts val="0"/>
              </a:spcBef>
              <a:spcAft>
                <a:spcPts val="0"/>
              </a:spcAft>
              <a:buClr>
                <a:schemeClr val="dk1"/>
              </a:buClr>
              <a:buSzPts val="4000"/>
              <a:buFont typeface="Roboto"/>
              <a:buChar char="●"/>
            </a:pPr>
            <a:r>
              <a:rPr lang="en-US" sz="4000">
                <a:solidFill>
                  <a:schemeClr val="dk1"/>
                </a:solidFill>
                <a:latin typeface="Roboto"/>
                <a:ea typeface="Roboto"/>
                <a:cs typeface="Roboto"/>
                <a:sym typeface="Roboto"/>
              </a:rPr>
              <a:t>Scalability</a:t>
            </a:r>
            <a:endParaRPr sz="4000">
              <a:solidFill>
                <a:schemeClr val="dk1"/>
              </a:solidFill>
              <a:latin typeface="Roboto"/>
              <a:ea typeface="Roboto"/>
              <a:cs typeface="Roboto"/>
              <a:sym typeface="Roboto"/>
            </a:endParaRPr>
          </a:p>
          <a:p>
            <a:pPr indent="-482600" lvl="0" marL="457200" rtl="0" algn="l">
              <a:spcBef>
                <a:spcPts val="0"/>
              </a:spcBef>
              <a:spcAft>
                <a:spcPts val="0"/>
              </a:spcAft>
              <a:buClr>
                <a:schemeClr val="dk1"/>
              </a:buClr>
              <a:buSzPts val="4000"/>
              <a:buFont typeface="Roboto"/>
              <a:buChar char="●"/>
            </a:pPr>
            <a:r>
              <a:rPr lang="en-US" sz="4000">
                <a:solidFill>
                  <a:schemeClr val="dk1"/>
                </a:solidFill>
                <a:latin typeface="Roboto"/>
                <a:ea typeface="Roboto"/>
                <a:cs typeface="Roboto"/>
                <a:sym typeface="Roboto"/>
              </a:rPr>
              <a:t>Security and Privacy</a:t>
            </a:r>
            <a:endParaRPr sz="40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