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854894-9ABC-467E-A6C9-209C3F516ED8}">
          <p14:sldIdLst>
            <p14:sldId id="269"/>
            <p14:sldId id="257"/>
          </p14:sldIdLst>
        </p14:section>
        <p14:section name="Untitled Section" id="{52CBA0FA-3A66-4D48-8259-92F07C6FDC0C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57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41957-7E22-4453-BA7F-9A81BA8D8A11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E7605-F710-4B99-AEBE-44FAD9233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03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7605-F710-4B99-AEBE-44FAD923353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CDB6-9E5B-4A0E-6BDD-90F73F643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42815-71A4-949E-86E9-6834D0664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A962-1556-EB5A-BAA8-0275D7EB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502A-9C8B-48D7-BF07-452B84EBCF3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DD21-1F55-7364-0A33-D3ABD304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7B07-C540-F497-00B0-6BB857FC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89EF-580D-41C1-A6C3-A601648FD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1D27-5D70-EEBE-71F2-E8351460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59F38-75D0-85B2-C5B1-8CCECE20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D3A1-F49C-4728-3D0A-3C9F0E98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502A-9C8B-48D7-BF07-452B84EBCF3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D3D5D-DA93-1FE2-F470-1568B918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DF4A3-5B8C-B88E-D882-1DD4879F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89EF-580D-41C1-A6C3-A601648FD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9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379E7-0E80-9EA3-6F52-DC02EDA07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19A1-F8E7-7CC7-C501-99012A7AA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1F890-32CC-6224-4026-41C5989B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502A-9C8B-48D7-BF07-452B84EBCF3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1A79-C241-7F12-18EC-3B0AE8E9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FD348-7D10-3DD8-2815-E4883546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89EF-580D-41C1-A6C3-A601648FD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39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C1EC-2AAE-5D4D-8C26-71E4C76E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0A9C-00B0-B24E-142B-ED19D42B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D74F-905A-155B-08BB-BDE57617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502A-9C8B-48D7-BF07-452B84EBCF3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837F-8535-8023-7325-CA690CBC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EE10-7AFC-AA22-3924-E02A4DD4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89EF-580D-41C1-A6C3-A601648FD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3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52F5-E92C-55EF-9BDD-3B8D215A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530D3-2DC0-7AE9-8596-43D686EE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278C0-8744-ECCF-1489-DE93EA41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502A-9C8B-48D7-BF07-452B84EBCF3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5350D-142E-3FFF-056E-5D54AD3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A9A3C-E09C-564A-519A-F0256520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89EF-580D-41C1-A6C3-A601648FD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6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A5D2-2C12-811F-A657-F69BA014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D53A-FBC7-EFE9-F295-36EF943EE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08C86-F117-F35E-EBCF-FF2970C66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8CBED-7069-F892-2913-6A628A8C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502A-9C8B-48D7-BF07-452B84EBCF3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56F6-54E9-24E4-966A-7F760109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193CD-4EA7-03D6-A722-F5AA2D8B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89EF-580D-41C1-A6C3-A601648FD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8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86DB-98BD-A2EA-9F7B-E193626B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5F0CA-E994-5AF3-E07E-48E99A6F7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3AF35-3F64-BA7E-2401-8C16F105A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092C3-622A-F340-4A11-A52D6F0D7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32DC4-4252-0889-7F76-CC87190C4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3783C-A5E9-C498-6FBB-DAE1BD46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502A-9C8B-48D7-BF07-452B84EBCF3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0FF97-BF10-89DA-ACAF-46C722E8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1EF47-E00D-1250-33A5-4A4578E4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89EF-580D-41C1-A6C3-A601648FD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4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C321-21E0-1DB0-E6B2-F36644DA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2BC5D-440B-BE18-C3E9-77442874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502A-9C8B-48D7-BF07-452B84EBCF3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F5D1-85AF-C4DD-B18B-D50C8A6A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699F0-F00B-620B-9AC1-2C5D0347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89EF-580D-41C1-A6C3-A601648FD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70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0517C-76D7-E484-CD46-1C6AD0B2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502A-9C8B-48D7-BF07-452B84EBCF3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5C0E3-9632-1D0A-C137-B1A01BED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115F-845F-B67F-1392-15276012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89EF-580D-41C1-A6C3-A601648FD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96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7D66-D8B0-3754-EDEE-018BA44D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20A5-4A65-43F5-62E2-BB8685259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88A51-BAE5-6B46-71B7-2DD8FEC06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7FF79-D156-5276-1044-507D4FAF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502A-9C8B-48D7-BF07-452B84EBCF3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DF359-0075-DE70-EFB7-2EADC07E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DEA7A-D814-87FD-6DBF-A0887FA1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89EF-580D-41C1-A6C3-A601648FD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02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F8A3-5EAE-15FE-5611-C47453BB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3D6CC-ABE8-CBC5-CA52-1A148A16A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F4872-5537-E101-7315-399F608B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65F97-84E8-EF10-D676-B50156BF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502A-9C8B-48D7-BF07-452B84EBCF3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EB7EC-1DF2-6FA4-DA7F-CE3609D2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293FB-6332-8766-0397-B207D200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89EF-580D-41C1-A6C3-A601648FD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5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F278B-2D2A-A41E-8832-5DB970FA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B3F8A-7052-812D-4A26-ED9590B7D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A1E7C-64C8-6757-3008-36B474119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502A-9C8B-48D7-BF07-452B84EBCF3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0DE05-B2F5-CE00-9E28-2039096E7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8CBFE-FEC1-95CE-85CB-E3B9D2E58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89EF-580D-41C1-A6C3-A601648FD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2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7030A0"/>
                </a:solidFill>
              </a:rPr>
              <a:t>Product Sales Data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accent2">
                    <a:lumMod val="75000"/>
                  </a:schemeClr>
                </a:solidFill>
              </a:rPr>
              <a:t>SQL-Based Analysis on Sales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9F8D-CC80-1CF5-9D02-C71E5919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-7334"/>
            <a:ext cx="5690419" cy="38933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8.Count of orders per Segment.</a:t>
            </a:r>
            <a:endParaRPr lang="en-IN" sz="18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AA352-0360-EDEE-D667-908D4E731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6" y="521110"/>
            <a:ext cx="4392561" cy="215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EB3E9F-0AD4-4FEA-9853-CBACD418F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135" y="521110"/>
            <a:ext cx="5405284" cy="34127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32391D-D54F-0F50-1232-A881F953463E}"/>
              </a:ext>
            </a:extLst>
          </p:cNvPr>
          <p:cNvSpPr txBox="1"/>
          <p:nvPr/>
        </p:nvSpPr>
        <p:spPr>
          <a:xfrm>
            <a:off x="6245942" y="126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9.Customers with total sales above 1000.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5116EC-50CD-0FA9-2842-E24BC9EEA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5" y="3532239"/>
            <a:ext cx="4392562" cy="33257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EB3E2B-3411-198E-BF15-C6FADAA53D95}"/>
              </a:ext>
            </a:extLst>
          </p:cNvPr>
          <p:cNvSpPr txBox="1"/>
          <p:nvPr/>
        </p:nvSpPr>
        <p:spPr>
          <a:xfrm>
            <a:off x="602228" y="2885907"/>
            <a:ext cx="5643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10.Number of orders per state, showing only states with more than 10 orders.</a:t>
            </a:r>
          </a:p>
        </p:txBody>
      </p:sp>
    </p:spTree>
    <p:extLst>
      <p:ext uri="{BB962C8B-B14F-4D97-AF65-F5344CB8AC3E}">
        <p14:creationId xmlns:p14="http://schemas.microsoft.com/office/powerpoint/2010/main" val="116162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64AE-A333-757D-1E5C-DEB109AF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48" y="8499"/>
            <a:ext cx="4490884" cy="49028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11.Find products that contain the word “Chair”.</a:t>
            </a:r>
            <a:endParaRPr lang="en-IN" sz="18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8631A-855B-951A-FD55-0F1F8CD7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48" y="490280"/>
            <a:ext cx="5070987" cy="3362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7853C-ED6B-D408-ECB0-3A94FE319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0280"/>
            <a:ext cx="5973009" cy="3622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6144D6-F628-0B0F-6F92-0E954C394FC7}"/>
              </a:ext>
            </a:extLst>
          </p:cNvPr>
          <p:cNvSpPr txBox="1"/>
          <p:nvPr/>
        </p:nvSpPr>
        <p:spPr>
          <a:xfrm>
            <a:off x="6096000" y="84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12.Customers whose names start with “S”.</a:t>
            </a:r>
          </a:p>
        </p:txBody>
      </p:sp>
    </p:spTree>
    <p:extLst>
      <p:ext uri="{BB962C8B-B14F-4D97-AF65-F5344CB8AC3E}">
        <p14:creationId xmlns:p14="http://schemas.microsoft.com/office/powerpoint/2010/main" val="13624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C4CEBD-37B3-0102-D1EF-8BC990A1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5" y="427638"/>
            <a:ext cx="4979739" cy="2836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35B5A0-3AF3-88E2-B503-A4B416BF393C}"/>
              </a:ext>
            </a:extLst>
          </p:cNvPr>
          <p:cNvSpPr txBox="1"/>
          <p:nvPr/>
        </p:nvSpPr>
        <p:spPr>
          <a:xfrm>
            <a:off x="717753" y="0"/>
            <a:ext cx="4257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13.Orders shipped in 2015</a:t>
            </a:r>
            <a:r>
              <a:rPr lang="en-IN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678A8-0888-D8F8-7701-91226CA6476D}"/>
              </a:ext>
            </a:extLst>
          </p:cNvPr>
          <p:cNvSpPr txBox="1"/>
          <p:nvPr/>
        </p:nvSpPr>
        <p:spPr>
          <a:xfrm>
            <a:off x="6411440" y="0"/>
            <a:ext cx="3854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14.Days between order and ship 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A59EF7-649E-4F54-086F-17000D18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5" y="3718716"/>
            <a:ext cx="4979738" cy="30031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64217B-942B-1305-3C61-3E3F45ED1E52}"/>
              </a:ext>
            </a:extLst>
          </p:cNvPr>
          <p:cNvSpPr txBox="1"/>
          <p:nvPr/>
        </p:nvSpPr>
        <p:spPr>
          <a:xfrm>
            <a:off x="550605" y="3306847"/>
            <a:ext cx="5229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15.Count how many orders were placed each month.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3BB762-776F-0894-0811-1926AECC4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023" y="3969624"/>
            <a:ext cx="4381082" cy="27522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EC3FB3-F561-04E7-3B30-742B45C48E8F}"/>
              </a:ext>
            </a:extLst>
          </p:cNvPr>
          <p:cNvSpPr txBox="1"/>
          <p:nvPr/>
        </p:nvSpPr>
        <p:spPr>
          <a:xfrm>
            <a:off x="6661656" y="34777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Additional query:- Top 5 orders placed in a month &amp; year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D72B3-0945-7947-7481-6491C67DF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146" y="427639"/>
            <a:ext cx="4342282" cy="28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3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8287D2F2-0399-EDDD-4D6E-EB03DE54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48" y="214401"/>
            <a:ext cx="3070609" cy="44365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16.Rank products by total sales.</a:t>
            </a:r>
            <a:endParaRPr lang="en-IN" sz="1800" b="1" dirty="0">
              <a:solidFill>
                <a:srgbClr val="FF000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DBA3725-7D9E-2BC4-E362-B312C59F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1" y="808781"/>
            <a:ext cx="6182588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7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B050"/>
                </a:solidFill>
              </a:rPr>
              <a:t>Project Summary &amp;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Data</a:t>
            </a:r>
            <a:r>
              <a:rPr dirty="0"/>
              <a:t>: 9800 sales records with customer, order, product, and shipment details</a:t>
            </a:r>
          </a:p>
          <a:p>
            <a:r>
              <a:rPr lang="en-IN" dirty="0"/>
              <a:t> </a:t>
            </a:r>
            <a:r>
              <a:rPr dirty="0">
                <a:solidFill>
                  <a:srgbClr val="FF0000"/>
                </a:solidFill>
              </a:rPr>
              <a:t>Insights:</a:t>
            </a:r>
          </a:p>
          <a:p>
            <a:pPr marL="0" indent="0">
              <a:buNone/>
            </a:pPr>
            <a:r>
              <a:rPr dirty="0"/>
              <a:t>- Most orders were placed in 2017</a:t>
            </a:r>
          </a:p>
          <a:p>
            <a:pPr marL="0" indent="0">
              <a:buNone/>
            </a:pPr>
            <a:r>
              <a:rPr dirty="0"/>
              <a:t>- 'Chair' products are among the top-selling</a:t>
            </a:r>
          </a:p>
          <a:p>
            <a:pPr marL="0" indent="0">
              <a:buNone/>
            </a:pPr>
            <a:r>
              <a:rPr dirty="0"/>
              <a:t>- West region contributed the highest sales</a:t>
            </a:r>
          </a:p>
          <a:p>
            <a:pPr marL="0" indent="0">
              <a:buNone/>
            </a:pPr>
            <a:r>
              <a:rPr dirty="0"/>
              <a:t>- Several customers have total sales over ₹1000</a:t>
            </a:r>
          </a:p>
          <a:p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Tools</a:t>
            </a:r>
            <a:r>
              <a:rPr dirty="0"/>
              <a:t>: MySQL Workbench, Excel, PowerPoint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Top 5 SQL Queries Visualized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  <a:r>
              <a:rPr dirty="0"/>
              <a:t>Top 10 orders by sales – highlights biggest transactions</a:t>
            </a:r>
          </a:p>
          <a:p>
            <a:r>
              <a:rPr dirty="0"/>
              <a:t> Total sales by region – West region leads</a:t>
            </a:r>
          </a:p>
          <a:p>
            <a:r>
              <a:rPr dirty="0"/>
              <a:t> Count of monthly orders – peak in November</a:t>
            </a:r>
          </a:p>
          <a:p>
            <a:r>
              <a:rPr dirty="0"/>
              <a:t> Products containing 'Chair' – high-frequency in sales</a:t>
            </a:r>
          </a:p>
          <a:p>
            <a:r>
              <a:rPr dirty="0"/>
              <a:t> Customers with sales &gt; ₹1000 – key high-value clients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159-46EC-BCF1-7624-297E8639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46" y="204352"/>
            <a:ext cx="5080279" cy="72009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Raw Data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4800A-CABA-9034-1C44-FB6A0EEB9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0" y="924449"/>
            <a:ext cx="11929619" cy="5456254"/>
          </a:xfrm>
        </p:spPr>
      </p:pic>
    </p:spTree>
    <p:extLst>
      <p:ext uri="{BB962C8B-B14F-4D97-AF65-F5344CB8AC3E}">
        <p14:creationId xmlns:p14="http://schemas.microsoft.com/office/powerpoint/2010/main" val="49873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B1F9-6B3D-FC12-1448-56D358AB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Rename The Columns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71DA05-335E-E347-D9BE-B6C8157DF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02" y="1538474"/>
            <a:ext cx="4629796" cy="42963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0C3C01-ED32-1AF8-9FB4-51CCDD208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41" y="1690688"/>
            <a:ext cx="516327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1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346C-F59D-88FD-3534-41821D3A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Before And After Rename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7EB71-11CB-6C56-E44C-370FAE18F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45" y="1580858"/>
            <a:ext cx="2449410" cy="38170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C08FAE-D511-9771-4B32-74B364B6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20" y="1579135"/>
            <a:ext cx="2268409" cy="39343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285821A-EC85-A66A-1BCD-4F89AD08F67B}"/>
              </a:ext>
            </a:extLst>
          </p:cNvPr>
          <p:cNvSpPr/>
          <p:nvPr/>
        </p:nvSpPr>
        <p:spPr>
          <a:xfrm>
            <a:off x="4326194" y="3224981"/>
            <a:ext cx="727587" cy="570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20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AB68-DAF9-467E-F413-5D27C7DA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Changing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380F0-9E5F-865D-619E-B8C5E8CE3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36" y="1371476"/>
            <a:ext cx="3772426" cy="33342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C09B6-ECB9-D1B0-17D7-2A2C9647F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0" y="1457050"/>
            <a:ext cx="2353003" cy="39439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1792CA5-5C41-BB70-B5BD-AC37EB357455}"/>
              </a:ext>
            </a:extLst>
          </p:cNvPr>
          <p:cNvSpPr/>
          <p:nvPr/>
        </p:nvSpPr>
        <p:spPr>
          <a:xfrm>
            <a:off x="3264310" y="3185652"/>
            <a:ext cx="825909" cy="3441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765C2F-C5F9-88A0-49B7-CBCCC0307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96" y="1457050"/>
            <a:ext cx="202910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2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6050-323E-7591-7BEB-F267B278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2" y="0"/>
            <a:ext cx="3792794" cy="429307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1.Show only unique Ship Mode types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476D-1D92-F4BF-75CD-9EE56E06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2" y="429307"/>
            <a:ext cx="7312742" cy="200475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distinct </a:t>
            </a:r>
            <a:r>
              <a:rPr lang="en-US" dirty="0" err="1"/>
              <a:t>ship_mode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product_info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165BB-81E9-162E-D195-66403E9B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4" y="947629"/>
            <a:ext cx="2178337" cy="1486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0854EA-BF56-7422-A164-C9C984F49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17" y="3653894"/>
            <a:ext cx="10913806" cy="29269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8EEB71-9F63-9DA8-C6C8-E8D42D4E0E82}"/>
              </a:ext>
            </a:extLst>
          </p:cNvPr>
          <p:cNvSpPr/>
          <p:nvPr/>
        </p:nvSpPr>
        <p:spPr>
          <a:xfrm>
            <a:off x="11021961" y="3653894"/>
            <a:ext cx="430162" cy="284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7B3E3E7-54D2-3A23-4D88-43F1C53E524D}"/>
              </a:ext>
            </a:extLst>
          </p:cNvPr>
          <p:cNvSpPr txBox="1">
            <a:spLocks/>
          </p:cNvSpPr>
          <p:nvPr/>
        </p:nvSpPr>
        <p:spPr>
          <a:xfrm>
            <a:off x="671052" y="3016128"/>
            <a:ext cx="3723967" cy="412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select * from </a:t>
            </a:r>
            <a:r>
              <a:rPr lang="en-US" sz="2400" dirty="0" err="1"/>
              <a:t>product_info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sales &gt; </a:t>
            </a:r>
            <a:r>
              <a:rPr lang="en-US" sz="2400" dirty="0">
                <a:solidFill>
                  <a:schemeClr val="accent4"/>
                </a:solidFill>
              </a:rPr>
              <a:t>500</a:t>
            </a:r>
            <a:r>
              <a:rPr lang="en-US" sz="2400" dirty="0">
                <a:solidFill>
                  <a:srgbClr val="FF0000"/>
                </a:solidFill>
              </a:rPr>
              <a:t> ;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BD532DA-453C-2448-5259-BD2383F7BB2E}"/>
              </a:ext>
            </a:extLst>
          </p:cNvPr>
          <p:cNvSpPr txBox="1">
            <a:spLocks/>
          </p:cNvSpPr>
          <p:nvPr/>
        </p:nvSpPr>
        <p:spPr>
          <a:xfrm>
            <a:off x="705465" y="2523072"/>
            <a:ext cx="3792794" cy="42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</a:rPr>
              <a:t>2.List all orders where Sales &gt; 500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3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CBD5-4A61-0D29-3DDB-8AF52C28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39" y="138984"/>
            <a:ext cx="7047271" cy="490281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3.Orders from a specific city or state</a:t>
            </a:r>
            <a:endParaRPr lang="en-IN" sz="18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67B49B-E0BF-B79F-1A73-10D535F3E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039" y="902421"/>
            <a:ext cx="10515600" cy="11657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81ECD-A317-DC02-71EA-0F7BC6EA8B07}"/>
              </a:ext>
            </a:extLst>
          </p:cNvPr>
          <p:cNvSpPr txBox="1"/>
          <p:nvPr/>
        </p:nvSpPr>
        <p:spPr>
          <a:xfrm>
            <a:off x="789039" y="5330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Select </a:t>
            </a:r>
            <a:r>
              <a:rPr lang="en-IN" dirty="0"/>
              <a:t> *  </a:t>
            </a:r>
            <a:r>
              <a:rPr lang="en-IN" dirty="0">
                <a:solidFill>
                  <a:schemeClr val="accent1"/>
                </a:solidFill>
              </a:rPr>
              <a:t>from</a:t>
            </a:r>
            <a:r>
              <a:rPr lang="en-IN" dirty="0"/>
              <a:t>  </a:t>
            </a:r>
            <a:r>
              <a:rPr lang="en-IN" dirty="0" err="1"/>
              <a:t>product_info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where</a:t>
            </a:r>
            <a:r>
              <a:rPr lang="en-IN" dirty="0"/>
              <a:t> city = </a:t>
            </a:r>
            <a:r>
              <a:rPr lang="en-IN" dirty="0">
                <a:solidFill>
                  <a:srgbClr val="FFC000"/>
                </a:solidFill>
              </a:rPr>
              <a:t>"Houston" </a:t>
            </a:r>
            <a:r>
              <a:rPr lang="en-IN" dirty="0"/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DB356-8637-1479-29FA-E32BE9DE4CC5}"/>
              </a:ext>
            </a:extLst>
          </p:cNvPr>
          <p:cNvSpPr/>
          <p:nvPr/>
        </p:nvSpPr>
        <p:spPr>
          <a:xfrm>
            <a:off x="6096000" y="902420"/>
            <a:ext cx="521110" cy="1165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3B538A-C03C-F741-8548-3052D9F9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39" y="2719882"/>
            <a:ext cx="10515600" cy="26668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B19A77-0B81-DE8C-434C-FC9ADA2A610E}"/>
              </a:ext>
            </a:extLst>
          </p:cNvPr>
          <p:cNvSpPr txBox="1"/>
          <p:nvPr/>
        </p:nvSpPr>
        <p:spPr>
          <a:xfrm>
            <a:off x="717755" y="21566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4.Top 10 orders with highest sales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78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1B15-54B2-FC91-37A7-40305C3B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5562600" cy="4522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5.Orders between two specific dates.</a:t>
            </a:r>
            <a:endParaRPr lang="en-IN" sz="18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18CF5F-0216-C8C5-474D-04F9DEB45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2284"/>
            <a:ext cx="10515600" cy="29055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65EA8-BE70-442A-2CFB-5BCEA5F5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0095"/>
            <a:ext cx="6367531" cy="27597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0953F6-936E-9E5A-F8CC-C1CEBE855C91}"/>
              </a:ext>
            </a:extLst>
          </p:cNvPr>
          <p:cNvSpPr txBox="1"/>
          <p:nvPr/>
        </p:nvSpPr>
        <p:spPr>
          <a:xfrm>
            <a:off x="838199" y="3347668"/>
            <a:ext cx="8384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Additional query :- who ordered </a:t>
            </a:r>
            <a:r>
              <a:rPr lang="en-US" b="1" dirty="0">
                <a:solidFill>
                  <a:srgbClr val="FF0000"/>
                </a:solidFill>
              </a:rPr>
              <a:t>0rders between two specific dates for which cities.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6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C369-1ED1-9977-D538-305548C9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09" y="0"/>
            <a:ext cx="2357284" cy="446933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6.Total sales by Region</a:t>
            </a:r>
            <a:r>
              <a:rPr lang="en-IN" sz="1800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937429-5EED-D3B9-E703-7E9F208E0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86032"/>
            <a:ext cx="5648798" cy="23405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83603C-A436-A228-7E59-DE71D1EF7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76" y="486032"/>
            <a:ext cx="3888065" cy="23405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22B787-41E2-AFF0-5239-43D948BAB6B3}"/>
              </a:ext>
            </a:extLst>
          </p:cNvPr>
          <p:cNvSpPr txBox="1">
            <a:spLocks/>
          </p:cNvSpPr>
          <p:nvPr/>
        </p:nvSpPr>
        <p:spPr>
          <a:xfrm>
            <a:off x="5955890" y="-43810"/>
            <a:ext cx="5311877" cy="529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rgbClr val="FF0000"/>
                </a:solidFill>
              </a:rPr>
              <a:t>Additional query :-Total sales by Region with rounded values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239658-2F4B-50BC-58DF-61F2BD29F652}"/>
              </a:ext>
            </a:extLst>
          </p:cNvPr>
          <p:cNvSpPr/>
          <p:nvPr/>
        </p:nvSpPr>
        <p:spPr>
          <a:xfrm>
            <a:off x="5073445" y="1396181"/>
            <a:ext cx="648929" cy="245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94BA8-EBC2-9DBA-D163-19EC2574A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1" y="3556819"/>
            <a:ext cx="4926598" cy="2483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63F64A-1EF7-9BD9-BA9A-36D5D88F4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273" y="3694839"/>
            <a:ext cx="4703734" cy="19522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EBD5EB-AA01-0B1E-9474-60E0829F26DB}"/>
              </a:ext>
            </a:extLst>
          </p:cNvPr>
          <p:cNvSpPr txBox="1"/>
          <p:nvPr/>
        </p:nvSpPr>
        <p:spPr>
          <a:xfrm>
            <a:off x="795776" y="2931849"/>
            <a:ext cx="4199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7.Average sales by Ship Mode.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38BB5-BABB-706D-8EA9-A17FDA051352}"/>
              </a:ext>
            </a:extLst>
          </p:cNvPr>
          <p:cNvSpPr txBox="1">
            <a:spLocks/>
          </p:cNvSpPr>
          <p:nvPr/>
        </p:nvSpPr>
        <p:spPr>
          <a:xfrm>
            <a:off x="6362201" y="2995783"/>
            <a:ext cx="5311877" cy="529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rgbClr val="FF0000"/>
                </a:solidFill>
              </a:rPr>
              <a:t>Additional query :- Average sales by Ship Mode with rounded values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37B0C9-E04D-EADD-2156-F3965BA8212C}"/>
              </a:ext>
            </a:extLst>
          </p:cNvPr>
          <p:cNvSpPr/>
          <p:nvPr/>
        </p:nvSpPr>
        <p:spPr>
          <a:xfrm>
            <a:off x="5651727" y="4552987"/>
            <a:ext cx="648929" cy="245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7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367</Words>
  <Application>Microsoft Office PowerPoint</Application>
  <PresentationFormat>Widescreen</PresentationFormat>
  <Paragraphs>45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Product Sales Data Project</vt:lpstr>
      <vt:lpstr>Raw Data</vt:lpstr>
      <vt:lpstr>Rename The Columns</vt:lpstr>
      <vt:lpstr>Before And After Rename</vt:lpstr>
      <vt:lpstr>Changing Data Types</vt:lpstr>
      <vt:lpstr>1.Show only unique Ship Mode types</vt:lpstr>
      <vt:lpstr>3.Orders from a specific city or state</vt:lpstr>
      <vt:lpstr>5.Orders between two specific dates.</vt:lpstr>
      <vt:lpstr>6.Total sales by Region.</vt:lpstr>
      <vt:lpstr>8.Count of orders per Segment.</vt:lpstr>
      <vt:lpstr>11.Find products that contain the word “Chair”.</vt:lpstr>
      <vt:lpstr>PowerPoint Presentation</vt:lpstr>
      <vt:lpstr>16.Rank products by total sales.</vt:lpstr>
      <vt:lpstr>Project Summary &amp; Key Insights</vt:lpstr>
      <vt:lpstr>Top 5 SQL Queries Visualized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jagadeesh.vallepu@outlook.com</dc:creator>
  <cp:lastModifiedBy>jagadeesh.vallepu@outlook.com</cp:lastModifiedBy>
  <cp:revision>5</cp:revision>
  <dcterms:created xsi:type="dcterms:W3CDTF">2025-07-06T13:43:11Z</dcterms:created>
  <dcterms:modified xsi:type="dcterms:W3CDTF">2025-07-09T13:32:43Z</dcterms:modified>
</cp:coreProperties>
</file>