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5/17/22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5/17/22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5/17/22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5/17/22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5/17/22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5/17/22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5/17/22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5/17/22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5/17/22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5/17/22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5/17/22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5/17/22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5788-B397-094D-AE53-28D2968DC652}"/>
              </a:ext>
            </a:extLst>
          </p:cNvPr>
          <p:cNvSpPr>
            <a:spLocks noGrp="1"/>
          </p:cNvSpPr>
          <p:nvPr>
            <p:ph type="ctrTitle"/>
          </p:nvPr>
        </p:nvSpPr>
        <p:spPr/>
        <p:txBody>
          <a:bodyPr>
            <a:normAutofit/>
          </a:bodyPr>
          <a:lstStyle/>
          <a:p>
            <a:r>
              <a:rPr lang="en-US" sz="1800" dirty="0"/>
              <a:t>ASTON HACKERS</a:t>
            </a:r>
          </a:p>
        </p:txBody>
      </p:sp>
      <p:sp>
        <p:nvSpPr>
          <p:cNvPr id="3" name="Subtitle 2">
            <a:extLst>
              <a:ext uri="{FF2B5EF4-FFF2-40B4-BE49-F238E27FC236}">
                <a16:creationId xmlns:a16="http://schemas.microsoft.com/office/drawing/2014/main" id="{0E7E8D1B-659C-5E49-8206-69AECA767715}"/>
              </a:ext>
            </a:extLst>
          </p:cNvPr>
          <p:cNvSpPr>
            <a:spLocks noGrp="1"/>
          </p:cNvSpPr>
          <p:nvPr>
            <p:ph type="subTitle" idx="1"/>
          </p:nvPr>
        </p:nvSpPr>
        <p:spPr>
          <a:xfrm>
            <a:off x="1725930" y="2268786"/>
            <a:ext cx="6403944" cy="1160213"/>
          </a:xfrm>
        </p:spPr>
        <p:txBody>
          <a:bodyPr>
            <a:normAutofit/>
          </a:bodyPr>
          <a:lstStyle/>
          <a:p>
            <a:r>
              <a:rPr lang="en-US" sz="2800" dirty="0"/>
              <a:t>DATA SCIENCE FOR HEALTH CARE </a:t>
            </a:r>
          </a:p>
        </p:txBody>
      </p:sp>
    </p:spTree>
    <p:extLst>
      <p:ext uri="{BB962C8B-B14F-4D97-AF65-F5344CB8AC3E}">
        <p14:creationId xmlns:p14="http://schemas.microsoft.com/office/powerpoint/2010/main" val="206826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8DF-3FDC-ED47-87A1-36EE6082ECB0}"/>
              </a:ext>
            </a:extLst>
          </p:cNvPr>
          <p:cNvSpPr>
            <a:spLocks noGrp="1"/>
          </p:cNvSpPr>
          <p:nvPr>
            <p:ph type="title"/>
          </p:nvPr>
        </p:nvSpPr>
        <p:spPr>
          <a:xfrm>
            <a:off x="3586163" y="387479"/>
            <a:ext cx="7083989" cy="563544"/>
          </a:xfrm>
        </p:spPr>
        <p:txBody>
          <a:bodyPr>
            <a:normAutofit fontScale="90000"/>
          </a:bodyPr>
          <a:lstStyle/>
          <a:p>
            <a:r>
              <a:rPr lang="en-GB" dirty="0"/>
              <a:t>Introduction </a:t>
            </a:r>
            <a:br>
              <a:rPr lang="en-GB" dirty="0"/>
            </a:br>
            <a:endParaRPr lang="en-US" dirty="0"/>
          </a:p>
        </p:txBody>
      </p:sp>
      <p:sp>
        <p:nvSpPr>
          <p:cNvPr id="3" name="Content Placeholder 2">
            <a:extLst>
              <a:ext uri="{FF2B5EF4-FFF2-40B4-BE49-F238E27FC236}">
                <a16:creationId xmlns:a16="http://schemas.microsoft.com/office/drawing/2014/main" id="{ACEE5339-AF79-4C4F-80C3-7E045FB445DA}"/>
              </a:ext>
            </a:extLst>
          </p:cNvPr>
          <p:cNvSpPr>
            <a:spLocks noGrp="1"/>
          </p:cNvSpPr>
          <p:nvPr>
            <p:ph idx="1"/>
          </p:nvPr>
        </p:nvSpPr>
        <p:spPr>
          <a:xfrm>
            <a:off x="614364" y="387479"/>
            <a:ext cx="10374310" cy="6249970"/>
          </a:xfrm>
        </p:spPr>
        <p:txBody>
          <a:bodyPr/>
          <a:lstStyle/>
          <a:p>
            <a:r>
              <a:rPr lang="en-GB" dirty="0"/>
              <a:t>In this challenge, We are exploring an epitope dataset that is related to a parasite called Trypanosoma </a:t>
            </a:r>
            <a:r>
              <a:rPr lang="en-GB" dirty="0" err="1"/>
              <a:t>cruzi</a:t>
            </a:r>
            <a:r>
              <a:rPr lang="en-GB" dirty="0"/>
              <a:t> which is the causative agent of the disease Chagas which affects our liver.</a:t>
            </a:r>
          </a:p>
          <a:p>
            <a:endParaRPr lang="en-GB" dirty="0"/>
          </a:p>
          <a:p>
            <a:pPr marL="0" indent="0">
              <a:buNone/>
            </a:pPr>
            <a:endParaRPr lang="en-GB" dirty="0"/>
          </a:p>
          <a:p>
            <a:endParaRPr lang="en-GB" dirty="0"/>
          </a:p>
          <a:p>
            <a:endParaRPr lang="en-GB" dirty="0"/>
          </a:p>
          <a:p>
            <a:endParaRPr lang="en-GB" dirty="0"/>
          </a:p>
          <a:p>
            <a:r>
              <a:rPr lang="en-GB" dirty="0"/>
              <a:t>. </a:t>
            </a:r>
            <a:endParaRPr lang="en-US" dirty="0"/>
          </a:p>
        </p:txBody>
      </p:sp>
      <p:pic>
        <p:nvPicPr>
          <p:cNvPr id="5" name="Picture 4" descr="Diagram&#10;&#10;Description automatically generated">
            <a:extLst>
              <a:ext uri="{FF2B5EF4-FFF2-40B4-BE49-F238E27FC236}">
                <a16:creationId xmlns:a16="http://schemas.microsoft.com/office/drawing/2014/main" id="{04E0568C-1997-C842-AB86-2F3083AC586F}"/>
              </a:ext>
            </a:extLst>
          </p:cNvPr>
          <p:cNvPicPr>
            <a:picLocks noChangeAspect="1"/>
          </p:cNvPicPr>
          <p:nvPr/>
        </p:nvPicPr>
        <p:blipFill>
          <a:blip r:embed="rId2"/>
          <a:stretch>
            <a:fillRect/>
          </a:stretch>
        </p:blipFill>
        <p:spPr>
          <a:xfrm>
            <a:off x="3777298" y="2798715"/>
            <a:ext cx="4637404" cy="3671806"/>
          </a:xfrm>
          <a:prstGeom prst="rect">
            <a:avLst/>
          </a:prstGeom>
        </p:spPr>
      </p:pic>
    </p:spTree>
    <p:extLst>
      <p:ext uri="{BB962C8B-B14F-4D97-AF65-F5344CB8AC3E}">
        <p14:creationId xmlns:p14="http://schemas.microsoft.com/office/powerpoint/2010/main" val="83950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6AB5-BFFA-4B44-9132-4B2DF71D7D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48B382D-F690-594D-B17D-539FC9ACC0BF}"/>
              </a:ext>
            </a:extLst>
          </p:cNvPr>
          <p:cNvSpPr>
            <a:spLocks noGrp="1"/>
          </p:cNvSpPr>
          <p:nvPr>
            <p:ph idx="1"/>
          </p:nvPr>
        </p:nvSpPr>
        <p:spPr/>
        <p:txBody>
          <a:bodyPr/>
          <a:lstStyle/>
          <a:p>
            <a:r>
              <a:rPr lang="en-GB" dirty="0"/>
              <a:t>So why are we doing the task ?</a:t>
            </a:r>
          </a:p>
          <a:p>
            <a:r>
              <a:rPr lang="en-GB" dirty="0"/>
              <a:t>B-cell epitope prediction is a crucial step in early exploration of potential candidates for the development of diagnostic, preventive and therapeutic interventions against the chagas disease </a:t>
            </a:r>
            <a:r>
              <a:rPr lang="en-GB" dirty="0" err="1"/>
              <a:t>ausative</a:t>
            </a:r>
            <a:r>
              <a:rPr lang="en-GB" dirty="0"/>
              <a:t> agent of the disease Chagas which affects our liver</a:t>
            </a:r>
            <a:endParaRPr lang="en-US" dirty="0"/>
          </a:p>
        </p:txBody>
      </p:sp>
    </p:spTree>
    <p:extLst>
      <p:ext uri="{BB962C8B-B14F-4D97-AF65-F5344CB8AC3E}">
        <p14:creationId xmlns:p14="http://schemas.microsoft.com/office/powerpoint/2010/main" val="348952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63FD-D7C7-E34A-9877-9822DE4348FE}"/>
              </a:ext>
            </a:extLst>
          </p:cNvPr>
          <p:cNvSpPr>
            <a:spLocks noGrp="1"/>
          </p:cNvSpPr>
          <p:nvPr>
            <p:ph type="title"/>
          </p:nvPr>
        </p:nvSpPr>
        <p:spPr/>
        <p:txBody>
          <a:bodyPr/>
          <a:lstStyle/>
          <a:p>
            <a:r>
              <a:rPr lang="en-GB" b="1" i="1" dirty="0"/>
              <a:t>Data familiarisation/EDA </a:t>
            </a:r>
            <a:br>
              <a:rPr lang="en-GB" dirty="0"/>
            </a:br>
            <a:endParaRPr lang="en-US" dirty="0"/>
          </a:p>
        </p:txBody>
      </p:sp>
      <p:sp>
        <p:nvSpPr>
          <p:cNvPr id="3" name="Content Placeholder 2">
            <a:extLst>
              <a:ext uri="{FF2B5EF4-FFF2-40B4-BE49-F238E27FC236}">
                <a16:creationId xmlns:a16="http://schemas.microsoft.com/office/drawing/2014/main" id="{86F90A42-7244-CF4F-B5B5-BD1BB8246187}"/>
              </a:ext>
            </a:extLst>
          </p:cNvPr>
          <p:cNvSpPr>
            <a:spLocks noGrp="1"/>
          </p:cNvSpPr>
          <p:nvPr>
            <p:ph idx="1"/>
          </p:nvPr>
        </p:nvSpPr>
        <p:spPr/>
        <p:txBody>
          <a:bodyPr/>
          <a:lstStyle/>
          <a:p>
            <a:r>
              <a:rPr lang="en-GB" dirty="0"/>
              <a:t>Initially its important to get to know our data and get familiarised with it which is the exploratory data analysis by getting to know the number of columns and rows present in the </a:t>
            </a:r>
            <a:r>
              <a:rPr lang="en-GB" dirty="0" err="1"/>
              <a:t>dataset,statistical</a:t>
            </a:r>
            <a:r>
              <a:rPr lang="en-GB" dirty="0"/>
              <a:t> analysis of the dataset just like a complete walkthrough of the dataset. In this process we got to know that there are missing values in our dataset which adds ambiguity to the analysis process and also there is imbalance in the dataset.</a:t>
            </a:r>
          </a:p>
          <a:p>
            <a:endParaRPr lang="en-US" dirty="0"/>
          </a:p>
        </p:txBody>
      </p:sp>
    </p:spTree>
    <p:extLst>
      <p:ext uri="{BB962C8B-B14F-4D97-AF65-F5344CB8AC3E}">
        <p14:creationId xmlns:p14="http://schemas.microsoft.com/office/powerpoint/2010/main" val="381561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4C64-A18F-3141-8648-A8A8379F18F9}"/>
              </a:ext>
            </a:extLst>
          </p:cNvPr>
          <p:cNvSpPr>
            <a:spLocks noGrp="1"/>
          </p:cNvSpPr>
          <p:nvPr>
            <p:ph type="title"/>
          </p:nvPr>
        </p:nvSpPr>
        <p:spPr/>
        <p:txBody>
          <a:bodyPr/>
          <a:lstStyle/>
          <a:p>
            <a:r>
              <a:rPr lang="en-GB" i="1" dirty="0"/>
              <a:t>Data Pre-processing</a:t>
            </a:r>
            <a:r>
              <a:rPr lang="en-GB" dirty="0"/>
              <a:t> </a:t>
            </a:r>
            <a:endParaRPr lang="en-US" dirty="0"/>
          </a:p>
        </p:txBody>
      </p:sp>
      <p:sp>
        <p:nvSpPr>
          <p:cNvPr id="3" name="Content Placeholder 2">
            <a:extLst>
              <a:ext uri="{FF2B5EF4-FFF2-40B4-BE49-F238E27FC236}">
                <a16:creationId xmlns:a16="http://schemas.microsoft.com/office/drawing/2014/main" id="{E54E7E8D-3B7D-FF43-91BD-81C2C9B0F164}"/>
              </a:ext>
            </a:extLst>
          </p:cNvPr>
          <p:cNvSpPr>
            <a:spLocks noGrp="1"/>
          </p:cNvSpPr>
          <p:nvPr>
            <p:ph idx="1"/>
          </p:nvPr>
        </p:nvSpPr>
        <p:spPr/>
        <p:txBody>
          <a:bodyPr/>
          <a:lstStyle/>
          <a:p>
            <a:r>
              <a:rPr lang="en-GB" i="1" dirty="0"/>
              <a:t>: </a:t>
            </a:r>
            <a:r>
              <a:rPr lang="en-GB" dirty="0"/>
              <a:t>In data pre-processing , we generate random numbers to fill the null values present in the column using rand int function. We are also balancing the dataset using </a:t>
            </a:r>
            <a:r>
              <a:rPr lang="en-GB" dirty="0" err="1"/>
              <a:t>RandomUnderSampler</a:t>
            </a:r>
            <a:endParaRPr lang="en-GB" b="1" dirty="0"/>
          </a:p>
          <a:p>
            <a:endParaRPr lang="en-US" dirty="0"/>
          </a:p>
        </p:txBody>
      </p:sp>
    </p:spTree>
    <p:extLst>
      <p:ext uri="{BB962C8B-B14F-4D97-AF65-F5344CB8AC3E}">
        <p14:creationId xmlns:p14="http://schemas.microsoft.com/office/powerpoint/2010/main" val="415936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5EAE-3CDD-1F44-972E-42C2A7CCF970}"/>
              </a:ext>
            </a:extLst>
          </p:cNvPr>
          <p:cNvSpPr>
            <a:spLocks noGrp="1"/>
          </p:cNvSpPr>
          <p:nvPr>
            <p:ph type="title"/>
          </p:nvPr>
        </p:nvSpPr>
        <p:spPr/>
        <p:txBody>
          <a:bodyPr/>
          <a:lstStyle/>
          <a:p>
            <a:r>
              <a:rPr lang="en-GB" b="1" i="1" dirty="0"/>
              <a:t>Modelling</a:t>
            </a:r>
            <a:r>
              <a:rPr lang="en-GB" dirty="0"/>
              <a:t> </a:t>
            </a:r>
            <a:endParaRPr lang="en-US" dirty="0"/>
          </a:p>
        </p:txBody>
      </p:sp>
      <p:sp>
        <p:nvSpPr>
          <p:cNvPr id="3" name="Content Placeholder 2">
            <a:extLst>
              <a:ext uri="{FF2B5EF4-FFF2-40B4-BE49-F238E27FC236}">
                <a16:creationId xmlns:a16="http://schemas.microsoft.com/office/drawing/2014/main" id="{DAEEB2D2-6348-3B47-9ED4-69C3ACEF9E34}"/>
              </a:ext>
            </a:extLst>
          </p:cNvPr>
          <p:cNvSpPr>
            <a:spLocks noGrp="1"/>
          </p:cNvSpPr>
          <p:nvPr>
            <p:ph idx="1"/>
          </p:nvPr>
        </p:nvSpPr>
        <p:spPr/>
        <p:txBody>
          <a:bodyPr/>
          <a:lstStyle/>
          <a:p>
            <a:r>
              <a:rPr lang="en-GB" dirty="0"/>
              <a:t>data  </a:t>
            </a:r>
            <a:r>
              <a:rPr lang="en-GB" dirty="0" err="1"/>
              <a:t>modeling</a:t>
            </a:r>
            <a:r>
              <a:rPr lang="en-GB" dirty="0"/>
              <a:t> is the creation, training, and deployment of machine learning algorithms that emulate logical decision-making based on available data. ML models provide a foundation to support advanced intelligence methodologies such as real-time analytics, predictive analytics, and augmented analytics</a:t>
            </a:r>
          </a:p>
          <a:p>
            <a:r>
              <a:rPr lang="en-GB" dirty="0"/>
              <a:t>The models used in this analysis is : Logistic Regression, K-NN, random forest , decision tree and X-G boost . </a:t>
            </a:r>
            <a:endParaRPr lang="en-GB" b="1" dirty="0"/>
          </a:p>
          <a:p>
            <a:endParaRPr lang="en-US" dirty="0"/>
          </a:p>
        </p:txBody>
      </p:sp>
    </p:spTree>
    <p:extLst>
      <p:ext uri="{BB962C8B-B14F-4D97-AF65-F5344CB8AC3E}">
        <p14:creationId xmlns:p14="http://schemas.microsoft.com/office/powerpoint/2010/main" val="20489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CD52-E70C-9A4A-A353-BA9BB2853F60}"/>
              </a:ext>
            </a:extLst>
          </p:cNvPr>
          <p:cNvSpPr>
            <a:spLocks noGrp="1"/>
          </p:cNvSpPr>
          <p:nvPr>
            <p:ph type="title"/>
          </p:nvPr>
        </p:nvSpPr>
        <p:spPr/>
        <p:txBody>
          <a:bodyPr/>
          <a:lstStyle/>
          <a:p>
            <a:r>
              <a:rPr lang="en-GB" dirty="0"/>
              <a:t>Prediction </a:t>
            </a:r>
            <a:endParaRPr lang="en-US" dirty="0"/>
          </a:p>
        </p:txBody>
      </p:sp>
      <p:sp>
        <p:nvSpPr>
          <p:cNvPr id="3" name="Content Placeholder 2">
            <a:extLst>
              <a:ext uri="{FF2B5EF4-FFF2-40B4-BE49-F238E27FC236}">
                <a16:creationId xmlns:a16="http://schemas.microsoft.com/office/drawing/2014/main" id="{2573867B-7E35-5747-A4BF-4B815B38B323}"/>
              </a:ext>
            </a:extLst>
          </p:cNvPr>
          <p:cNvSpPr>
            <a:spLocks noGrp="1"/>
          </p:cNvSpPr>
          <p:nvPr>
            <p:ph idx="1"/>
          </p:nvPr>
        </p:nvSpPr>
        <p:spPr>
          <a:xfrm>
            <a:off x="1828800" y="2052116"/>
            <a:ext cx="8741339" cy="3997828"/>
          </a:xfrm>
        </p:spPr>
        <p:txBody>
          <a:bodyPr>
            <a:normAutofit fontScale="70000" lnSpcReduction="20000"/>
          </a:bodyPr>
          <a:lstStyle/>
          <a:p>
            <a:r>
              <a:rPr lang="en-GB" dirty="0"/>
              <a:t>“Prediction” here refers to </a:t>
            </a:r>
            <a:r>
              <a:rPr lang="en-GB" b="1" dirty="0"/>
              <a:t>the output of an algorithms after it has been trained on our dataset and applied to new data  </a:t>
            </a:r>
            <a:endParaRPr lang="en-GB" dirty="0"/>
          </a:p>
          <a:p>
            <a:r>
              <a:rPr lang="en-GB" dirty="0"/>
              <a:t>we have used F1 score and confusion matrix to predict the performance of our model.</a:t>
            </a:r>
          </a:p>
          <a:p>
            <a:r>
              <a:rPr lang="en-GB" dirty="0"/>
              <a:t> </a:t>
            </a:r>
          </a:p>
          <a:p>
            <a:r>
              <a:rPr lang="en-GB" dirty="0"/>
              <a:t>F1-score is </a:t>
            </a:r>
            <a:r>
              <a:rPr lang="en-GB" b="1" dirty="0"/>
              <a:t>one of the most important evaluation metrics in machine learning</a:t>
            </a:r>
            <a:r>
              <a:rPr lang="en-GB" dirty="0"/>
              <a:t>. It elegantly sums up the predictive performance of a model by combining two otherwise competing metrics — precision and recall</a:t>
            </a:r>
          </a:p>
          <a:p>
            <a:r>
              <a:rPr lang="en-GB" dirty="0"/>
              <a:t> </a:t>
            </a:r>
          </a:p>
          <a:p>
            <a:r>
              <a:rPr lang="en-GB" dirty="0"/>
              <a:t>Confusion matrices are used </a:t>
            </a:r>
            <a:r>
              <a:rPr lang="en-GB" b="1" dirty="0"/>
              <a:t>to visualize important predictive analytics like recall, specificity, accuracy, and precision</a:t>
            </a:r>
            <a:r>
              <a:rPr lang="en-GB" dirty="0"/>
              <a:t>. Confusion matrices are useful because they give direct comparisons of values like True Positives, False Positives, True Negatives and False Negatives</a:t>
            </a:r>
          </a:p>
          <a:p>
            <a:endParaRPr lang="en-US" dirty="0"/>
          </a:p>
        </p:txBody>
      </p:sp>
    </p:spTree>
    <p:extLst>
      <p:ext uri="{BB962C8B-B14F-4D97-AF65-F5344CB8AC3E}">
        <p14:creationId xmlns:p14="http://schemas.microsoft.com/office/powerpoint/2010/main" val="143149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D676-3B8D-6040-9F53-938E74D07F26}"/>
              </a:ext>
            </a:extLst>
          </p:cNvPr>
          <p:cNvSpPr>
            <a:spLocks noGrp="1"/>
          </p:cNvSpPr>
          <p:nvPr>
            <p:ph type="title"/>
          </p:nvPr>
        </p:nvSpPr>
        <p:spPr>
          <a:xfrm>
            <a:off x="-1903042" y="3520440"/>
            <a:ext cx="9904042" cy="2342485"/>
          </a:xfrm>
        </p:spPr>
        <p:txBody>
          <a:bodyPr/>
          <a:lstStyle/>
          <a:p>
            <a:r>
              <a:rPr lang="en-US" dirty="0"/>
              <a:t>THANK YOU </a:t>
            </a:r>
          </a:p>
        </p:txBody>
      </p:sp>
    </p:spTree>
    <p:extLst>
      <p:ext uri="{BB962C8B-B14F-4D97-AF65-F5344CB8AC3E}">
        <p14:creationId xmlns:p14="http://schemas.microsoft.com/office/powerpoint/2010/main" val="62004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9</TotalTime>
  <Words>394</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MS Shell Dlg 2</vt:lpstr>
      <vt:lpstr>Wingdings</vt:lpstr>
      <vt:lpstr>Wingdings 3</vt:lpstr>
      <vt:lpstr>Madison</vt:lpstr>
      <vt:lpstr>ASTON HACKERS</vt:lpstr>
      <vt:lpstr>Introduction  </vt:lpstr>
      <vt:lpstr>INTRODUCTION</vt:lpstr>
      <vt:lpstr>Data familiarisation/EDA  </vt:lpstr>
      <vt:lpstr>Data Pre-processing </vt:lpstr>
      <vt:lpstr>Modelling </vt:lpstr>
      <vt:lpstr>Prediction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ASTON HACKERS</dc:title>
  <dc:creator>Nazrana Perween (Student)</dc:creator>
  <cp:lastModifiedBy>Nazrana Perween (Student)</cp:lastModifiedBy>
  <cp:revision>1</cp:revision>
  <dcterms:created xsi:type="dcterms:W3CDTF">2022-05-17T15:37:44Z</dcterms:created>
  <dcterms:modified xsi:type="dcterms:W3CDTF">2022-05-17T15:47:10Z</dcterms:modified>
</cp:coreProperties>
</file>