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63"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33"/>
  </p:normalViewPr>
  <p:slideViewPr>
    <p:cSldViewPr snapToGrid="0" snapToObjects="1">
      <p:cViewPr varScale="1">
        <p:scale>
          <a:sx n="111" d="100"/>
          <a:sy n="111" d="100"/>
        </p:scale>
        <p:origin x="63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A053B-25F0-9D49-95E5-2AE99B79FEA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E47D44F-20F4-F645-8FF5-FC0265FCD2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D095B23-AD43-1C4F-85A3-1DB0AD315F7B}"/>
              </a:ext>
            </a:extLst>
          </p:cNvPr>
          <p:cNvSpPr>
            <a:spLocks noGrp="1"/>
          </p:cNvSpPr>
          <p:nvPr>
            <p:ph type="dt" sz="half" idx="10"/>
          </p:nvPr>
        </p:nvSpPr>
        <p:spPr/>
        <p:txBody>
          <a:bodyPr/>
          <a:lstStyle/>
          <a:p>
            <a:fld id="{9AB3A824-1A51-4B26-AD58-A6D8E14F6C04}" type="datetimeFigureOut">
              <a:rPr lang="en-US" smtClean="0"/>
              <a:t>5/17/22</a:t>
            </a:fld>
            <a:endParaRPr lang="en-US" dirty="0"/>
          </a:p>
        </p:txBody>
      </p:sp>
      <p:sp>
        <p:nvSpPr>
          <p:cNvPr id="5" name="Footer Placeholder 4">
            <a:extLst>
              <a:ext uri="{FF2B5EF4-FFF2-40B4-BE49-F238E27FC236}">
                <a16:creationId xmlns:a16="http://schemas.microsoft.com/office/drawing/2014/main" id="{7DF1EF4C-B377-CC49-93AC-8BC8E67F41F6}"/>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AAA63AD1-B40A-2648-8DBE-1D52650EB4A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7565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58260-4C61-0141-817E-ADC15186428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50BA470-B418-864D-9A3C-683C1416DEB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C7DA07E-08E7-634A-800F-5321713D145C}"/>
              </a:ext>
            </a:extLst>
          </p:cNvPr>
          <p:cNvSpPr>
            <a:spLocks noGrp="1"/>
          </p:cNvSpPr>
          <p:nvPr>
            <p:ph type="dt" sz="half" idx="10"/>
          </p:nvPr>
        </p:nvSpPr>
        <p:spPr/>
        <p:txBody>
          <a:bodyPr/>
          <a:lstStyle/>
          <a:p>
            <a:fld id="{D857E33E-8B18-4087-B112-809917729534}" type="datetimeFigureOut">
              <a:rPr lang="en-US" smtClean="0"/>
              <a:t>5/17/22</a:t>
            </a:fld>
            <a:endParaRPr lang="en-US" dirty="0"/>
          </a:p>
        </p:txBody>
      </p:sp>
      <p:sp>
        <p:nvSpPr>
          <p:cNvPr id="5" name="Footer Placeholder 4">
            <a:extLst>
              <a:ext uri="{FF2B5EF4-FFF2-40B4-BE49-F238E27FC236}">
                <a16:creationId xmlns:a16="http://schemas.microsoft.com/office/drawing/2014/main" id="{F2997028-1B89-1648-910F-3970DBB6531B}"/>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4134FF6D-011E-0D4D-916C-5738A082297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4883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9E7E7C-6E93-9240-99E4-B6B678046D9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04006CD-1B90-6149-A7B3-14133351DA3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F1265A0-B89F-6341-80C4-50ECBA0D1EDC}"/>
              </a:ext>
            </a:extLst>
          </p:cNvPr>
          <p:cNvSpPr>
            <a:spLocks noGrp="1"/>
          </p:cNvSpPr>
          <p:nvPr>
            <p:ph type="dt" sz="half" idx="10"/>
          </p:nvPr>
        </p:nvSpPr>
        <p:spPr/>
        <p:txBody>
          <a:bodyPr/>
          <a:lstStyle/>
          <a:p>
            <a:fld id="{D3FFE419-2371-464F-8239-3959401C3561}" type="datetimeFigureOut">
              <a:rPr lang="en-US" smtClean="0"/>
              <a:t>5/17/22</a:t>
            </a:fld>
            <a:endParaRPr lang="en-US" dirty="0"/>
          </a:p>
        </p:txBody>
      </p:sp>
      <p:sp>
        <p:nvSpPr>
          <p:cNvPr id="5" name="Footer Placeholder 4">
            <a:extLst>
              <a:ext uri="{FF2B5EF4-FFF2-40B4-BE49-F238E27FC236}">
                <a16:creationId xmlns:a16="http://schemas.microsoft.com/office/drawing/2014/main" id="{A3E81D64-35C0-494F-B1A9-1195F396ACEC}"/>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696271CE-7A05-9740-BED3-F30FAE68014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87073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15FD4-6E96-1C42-ACA6-15E415B5C10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F9A6500-AD0B-AC45-B9E6-14ACE86B747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07A38A4-BE95-6546-86F4-E7D10CDC0D09}"/>
              </a:ext>
            </a:extLst>
          </p:cNvPr>
          <p:cNvSpPr>
            <a:spLocks noGrp="1"/>
          </p:cNvSpPr>
          <p:nvPr>
            <p:ph type="dt" sz="half" idx="10"/>
          </p:nvPr>
        </p:nvSpPr>
        <p:spPr/>
        <p:txBody>
          <a:bodyPr/>
          <a:lstStyle/>
          <a:p>
            <a:fld id="{97D162C4-EDD9-4389-A98B-B87ECEA2A816}" type="datetimeFigureOut">
              <a:rPr lang="en-US" smtClean="0"/>
              <a:t>5/17/22</a:t>
            </a:fld>
            <a:endParaRPr lang="en-US" dirty="0"/>
          </a:p>
        </p:txBody>
      </p:sp>
      <p:sp>
        <p:nvSpPr>
          <p:cNvPr id="5" name="Footer Placeholder 4">
            <a:extLst>
              <a:ext uri="{FF2B5EF4-FFF2-40B4-BE49-F238E27FC236}">
                <a16:creationId xmlns:a16="http://schemas.microsoft.com/office/drawing/2014/main" id="{59E28178-DAE1-FB4E-97A8-98613EF8C232}"/>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2C4E0A15-DE93-9D4B-BF20-2539460F74F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3378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04C93-46E4-094B-934E-BA0CB15BB28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3533511-355D-1E48-938D-C6CF9CA888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56004C8-3F13-AA43-9ADF-06AD6C437EED}"/>
              </a:ext>
            </a:extLst>
          </p:cNvPr>
          <p:cNvSpPr>
            <a:spLocks noGrp="1"/>
          </p:cNvSpPr>
          <p:nvPr>
            <p:ph type="dt" sz="half" idx="10"/>
          </p:nvPr>
        </p:nvSpPr>
        <p:spPr/>
        <p:txBody>
          <a:bodyPr/>
          <a:lstStyle/>
          <a:p>
            <a:fld id="{3E5059C3-6A89-4494-99FF-5A4D6FFD50EB}" type="datetimeFigureOut">
              <a:rPr lang="en-US" smtClean="0"/>
              <a:t>5/17/22</a:t>
            </a:fld>
            <a:endParaRPr lang="en-US" dirty="0"/>
          </a:p>
        </p:txBody>
      </p:sp>
      <p:sp>
        <p:nvSpPr>
          <p:cNvPr id="5" name="Footer Placeholder 4">
            <a:extLst>
              <a:ext uri="{FF2B5EF4-FFF2-40B4-BE49-F238E27FC236}">
                <a16:creationId xmlns:a16="http://schemas.microsoft.com/office/drawing/2014/main" id="{820CA67E-6E88-EB42-88C9-C413B277D5D1}"/>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E4EE69FF-51CB-6842-847D-6B0F6E63F0F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2408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B28CD-9CB6-2F44-B933-38D3B234405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6C0530F-F05C-474A-8BC5-23E880E2636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7929D2D-1712-AF4B-873B-0B12F9210A2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5577320-0608-D746-9ABF-888E51884F36}"/>
              </a:ext>
            </a:extLst>
          </p:cNvPr>
          <p:cNvSpPr>
            <a:spLocks noGrp="1"/>
          </p:cNvSpPr>
          <p:nvPr>
            <p:ph type="dt" sz="half" idx="10"/>
          </p:nvPr>
        </p:nvSpPr>
        <p:spPr/>
        <p:txBody>
          <a:bodyPr/>
          <a:lstStyle/>
          <a:p>
            <a:fld id="{CA954B2F-12DE-47F5-8894-472B206D2E1E}" type="datetimeFigureOut">
              <a:rPr lang="en-US" smtClean="0"/>
              <a:t>5/17/22</a:t>
            </a:fld>
            <a:endParaRPr lang="en-US" dirty="0"/>
          </a:p>
        </p:txBody>
      </p:sp>
      <p:sp>
        <p:nvSpPr>
          <p:cNvPr id="6" name="Footer Placeholder 5">
            <a:extLst>
              <a:ext uri="{FF2B5EF4-FFF2-40B4-BE49-F238E27FC236}">
                <a16:creationId xmlns:a16="http://schemas.microsoft.com/office/drawing/2014/main" id="{AED56B35-4C7D-6A4D-8A5D-835785954BE2}"/>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4A2C657A-11FB-9943-AE22-5F155364C58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4843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D8FC9-B4CA-804F-8138-8F5C1ACAA6F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3A71224-2BAB-E346-805B-BAC04DD575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5FBFDF0-F0DF-CD40-A5D6-356027D50AF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4E27703-63A8-644E-B2E3-32DFEEE4B6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77C4070-6957-3A48-A408-DB125D46F74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F1DC6C9-07BB-824E-92CC-A126F1439156}"/>
              </a:ext>
            </a:extLst>
          </p:cNvPr>
          <p:cNvSpPr>
            <a:spLocks noGrp="1"/>
          </p:cNvSpPr>
          <p:nvPr>
            <p:ph type="dt" sz="half" idx="10"/>
          </p:nvPr>
        </p:nvSpPr>
        <p:spPr/>
        <p:txBody>
          <a:bodyPr/>
          <a:lstStyle/>
          <a:p>
            <a:fld id="{3F30E46F-7819-4ACF-B48B-48222C2ACC88}" type="datetimeFigureOut">
              <a:rPr lang="en-US" smtClean="0"/>
              <a:t>5/17/22</a:t>
            </a:fld>
            <a:endParaRPr lang="en-US" dirty="0"/>
          </a:p>
        </p:txBody>
      </p:sp>
      <p:sp>
        <p:nvSpPr>
          <p:cNvPr id="8" name="Footer Placeholder 7">
            <a:extLst>
              <a:ext uri="{FF2B5EF4-FFF2-40B4-BE49-F238E27FC236}">
                <a16:creationId xmlns:a16="http://schemas.microsoft.com/office/drawing/2014/main" id="{4B34888E-2024-1447-AECA-82482E8FF1CB}"/>
              </a:ext>
            </a:extLst>
          </p:cNvPr>
          <p:cNvSpPr>
            <a:spLocks noGrp="1"/>
          </p:cNvSpPr>
          <p:nvPr>
            <p:ph type="ftr" sz="quarter" idx="11"/>
          </p:nvPr>
        </p:nvSpPr>
        <p:spPr/>
        <p:txBody>
          <a:bodyPr/>
          <a:lstStyle/>
          <a:p>
            <a:r>
              <a:rPr lang="en-US"/>
              <a:t>
              </a:t>
            </a:r>
            <a:endParaRPr lang="en-US" dirty="0"/>
          </a:p>
        </p:txBody>
      </p:sp>
      <p:sp>
        <p:nvSpPr>
          <p:cNvPr id="9" name="Slide Number Placeholder 8">
            <a:extLst>
              <a:ext uri="{FF2B5EF4-FFF2-40B4-BE49-F238E27FC236}">
                <a16:creationId xmlns:a16="http://schemas.microsoft.com/office/drawing/2014/main" id="{25FE3294-6A12-F348-89F3-F1A42E0F74B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617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33991-4C0E-764E-8D46-A0C466E2954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793E2F9-63A8-AA4D-B4AA-A5FA2AE73061}"/>
              </a:ext>
            </a:extLst>
          </p:cNvPr>
          <p:cNvSpPr>
            <a:spLocks noGrp="1"/>
          </p:cNvSpPr>
          <p:nvPr>
            <p:ph type="dt" sz="half" idx="10"/>
          </p:nvPr>
        </p:nvSpPr>
        <p:spPr/>
        <p:txBody>
          <a:bodyPr/>
          <a:lstStyle/>
          <a:p>
            <a:fld id="{1FAF3416-4057-4DAA-829D-4CA07428D088}" type="datetimeFigureOut">
              <a:rPr lang="en-US" smtClean="0"/>
              <a:t>5/17/22</a:t>
            </a:fld>
            <a:endParaRPr lang="en-US" dirty="0"/>
          </a:p>
        </p:txBody>
      </p:sp>
      <p:sp>
        <p:nvSpPr>
          <p:cNvPr id="4" name="Footer Placeholder 3">
            <a:extLst>
              <a:ext uri="{FF2B5EF4-FFF2-40B4-BE49-F238E27FC236}">
                <a16:creationId xmlns:a16="http://schemas.microsoft.com/office/drawing/2014/main" id="{6DCB0F4F-556F-3E4D-987A-A9A1C66A4E5E}"/>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425F9982-FF78-3949-99AE-7E3EA95A90D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5712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25BFC2-6EC5-6040-A953-491D3128ADE2}"/>
              </a:ext>
            </a:extLst>
          </p:cNvPr>
          <p:cNvSpPr>
            <a:spLocks noGrp="1"/>
          </p:cNvSpPr>
          <p:nvPr>
            <p:ph type="dt" sz="half" idx="10"/>
          </p:nvPr>
        </p:nvSpPr>
        <p:spPr/>
        <p:txBody>
          <a:bodyPr/>
          <a:lstStyle/>
          <a:p>
            <a:fld id="{921D9284-D300-4297-87F7-E791DCC15DB1}" type="datetimeFigureOut">
              <a:rPr lang="en-US" smtClean="0"/>
              <a:t>5/17/22</a:t>
            </a:fld>
            <a:endParaRPr lang="en-US" dirty="0"/>
          </a:p>
        </p:txBody>
      </p:sp>
      <p:sp>
        <p:nvSpPr>
          <p:cNvPr id="3" name="Footer Placeholder 2">
            <a:extLst>
              <a:ext uri="{FF2B5EF4-FFF2-40B4-BE49-F238E27FC236}">
                <a16:creationId xmlns:a16="http://schemas.microsoft.com/office/drawing/2014/main" id="{9FCAA50C-CFF3-394C-95D9-DD0DBB4EB420}"/>
              </a:ext>
            </a:extLst>
          </p:cNvPr>
          <p:cNvSpPr>
            <a:spLocks noGrp="1"/>
          </p:cNvSpPr>
          <p:nvPr>
            <p:ph type="ftr" sz="quarter" idx="11"/>
          </p:nvPr>
        </p:nvSpPr>
        <p:spPr/>
        <p:txBody>
          <a:bodyPr/>
          <a:lstStyle/>
          <a:p>
            <a:r>
              <a:rPr lang="en-US"/>
              <a:t>
              </a:t>
            </a:r>
            <a:endParaRPr lang="en-US" dirty="0"/>
          </a:p>
        </p:txBody>
      </p:sp>
      <p:sp>
        <p:nvSpPr>
          <p:cNvPr id="4" name="Slide Number Placeholder 3">
            <a:extLst>
              <a:ext uri="{FF2B5EF4-FFF2-40B4-BE49-F238E27FC236}">
                <a16:creationId xmlns:a16="http://schemas.microsoft.com/office/drawing/2014/main" id="{B36B1072-86B8-4349-A11E-B6438E6E0FA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4273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C3A76-BCFA-F14A-8D1B-83EBBE9A28C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2F2BC11-C05B-A048-B7BC-5A20FB8B9C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7B12E4B-BC35-A94E-8A89-FDDAF146A7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8B70F48-D759-9F46-917C-16AAA4319F2F}"/>
              </a:ext>
            </a:extLst>
          </p:cNvPr>
          <p:cNvSpPr>
            <a:spLocks noGrp="1"/>
          </p:cNvSpPr>
          <p:nvPr>
            <p:ph type="dt" sz="half" idx="10"/>
          </p:nvPr>
        </p:nvSpPr>
        <p:spPr/>
        <p:txBody>
          <a:bodyPr/>
          <a:lstStyle/>
          <a:p>
            <a:fld id="{37D525BB-DA17-4BA0-B3C8-3AC3ABC827E6}" type="datetimeFigureOut">
              <a:rPr lang="en-US" smtClean="0"/>
              <a:t>5/17/22</a:t>
            </a:fld>
            <a:endParaRPr lang="en-US" dirty="0"/>
          </a:p>
        </p:txBody>
      </p:sp>
      <p:sp>
        <p:nvSpPr>
          <p:cNvPr id="6" name="Footer Placeholder 5">
            <a:extLst>
              <a:ext uri="{FF2B5EF4-FFF2-40B4-BE49-F238E27FC236}">
                <a16:creationId xmlns:a16="http://schemas.microsoft.com/office/drawing/2014/main" id="{D1317451-5A17-A64D-BBDA-10E08F1EDD62}"/>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1F267715-4CF9-0641-A6BC-AF0BD41FC38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2423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F454D-E15D-B245-B470-382DB7D7326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558AF3D-67D0-C64D-B3E9-43D47A86C8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E1996F-E508-1A4F-A4DD-1EFE3C19FA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522D8F3-0C29-3044-BF93-7BD014B26EEC}"/>
              </a:ext>
            </a:extLst>
          </p:cNvPr>
          <p:cNvSpPr>
            <a:spLocks noGrp="1"/>
          </p:cNvSpPr>
          <p:nvPr>
            <p:ph type="dt" sz="half" idx="10"/>
          </p:nvPr>
        </p:nvSpPr>
        <p:spPr/>
        <p:txBody>
          <a:bodyPr/>
          <a:lstStyle/>
          <a:p>
            <a:fld id="{B16C4C9A-3960-41CF-A4E9-2A8FB932454B}" type="datetimeFigureOut">
              <a:rPr lang="en-US" smtClean="0"/>
              <a:t>5/17/22</a:t>
            </a:fld>
            <a:endParaRPr lang="en-US" dirty="0"/>
          </a:p>
        </p:txBody>
      </p:sp>
      <p:sp>
        <p:nvSpPr>
          <p:cNvPr id="6" name="Footer Placeholder 5">
            <a:extLst>
              <a:ext uri="{FF2B5EF4-FFF2-40B4-BE49-F238E27FC236}">
                <a16:creationId xmlns:a16="http://schemas.microsoft.com/office/drawing/2014/main" id="{C0149273-E361-A449-ACC6-83B011C54F09}"/>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B58E7544-B918-D345-9142-969D240050D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6870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B94B9D-A29A-034F-9930-5091D5DB14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C9F8D21-442A-7D47-9A0F-436B633F2D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05D5B7B-866A-6B46-82BD-0CB6E7AAA3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BC1C18-307B-4F68-A007-B5B542270E8D}" type="datetimeFigureOut">
              <a:rPr lang="en-US" smtClean="0"/>
              <a:t>5/17/22</a:t>
            </a:fld>
            <a:endParaRPr lang="en-US" dirty="0"/>
          </a:p>
        </p:txBody>
      </p:sp>
      <p:sp>
        <p:nvSpPr>
          <p:cNvPr id="5" name="Footer Placeholder 4">
            <a:extLst>
              <a:ext uri="{FF2B5EF4-FFF2-40B4-BE49-F238E27FC236}">
                <a16:creationId xmlns:a16="http://schemas.microsoft.com/office/drawing/2014/main" id="{F4372622-49F5-6F4E-B036-2A49972A39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a:t>
            </a:r>
            <a:endParaRPr lang="en-US" dirty="0"/>
          </a:p>
        </p:txBody>
      </p:sp>
      <p:sp>
        <p:nvSpPr>
          <p:cNvPr id="6" name="Slide Number Placeholder 5">
            <a:extLst>
              <a:ext uri="{FF2B5EF4-FFF2-40B4-BE49-F238E27FC236}">
                <a16:creationId xmlns:a16="http://schemas.microsoft.com/office/drawing/2014/main" id="{23AA2008-7939-0441-991E-9818F01182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654354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DF5788-B397-094D-AE53-28D2968DC652}"/>
              </a:ext>
            </a:extLst>
          </p:cNvPr>
          <p:cNvSpPr>
            <a:spLocks noGrp="1"/>
          </p:cNvSpPr>
          <p:nvPr>
            <p:ph type="ctrTitle"/>
          </p:nvPr>
        </p:nvSpPr>
        <p:spPr>
          <a:xfrm>
            <a:off x="1094095" y="851517"/>
            <a:ext cx="5238466" cy="2991416"/>
          </a:xfrm>
        </p:spPr>
        <p:txBody>
          <a:bodyPr anchor="b">
            <a:normAutofit/>
          </a:bodyPr>
          <a:lstStyle/>
          <a:p>
            <a:pPr algn="l"/>
            <a:r>
              <a:rPr lang="en-US" dirty="0">
                <a:latin typeface="Al Tarikh" pitchFamily="2" charset="-78"/>
                <a:cs typeface="Al Tarikh" pitchFamily="2" charset="-78"/>
              </a:rPr>
              <a:t>ASTON HACKERS</a:t>
            </a:r>
          </a:p>
        </p:txBody>
      </p:sp>
      <p:sp>
        <p:nvSpPr>
          <p:cNvPr id="3" name="Subtitle 2">
            <a:extLst>
              <a:ext uri="{FF2B5EF4-FFF2-40B4-BE49-F238E27FC236}">
                <a16:creationId xmlns:a16="http://schemas.microsoft.com/office/drawing/2014/main" id="{0E7E8D1B-659C-5E49-8206-69AECA767715}"/>
              </a:ext>
            </a:extLst>
          </p:cNvPr>
          <p:cNvSpPr>
            <a:spLocks noGrp="1"/>
          </p:cNvSpPr>
          <p:nvPr>
            <p:ph type="subTitle" idx="1"/>
          </p:nvPr>
        </p:nvSpPr>
        <p:spPr>
          <a:xfrm>
            <a:off x="1094096" y="3842932"/>
            <a:ext cx="4167115" cy="2163551"/>
          </a:xfrm>
        </p:spPr>
        <p:txBody>
          <a:bodyPr anchor="t">
            <a:normAutofit/>
          </a:bodyPr>
          <a:lstStyle/>
          <a:p>
            <a:pPr algn="l"/>
            <a:r>
              <a:rPr lang="en-US"/>
              <a:t>DATA SCIENCE FOR HEALTH CARE </a:t>
            </a:r>
          </a:p>
        </p:txBody>
      </p:sp>
      <p:pic>
        <p:nvPicPr>
          <p:cNvPr id="5" name="Picture 4" descr="Data concept">
            <a:extLst>
              <a:ext uri="{FF2B5EF4-FFF2-40B4-BE49-F238E27FC236}">
                <a16:creationId xmlns:a16="http://schemas.microsoft.com/office/drawing/2014/main" id="{F26178C7-A168-C956-8ABE-A00295D336E8}"/>
              </a:ext>
            </a:extLst>
          </p:cNvPr>
          <p:cNvPicPr>
            <a:picLocks noChangeAspect="1"/>
          </p:cNvPicPr>
          <p:nvPr/>
        </p:nvPicPr>
        <p:blipFill rotWithShape="1">
          <a:blip r:embed="rId2"/>
          <a:srcRect r="10016" b="-1"/>
          <a:stretch/>
        </p:blipFill>
        <p:spPr>
          <a:xfrm>
            <a:off x="5510369" y="851517"/>
            <a:ext cx="6184807" cy="5154967"/>
          </a:xfrm>
          <a:custGeom>
            <a:avLst/>
            <a:gdLst/>
            <a:ahLst/>
            <a:cxnLst/>
            <a:rect l="l" t="t" r="r" b="b"/>
            <a:pathLst>
              <a:path w="5846002" h="4872577">
                <a:moveTo>
                  <a:pt x="343285" y="2953992"/>
                </a:moveTo>
                <a:cubicBezTo>
                  <a:pt x="343285" y="2953992"/>
                  <a:pt x="343285" y="2953992"/>
                  <a:pt x="849063" y="2953992"/>
                </a:cubicBezTo>
                <a:cubicBezTo>
                  <a:pt x="880743" y="2953992"/>
                  <a:pt x="911330" y="2971406"/>
                  <a:pt x="926624" y="2999703"/>
                </a:cubicBezTo>
                <a:cubicBezTo>
                  <a:pt x="926624" y="2999703"/>
                  <a:pt x="926624" y="2999703"/>
                  <a:pt x="1180059" y="3436136"/>
                </a:cubicBezTo>
                <a:cubicBezTo>
                  <a:pt x="1196445" y="3463345"/>
                  <a:pt x="1196445" y="3498172"/>
                  <a:pt x="1180059" y="3525382"/>
                </a:cubicBezTo>
                <a:cubicBezTo>
                  <a:pt x="1180059" y="3525382"/>
                  <a:pt x="1180059" y="3525382"/>
                  <a:pt x="926624" y="3961814"/>
                </a:cubicBezTo>
                <a:cubicBezTo>
                  <a:pt x="911330" y="3990111"/>
                  <a:pt x="880743" y="4007525"/>
                  <a:pt x="849063" y="4007525"/>
                </a:cubicBezTo>
                <a:cubicBezTo>
                  <a:pt x="849063" y="4007525"/>
                  <a:pt x="849063" y="4007525"/>
                  <a:pt x="343285" y="4007525"/>
                </a:cubicBezTo>
                <a:cubicBezTo>
                  <a:pt x="310513" y="4007525"/>
                  <a:pt x="281019" y="3990111"/>
                  <a:pt x="264633" y="3961814"/>
                </a:cubicBezTo>
                <a:cubicBezTo>
                  <a:pt x="264633" y="3961814"/>
                  <a:pt x="264633" y="3961814"/>
                  <a:pt x="12290" y="3525382"/>
                </a:cubicBezTo>
                <a:cubicBezTo>
                  <a:pt x="-4096" y="3498172"/>
                  <a:pt x="-4096" y="3463345"/>
                  <a:pt x="12290" y="3436136"/>
                </a:cubicBezTo>
                <a:cubicBezTo>
                  <a:pt x="12290" y="3436136"/>
                  <a:pt x="12290" y="3436136"/>
                  <a:pt x="264633" y="2999703"/>
                </a:cubicBezTo>
                <a:cubicBezTo>
                  <a:pt x="281019" y="2971406"/>
                  <a:pt x="310513" y="2953992"/>
                  <a:pt x="343285" y="2953992"/>
                </a:cubicBezTo>
                <a:close/>
                <a:moveTo>
                  <a:pt x="2353334" y="538808"/>
                </a:moveTo>
                <a:cubicBezTo>
                  <a:pt x="2353334" y="538808"/>
                  <a:pt x="2353334" y="538808"/>
                  <a:pt x="2613403" y="538808"/>
                </a:cubicBezTo>
                <a:lnTo>
                  <a:pt x="2643742" y="538808"/>
                </a:lnTo>
                <a:lnTo>
                  <a:pt x="2672692" y="588661"/>
                </a:lnTo>
                <a:cubicBezTo>
                  <a:pt x="2713002" y="658078"/>
                  <a:pt x="2759909" y="738855"/>
                  <a:pt x="2814491" y="832849"/>
                </a:cubicBezTo>
                <a:cubicBezTo>
                  <a:pt x="2839586" y="874521"/>
                  <a:pt x="2839586" y="927860"/>
                  <a:pt x="2814491" y="969531"/>
                </a:cubicBezTo>
                <a:cubicBezTo>
                  <a:pt x="2814491" y="969531"/>
                  <a:pt x="2814491" y="969531"/>
                  <a:pt x="2426350" y="1637936"/>
                </a:cubicBezTo>
                <a:cubicBezTo>
                  <a:pt x="2402927" y="1681274"/>
                  <a:pt x="2356083" y="1707943"/>
                  <a:pt x="2307565" y="1707943"/>
                </a:cubicBezTo>
                <a:cubicBezTo>
                  <a:pt x="2307565" y="1707943"/>
                  <a:pt x="2307565" y="1707943"/>
                  <a:pt x="1532956" y="1707943"/>
                </a:cubicBezTo>
                <a:cubicBezTo>
                  <a:pt x="1520409" y="1707943"/>
                  <a:pt x="1508175" y="1706276"/>
                  <a:pt x="1496490" y="1703099"/>
                </a:cubicBezTo>
                <a:lnTo>
                  <a:pt x="1471408" y="1692583"/>
                </a:lnTo>
                <a:lnTo>
                  <a:pt x="1486736" y="1666073"/>
                </a:lnTo>
                <a:cubicBezTo>
                  <a:pt x="1625328" y="1426376"/>
                  <a:pt x="1802725" y="1119564"/>
                  <a:pt x="2029793" y="726844"/>
                </a:cubicBezTo>
                <a:cubicBezTo>
                  <a:pt x="2097197" y="610441"/>
                  <a:pt x="2218525" y="538808"/>
                  <a:pt x="2353334" y="538808"/>
                </a:cubicBezTo>
                <a:close/>
                <a:moveTo>
                  <a:pt x="1487085" y="0"/>
                </a:moveTo>
                <a:cubicBezTo>
                  <a:pt x="1487085" y="0"/>
                  <a:pt x="1487085" y="0"/>
                  <a:pt x="2360840" y="0"/>
                </a:cubicBezTo>
                <a:cubicBezTo>
                  <a:pt x="2415568" y="0"/>
                  <a:pt x="2468407" y="30084"/>
                  <a:pt x="2494828" y="78969"/>
                </a:cubicBezTo>
                <a:cubicBezTo>
                  <a:pt x="2494828" y="78969"/>
                  <a:pt x="2494828" y="78969"/>
                  <a:pt x="2729665" y="483373"/>
                </a:cubicBezTo>
                <a:lnTo>
                  <a:pt x="2756194" y="529058"/>
                </a:lnTo>
                <a:lnTo>
                  <a:pt x="2735320" y="529058"/>
                </a:lnTo>
                <a:lnTo>
                  <a:pt x="2636659" y="529058"/>
                </a:lnTo>
                <a:lnTo>
                  <a:pt x="2593799" y="455250"/>
                </a:lnTo>
                <a:cubicBezTo>
                  <a:pt x="2430052" y="173267"/>
                  <a:pt x="2430052" y="173267"/>
                  <a:pt x="2430052" y="173267"/>
                </a:cubicBezTo>
                <a:cubicBezTo>
                  <a:pt x="2406629" y="129929"/>
                  <a:pt x="2359785" y="103259"/>
                  <a:pt x="2311267" y="103259"/>
                </a:cubicBezTo>
                <a:cubicBezTo>
                  <a:pt x="1536658" y="103259"/>
                  <a:pt x="1536658" y="103259"/>
                  <a:pt x="1536658" y="103259"/>
                </a:cubicBezTo>
                <a:cubicBezTo>
                  <a:pt x="1486468" y="103259"/>
                  <a:pt x="1441296" y="129929"/>
                  <a:pt x="1416201" y="173267"/>
                </a:cubicBezTo>
                <a:cubicBezTo>
                  <a:pt x="1029733" y="841671"/>
                  <a:pt x="1029733" y="841671"/>
                  <a:pt x="1029733" y="841671"/>
                </a:cubicBezTo>
                <a:cubicBezTo>
                  <a:pt x="1004637" y="883343"/>
                  <a:pt x="1004637" y="936682"/>
                  <a:pt x="1029733" y="978353"/>
                </a:cubicBezTo>
                <a:cubicBezTo>
                  <a:pt x="1416201" y="1646758"/>
                  <a:pt x="1416201" y="1646758"/>
                  <a:pt x="1416201" y="1646758"/>
                </a:cubicBezTo>
                <a:cubicBezTo>
                  <a:pt x="1428749" y="1668427"/>
                  <a:pt x="1446315" y="1685929"/>
                  <a:pt x="1467019" y="1698013"/>
                </a:cubicBezTo>
                <a:lnTo>
                  <a:pt x="1472899" y="1700478"/>
                </a:lnTo>
                <a:lnTo>
                  <a:pt x="1441377" y="1754996"/>
                </a:lnTo>
                <a:lnTo>
                  <a:pt x="1417933" y="1795543"/>
                </a:lnTo>
                <a:lnTo>
                  <a:pt x="1442249" y="1805738"/>
                </a:lnTo>
                <a:cubicBezTo>
                  <a:pt x="1455430" y="1809322"/>
                  <a:pt x="1469230" y="1811202"/>
                  <a:pt x="1483383" y="1811202"/>
                </a:cubicBezTo>
                <a:cubicBezTo>
                  <a:pt x="2357138" y="1811202"/>
                  <a:pt x="2357138" y="1811202"/>
                  <a:pt x="2357138" y="1811202"/>
                </a:cubicBezTo>
                <a:cubicBezTo>
                  <a:pt x="2411866" y="1811202"/>
                  <a:pt x="2464705" y="1781120"/>
                  <a:pt x="2491126" y="1732235"/>
                </a:cubicBezTo>
                <a:cubicBezTo>
                  <a:pt x="2928947" y="978278"/>
                  <a:pt x="2928947" y="978278"/>
                  <a:pt x="2928947" y="978278"/>
                </a:cubicBezTo>
                <a:cubicBezTo>
                  <a:pt x="2957254" y="931274"/>
                  <a:pt x="2957254" y="871108"/>
                  <a:pt x="2928947" y="824102"/>
                </a:cubicBezTo>
                <a:cubicBezTo>
                  <a:pt x="2874220" y="729858"/>
                  <a:pt x="2826333" y="647394"/>
                  <a:pt x="2784432" y="575238"/>
                </a:cubicBezTo>
                <a:lnTo>
                  <a:pt x="2763277" y="538808"/>
                </a:lnTo>
                <a:lnTo>
                  <a:pt x="2861280" y="538808"/>
                </a:lnTo>
                <a:cubicBezTo>
                  <a:pt x="3166048" y="538808"/>
                  <a:pt x="3653676" y="538808"/>
                  <a:pt x="4433881" y="538808"/>
                </a:cubicBezTo>
                <a:cubicBezTo>
                  <a:pt x="4564197" y="538808"/>
                  <a:pt x="4690018" y="610441"/>
                  <a:pt x="4752929" y="726844"/>
                </a:cubicBezTo>
                <a:cubicBezTo>
                  <a:pt x="4752929" y="726844"/>
                  <a:pt x="4752929" y="726844"/>
                  <a:pt x="5795449" y="2522134"/>
                </a:cubicBezTo>
                <a:cubicBezTo>
                  <a:pt x="5862854" y="2634060"/>
                  <a:pt x="5862854" y="2777325"/>
                  <a:pt x="5795449" y="2889251"/>
                </a:cubicBezTo>
                <a:cubicBezTo>
                  <a:pt x="5795449" y="2889251"/>
                  <a:pt x="5795449" y="2889251"/>
                  <a:pt x="4752929" y="4684542"/>
                </a:cubicBezTo>
                <a:cubicBezTo>
                  <a:pt x="4690018" y="4800945"/>
                  <a:pt x="4564197" y="4872577"/>
                  <a:pt x="4433881" y="4872577"/>
                </a:cubicBezTo>
                <a:cubicBezTo>
                  <a:pt x="4433881" y="4872577"/>
                  <a:pt x="4433881" y="4872577"/>
                  <a:pt x="2353334" y="4872577"/>
                </a:cubicBezTo>
                <a:cubicBezTo>
                  <a:pt x="2218525" y="4872577"/>
                  <a:pt x="2097197" y="4800945"/>
                  <a:pt x="2029793" y="4684542"/>
                </a:cubicBezTo>
                <a:cubicBezTo>
                  <a:pt x="2029793" y="4684542"/>
                  <a:pt x="2029793" y="4684542"/>
                  <a:pt x="991766" y="2889251"/>
                </a:cubicBezTo>
                <a:cubicBezTo>
                  <a:pt x="924361" y="2777325"/>
                  <a:pt x="924361" y="2634060"/>
                  <a:pt x="991766" y="2522134"/>
                </a:cubicBezTo>
                <a:cubicBezTo>
                  <a:pt x="991766" y="2522134"/>
                  <a:pt x="991766" y="2522134"/>
                  <a:pt x="1377193" y="1855530"/>
                </a:cubicBezTo>
                <a:lnTo>
                  <a:pt x="1409676" y="1799352"/>
                </a:lnTo>
                <a:lnTo>
                  <a:pt x="1408533" y="1798873"/>
                </a:lnTo>
                <a:cubicBezTo>
                  <a:pt x="1385179" y="1785241"/>
                  <a:pt x="1365364" y="1765500"/>
                  <a:pt x="1351210" y="1741057"/>
                </a:cubicBezTo>
                <a:cubicBezTo>
                  <a:pt x="1351210" y="1741057"/>
                  <a:pt x="1351210" y="1741057"/>
                  <a:pt x="915276" y="987100"/>
                </a:cubicBezTo>
                <a:cubicBezTo>
                  <a:pt x="886968" y="940096"/>
                  <a:pt x="886968" y="879930"/>
                  <a:pt x="915276" y="832924"/>
                </a:cubicBezTo>
                <a:cubicBezTo>
                  <a:pt x="915276" y="832924"/>
                  <a:pt x="915276" y="832924"/>
                  <a:pt x="1351210" y="78969"/>
                </a:cubicBezTo>
                <a:cubicBezTo>
                  <a:pt x="1379517" y="30084"/>
                  <a:pt x="1430471" y="0"/>
                  <a:pt x="1487085" y="0"/>
                </a:cubicBezTo>
                <a:close/>
              </a:path>
            </a:pathLst>
          </a:custGeom>
        </p:spPr>
      </p:pic>
    </p:spTree>
    <p:extLst>
      <p:ext uri="{BB962C8B-B14F-4D97-AF65-F5344CB8AC3E}">
        <p14:creationId xmlns:p14="http://schemas.microsoft.com/office/powerpoint/2010/main" val="2068262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5E8DF-3FDC-ED47-87A1-36EE6082ECB0}"/>
              </a:ext>
            </a:extLst>
          </p:cNvPr>
          <p:cNvSpPr>
            <a:spLocks noGrp="1"/>
          </p:cNvSpPr>
          <p:nvPr>
            <p:ph type="title"/>
          </p:nvPr>
        </p:nvSpPr>
        <p:spPr>
          <a:xfrm>
            <a:off x="630936" y="639520"/>
            <a:ext cx="3429000" cy="1719072"/>
          </a:xfrm>
        </p:spPr>
        <p:txBody>
          <a:bodyPr anchor="b">
            <a:normAutofit/>
          </a:bodyPr>
          <a:lstStyle/>
          <a:p>
            <a:r>
              <a:rPr lang="en-GB" sz="4200" b="1" dirty="0">
                <a:latin typeface="APPLE CHANCERY" panose="03020702040506060504" pitchFamily="66" charset="-79"/>
                <a:cs typeface="APPLE CHANCERY" panose="03020702040506060504" pitchFamily="66" charset="-79"/>
              </a:rPr>
              <a:t>Introduction</a:t>
            </a:r>
            <a:r>
              <a:rPr lang="en-GB" sz="4200" dirty="0"/>
              <a:t> </a:t>
            </a:r>
            <a:br>
              <a:rPr lang="en-GB" sz="4200" dirty="0"/>
            </a:br>
            <a:endParaRPr lang="en-US" sz="4200" dirty="0"/>
          </a:p>
        </p:txBody>
      </p:sp>
      <p:sp>
        <p:nvSpPr>
          <p:cNvPr id="2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EE5339-AF79-4C4F-80C3-7E045FB445DA}"/>
              </a:ext>
            </a:extLst>
          </p:cNvPr>
          <p:cNvSpPr>
            <a:spLocks noGrp="1"/>
          </p:cNvSpPr>
          <p:nvPr>
            <p:ph idx="1"/>
          </p:nvPr>
        </p:nvSpPr>
        <p:spPr>
          <a:xfrm>
            <a:off x="630936" y="2807208"/>
            <a:ext cx="3429000" cy="3410712"/>
          </a:xfrm>
        </p:spPr>
        <p:txBody>
          <a:bodyPr anchor="t">
            <a:normAutofit/>
          </a:bodyPr>
          <a:lstStyle/>
          <a:p>
            <a:pPr marL="0" indent="0">
              <a:buNone/>
            </a:pPr>
            <a:r>
              <a:rPr lang="en-GB" sz="2200" dirty="0"/>
              <a:t> </a:t>
            </a:r>
            <a:r>
              <a:rPr lang="en-GB" sz="2200" i="1" dirty="0">
                <a:latin typeface="Times New Roman" panose="02020603050405020304" pitchFamily="18" charset="0"/>
                <a:cs typeface="Times New Roman" panose="02020603050405020304" pitchFamily="18" charset="0"/>
              </a:rPr>
              <a:t>In this challenge, We are exploring an epitope dataset that is related to a parasite called Trypanosoma </a:t>
            </a:r>
            <a:r>
              <a:rPr lang="en-GB" sz="2200" i="1" dirty="0" err="1">
                <a:latin typeface="Times New Roman" panose="02020603050405020304" pitchFamily="18" charset="0"/>
                <a:cs typeface="Times New Roman" panose="02020603050405020304" pitchFamily="18" charset="0"/>
              </a:rPr>
              <a:t>cruzi</a:t>
            </a:r>
            <a:r>
              <a:rPr lang="en-GB" sz="2200" i="1" dirty="0">
                <a:latin typeface="Times New Roman" panose="02020603050405020304" pitchFamily="18" charset="0"/>
                <a:cs typeface="Times New Roman" panose="02020603050405020304" pitchFamily="18" charset="0"/>
              </a:rPr>
              <a:t> which is the causative agent of the disease Chagas which affects our liver. </a:t>
            </a:r>
          </a:p>
          <a:p>
            <a:pPr marL="0" indent="0">
              <a:buNone/>
            </a:pPr>
            <a:endParaRPr lang="en-GB" sz="2200" dirty="0"/>
          </a:p>
          <a:p>
            <a:pPr marL="0" indent="0">
              <a:buNone/>
            </a:pPr>
            <a:endParaRPr lang="en-GB" sz="2200" dirty="0"/>
          </a:p>
          <a:p>
            <a:pPr marL="0" indent="0">
              <a:buNone/>
            </a:pPr>
            <a:endParaRPr lang="en-GB" sz="2200" dirty="0"/>
          </a:p>
          <a:p>
            <a:endParaRPr lang="en-GB" sz="2200" dirty="0"/>
          </a:p>
          <a:p>
            <a:endParaRPr lang="en-GB" sz="2200" dirty="0"/>
          </a:p>
          <a:p>
            <a:pPr marL="0" indent="0">
              <a:buNone/>
            </a:pPr>
            <a:endParaRPr lang="en-US" sz="2200" dirty="0"/>
          </a:p>
        </p:txBody>
      </p:sp>
      <p:pic>
        <p:nvPicPr>
          <p:cNvPr id="5" name="Picture 4" descr="Diagram&#10;&#10;Description automatically generated">
            <a:extLst>
              <a:ext uri="{FF2B5EF4-FFF2-40B4-BE49-F238E27FC236}">
                <a16:creationId xmlns:a16="http://schemas.microsoft.com/office/drawing/2014/main" id="{04E0568C-1997-C842-AB86-2F3083AC586F}"/>
              </a:ext>
            </a:extLst>
          </p:cNvPr>
          <p:cNvPicPr>
            <a:picLocks noChangeAspect="1"/>
          </p:cNvPicPr>
          <p:nvPr/>
        </p:nvPicPr>
        <p:blipFill>
          <a:blip r:embed="rId2"/>
          <a:stretch>
            <a:fillRect/>
          </a:stretch>
        </p:blipFill>
        <p:spPr>
          <a:xfrm>
            <a:off x="4654296" y="1202551"/>
            <a:ext cx="6903720" cy="4452898"/>
          </a:xfrm>
          <a:prstGeom prst="rect">
            <a:avLst/>
          </a:prstGeom>
        </p:spPr>
      </p:pic>
    </p:spTree>
    <p:extLst>
      <p:ext uri="{BB962C8B-B14F-4D97-AF65-F5344CB8AC3E}">
        <p14:creationId xmlns:p14="http://schemas.microsoft.com/office/powerpoint/2010/main" val="839503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9"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2556AB5-BFFA-4B44-9132-4B2DF71D7DB9}"/>
              </a:ext>
            </a:extLst>
          </p:cNvPr>
          <p:cNvSpPr>
            <a:spLocks noGrp="1"/>
          </p:cNvSpPr>
          <p:nvPr>
            <p:ph type="title"/>
          </p:nvPr>
        </p:nvSpPr>
        <p:spPr>
          <a:xfrm>
            <a:off x="289368" y="1243013"/>
            <a:ext cx="4328932" cy="4694800"/>
          </a:xfrm>
        </p:spPr>
        <p:txBody>
          <a:bodyPr>
            <a:normAutofit/>
          </a:bodyPr>
          <a:lstStyle/>
          <a:p>
            <a:r>
              <a:rPr lang="en-GB" sz="3600" b="1" i="1" dirty="0">
                <a:solidFill>
                  <a:schemeClr val="tx2"/>
                </a:solidFill>
              </a:rPr>
              <a:t>So why are we Performing the task ?</a:t>
            </a:r>
            <a:br>
              <a:rPr lang="en-GB" sz="3600" b="1" i="1" dirty="0">
                <a:solidFill>
                  <a:schemeClr val="tx2"/>
                </a:solidFill>
              </a:rPr>
            </a:br>
            <a:endParaRPr lang="en-US" sz="3600" b="1" i="1" dirty="0">
              <a:solidFill>
                <a:schemeClr val="tx2"/>
              </a:solidFill>
            </a:endParaRPr>
          </a:p>
        </p:txBody>
      </p:sp>
      <p:sp>
        <p:nvSpPr>
          <p:cNvPr id="3" name="Content Placeholder 2">
            <a:extLst>
              <a:ext uri="{FF2B5EF4-FFF2-40B4-BE49-F238E27FC236}">
                <a16:creationId xmlns:a16="http://schemas.microsoft.com/office/drawing/2014/main" id="{B48B382D-F690-594D-B17D-539FC9ACC0BF}"/>
              </a:ext>
            </a:extLst>
          </p:cNvPr>
          <p:cNvSpPr>
            <a:spLocks noGrp="1"/>
          </p:cNvSpPr>
          <p:nvPr>
            <p:ph idx="1"/>
          </p:nvPr>
        </p:nvSpPr>
        <p:spPr>
          <a:xfrm>
            <a:off x="5483012" y="804672"/>
            <a:ext cx="6566234" cy="5230368"/>
          </a:xfrm>
        </p:spPr>
        <p:txBody>
          <a:bodyPr anchor="ctr">
            <a:normAutofit/>
          </a:bodyPr>
          <a:lstStyle/>
          <a:p>
            <a:pPr marL="0" indent="0">
              <a:buNone/>
            </a:pPr>
            <a:r>
              <a:rPr lang="en-GB" sz="1800" dirty="0">
                <a:solidFill>
                  <a:schemeClr val="tx2"/>
                </a:solidFill>
                <a:latin typeface="Al Tarikh" pitchFamily="2" charset="-78"/>
                <a:cs typeface="Al Tarikh" pitchFamily="2" charset="-78"/>
              </a:rPr>
              <a:t>B-cell epitope prediction is a crucial step in early exploration of potential candidates for the development of diagnostic, preventive and therapeutic interventions against the chagas disease which affects our liver.</a:t>
            </a:r>
            <a:r>
              <a:rPr lang="en-GB" sz="1800" i="1" dirty="0">
                <a:solidFill>
                  <a:schemeClr val="tx2"/>
                </a:solidFill>
                <a:latin typeface="Al Tarikh" pitchFamily="2" charset="-78"/>
                <a:cs typeface="Al Tarikh" pitchFamily="2" charset="-78"/>
              </a:rPr>
              <a:t> </a:t>
            </a:r>
            <a:r>
              <a:rPr lang="en-GB" sz="1800" dirty="0">
                <a:solidFill>
                  <a:schemeClr val="tx2"/>
                </a:solidFill>
                <a:latin typeface="Al Tarikh" pitchFamily="2" charset="-78"/>
                <a:cs typeface="Al Tarikh" pitchFamily="2" charset="-78"/>
              </a:rPr>
              <a:t>A B-cell epitope is the antigen portion binding to the immunoglobulin or antibody. These epitopes recognized by B-cells may constitute any exposed solvent region in the antigen and can be of different chemical nature. However, most antigens are proteins and those are the subjects for epitope </a:t>
            </a:r>
            <a:r>
              <a:rPr lang="en-GB" sz="1800">
                <a:solidFill>
                  <a:schemeClr val="tx2"/>
                </a:solidFill>
                <a:latin typeface="Al Tarikh" pitchFamily="2" charset="-78"/>
                <a:cs typeface="Al Tarikh" pitchFamily="2" charset="-78"/>
              </a:rPr>
              <a:t>prediction methods.</a:t>
            </a:r>
            <a:endParaRPr lang="en-US" sz="1800" dirty="0">
              <a:solidFill>
                <a:schemeClr val="tx2"/>
              </a:solidFill>
              <a:latin typeface="Al Tarikh" pitchFamily="2" charset="-78"/>
              <a:cs typeface="Al Tarikh" pitchFamily="2" charset="-78"/>
            </a:endParaRPr>
          </a:p>
        </p:txBody>
      </p:sp>
    </p:spTree>
    <p:extLst>
      <p:ext uri="{BB962C8B-B14F-4D97-AF65-F5344CB8AC3E}">
        <p14:creationId xmlns:p14="http://schemas.microsoft.com/office/powerpoint/2010/main" val="3489524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3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C763FD-D7C7-E34A-9877-9822DE4348FE}"/>
              </a:ext>
            </a:extLst>
          </p:cNvPr>
          <p:cNvSpPr>
            <a:spLocks noGrp="1"/>
          </p:cNvSpPr>
          <p:nvPr>
            <p:ph type="title"/>
          </p:nvPr>
        </p:nvSpPr>
        <p:spPr>
          <a:xfrm>
            <a:off x="643467" y="321734"/>
            <a:ext cx="10905066" cy="1135737"/>
          </a:xfrm>
        </p:spPr>
        <p:txBody>
          <a:bodyPr>
            <a:normAutofit/>
          </a:bodyPr>
          <a:lstStyle/>
          <a:p>
            <a:r>
              <a:rPr lang="en-GB" sz="3600" b="1" i="1"/>
              <a:t>Data familiarisation/EDA </a:t>
            </a:r>
            <a:br>
              <a:rPr lang="en-GB" sz="3600"/>
            </a:br>
            <a:endParaRPr lang="en-US" sz="3600"/>
          </a:p>
        </p:txBody>
      </p:sp>
      <p:sp>
        <p:nvSpPr>
          <p:cNvPr id="3" name="Content Placeholder 2">
            <a:extLst>
              <a:ext uri="{FF2B5EF4-FFF2-40B4-BE49-F238E27FC236}">
                <a16:creationId xmlns:a16="http://schemas.microsoft.com/office/drawing/2014/main" id="{86F90A42-7244-CF4F-B5B5-BD1BB8246187}"/>
              </a:ext>
            </a:extLst>
          </p:cNvPr>
          <p:cNvSpPr>
            <a:spLocks noGrp="1"/>
          </p:cNvSpPr>
          <p:nvPr>
            <p:ph idx="1"/>
          </p:nvPr>
        </p:nvSpPr>
        <p:spPr>
          <a:xfrm>
            <a:off x="643465" y="1324909"/>
            <a:ext cx="10190437" cy="4393982"/>
          </a:xfrm>
        </p:spPr>
        <p:txBody>
          <a:bodyPr>
            <a:normAutofit/>
          </a:bodyPr>
          <a:lstStyle/>
          <a:p>
            <a:pPr marL="0" indent="0">
              <a:buNone/>
            </a:pPr>
            <a:r>
              <a:rPr lang="en-GB" sz="2000" dirty="0"/>
              <a:t>Initially its important to get to know our data and get familiarised with it which is the exploratory data analysis by getting to know the number of columns and rows present in the dataset, statistical analysis of the dataset just like a complete walkthrough of the dataset. In this process we got to know that there are missing values in our dataset which adds ambiguity to the analysis process and that there is imbalance in the dataset.</a:t>
            </a:r>
          </a:p>
          <a:p>
            <a:endParaRPr lang="en-US" sz="2000" dirty="0"/>
          </a:p>
        </p:txBody>
      </p:sp>
      <p:grpSp>
        <p:nvGrpSpPr>
          <p:cNvPr id="44" name="Group 3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7" name="Isosceles Triangle 3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Graphical user interface, application, Word&#10;&#10;Description automatically generated">
            <a:extLst>
              <a:ext uri="{FF2B5EF4-FFF2-40B4-BE49-F238E27FC236}">
                <a16:creationId xmlns:a16="http://schemas.microsoft.com/office/drawing/2014/main" id="{DAE13F60-B528-7445-8A37-B9BAAAFA4A1D}"/>
              </a:ext>
            </a:extLst>
          </p:cNvPr>
          <p:cNvPicPr>
            <a:picLocks noChangeAspect="1"/>
          </p:cNvPicPr>
          <p:nvPr/>
        </p:nvPicPr>
        <p:blipFill>
          <a:blip r:embed="rId2"/>
          <a:stretch>
            <a:fillRect/>
          </a:stretch>
        </p:blipFill>
        <p:spPr>
          <a:xfrm>
            <a:off x="643465" y="3543301"/>
            <a:ext cx="4197527" cy="1520862"/>
          </a:xfrm>
          <a:prstGeom prst="rect">
            <a:avLst/>
          </a:prstGeom>
        </p:spPr>
      </p:pic>
      <p:grpSp>
        <p:nvGrpSpPr>
          <p:cNvPr id="46" name="Group 3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41" name="Rectangle 4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Picture 8" descr="A picture containing shape&#10;&#10;Description automatically generated">
            <a:extLst>
              <a:ext uri="{FF2B5EF4-FFF2-40B4-BE49-F238E27FC236}">
                <a16:creationId xmlns:a16="http://schemas.microsoft.com/office/drawing/2014/main" id="{FE4F026A-CB15-B344-A936-05125744E600}"/>
              </a:ext>
            </a:extLst>
          </p:cNvPr>
          <p:cNvPicPr>
            <a:picLocks noChangeAspect="1"/>
          </p:cNvPicPr>
          <p:nvPr/>
        </p:nvPicPr>
        <p:blipFill>
          <a:blip r:embed="rId3"/>
          <a:stretch>
            <a:fillRect/>
          </a:stretch>
        </p:blipFill>
        <p:spPr>
          <a:xfrm>
            <a:off x="5867237" y="2586439"/>
            <a:ext cx="5462751" cy="4032637"/>
          </a:xfrm>
          <a:prstGeom prst="rect">
            <a:avLst/>
          </a:prstGeom>
        </p:spPr>
      </p:pic>
    </p:spTree>
    <p:extLst>
      <p:ext uri="{BB962C8B-B14F-4D97-AF65-F5344CB8AC3E}">
        <p14:creationId xmlns:p14="http://schemas.microsoft.com/office/powerpoint/2010/main" val="3815616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F94C64-A18F-3141-8648-A8A8379F18F9}"/>
              </a:ext>
            </a:extLst>
          </p:cNvPr>
          <p:cNvSpPr>
            <a:spLocks noGrp="1"/>
          </p:cNvSpPr>
          <p:nvPr>
            <p:ph type="title"/>
          </p:nvPr>
        </p:nvSpPr>
        <p:spPr>
          <a:xfrm>
            <a:off x="838200" y="365125"/>
            <a:ext cx="10515600" cy="1325563"/>
          </a:xfrm>
        </p:spPr>
        <p:txBody>
          <a:bodyPr>
            <a:normAutofit/>
          </a:bodyPr>
          <a:lstStyle/>
          <a:p>
            <a:r>
              <a:rPr lang="en-GB" sz="5400" i="1"/>
              <a:t>Data Pre-processing</a:t>
            </a:r>
            <a:r>
              <a:rPr lang="en-GB" sz="5400"/>
              <a:t> </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54E7E8D-3B7D-FF43-91BD-81C2C9B0F164}"/>
              </a:ext>
            </a:extLst>
          </p:cNvPr>
          <p:cNvSpPr>
            <a:spLocks noGrp="1"/>
          </p:cNvSpPr>
          <p:nvPr>
            <p:ph idx="1"/>
          </p:nvPr>
        </p:nvSpPr>
        <p:spPr>
          <a:xfrm>
            <a:off x="838200" y="1929384"/>
            <a:ext cx="10515600" cy="4251960"/>
          </a:xfrm>
        </p:spPr>
        <p:txBody>
          <a:bodyPr>
            <a:normAutofit/>
          </a:bodyPr>
          <a:lstStyle/>
          <a:p>
            <a:pPr marL="0" indent="0" algn="just">
              <a:buNone/>
            </a:pPr>
            <a:r>
              <a:rPr lang="en-GB" sz="2200" i="1" dirty="0">
                <a:latin typeface="Times New Roman" panose="02020603050405020304" pitchFamily="18" charset="0"/>
                <a:cs typeface="Times New Roman" panose="02020603050405020304" pitchFamily="18" charset="0"/>
              </a:rPr>
              <a:t>We then divide our data into Train and Test using </a:t>
            </a:r>
            <a:r>
              <a:rPr lang="en-GB" sz="2200" i="1" dirty="0" err="1">
                <a:latin typeface="Times New Roman" panose="02020603050405020304" pitchFamily="18" charset="0"/>
                <a:cs typeface="Times New Roman" panose="02020603050405020304" pitchFamily="18" charset="0"/>
              </a:rPr>
              <a:t>GroupShuffleSplit</a:t>
            </a:r>
            <a:r>
              <a:rPr lang="en-GB" sz="2200" i="1" dirty="0">
                <a:latin typeface="Times New Roman" panose="02020603050405020304" pitchFamily="18" charset="0"/>
                <a:cs typeface="Times New Roman" panose="02020603050405020304" pitchFamily="18" charset="0"/>
              </a:rPr>
              <a:t> based on the column </a:t>
            </a:r>
            <a:r>
              <a:rPr lang="en-GB" sz="2200" i="1" dirty="0" err="1">
                <a:latin typeface="Times New Roman" panose="02020603050405020304" pitchFamily="18" charset="0"/>
                <a:cs typeface="Times New Roman" panose="02020603050405020304" pitchFamily="18" charset="0"/>
              </a:rPr>
              <a:t>Info_Split</a:t>
            </a:r>
            <a:r>
              <a:rPr lang="en-GB" sz="2200" i="1" dirty="0">
                <a:latin typeface="Times New Roman" panose="02020603050405020304" pitchFamily="18" charset="0"/>
                <a:cs typeface="Times New Roman" panose="02020603050405020304" pitchFamily="18" charset="0"/>
              </a:rPr>
              <a:t>. In data pre-processing , we generate random numbers to fill the null values present in the column using rand int function. We are also balancing the dataset using </a:t>
            </a:r>
            <a:r>
              <a:rPr lang="en-GB" sz="2200" i="1" dirty="0" err="1">
                <a:latin typeface="Times New Roman" panose="02020603050405020304" pitchFamily="18" charset="0"/>
                <a:cs typeface="Times New Roman" panose="02020603050405020304" pitchFamily="18" charset="0"/>
              </a:rPr>
              <a:t>RandomUnderSampler</a:t>
            </a:r>
            <a:r>
              <a:rPr lang="en-GB" sz="2200" i="1" dirty="0">
                <a:latin typeface="Times New Roman" panose="02020603050405020304" pitchFamily="18" charset="0"/>
                <a:cs typeface="Times New Roman" panose="02020603050405020304" pitchFamily="18" charset="0"/>
              </a:rPr>
              <a:t> to the train Dataset.</a:t>
            </a:r>
            <a:endParaRPr lang="en-GB" sz="2200" b="1" i="1" dirty="0">
              <a:latin typeface="Times New Roman" panose="02020603050405020304" pitchFamily="18" charset="0"/>
              <a:cs typeface="Times New Roman" panose="02020603050405020304" pitchFamily="18" charset="0"/>
            </a:endParaRPr>
          </a:p>
          <a:p>
            <a:endParaRPr lang="en-US" sz="2200" dirty="0"/>
          </a:p>
        </p:txBody>
      </p:sp>
      <p:pic>
        <p:nvPicPr>
          <p:cNvPr id="5" name="Picture 4" descr="Text&#10;&#10;Description automatically generated">
            <a:extLst>
              <a:ext uri="{FF2B5EF4-FFF2-40B4-BE49-F238E27FC236}">
                <a16:creationId xmlns:a16="http://schemas.microsoft.com/office/drawing/2014/main" id="{50ABA91E-F7CE-1349-8A8D-822B7D8EEEF3}"/>
              </a:ext>
            </a:extLst>
          </p:cNvPr>
          <p:cNvPicPr>
            <a:picLocks noChangeAspect="1"/>
          </p:cNvPicPr>
          <p:nvPr/>
        </p:nvPicPr>
        <p:blipFill>
          <a:blip r:embed="rId2"/>
          <a:stretch>
            <a:fillRect/>
          </a:stretch>
        </p:blipFill>
        <p:spPr>
          <a:xfrm>
            <a:off x="669036" y="3429000"/>
            <a:ext cx="10185400" cy="2400300"/>
          </a:xfrm>
          <a:prstGeom prst="rect">
            <a:avLst/>
          </a:prstGeom>
        </p:spPr>
      </p:pic>
    </p:spTree>
    <p:extLst>
      <p:ext uri="{BB962C8B-B14F-4D97-AF65-F5344CB8AC3E}">
        <p14:creationId xmlns:p14="http://schemas.microsoft.com/office/powerpoint/2010/main" val="4159364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BF5EAE-3CDD-1F44-972E-42C2A7CCF970}"/>
              </a:ext>
            </a:extLst>
          </p:cNvPr>
          <p:cNvSpPr>
            <a:spLocks noGrp="1"/>
          </p:cNvSpPr>
          <p:nvPr>
            <p:ph type="title"/>
          </p:nvPr>
        </p:nvSpPr>
        <p:spPr>
          <a:xfrm>
            <a:off x="601218" y="548640"/>
            <a:ext cx="3419856" cy="1463040"/>
          </a:xfrm>
        </p:spPr>
        <p:txBody>
          <a:bodyPr anchor="ctr">
            <a:normAutofit/>
          </a:bodyPr>
          <a:lstStyle/>
          <a:p>
            <a:r>
              <a:rPr lang="en-GB" sz="4800" b="1" i="1"/>
              <a:t>Modelling</a:t>
            </a:r>
            <a:r>
              <a:rPr lang="en-GB" sz="4800"/>
              <a:t> </a:t>
            </a:r>
            <a:endParaRPr lang="en-US" sz="4800" dirty="0"/>
          </a:p>
        </p:txBody>
      </p:sp>
      <p:sp>
        <p:nvSpPr>
          <p:cNvPr id="47"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AEEB2D2-6348-3B47-9ED4-69C3ACEF9E34}"/>
              </a:ext>
            </a:extLst>
          </p:cNvPr>
          <p:cNvSpPr>
            <a:spLocks noGrp="1"/>
          </p:cNvSpPr>
          <p:nvPr>
            <p:ph idx="1"/>
          </p:nvPr>
        </p:nvSpPr>
        <p:spPr>
          <a:xfrm>
            <a:off x="4503419" y="457200"/>
            <a:ext cx="7306628" cy="2311718"/>
          </a:xfrm>
        </p:spPr>
        <p:txBody>
          <a:bodyPr anchor="ctr">
            <a:normAutofit/>
          </a:bodyPr>
          <a:lstStyle/>
          <a:p>
            <a:r>
              <a:rPr lang="en-GB" sz="1500" b="1"/>
              <a:t>Data  modelling is the creation, training, and deployment of machine learning algorithms that emulate logical decision-making based on available data. ML models provide a foundation to support advanced intelligence methodologies such as real-time analytics, predictive analytics, and augmented analytics.</a:t>
            </a:r>
          </a:p>
          <a:p>
            <a:r>
              <a:rPr lang="en-GB" sz="1500" b="1"/>
              <a:t>The models used in this analysis are : Logistic Regression, K-NN, random forest , decision tree and x-g boost </a:t>
            </a:r>
            <a:r>
              <a:rPr lang="en-GB" sz="1500"/>
              <a:t>. </a:t>
            </a:r>
            <a:endParaRPr lang="en-GB" sz="1500" b="1"/>
          </a:p>
          <a:p>
            <a:endParaRPr lang="en-US" sz="1500" dirty="0"/>
          </a:p>
        </p:txBody>
      </p:sp>
      <p:pic>
        <p:nvPicPr>
          <p:cNvPr id="6" name="Picture 5" descr="Graphical user interface, text, application&#10;&#10;Description automatically generated">
            <a:extLst>
              <a:ext uri="{FF2B5EF4-FFF2-40B4-BE49-F238E27FC236}">
                <a16:creationId xmlns:a16="http://schemas.microsoft.com/office/drawing/2014/main" id="{5E96EEDD-5B67-5545-BA7C-59F8054B4C0E}"/>
              </a:ext>
            </a:extLst>
          </p:cNvPr>
          <p:cNvPicPr>
            <a:picLocks noChangeAspect="1"/>
          </p:cNvPicPr>
          <p:nvPr/>
        </p:nvPicPr>
        <p:blipFill>
          <a:blip r:embed="rId2"/>
          <a:stretch>
            <a:fillRect/>
          </a:stretch>
        </p:blipFill>
        <p:spPr>
          <a:xfrm>
            <a:off x="601218" y="2571750"/>
            <a:ext cx="8775954" cy="3345583"/>
          </a:xfrm>
          <a:prstGeom prst="rect">
            <a:avLst/>
          </a:prstGeom>
        </p:spPr>
      </p:pic>
      <p:pic>
        <p:nvPicPr>
          <p:cNvPr id="10" name="Picture 9" descr="Graphical user interface, text, application, email&#10;&#10;Description automatically generated">
            <a:extLst>
              <a:ext uri="{FF2B5EF4-FFF2-40B4-BE49-F238E27FC236}">
                <a16:creationId xmlns:a16="http://schemas.microsoft.com/office/drawing/2014/main" id="{CEF15FF1-D645-6B45-8767-DCCFAFCB6C07}"/>
              </a:ext>
            </a:extLst>
          </p:cNvPr>
          <p:cNvPicPr>
            <a:picLocks noChangeAspect="1"/>
          </p:cNvPicPr>
          <p:nvPr/>
        </p:nvPicPr>
        <p:blipFill>
          <a:blip r:embed="rId3"/>
          <a:stretch>
            <a:fillRect/>
          </a:stretch>
        </p:blipFill>
        <p:spPr>
          <a:xfrm>
            <a:off x="7624571" y="4357688"/>
            <a:ext cx="3940523" cy="1770380"/>
          </a:xfrm>
          <a:prstGeom prst="rect">
            <a:avLst/>
          </a:prstGeom>
        </p:spPr>
      </p:pic>
    </p:spTree>
    <p:extLst>
      <p:ext uri="{BB962C8B-B14F-4D97-AF65-F5344CB8AC3E}">
        <p14:creationId xmlns:p14="http://schemas.microsoft.com/office/powerpoint/2010/main" val="2048919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4FCD52-E70C-9A4A-A353-BA9BB2853F60}"/>
              </a:ext>
            </a:extLst>
          </p:cNvPr>
          <p:cNvSpPr>
            <a:spLocks noGrp="1"/>
          </p:cNvSpPr>
          <p:nvPr>
            <p:ph type="title"/>
          </p:nvPr>
        </p:nvSpPr>
        <p:spPr>
          <a:xfrm>
            <a:off x="5894962" y="479493"/>
            <a:ext cx="5458838" cy="1325563"/>
          </a:xfrm>
        </p:spPr>
        <p:txBody>
          <a:bodyPr>
            <a:normAutofit/>
          </a:bodyPr>
          <a:lstStyle/>
          <a:p>
            <a:r>
              <a:rPr lang="en-GB" dirty="0"/>
              <a:t>Prediction </a:t>
            </a:r>
            <a:endParaRPr lang="en-US" dirty="0"/>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Table&#10;&#10;Description automatically generated">
            <a:extLst>
              <a:ext uri="{FF2B5EF4-FFF2-40B4-BE49-F238E27FC236}">
                <a16:creationId xmlns:a16="http://schemas.microsoft.com/office/drawing/2014/main" id="{5A5FE0F2-68AE-0047-9BC9-BFF6275AE02B}"/>
              </a:ext>
            </a:extLst>
          </p:cNvPr>
          <p:cNvPicPr>
            <a:picLocks noChangeAspect="1"/>
          </p:cNvPicPr>
          <p:nvPr/>
        </p:nvPicPr>
        <p:blipFill>
          <a:blip r:embed="rId2"/>
          <a:stretch>
            <a:fillRect/>
          </a:stretch>
        </p:blipFill>
        <p:spPr>
          <a:xfrm>
            <a:off x="646032" y="1014414"/>
            <a:ext cx="5232669" cy="470940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2573867B-7E35-5747-A4BF-4B815B38B323}"/>
              </a:ext>
            </a:extLst>
          </p:cNvPr>
          <p:cNvSpPr>
            <a:spLocks noGrp="1"/>
          </p:cNvSpPr>
          <p:nvPr>
            <p:ph idx="1"/>
          </p:nvPr>
        </p:nvSpPr>
        <p:spPr>
          <a:xfrm>
            <a:off x="5486400" y="1465644"/>
            <a:ext cx="5867400" cy="4562475"/>
          </a:xfrm>
        </p:spPr>
        <p:txBody>
          <a:bodyPr>
            <a:normAutofit/>
          </a:bodyPr>
          <a:lstStyle/>
          <a:p>
            <a:pPr marL="0" indent="0">
              <a:buNone/>
            </a:pPr>
            <a:r>
              <a:rPr lang="en-GB" sz="1500" i="1" dirty="0">
                <a:latin typeface="Times New Roman" panose="02020603050405020304" pitchFamily="18" charset="0"/>
                <a:cs typeface="Times New Roman" panose="02020603050405020304" pitchFamily="18" charset="0"/>
              </a:rPr>
              <a:t>Prediction here refers to the output of an algorithm after it has been trained on the dataset and applied to new data  </a:t>
            </a:r>
          </a:p>
          <a:p>
            <a:pPr marL="0" indent="0">
              <a:buNone/>
            </a:pPr>
            <a:r>
              <a:rPr lang="en-GB" sz="1500" dirty="0"/>
              <a:t>we have used F1 score and confusion matrix to predict the performance of our model.</a:t>
            </a:r>
          </a:p>
          <a:p>
            <a:r>
              <a:rPr lang="en-GB" sz="1500" i="1" dirty="0">
                <a:latin typeface="Times New Roman" panose="02020603050405020304" pitchFamily="18" charset="0"/>
                <a:cs typeface="Times New Roman" panose="02020603050405020304" pitchFamily="18" charset="0"/>
              </a:rPr>
              <a:t>F1-score is </a:t>
            </a:r>
            <a:r>
              <a:rPr lang="en-GB" sz="1500" b="1" i="1" dirty="0">
                <a:latin typeface="Times New Roman" panose="02020603050405020304" pitchFamily="18" charset="0"/>
                <a:cs typeface="Times New Roman" panose="02020603050405020304" pitchFamily="18" charset="0"/>
              </a:rPr>
              <a:t>one of the most important evaluation metrics in machine learning</a:t>
            </a:r>
            <a:r>
              <a:rPr lang="en-GB" sz="1500" i="1" dirty="0">
                <a:latin typeface="Times New Roman" panose="02020603050405020304" pitchFamily="18" charset="0"/>
                <a:cs typeface="Times New Roman" panose="02020603050405020304" pitchFamily="18" charset="0"/>
              </a:rPr>
              <a:t>. It elegantly sums up the predictive performance of a model by combining two otherwise competing metrics — precision and recall</a:t>
            </a:r>
          </a:p>
          <a:p>
            <a:r>
              <a:rPr lang="en-GB" sz="1500" i="1" dirty="0">
                <a:latin typeface="Times New Roman" panose="02020603050405020304" pitchFamily="18" charset="0"/>
                <a:cs typeface="Times New Roman" panose="02020603050405020304" pitchFamily="18" charset="0"/>
              </a:rPr>
              <a:t>Confusion matrices are used </a:t>
            </a:r>
            <a:r>
              <a:rPr lang="en-GB" sz="1500" b="1" i="1" dirty="0">
                <a:latin typeface="Times New Roman" panose="02020603050405020304" pitchFamily="18" charset="0"/>
                <a:cs typeface="Times New Roman" panose="02020603050405020304" pitchFamily="18" charset="0"/>
              </a:rPr>
              <a:t>to visualize important predictive analytics like recall, specificity, accuracy, and precision</a:t>
            </a:r>
            <a:r>
              <a:rPr lang="en-GB" sz="1500" i="1" dirty="0">
                <a:latin typeface="Times New Roman" panose="02020603050405020304" pitchFamily="18" charset="0"/>
                <a:cs typeface="Times New Roman" panose="02020603050405020304" pitchFamily="18" charset="0"/>
              </a:rPr>
              <a:t>. Confusion matrices are useful because they give direct comparisons of values like True Positives, False Positives, True Negatives and False Negatives.</a:t>
            </a:r>
          </a:p>
          <a:p>
            <a:pPr marL="0" indent="0">
              <a:buNone/>
            </a:pPr>
            <a:r>
              <a:rPr lang="en-GB" sz="1500" i="1" dirty="0">
                <a:latin typeface="Times New Roman" panose="02020603050405020304" pitchFamily="18" charset="0"/>
                <a:cs typeface="Times New Roman" panose="02020603050405020304" pitchFamily="18" charset="0"/>
              </a:rPr>
              <a:t>Lastly, we have categorized the dataset into predicted class which is either 1 or -1 into a csv file .</a:t>
            </a:r>
          </a:p>
          <a:p>
            <a:endParaRPr lang="en-US" sz="1500" dirty="0"/>
          </a:p>
        </p:txBody>
      </p:sp>
    </p:spTree>
    <p:extLst>
      <p:ext uri="{BB962C8B-B14F-4D97-AF65-F5344CB8AC3E}">
        <p14:creationId xmlns:p14="http://schemas.microsoft.com/office/powerpoint/2010/main" val="1431492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8" name="Freeform: Shape 27">
            <a:extLst>
              <a:ext uri="{FF2B5EF4-FFF2-40B4-BE49-F238E27FC236}">
                <a16:creationId xmlns:a16="http://schemas.microsoft.com/office/drawing/2014/main" id="{CBCB02B1-1B82-403C-B7D2-E2CED1882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CCDE13A7-6382-4A67-BEBE-4FF1F37C7F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1" name="Freeform: Shape 30">
              <a:extLst>
                <a:ext uri="{FF2B5EF4-FFF2-40B4-BE49-F238E27FC236}">
                  <a16:creationId xmlns:a16="http://schemas.microsoft.com/office/drawing/2014/main" id="{E9978FC9-2E40-4257-8D97-FAB20CA4B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740ABB98-77BA-4C40-8121-34D196E58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41AA752E-66C1-4835-8A3C-55647515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33">
              <a:extLst>
                <a:ext uri="{FF2B5EF4-FFF2-40B4-BE49-F238E27FC236}">
                  <a16:creationId xmlns:a16="http://schemas.microsoft.com/office/drawing/2014/main" id="{EE9555AB-2295-4939-AEC9-B2CBFCB4C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34">
              <a:extLst>
                <a:ext uri="{FF2B5EF4-FFF2-40B4-BE49-F238E27FC236}">
                  <a16:creationId xmlns:a16="http://schemas.microsoft.com/office/drawing/2014/main" id="{97499201-5A2C-48B3-9B02-5519B8829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Freeform: Shape 35">
              <a:extLst>
                <a:ext uri="{FF2B5EF4-FFF2-40B4-BE49-F238E27FC236}">
                  <a16:creationId xmlns:a16="http://schemas.microsoft.com/office/drawing/2014/main" id="{D3FC2AE7-C60C-4C48-BCAE-410BB6C3D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40EA1593-6BC9-441E-8F3C-46DD50F8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E13FD676-3B8D-6040-9F53-938E74D07F26}"/>
              </a:ext>
            </a:extLst>
          </p:cNvPr>
          <p:cNvSpPr>
            <a:spLocks noGrp="1"/>
          </p:cNvSpPr>
          <p:nvPr>
            <p:ph type="title"/>
          </p:nvPr>
        </p:nvSpPr>
        <p:spPr>
          <a:xfrm>
            <a:off x="2790562" y="2800349"/>
            <a:ext cx="6810637" cy="1328905"/>
          </a:xfrm>
        </p:spPr>
        <p:txBody>
          <a:bodyPr vert="horz" lIns="91440" tIns="45720" rIns="91440" bIns="45720" rtlCol="0" anchor="b">
            <a:normAutofit/>
          </a:bodyPr>
          <a:lstStyle/>
          <a:p>
            <a:pPr algn="ctr"/>
            <a:r>
              <a:rPr lang="en-US" sz="5200" i="1" kern="1200" dirty="0">
                <a:solidFill>
                  <a:schemeClr val="tx2"/>
                </a:solidFill>
                <a:latin typeface="Apple Chancery" panose="03020702040506060504" pitchFamily="66" charset="-79"/>
                <a:cs typeface="Apple Chancery" panose="03020702040506060504" pitchFamily="66" charset="-79"/>
              </a:rPr>
              <a:t>THANK YOU </a:t>
            </a:r>
          </a:p>
        </p:txBody>
      </p:sp>
      <p:grpSp>
        <p:nvGrpSpPr>
          <p:cNvPr id="39" name="Group 38">
            <a:extLst>
              <a:ext uri="{FF2B5EF4-FFF2-40B4-BE49-F238E27FC236}">
                <a16:creationId xmlns:a16="http://schemas.microsoft.com/office/drawing/2014/main" id="{17147D5D-F01F-4164-BD81-D10DC6F23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42" y="2854"/>
            <a:ext cx="2783421" cy="2406445"/>
            <a:chOff x="-305" y="-4155"/>
            <a:chExt cx="2514948" cy="2174333"/>
          </a:xfrm>
        </p:grpSpPr>
        <p:sp>
          <p:nvSpPr>
            <p:cNvPr id="40" name="Freeform: Shape 39">
              <a:extLst>
                <a:ext uri="{FF2B5EF4-FFF2-40B4-BE49-F238E27FC236}">
                  <a16:creationId xmlns:a16="http://schemas.microsoft.com/office/drawing/2014/main" id="{F24C7412-3E2D-4708-8DC3-425A457A1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71483A6A-CB0B-4469-B09D-C9451F9B0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9A935E9D-EB55-46F3-BCCB-9CB918E87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3" name="Freeform: Shape 42">
              <a:extLst>
                <a:ext uri="{FF2B5EF4-FFF2-40B4-BE49-F238E27FC236}">
                  <a16:creationId xmlns:a16="http://schemas.microsoft.com/office/drawing/2014/main" id="{8EDC5655-C7D7-4936-91EA-E188A96DC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5" name="Group 44">
            <a:extLst>
              <a:ext uri="{FF2B5EF4-FFF2-40B4-BE49-F238E27FC236}">
                <a16:creationId xmlns:a16="http://schemas.microsoft.com/office/drawing/2014/main" id="{6D0E248E-80AB-4B35-BA8D-F940FCB443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417253" y="4456669"/>
            <a:ext cx="2783421" cy="2406445"/>
            <a:chOff x="-305" y="-4155"/>
            <a:chExt cx="2514948" cy="2174333"/>
          </a:xfrm>
        </p:grpSpPr>
        <p:sp>
          <p:nvSpPr>
            <p:cNvPr id="46" name="Freeform: Shape 45">
              <a:extLst>
                <a:ext uri="{FF2B5EF4-FFF2-40B4-BE49-F238E27FC236}">
                  <a16:creationId xmlns:a16="http://schemas.microsoft.com/office/drawing/2014/main" id="{F9E91B0A-66E8-4298-BAC6-004DBE491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0A629C66-36BD-487E-B1CD-ED026D778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A6BC2D2C-3D7D-4224-81BC-22C094C9FB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9" name="Freeform: Shape 48">
              <a:extLst>
                <a:ext uri="{FF2B5EF4-FFF2-40B4-BE49-F238E27FC236}">
                  <a16:creationId xmlns:a16="http://schemas.microsoft.com/office/drawing/2014/main" id="{53BDF903-22C5-4312-8776-C2ABC3EDC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20040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TotalTime>
  <Words>484</Words>
  <Application>Microsoft Macintosh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Al Tarikh</vt:lpstr>
      <vt:lpstr>Apple Chancery</vt:lpstr>
      <vt:lpstr>Apple Chancery</vt:lpstr>
      <vt:lpstr>Arial</vt:lpstr>
      <vt:lpstr>Calibri</vt:lpstr>
      <vt:lpstr>Calibri Light</vt:lpstr>
      <vt:lpstr>Times New Roman</vt:lpstr>
      <vt:lpstr>Office Theme</vt:lpstr>
      <vt:lpstr>ASTON HACKERS</vt:lpstr>
      <vt:lpstr>Introduction  </vt:lpstr>
      <vt:lpstr>So why are we Performing the task ? </vt:lpstr>
      <vt:lpstr>Data familiarisation/EDA  </vt:lpstr>
      <vt:lpstr>Data Pre-processing </vt:lpstr>
      <vt:lpstr>Modelling </vt:lpstr>
      <vt:lpstr>Prediction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ASTON HACKERS</dc:title>
  <dc:creator>Nazrana Perween (Student)</dc:creator>
  <cp:lastModifiedBy>Nazrana Perween (Student)</cp:lastModifiedBy>
  <cp:revision>12</cp:revision>
  <dcterms:created xsi:type="dcterms:W3CDTF">2022-05-17T15:37:44Z</dcterms:created>
  <dcterms:modified xsi:type="dcterms:W3CDTF">2022-05-17T22:26:21Z</dcterms:modified>
</cp:coreProperties>
</file>