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gza9tDjDm/E/5bKvTn8+RtKzQw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9BB3CA-9602-48C0-A351-80AEE7F5D85C}">
  <a:tblStyle styleId="{B99BB3CA-9602-48C0-A351-80AEE7F5D85C}"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5.png"/><Relationship Id="rId4" Type="http://schemas.openxmlformats.org/officeDocument/2006/relationships/hyperlink" Target="http://www.slideshare.net/capgemini" TargetMode="External"/><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hyperlink" Target="http://www.twitter.com/capgemini" TargetMode="External"/><Relationship Id="rId7" Type="http://schemas.openxmlformats.org/officeDocument/2006/relationships/image" Target="../media/image4.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476250" y="2697163"/>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21275" y="2695575"/>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382838"/>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509838"/>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ubins.raj@capgemini.com" TargetMode="External"/><Relationship Id="rId4" Type="http://schemas.openxmlformats.org/officeDocument/2006/relationships/hyperlink" Target="https://github.com/Jagadeesh365" TargetMode="External"/><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hyperlink" Target="https://drive.google.com/file/d/1JBquUu9yKQHafBmubYh5ImxJGLzRLfsb/view?usp=share_link" TargetMode="External"/><Relationship Id="rId7" Type="http://schemas.openxmlformats.org/officeDocument/2006/relationships/image" Target="../media/image12.png"/><Relationship Id="rId8" Type="http://schemas.openxmlformats.org/officeDocument/2006/relationships/hyperlink" Target="https://www.linkedin.com/in/gudipalli-jagadee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
          <p:cNvSpPr txBox="1"/>
          <p:nvPr>
            <p:ph idx="1" type="body"/>
          </p:nvPr>
        </p:nvSpPr>
        <p:spPr>
          <a:xfrm>
            <a:off x="4818063" y="2995613"/>
            <a:ext cx="4008437" cy="3621087"/>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Online Hotel Management System Application</a:t>
            </a:r>
            <a:endParaRPr/>
          </a:p>
          <a:p>
            <a:pPr indent="0" lvl="0" marL="0" rtl="0" algn="l">
              <a:lnSpc>
                <a:spcPct val="114000"/>
              </a:lnSpc>
              <a:spcBef>
                <a:spcPts val="1000"/>
              </a:spcBef>
              <a:spcAft>
                <a:spcPts val="0"/>
              </a:spcAft>
              <a:buClr>
                <a:schemeClr val="dk1"/>
              </a:buClr>
              <a:buSzPts val="1000"/>
              <a:buNone/>
            </a:pPr>
            <a:r>
              <a:rPr lang="en-US"/>
              <a:t>Completed end to end case study of Online Hotel Management  System Application along with React JS as a frontend technology, Spring boot as backend ,JWT for security , Swagger for API documentation, and Junit 5 and Mockito testing. Bootstrap used for user-interface.</a:t>
            </a:r>
            <a:endParaRPr b="1"/>
          </a:p>
          <a:p>
            <a:pPr indent="0" lvl="0" marL="0" rtl="0" algn="l">
              <a:lnSpc>
                <a:spcPct val="114000"/>
              </a:lnSpc>
              <a:spcBef>
                <a:spcPts val="1000"/>
              </a:spcBef>
              <a:spcAft>
                <a:spcPts val="0"/>
              </a:spcAft>
              <a:buClr>
                <a:schemeClr val="dk1"/>
              </a:buClr>
              <a:buSzPts val="1000"/>
              <a:buNone/>
            </a:pPr>
            <a:r>
              <a:rPr b="1" lang="en-US"/>
              <a:t>HTML CSS JAVASCRIPT for web developers at Udemy</a:t>
            </a:r>
            <a:endParaRPr/>
          </a:p>
          <a:p>
            <a:pPr indent="0" lvl="0" marL="0" rtl="0" algn="l">
              <a:lnSpc>
                <a:spcPct val="114000"/>
              </a:lnSpc>
              <a:spcBef>
                <a:spcPts val="1000"/>
              </a:spcBef>
              <a:spcAft>
                <a:spcPts val="0"/>
              </a:spcAft>
              <a:buClr>
                <a:schemeClr val="dk1"/>
              </a:buClr>
              <a:buSzPts val="1000"/>
              <a:buNone/>
            </a:pPr>
            <a:r>
              <a:rPr lang="en-US"/>
              <a:t>Completed this course, where I learned about HTML5, CSS#, Java and Designed responsive Foob website using HTML5 CSS3 Bootstrap and Javascript</a:t>
            </a:r>
            <a:endParaRPr/>
          </a:p>
          <a:p>
            <a:pPr indent="0" lvl="0" marL="0" rtl="0" algn="l">
              <a:lnSpc>
                <a:spcPct val="114000"/>
              </a:lnSpc>
              <a:spcBef>
                <a:spcPts val="1000"/>
              </a:spcBef>
              <a:spcAft>
                <a:spcPts val="0"/>
              </a:spcAft>
              <a:buClr>
                <a:schemeClr val="dk1"/>
              </a:buClr>
              <a:buSzPts val="1000"/>
              <a:buNone/>
            </a:pPr>
            <a:r>
              <a:rPr b="1" lang="en-US"/>
              <a:t>Completed ” Fundamental of Red Hat Enterprise Linux“ course at Coursera</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7" name="Google Shape;217;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8" name="Google Shape;218;p1"/>
          <p:cNvSpPr txBox="1"/>
          <p:nvPr>
            <p:ph idx="4" type="body"/>
          </p:nvPr>
        </p:nvSpPr>
        <p:spPr>
          <a:xfrm>
            <a:off x="3644900" y="1344612"/>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N/A</a:t>
            </a:r>
            <a:endParaRPr/>
          </a:p>
          <a:p>
            <a:pPr indent="0" lvl="0" marL="0" rtl="0" algn="l">
              <a:lnSpc>
                <a:spcPct val="90000"/>
              </a:lnSpc>
              <a:spcBef>
                <a:spcPts val="1000"/>
              </a:spcBef>
              <a:spcAft>
                <a:spcPts val="0"/>
              </a:spcAft>
              <a:buClr>
                <a:schemeClr val="lt1"/>
              </a:buClr>
              <a:buSzPts val="1100"/>
              <a:buNone/>
            </a:pPr>
            <a:r>
              <a:t/>
            </a:r>
            <a:endParaRPr/>
          </a:p>
        </p:txBody>
      </p:sp>
      <p:sp>
        <p:nvSpPr>
          <p:cNvPr id="219" name="Google Shape;219;p1"/>
          <p:cNvSpPr txBox="1"/>
          <p:nvPr>
            <p:ph idx="6" type="body"/>
          </p:nvPr>
        </p:nvSpPr>
        <p:spPr>
          <a:xfrm>
            <a:off x="3273425" y="1511300"/>
            <a:ext cx="2373313" cy="325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xxxxxxxxxxx@capgemini.com</a:t>
            </a:r>
            <a:r>
              <a:rPr lang="en-US"/>
              <a:t> </a:t>
            </a:r>
            <a:endParaRPr/>
          </a:p>
        </p:txBody>
      </p:sp>
      <p:sp>
        <p:nvSpPr>
          <p:cNvPr id="220" name="Google Shape;220;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+91 8978494663</a:t>
            </a:r>
            <a:endParaRPr/>
          </a:p>
        </p:txBody>
      </p:sp>
      <p:sp>
        <p:nvSpPr>
          <p:cNvPr id="221" name="Google Shape;221;p1"/>
          <p:cNvSpPr txBox="1"/>
          <p:nvPr>
            <p:ph idx="8" type="body"/>
          </p:nvPr>
        </p:nvSpPr>
        <p:spPr>
          <a:xfrm>
            <a:off x="227624" y="2995613"/>
            <a:ext cx="4265612" cy="3839368"/>
          </a:xfrm>
          <a:prstGeom prst="rect">
            <a:avLst/>
          </a:prstGeom>
          <a:noFill/>
          <a:ln>
            <a:noFill/>
          </a:ln>
        </p:spPr>
        <p:txBody>
          <a:bodyPr anchorCtr="0" anchor="t" bIns="0" lIns="0" spcFirstLastPara="1" rIns="0" wrap="square" tIns="0">
            <a:noAutofit/>
          </a:bodyPr>
          <a:lstStyle/>
          <a:p>
            <a:pPr indent="-171450" lvl="0" marL="171450" rtl="0" algn="l">
              <a:lnSpc>
                <a:spcPct val="114000"/>
              </a:lnSpc>
              <a:spcBef>
                <a:spcPts val="0"/>
              </a:spcBef>
              <a:spcAft>
                <a:spcPts val="0"/>
              </a:spcAft>
              <a:buClr>
                <a:schemeClr val="dk1"/>
              </a:buClr>
              <a:buSzPts val="1050"/>
              <a:buFont typeface="Arial"/>
              <a:buChar char="•"/>
            </a:pPr>
            <a:r>
              <a:rPr b="1" lang="en-US" sz="1050"/>
              <a:t>Java Full Stack Developer</a:t>
            </a:r>
            <a:endParaRPr sz="1050"/>
          </a:p>
          <a:p>
            <a:pPr indent="-171450" lvl="0" marL="171450" rtl="0" algn="l">
              <a:lnSpc>
                <a:spcPct val="114000"/>
              </a:lnSpc>
              <a:spcBef>
                <a:spcPts val="1000"/>
              </a:spcBef>
              <a:spcAft>
                <a:spcPts val="0"/>
              </a:spcAft>
              <a:buClr>
                <a:schemeClr val="dk1"/>
              </a:buClr>
              <a:buSzPts val="1050"/>
              <a:buFont typeface="Arial"/>
              <a:buChar char="•"/>
            </a:pPr>
            <a:r>
              <a:rPr lang="en-US" sz="1050"/>
              <a:t>Hands on experience in developing web pages using </a:t>
            </a:r>
            <a:r>
              <a:rPr b="1" lang="en-US" sz="1050"/>
              <a:t>HTML5, CSS3, Object Oriented Java script, ES6, React JS, MongoDB, Java, Spring Boot</a:t>
            </a:r>
            <a:r>
              <a:rPr lang="en-US" sz="1050"/>
              <a:t>. Good understanding of Document Object Model (DOM) and DOM Functions.</a:t>
            </a:r>
            <a:endParaRPr/>
          </a:p>
          <a:p>
            <a:pPr indent="-171450" lvl="0" marL="171450" rtl="0" algn="l">
              <a:lnSpc>
                <a:spcPct val="114000"/>
              </a:lnSpc>
              <a:spcBef>
                <a:spcPts val="1000"/>
              </a:spcBef>
              <a:spcAft>
                <a:spcPts val="0"/>
              </a:spcAft>
              <a:buClr>
                <a:schemeClr val="dk1"/>
              </a:buClr>
              <a:buSzPts val="1050"/>
              <a:buFont typeface="Arial"/>
              <a:buChar char="•"/>
            </a:pPr>
            <a:r>
              <a:rPr lang="en-US" sz="1050"/>
              <a:t>Practical understanding of </a:t>
            </a:r>
            <a:r>
              <a:rPr b="1" lang="en-US" sz="1050"/>
              <a:t>advanced JavaScript</a:t>
            </a:r>
            <a:r>
              <a:rPr lang="en-US" sz="1050"/>
              <a:t> concepts, such as </a:t>
            </a:r>
            <a:r>
              <a:rPr b="1" lang="en-US" sz="1050"/>
              <a:t>Prototype</a:t>
            </a:r>
            <a:r>
              <a:rPr lang="en-US" sz="1050"/>
              <a:t>, Closure, Scope Chain and </a:t>
            </a:r>
            <a:r>
              <a:rPr b="1" lang="en-US" sz="1050"/>
              <a:t>Promise</a:t>
            </a:r>
            <a:r>
              <a:rPr lang="en-US" sz="1050"/>
              <a:t>.</a:t>
            </a:r>
            <a:endParaRPr sz="1050"/>
          </a:p>
          <a:p>
            <a:pPr indent="-171450" lvl="0" marL="171450" rtl="0" algn="l">
              <a:lnSpc>
                <a:spcPct val="114000"/>
              </a:lnSpc>
              <a:spcBef>
                <a:spcPts val="1000"/>
              </a:spcBef>
              <a:spcAft>
                <a:spcPts val="0"/>
              </a:spcAft>
              <a:buClr>
                <a:schemeClr val="dk1"/>
              </a:buClr>
              <a:buSzPts val="1050"/>
              <a:buFont typeface="Arial"/>
              <a:buChar char="•"/>
            </a:pPr>
            <a:r>
              <a:rPr lang="en-US" sz="1050"/>
              <a:t>Proficient in creating </a:t>
            </a:r>
            <a:r>
              <a:rPr b="1" lang="en-US" sz="1050"/>
              <a:t>Single page Web</a:t>
            </a:r>
            <a:r>
              <a:rPr lang="en-US" sz="1050"/>
              <a:t> Application in </a:t>
            </a:r>
            <a:r>
              <a:rPr b="1" lang="en-US" sz="1050"/>
              <a:t>React</a:t>
            </a:r>
            <a:r>
              <a:rPr lang="en-US" sz="1050"/>
              <a:t> with Authentication with route guards, React forms, React routing.</a:t>
            </a:r>
            <a:endParaRPr/>
          </a:p>
          <a:p>
            <a:pPr indent="-171450" lvl="0" marL="171450" rtl="0" algn="l">
              <a:lnSpc>
                <a:spcPct val="114000"/>
              </a:lnSpc>
              <a:spcBef>
                <a:spcPts val="1000"/>
              </a:spcBef>
              <a:spcAft>
                <a:spcPts val="0"/>
              </a:spcAft>
              <a:buClr>
                <a:schemeClr val="dk1"/>
              </a:buClr>
              <a:buSzPts val="1050"/>
              <a:buFont typeface="Arial"/>
              <a:buChar char="•"/>
            </a:pPr>
            <a:r>
              <a:rPr b="1" lang="en-US" sz="1050"/>
              <a:t>Java Microservice</a:t>
            </a:r>
            <a:r>
              <a:rPr lang="en-US" sz="1050"/>
              <a:t> Development knowledge using </a:t>
            </a:r>
            <a:r>
              <a:rPr b="1" lang="en-US" sz="1050"/>
              <a:t>Spring boot and spring cloud</a:t>
            </a:r>
            <a:r>
              <a:rPr lang="en-US" sz="1050"/>
              <a:t> framework on an intermediate level.</a:t>
            </a:r>
            <a:endParaRPr/>
          </a:p>
          <a:p>
            <a:pPr indent="-171450" lvl="0" marL="171450" rtl="0" algn="l">
              <a:lnSpc>
                <a:spcPct val="114000"/>
              </a:lnSpc>
              <a:spcBef>
                <a:spcPts val="1000"/>
              </a:spcBef>
              <a:spcAft>
                <a:spcPts val="0"/>
              </a:spcAft>
              <a:buClr>
                <a:schemeClr val="dk1"/>
              </a:buClr>
              <a:buSzPts val="1050"/>
              <a:buFont typeface="Arial"/>
              <a:buChar char="•"/>
            </a:pPr>
            <a:r>
              <a:rPr lang="en-US" sz="1050"/>
              <a:t>Implemented </a:t>
            </a:r>
            <a:r>
              <a:rPr b="1" lang="en-US" sz="1050"/>
              <a:t>spring Boot</a:t>
            </a:r>
            <a:r>
              <a:rPr lang="en-US" sz="1050"/>
              <a:t> and </a:t>
            </a:r>
            <a:r>
              <a:rPr b="1" lang="en-US" sz="1050"/>
              <a:t>MongoDB </a:t>
            </a:r>
            <a:r>
              <a:rPr lang="en-US" sz="1050"/>
              <a:t>in case study and upskilling knowledge continuously.</a:t>
            </a:r>
            <a:endParaRPr/>
          </a:p>
          <a:p>
            <a:pPr indent="-171450" lvl="0" marL="171450" rtl="0" algn="l">
              <a:lnSpc>
                <a:spcPct val="114000"/>
              </a:lnSpc>
              <a:spcBef>
                <a:spcPts val="1000"/>
              </a:spcBef>
              <a:spcAft>
                <a:spcPts val="0"/>
              </a:spcAft>
              <a:buClr>
                <a:schemeClr val="dk1"/>
              </a:buClr>
              <a:buSzPts val="1050"/>
              <a:buFont typeface="Arial"/>
              <a:buChar char="•"/>
            </a:pPr>
            <a:r>
              <a:rPr lang="en-US" sz="1050"/>
              <a:t>Used tools like </a:t>
            </a:r>
            <a:r>
              <a:rPr b="1" lang="en-US" sz="1050"/>
              <a:t>Mockito, Junit 5, </a:t>
            </a:r>
            <a:r>
              <a:rPr lang="en-US" sz="1050"/>
              <a:t>ensuring quality in project</a:t>
            </a:r>
            <a:endParaRPr sz="900"/>
          </a:p>
        </p:txBody>
      </p:sp>
      <p:sp>
        <p:nvSpPr>
          <p:cNvPr id="222" name="Google Shape;222;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Gudipalli Jagadeesh</a:t>
            </a:r>
            <a:endParaRPr/>
          </a:p>
        </p:txBody>
      </p:sp>
      <p:pic>
        <p:nvPicPr>
          <p:cNvPr id="223" name="Google Shape;223;p1">
            <a:hlinkClick r:id="rId4"/>
          </p:cNvPr>
          <p:cNvPicPr preferRelativeResize="0"/>
          <p:nvPr/>
        </p:nvPicPr>
        <p:blipFill rotWithShape="1">
          <a:blip r:embed="rId5">
            <a:alphaModFix/>
          </a:blip>
          <a:srcRect b="4875" l="23582" r="24331" t="2057"/>
          <a:stretch/>
        </p:blipFill>
        <p:spPr>
          <a:xfrm>
            <a:off x="4789335" y="5957092"/>
            <a:ext cx="471487" cy="471488"/>
          </a:xfrm>
          <a:prstGeom prst="rect">
            <a:avLst/>
          </a:prstGeom>
          <a:noFill/>
          <a:ln>
            <a:noFill/>
          </a:ln>
        </p:spPr>
      </p:pic>
      <p:sp>
        <p:nvSpPr>
          <p:cNvPr id="224" name="Google Shape;224;p1"/>
          <p:cNvSpPr txBox="1"/>
          <p:nvPr/>
        </p:nvSpPr>
        <p:spPr>
          <a:xfrm>
            <a:off x="5232093" y="6061868"/>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225" name="Google Shape;225;p1">
            <a:hlinkClick r:id="rId6"/>
          </p:cNvPr>
          <p:cNvPicPr preferRelativeResize="0"/>
          <p:nvPr/>
        </p:nvPicPr>
        <p:blipFill rotWithShape="1">
          <a:blip r:embed="rId7">
            <a:alphaModFix/>
          </a:blip>
          <a:srcRect b="0" l="0" r="0" t="0"/>
          <a:stretch/>
        </p:blipFill>
        <p:spPr>
          <a:xfrm>
            <a:off x="8642043" y="5944759"/>
            <a:ext cx="473075" cy="471488"/>
          </a:xfrm>
          <a:prstGeom prst="rect">
            <a:avLst/>
          </a:prstGeom>
          <a:noFill/>
          <a:ln>
            <a:noFill/>
          </a:ln>
        </p:spPr>
      </p:pic>
      <p:pic>
        <p:nvPicPr>
          <p:cNvPr descr="Free icon download | Linkedin" id="226" name="Google Shape;226;p1">
            <a:hlinkClick r:id="rId8"/>
          </p:cNvPr>
          <p:cNvPicPr preferRelativeResize="0"/>
          <p:nvPr/>
        </p:nvPicPr>
        <p:blipFill rotWithShape="1">
          <a:blip r:embed="rId9">
            <a:alphaModFix/>
          </a:blip>
          <a:srcRect b="0" l="0" r="0" t="0"/>
          <a:stretch/>
        </p:blipFill>
        <p:spPr>
          <a:xfrm>
            <a:off x="7746881" y="1989138"/>
            <a:ext cx="325438" cy="325437"/>
          </a:xfrm>
          <a:prstGeom prst="rect">
            <a:avLst/>
          </a:prstGeom>
          <a:noFill/>
          <a:ln>
            <a:noFill/>
          </a:ln>
        </p:spPr>
      </p:pic>
      <p:sp>
        <p:nvSpPr>
          <p:cNvPr id="227" name="Google Shape;227;p1"/>
          <p:cNvSpPr txBox="1"/>
          <p:nvPr/>
        </p:nvSpPr>
        <p:spPr>
          <a:xfrm>
            <a:off x="3079931" y="198913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graphicFrame>
        <p:nvGraphicFramePr>
          <p:cNvPr id="228" name="Google Shape;228;p1"/>
          <p:cNvGraphicFramePr/>
          <p:nvPr/>
        </p:nvGraphicFramePr>
        <p:xfrm>
          <a:off x="9164830" y="1511300"/>
          <a:ext cx="3000000" cy="3000000"/>
        </p:xfrm>
        <a:graphic>
          <a:graphicData uri="http://schemas.openxmlformats.org/drawingml/2006/table">
            <a:tbl>
              <a:tblPr bandRow="1" firstRow="1">
                <a:noFill/>
                <a:tableStyleId>{B99BB3CA-9602-48C0-A351-80AEE7F5D85C}</a:tableStyleId>
              </a:tblPr>
              <a:tblGrid>
                <a:gridCol w="579475"/>
                <a:gridCol w="2600100"/>
              </a:tblGrid>
              <a:tr h="458525">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b="0" lang="en-US" sz="800" u="none" cap="none" strike="noStrike"/>
                        <a:t>Java Basics, OOPS, Generics, Collections, Arrays, Loops, Lambda Exp, Stream API</a:t>
                      </a:r>
                      <a:endParaRPr/>
                    </a:p>
                    <a:p>
                      <a:pPr indent="0" lvl="0" marL="0" marR="0" rtl="0" algn="l">
                        <a:spcBef>
                          <a:spcPts val="0"/>
                        </a:spcBef>
                        <a:spcAft>
                          <a:spcPts val="0"/>
                        </a:spcAft>
                        <a:buNone/>
                      </a:pPr>
                      <a:r>
                        <a:rPr b="0" lang="en-US" sz="800" u="none" cap="none" strike="noStrike"/>
                        <a:t>Junit, Mockito.</a:t>
                      </a:r>
                      <a:endParaRPr b="0" i="0" sz="800" u="none" cap="none" strike="noStrike">
                        <a:solidFill>
                          <a:srgbClr val="000000"/>
                        </a:solidFill>
                        <a:latin typeface="Verdana"/>
                        <a:ea typeface="Verdana"/>
                        <a:cs typeface="Verdana"/>
                        <a:sym typeface="Verdana"/>
                      </a:endParaRPr>
                    </a:p>
                  </a:txBody>
                  <a:tcPr marT="45725" marB="45725" marR="91450" marL="91450"/>
                </a:tc>
              </a:tr>
              <a:tr h="33625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t>IOC &amp; Dependency Injection, Autowire</a:t>
                      </a:r>
                      <a:endParaRPr b="0" i="0" sz="800" u="none" cap="none" strike="noStrike">
                        <a:solidFill>
                          <a:srgbClr val="000000"/>
                        </a:solidFill>
                        <a:latin typeface="Verdana"/>
                        <a:ea typeface="Verdana"/>
                        <a:cs typeface="Verdana"/>
                        <a:sym typeface="Verdana"/>
                      </a:endParaRPr>
                    </a:p>
                  </a:txBody>
                  <a:tcPr marT="45725" marB="45725" marR="91450" marL="91450"/>
                </a:tc>
              </a:tr>
              <a:tr h="58080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lang="en-US" sz="800"/>
                        <a:t>REST controllers, Implementation of GET, POST, PUT &amp; DELETE, Bean Validation &amp; Exception Handling, Testing Services, Controller &amp; Repository layer</a:t>
                      </a:r>
                      <a:endParaRPr sz="800">
                        <a:solidFill>
                          <a:schemeClr val="dk1"/>
                        </a:solidFill>
                      </a:endParaRPr>
                    </a:p>
                  </a:txBody>
                  <a:tcPr marT="45725" marB="45725" marR="91450" marL="91450"/>
                </a:tc>
              </a:tr>
              <a:tr h="45852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lang="en-US" sz="800"/>
                        <a:t>Implement DAO layer using spring Data repositories, Transaction Management</a:t>
                      </a:r>
                      <a:endParaRPr sz="800">
                        <a:solidFill>
                          <a:schemeClr val="dk1"/>
                        </a:solidFill>
                      </a:endParaRPr>
                    </a:p>
                  </a:txBody>
                  <a:tcPr marT="45725" marB="45725" marR="91450" marL="91450"/>
                </a:tc>
              </a:tr>
              <a:tr h="58080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t>Spring Boot Starters, annotations, Messaging Service, Sync/Async comms, Swagger API specifications</a:t>
                      </a:r>
                      <a:endParaRPr b="0" i="0" sz="800" u="none" cap="none" strike="noStrike">
                        <a:solidFill>
                          <a:srgbClr val="000000"/>
                        </a:solidFill>
                        <a:latin typeface="Verdana"/>
                        <a:ea typeface="Verdana"/>
                        <a:cs typeface="Verdana"/>
                        <a:sym typeface="Verdana"/>
                      </a:endParaRPr>
                    </a:p>
                  </a:txBody>
                  <a:tcPr marT="45725" marB="45725" marR="91450" marL="91450"/>
                </a:tc>
              </a:tr>
              <a:tr h="3362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Eureka, Netflix Ribbon, Feign Client, Hystrix &amp; Config Server</a:t>
                      </a:r>
                      <a:endParaRPr b="0" i="0" sz="800" u="none" cap="none" strike="noStrike">
                        <a:solidFill>
                          <a:srgbClr val="000000"/>
                        </a:solidFill>
                        <a:latin typeface="Verdana"/>
                        <a:ea typeface="Verdana"/>
                        <a:cs typeface="Verdana"/>
                        <a:sym typeface="Verdana"/>
                      </a:endParaRPr>
                    </a:p>
                  </a:txBody>
                  <a:tcPr marT="45725" marB="45725" marR="91450" marL="91450"/>
                </a:tc>
              </a:tr>
              <a:tr h="3724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Components, Hooks, Event handling, Redux, Reducers, Testing using Jasmin &amp; Karma</a:t>
                      </a:r>
                      <a:endParaRPr b="0" i="0" sz="800" u="none" cap="none" strike="noStrike">
                        <a:solidFill>
                          <a:srgbClr val="000000"/>
                        </a:solidFill>
                        <a:latin typeface="Verdana"/>
                        <a:ea typeface="Verdana"/>
                        <a:cs typeface="Verdana"/>
                        <a:sym typeface="Verdana"/>
                      </a:endParaRPr>
                    </a:p>
                  </a:txBody>
                  <a:tcPr marT="45725" marB="45725" marR="91450" marL="91450"/>
                </a:tc>
              </a:tr>
              <a:tr h="3362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MongoDB No Sql Basic</a:t>
                      </a:r>
                      <a:endParaRPr/>
                    </a:p>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My SQL.</a:t>
                      </a:r>
                      <a:endParaRPr/>
                    </a:p>
                  </a:txBody>
                  <a:tcPr marT="45725" marB="45725" marR="91450" marL="91450"/>
                </a:tc>
              </a:tr>
              <a:tr h="3362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HTML 5 &amp; CSS 3,JavaScript, ES6 &amp; TypeScript</a:t>
                      </a:r>
                      <a:endParaRPr/>
                    </a:p>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Reusable templates, Optimized UI Designed</a:t>
                      </a:r>
                      <a:endParaRPr/>
                    </a:p>
                  </a:txBody>
                  <a:tcPr marT="45725" marB="45725" marR="91450" marL="91450"/>
                </a:tc>
              </a:tr>
              <a:tr h="2960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Git, Postman, Maven, IDE,PMD, Sonarqube</a:t>
                      </a:r>
                      <a:endParaRPr b="0" i="0" sz="800" u="none" cap="none" strike="noStrike">
                        <a:solidFill>
                          <a:srgbClr val="000000"/>
                        </a:solidFill>
                        <a:latin typeface="Verdana"/>
                        <a:ea typeface="Verdana"/>
                        <a:cs typeface="Verdana"/>
                        <a:sym typeface="Verdana"/>
                      </a:endParaRPr>
                    </a:p>
                  </a:txBody>
                  <a:tcPr marT="45725" marB="45725" marR="91450" marL="91450"/>
                </a:tc>
              </a:tr>
              <a:tr h="4585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Verdana"/>
                        <a:buNone/>
                      </a:pPr>
                      <a:r>
                        <a:rPr b="0" i="0" lang="en-US" sz="800" u="none" cap="none" strike="noStrike">
                          <a:solidFill>
                            <a:srgbClr val="000000"/>
                          </a:solidFill>
                          <a:latin typeface="Verdana"/>
                          <a:ea typeface="Verdana"/>
                          <a:cs typeface="Verdana"/>
                          <a:sym typeface="Verdana"/>
                        </a:rPr>
                        <a:t>Communications, Team management. Peer learning</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r>
            </a:tbl>
          </a:graphicData>
        </a:graphic>
      </p:graphicFrame>
      <p:sp>
        <p:nvSpPr>
          <p:cNvPr id="229" name="Google Shape;229;p1"/>
          <p:cNvSpPr/>
          <p:nvPr/>
        </p:nvSpPr>
        <p:spPr>
          <a:xfrm>
            <a:off x="9448800" y="495841"/>
            <a:ext cx="2424112" cy="776816"/>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lang="en-US" sz="1000">
                <a:solidFill>
                  <a:srgbClr val="000000"/>
                </a:solidFill>
                <a:latin typeface="Verdana"/>
                <a:ea typeface="Verdana"/>
                <a:cs typeface="Verdana"/>
                <a:sym typeface="Verdana"/>
              </a:rPr>
              <a:t>Bachelor of Computer Application</a:t>
            </a:r>
            <a:endParaRPr/>
          </a:p>
          <a:p>
            <a:pPr indent="0" lvl="0" marL="0" marR="0" rtl="0" algn="l">
              <a:lnSpc>
                <a:spcPct val="114000"/>
              </a:lnSpc>
              <a:spcBef>
                <a:spcPts val="0"/>
              </a:spcBef>
              <a:spcAft>
                <a:spcPts val="0"/>
              </a:spcAft>
              <a:buNone/>
            </a:pPr>
            <a:r>
              <a:rPr lang="en-US" sz="1000">
                <a:solidFill>
                  <a:srgbClr val="000000"/>
                </a:solidFill>
                <a:latin typeface="Verdana"/>
                <a:ea typeface="Verdana"/>
                <a:cs typeface="Verdana"/>
                <a:sym typeface="Verdana"/>
              </a:rPr>
              <a:t>Batch:2017-2020</a:t>
            </a:r>
            <a:endParaRPr/>
          </a:p>
          <a:p>
            <a:pPr indent="0" lvl="0" marL="0" marR="0" rtl="0" algn="l">
              <a:lnSpc>
                <a:spcPct val="114000"/>
              </a:lnSpc>
              <a:spcBef>
                <a:spcPts val="0"/>
              </a:spcBef>
              <a:spcAft>
                <a:spcPts val="0"/>
              </a:spcAft>
              <a:buNone/>
            </a:pPr>
            <a:r>
              <a:rPr lang="en-US" sz="1000">
                <a:solidFill>
                  <a:srgbClr val="000000"/>
                </a:solidFill>
                <a:latin typeface="Verdana"/>
                <a:ea typeface="Verdana"/>
                <a:cs typeface="Verdana"/>
                <a:sym typeface="Verdana"/>
              </a:rPr>
              <a:t>Master of Computer Application</a:t>
            </a:r>
            <a:endParaRPr/>
          </a:p>
          <a:p>
            <a:pPr indent="0" lvl="0" marL="0" marR="0" rtl="0" algn="l">
              <a:lnSpc>
                <a:spcPct val="114000"/>
              </a:lnSpc>
              <a:spcBef>
                <a:spcPts val="0"/>
              </a:spcBef>
              <a:spcAft>
                <a:spcPts val="0"/>
              </a:spcAft>
              <a:buNone/>
            </a:pPr>
            <a:r>
              <a:rPr lang="en-US" sz="1000">
                <a:solidFill>
                  <a:srgbClr val="000000"/>
                </a:solidFill>
                <a:latin typeface="Verdana"/>
                <a:ea typeface="Verdana"/>
                <a:cs typeface="Verdana"/>
                <a:sym typeface="Verdana"/>
              </a:rPr>
              <a:t>Batch : 2020-2022</a:t>
            </a:r>
            <a:endParaRPr/>
          </a:p>
        </p:txBody>
      </p:sp>
      <p:sp>
        <p:nvSpPr>
          <p:cNvPr id="230" name="Google Shape;230;p1"/>
          <p:cNvSpPr/>
          <p:nvPr/>
        </p:nvSpPr>
        <p:spPr>
          <a:xfrm>
            <a:off x="9296400" y="1246028"/>
            <a:ext cx="56778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70AD"/>
                </a:solidFill>
                <a:latin typeface="Verdana"/>
                <a:ea typeface="Verdana"/>
                <a:cs typeface="Verdana"/>
                <a:sym typeface="Verdana"/>
              </a:rPr>
              <a:t>Skills</a:t>
            </a:r>
            <a:endParaRPr sz="1000">
              <a:solidFill>
                <a:schemeClr val="dk1"/>
              </a:solidFill>
              <a:latin typeface="Verdana"/>
              <a:ea typeface="Verdana"/>
              <a:cs typeface="Verdana"/>
              <a:sym typeface="Verdana"/>
            </a:endParaRPr>
          </a:p>
        </p:txBody>
      </p:sp>
      <p:pic>
        <p:nvPicPr>
          <p:cNvPr descr="A picture containing person, person, building, clothing&#10;&#10;Description automatically generated" id="231" name="Google Shape;231;p1"/>
          <p:cNvPicPr preferRelativeResize="0"/>
          <p:nvPr/>
        </p:nvPicPr>
        <p:blipFill rotWithShape="1">
          <a:blip r:embed="rId10">
            <a:alphaModFix/>
          </a:blip>
          <a:srcRect b="0" l="0" r="0" t="0"/>
          <a:stretch/>
        </p:blipFill>
        <p:spPr>
          <a:xfrm>
            <a:off x="465014" y="350837"/>
            <a:ext cx="1682965" cy="1592426"/>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1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