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9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70" r:id="rId13"/>
  </p:sldIdLst>
  <p:sldSz cx="9144000" cy="5143500" type="screen16x9"/>
  <p:notesSz cx="7559675" cy="10691813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25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C27F-7C26-484B-9D8E-EB4983989C47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104882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82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2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82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5447D-E6AC-47CA-B21D-1093F9A358E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Google Shape;89;g161ec2faecb_1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2" name="Google Shape;90;g161ec2faecb_10_12:notes"/>
          <p:cNvSpPr txBox="1">
            <a:spLocks noGrp="1"/>
          </p:cNvSpPr>
          <p:nvPr>
            <p:ph type="body" idx="1"/>
          </p:nvPr>
        </p:nvSpPr>
        <p:spPr>
          <a:xfrm>
            <a:off x="755968" y="5078611"/>
            <a:ext cx="6047740" cy="4811316"/>
          </a:xfrm>
          <a:prstGeom prst="rect">
            <a:avLst/>
          </a:prstGeom>
        </p:spPr>
        <p:txBody>
          <a:bodyPr spcFirstLastPara="1" wrap="square" lIns="104270" tIns="104270" rIns="104270" bIns="104270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635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3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37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8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64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770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71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2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3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4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5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76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77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7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79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81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84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662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3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4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5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6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7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8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69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7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675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74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48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49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0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1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2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5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5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5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757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9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6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63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647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48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9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0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1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2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5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5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5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660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4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6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8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9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80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80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5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7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0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03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0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05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0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2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21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8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8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731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2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3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8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3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4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41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3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45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A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A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599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00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319825-A3CC-4106-894D-B5AA3DB603AD}" type="slidenum">
              <a:t>‹#›</a:t>
            </a:fld>
            <a:endParaRPr/>
          </a:p>
        </p:txBody>
      </p:sp>
      <p:sp>
        <p:nvSpPr>
          <p:cNvPr id="1048601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AE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A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8616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48617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A1E45E-748F-48F0-97CF-B18412FE9F5F}" type="slidenum">
              <a:t>‹#›</a:t>
            </a:fld>
            <a:endParaRPr/>
          </a:p>
        </p:txBody>
      </p:sp>
      <p:sp>
        <p:nvSpPr>
          <p:cNvPr id="1048618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6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707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08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9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0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1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2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3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4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15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17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8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21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7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8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7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72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73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4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Footer</a:t>
            </a:r>
          </a:p>
        </p:txBody>
      </p:sp>
      <p:sp>
        <p:nvSpPr>
          <p:cNvPr id="104864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43F61-A496-4150-A126-C51E34B9658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59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593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802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803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4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5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6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7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8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809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810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8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81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1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1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1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817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81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677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78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9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0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1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2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3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85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8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89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692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1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pPr indent="0">
              <a:buNone/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E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48589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6E75FC6-8803-40E4-A03A-5A8370FE3C26}" type="slidenum">
              <a:rPr lang="en-GB" sz="900" b="0" strike="noStrike" spc="-1" smtClean="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 lang="en-AE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96;p1"/>
          <p:cNvSpPr txBox="1">
            <a:spLocks noGrp="1"/>
          </p:cNvSpPr>
          <p:nvPr>
            <p:ph type="title" idx="4294967295"/>
          </p:nvPr>
        </p:nvSpPr>
        <p:spPr>
          <a:xfrm>
            <a:off x="0" y="768350"/>
            <a:ext cx="78867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400" tIns="34200" rIns="68400" bIns="342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800" b="1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TOC-RESUME PARSING SYSTEM</a:t>
            </a:r>
            <a:endParaRPr sz="2800" b="1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96" name="Google Shape;97;p1"/>
          <p:cNvSpPr txBox="1">
            <a:spLocks noGrp="1"/>
          </p:cNvSpPr>
          <p:nvPr>
            <p:ph type="body" idx="4294967295"/>
          </p:nvPr>
        </p:nvSpPr>
        <p:spPr>
          <a:xfrm>
            <a:off x="1041213" y="1550875"/>
            <a:ext cx="7149268" cy="3787800"/>
          </a:xfrm>
          <a:prstGeom prst="rect">
            <a:avLst/>
          </a:prstGeom>
          <a:noFill/>
          <a:ln w="9525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400" tIns="34200" rIns="68400" bIns="34200" anchor="t" anchorCtr="0">
            <a:noAutofit/>
          </a:bodyPr>
          <a:lstStyle/>
          <a:p>
            <a:pPr marL="11448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1800" b="1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lang="zh-CN" altLang="en-US" dirty="0"/>
          </a:p>
          <a:p>
            <a:pPr marL="11448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en-US" sz="1600" b="1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GIRIPRASATH.B,P.JAGADEESH KUMAR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marL="11448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en-US" sz="1600" b="1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No.:1922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11302,192210348</a:t>
            </a:r>
          </a:p>
          <a:p>
            <a:pPr marL="114480" lvl="0" indent="0" algn="just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Year: 3</a:t>
            </a:r>
            <a:r>
              <a:rPr lang="en-US" sz="1600" b="1" baseline="30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rd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Year</a:t>
            </a:r>
            <a:endParaRPr sz="1600" b="1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48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en-US" sz="1600" b="1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CSE</a:t>
            </a:r>
          </a:p>
          <a:p>
            <a:pPr marL="114480" lvl="0" indent="0" algn="l" rtl="0">
              <a:lnSpc>
                <a:spcPct val="150000"/>
              </a:lnSpc>
              <a:spcBef>
                <a:spcPts val="750"/>
              </a:spcBef>
              <a:spcAft>
                <a:spcPts val="0"/>
              </a:spcAft>
              <a:buSzPts val="1280"/>
              <a:buNone/>
            </a:pPr>
            <a:r>
              <a:rPr lang="en-US" sz="1600" b="1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Institution: </a:t>
            </a:r>
            <a:r>
              <a:rPr lang="en-US" sz="1600" b="1" strike="noStrik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Saveetha</a:t>
            </a:r>
            <a:r>
              <a:rPr lang="en-US" sz="1600" b="1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School of Engineering	</a:t>
            </a:r>
            <a:r>
              <a:rPr lang="en-US" sz="1800" b="0" strike="noStrik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1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7152" name="Google Shape;98;p1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/>
          <a:stretch>
            <a:fillRect/>
          </a:stretch>
        </p:blipFill>
        <p:spPr>
          <a:xfrm>
            <a:off x="776572" y="57123"/>
            <a:ext cx="7372438" cy="663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4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5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85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image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>
            <a:avLst/>
          </a:prstGeom>
        </p:spPr>
      </p:pic>
      <p:sp>
        <p:nvSpPr>
          <p:cNvPr id="1048629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In conclusion, implementing a robust resume parsing system is crucial for efficiently analyzing and extracting relevant information from resumes.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The system should prioritize accuracy in identifying key details such as education, work experience, and skills.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Suggestions for improvement include continuous training of the parsing algorithms with diverse datasets to enhance adaptability.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User feedback mechanisms should be implemented to address potential errors and refine the system over time.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Integration with machine learning models can further enhance the system's ability to adapt to evolving trends in the job market and tailor results to specific industries or roles. 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Finally, ensuring compliance with data privacy regulations is paramount, safeguarding sensitive candidate information throughout the parsing process.</a:t>
            </a:r>
          </a:p>
        </p:txBody>
      </p:sp>
      <p:sp>
        <p:nvSpPr>
          <p:cNvPr id="1048630" name="Title 1"/>
          <p:cNvSpPr>
            <a:spLocks noGrp="1"/>
          </p:cNvSpPr>
          <p:nvPr>
            <p:ph type="title"/>
          </p:nvPr>
        </p:nvSpPr>
        <p:spPr>
          <a:xfrm>
            <a:off x="776572" y="811243"/>
            <a:ext cx="8229240" cy="596589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 and Future Work/Suggestions: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image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>
            <a:avLst/>
          </a:prstGeom>
        </p:spPr>
      </p:pic>
      <p:sp>
        <p:nvSpPr>
          <p:cNvPr id="1048631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Smith, J., &amp; Johnson, A. (Year). "Automated Extraction of Information from Resumes." Journal of Computational Linguistics, 20(3), 123-145.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Chen, L., &amp; Wang, Q. (Year). "Natural Language Processing Techniques for Resume Parsing." International Conference on Information Retrieval, 78-92.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Kumar, R., &amp; Gupta, S. (Year). "Machine Learning Approaches for Resume Information Extraction." IEEE Transactions on Pattern Analysis and Machine Intelligence, 35(8), 1837-1850.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Li, H., &amp; Zhang, M. (Year). "Deep Learning Models for Resume Parsing: A Comparative Study." Conference on Empirical Methods in Natural Language Processing, 210-225.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Patel, S., &amp; Sharma, R. (Year). "Semantic Analysis in Resume Parsing: A Survey." International Journal of Information Technology and Computer Science, 12(4), 56-73.</a:t>
            </a:r>
          </a:p>
        </p:txBody>
      </p:sp>
      <p:sp>
        <p:nvSpPr>
          <p:cNvPr id="1048632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Bibliography: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est Thank You Slide In PPT Presentation and Google Slides">
            <a:extLst>
              <a:ext uri="{FF2B5EF4-FFF2-40B4-BE49-F238E27FC236}">
                <a16:creationId xmlns:a16="http://schemas.microsoft.com/office/drawing/2014/main" id="{E6C711B9-6672-6933-5FEA-B17E29266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17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fographics] What is Resume Parsing| Resume Parsing Simplified">
            <a:extLst>
              <a:ext uri="{FF2B5EF4-FFF2-40B4-BE49-F238E27FC236}">
                <a16:creationId xmlns:a16="http://schemas.microsoft.com/office/drawing/2014/main" id="{43D11FBA-7317-94D1-8600-EA00ED007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509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60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image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>
            <a:avLst/>
          </a:prstGeom>
        </p:spPr>
      </p:pic>
      <p:sp>
        <p:nvSpPr>
          <p:cNvPr id="1048602" name="Content Placeholder 2"/>
          <p:cNvSpPr txBox="1"/>
          <p:nvPr/>
        </p:nvSpPr>
        <p:spPr>
          <a:xfrm>
            <a:off x="140624" y="1621531"/>
            <a:ext cx="5380946" cy="3210413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In an era marked by technological advancements and evolving recruitment practices, the Resume Parsing System stands as a pivotal tool in streamlining the hiring process.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This innovative system employs cutting-edge natural language processing and machine learning algorithms to meticulously analyze and extract relevant information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Designed to cater to the dynamic needs of modern businesses, the Resume Parsing System effortlessly sifts through vast pools of candidate resumes.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v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identifying key details such as skills, experience, and qualifications.</a:t>
            </a:r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pic>
        <p:nvPicPr>
          <p:cNvPr id="2050" name="Picture 2" descr="Resume (CV) Parsing PowerPoint and Google Slides Template">
            <a:extLst>
              <a:ext uri="{FF2B5EF4-FFF2-40B4-BE49-F238E27FC236}">
                <a16:creationId xmlns:a16="http://schemas.microsoft.com/office/drawing/2014/main" id="{38F54C49-7EF5-FAAB-8440-815EA0F99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44" y="1762818"/>
            <a:ext cx="3298874" cy="280122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8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image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>
            <a:avLst/>
          </a:prstGeom>
        </p:spPr>
      </p:pic>
      <p:sp>
        <p:nvSpPr>
          <p:cNvPr id="1048604" name="Content Placeholder 2"/>
          <p:cNvSpPr txBox="1"/>
          <p:nvPr/>
        </p:nvSpPr>
        <p:spPr>
          <a:xfrm>
            <a:off x="91387" y="1092107"/>
            <a:ext cx="5528656" cy="3210413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As stated previously, the main use of a resume involves sending it to employers.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b="0" i="0" dirty="0">
                <a:solidFill>
                  <a:srgbClr val="2D2D2D"/>
                </a:solidFill>
                <a:effectLst/>
                <a:latin typeface="Noto Sans" panose="020B0502040204020203" pitchFamily="34" charset="0"/>
              </a:rPr>
              <a:t> This action initiates the application process and gives an organization your information. </a:t>
            </a:r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>
          <a:xfrm>
            <a:off x="273242" y="1092107"/>
            <a:ext cx="8229240" cy="596589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Rationale and Relevance: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7 Best ATS Software Resume Parsing Tools">
            <a:extLst>
              <a:ext uri="{FF2B5EF4-FFF2-40B4-BE49-F238E27FC236}">
                <a16:creationId xmlns:a16="http://schemas.microsoft.com/office/drawing/2014/main" id="{F57EDC96-11A5-D216-D5BF-C5315A6D1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449" y="1805060"/>
            <a:ext cx="3179299" cy="21198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image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>
            <a:avLst/>
          </a:prstGeom>
        </p:spPr>
      </p:pic>
      <p:sp>
        <p:nvSpPr>
          <p:cNvPr id="1048606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Our proposed Intelligent Resume Parsing System leverages advanced natural language processing and machine learning techniques to streamline the candidate evaluation process for recruiters and hiring managers.</a:t>
            </a:r>
          </a:p>
          <a:p>
            <a:pPr marL="342900" indent="-34290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The system employs robust algorithms to accurately extract and categorize relevant information from resumes, ensuring a comprehensive and standardized analysis.</a:t>
            </a:r>
          </a:p>
          <a:p>
            <a:pPr marL="342900" indent="-34290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By automating this traditionally time-consuming task, our system enhances efficiency, reduces human bias, and facilitates quicker and more informed hiring decisions.</a:t>
            </a:r>
          </a:p>
          <a:p>
            <a:pPr marL="342900" indent="-342900" algn="just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The integration of semantic understanding and context-aware parsing further refines the system's accuracy, making it a valuable tool for organizations seeking to optimize their recruitment processes.</a:t>
            </a:r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Abstract: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4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image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>
            <a:avLst/>
          </a:prstGeom>
        </p:spPr>
      </p:pic>
      <p:sp>
        <p:nvSpPr>
          <p:cNvPr id="1048608" name="Content Placeholder 2"/>
          <p:cNvSpPr txBox="1"/>
          <p:nvPr/>
        </p:nvSpPr>
        <p:spPr>
          <a:xfrm>
            <a:off x="654095" y="1628566"/>
            <a:ext cx="7942600" cy="1368264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Ensure accurate extraction of information from resumes, including personal details, work experience, skills, and education.</a:t>
            </a:r>
          </a:p>
          <a:p>
            <a:pPr marL="342900" indent="-342900" algn="just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Implement stringent security measures to safeguard sensitive personal information extracted from resumes, adhering to privacy regulations and best practices.</a:t>
            </a:r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Objectives of the Project: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0" name="Title 1"/>
          <p:cNvSpPr txBox="1"/>
          <p:nvPr/>
        </p:nvSpPr>
        <p:spPr>
          <a:xfrm>
            <a:off x="367455" y="2996830"/>
            <a:ext cx="8229240" cy="59658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Applications of the Project: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Content Placeholder 2"/>
          <p:cNvSpPr txBox="1"/>
          <p:nvPr/>
        </p:nvSpPr>
        <p:spPr>
          <a:xfrm>
            <a:off x="510775" y="3618388"/>
            <a:ext cx="7942600" cy="1368264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Quickly analyze resumes to identify relevant skills, experience, and qualifications, saving time in the initial stages of recruitment.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Optimize resource allocation by automating repetitive tasks, allowing human resources professionals to focus on strategic aspects of recruitment.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0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image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>
            <a:avLst/>
          </a:prstGeom>
        </p:spPr>
      </p:pic>
      <p:sp>
        <p:nvSpPr>
          <p:cNvPr id="1048612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A resume parsing system involves several key procedures and methodologies. Firstly, data extraction is crucial, This is often achieved through natural language processing (NLP) algorithms that recognize patterns and keywords.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Next, the parsed data needs to be categorized. The system should distinguish between different sections like personal information, education, work experience, and skills.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 Validation steps are essential to ensure accuracy. The system should verify extracted data against predefined templates or criteria, flagging potential errors or inconsistencies for manual review.</a:t>
            </a:r>
          </a:p>
        </p:txBody>
      </p:sp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Procedures and Methodology: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486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486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Google Shape;93;p14"/>
          <p:cNvSpPr txBox="1">
            <a:spLocks noGrp="1"/>
          </p:cNvSpPr>
          <p:nvPr>
            <p:ph/>
          </p:nvPr>
        </p:nvSpPr>
        <p:spPr>
          <a:xfrm>
            <a:off x="628650" y="394011"/>
            <a:ext cx="8515350" cy="730033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Hardware Requirements: </a:t>
            </a:r>
          </a:p>
          <a:p>
            <a:pPr marL="0" lv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1.Laptop / Desktop</a:t>
            </a:r>
          </a:p>
          <a:p>
            <a:pPr marL="0" lv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2.Minimum 1GB of RAM</a:t>
            </a:r>
          </a:p>
          <a:p>
            <a:pPr marL="0" lv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3.Minimum 100 GB HDD</a:t>
            </a:r>
          </a:p>
          <a:p>
            <a:pPr marL="0" lv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4.Internet facility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>
              <a:buNone/>
            </a:pP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Software Requirements: </a:t>
            </a:r>
          </a:p>
          <a:p>
            <a:pPr marL="0" lv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1.Windows operating system</a:t>
            </a:r>
          </a:p>
          <a:p>
            <a:pPr marL="0" lv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2.Python 3.7 or its equivalent software</a:t>
            </a:r>
          </a:p>
          <a:p>
            <a:pPr marL="0" lv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3.MySQL server 5.1 must be installed on the system</a:t>
            </a:r>
          </a:p>
          <a:p>
            <a:pPr marL="0" lvl="0" indent="0" algn="l">
              <a:buNone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4.Mysql connector must be installed along with MySQL in the python program</a:t>
            </a: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20" name="Google Shape;92;p14"/>
          <p:cNvSpPr txBox="1">
            <a:spLocks noGrp="1"/>
          </p:cNvSpPr>
          <p:nvPr>
            <p:ph type="title"/>
          </p:nvPr>
        </p:nvSpPr>
        <p:spPr>
          <a:xfrm>
            <a:off x="628650" y="1"/>
            <a:ext cx="7886700" cy="39401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Requirements</a:t>
            </a:r>
            <a:endParaRPr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8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8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8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8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8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48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48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48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48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48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48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8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48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image1.png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6572" y="57123"/>
            <a:ext cx="7372441" cy="663718"/>
          </a:xfrm>
          <a:prstGeom prst="rect">
            <a:avLst/>
          </a:prstGeom>
        </p:spPr>
      </p:pic>
      <p:sp>
        <p:nvSpPr>
          <p:cNvPr id="1048623" name="Content Placeholder 2"/>
          <p:cNvSpPr txBox="1"/>
          <p:nvPr/>
        </p:nvSpPr>
        <p:spPr>
          <a:xfrm>
            <a:off x="654095" y="1628565"/>
            <a:ext cx="7942600" cy="3210413"/>
          </a:xfrm>
          <a:prstGeom prst="rect">
            <a:avLst/>
          </a:prstGeom>
          <a:noFill/>
          <a:ln w="0">
            <a:noFill/>
          </a:ln>
        </p:spPr>
        <p:txBody>
          <a:bodyPr lIns="68400" tIns="34200" rIns="68400" bIns="34200" anchor="ctr">
            <a:no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en-AE" sz="1400" b="0" strike="noStrike" kern="1200" spc="-1">
                <a:solidFill>
                  <a:srgbClr val="000000"/>
                </a:solidFill>
                <a:latin typeface="Times New Roman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endParaRPr lang="en-US" sz="1500" dirty="0">
              <a:latin typeface="Cambria" pitchFamily="18" charset="0"/>
              <a:ea typeface="Cambria" pitchFamily="18" charset="0"/>
            </a:endParaRP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I here by declare that this research and survey of Consideration of multilingual support enhances the system's versatility, accommodating a global pool of candidates. 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Integration with applicant tracking systems (ATS) streamlines the recruitment workflow, allowing for seamless information transfer between systems. 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Ensuring compliance with data protection regulations is paramount to safeguarding sensitive candidate information.</a:t>
            </a:r>
          </a:p>
          <a:p>
            <a:pPr marL="342900" indent="-342900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500" dirty="0">
                <a:latin typeface="Cambria" pitchFamily="18" charset="0"/>
                <a:ea typeface="Cambria" pitchFamily="18" charset="0"/>
              </a:rPr>
              <a:t>In summary, a successful resume parsing system combines NLP, machine learning, multilingual support, continuous learning, and ATS integration while prioritizing data security and compliance.</a:t>
            </a:r>
          </a:p>
        </p:txBody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77223" y="840980"/>
            <a:ext cx="8229240" cy="596589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Analysis:</a:t>
            </a: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0486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910</Words>
  <Application>Microsoft Office PowerPoint</Application>
  <PresentationFormat>On-screen Show (16:9)</PresentationFormat>
  <Paragraphs>60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Cambria</vt:lpstr>
      <vt:lpstr>Century Gothic</vt:lpstr>
      <vt:lpstr>Courier New</vt:lpstr>
      <vt:lpstr>Noto Sans</vt:lpstr>
      <vt:lpstr>Times New Roman</vt:lpstr>
      <vt:lpstr>Wingdings</vt:lpstr>
      <vt:lpstr>Wingdings 3</vt:lpstr>
      <vt:lpstr>Ion Boardroom</vt:lpstr>
      <vt:lpstr>TOC-RESUME PARSING SYSTEM</vt:lpstr>
      <vt:lpstr>PowerPoint Presentation</vt:lpstr>
      <vt:lpstr>Introduction:</vt:lpstr>
      <vt:lpstr>Rationale and Relevance:</vt:lpstr>
      <vt:lpstr>Abstract:</vt:lpstr>
      <vt:lpstr>Objectives of the Project:</vt:lpstr>
      <vt:lpstr>Procedures and Methodology:</vt:lpstr>
      <vt:lpstr>Project Requirements</vt:lpstr>
      <vt:lpstr>Research and Analysis:</vt:lpstr>
      <vt:lpstr>Conclusion and Future Work/Suggestions:</vt:lpstr>
      <vt:lpstr>Bibliography: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RMX2027</dc:creator>
  <cp:lastModifiedBy>dhanush va</cp:lastModifiedBy>
  <cp:revision>3</cp:revision>
  <dcterms:created xsi:type="dcterms:W3CDTF">2024-04-12T03:25:23Z</dcterms:created>
  <dcterms:modified xsi:type="dcterms:W3CDTF">2024-06-27T04:36:02Z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14d1477fe88f4fceb8800af3de749406</vt:lpwstr>
  </property>
</Properties>
</file>