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61" r:id="rId5"/>
    <p:sldId id="258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CF6E9-5779-421F-B387-CA9357149E9E}" v="376" dt="2023-04-25T06:11:08.401"/>
    <p1510:client id="{0A776865-E7A3-4F09-85E0-833B9E3515E1}" v="64" dt="2023-04-25T10:26:44.089"/>
    <p1510:client id="{0B401764-DACF-4F09-9823-653E625272F8}" v="582" dt="2023-04-26T14:00:57.398"/>
    <p1510:client id="{0DA77351-3813-41C2-B6C8-0149A7B8470B}" v="1151" dt="2023-04-24T13:32:17.355"/>
    <p1510:client id="{A62F4298-F591-43D7-AE59-93F36554B26C}" v="96" dt="2023-04-26T09:49:04.515"/>
    <p1510:client id="{BB3E6A57-E126-4142-AD13-577BC1F2BE31}" v="243" dt="2023-03-23T14:57:47.411"/>
    <p1510:client id="{E754C22B-E1F5-419A-9A33-DF1E2A509B01}" v="3123" dt="2023-03-26T11:55:31.038"/>
    <p1510:client id="{FA02018A-ECF6-4A38-8D3C-F75B0DE81F93}" v="143" dt="2023-04-25T11:34:46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4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BED6245-0780-1358-38F0-4693A3DA0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AD508-C5AB-9193-D9D8-D9C5B69C1007}"/>
              </a:ext>
            </a:extLst>
          </p:cNvPr>
          <p:cNvSpPr txBox="1"/>
          <p:nvPr/>
        </p:nvSpPr>
        <p:spPr>
          <a:xfrm>
            <a:off x="1385455" y="2824492"/>
            <a:ext cx="9144000" cy="29005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a Modular 3D Human </a:t>
            </a:r>
            <a:endParaRPr lang="en-US" sz="6000">
              <a:ln w="22225">
                <a:solidFill>
                  <a:prstClr val="white"/>
                </a:solidFill>
                <a:miter lim="800000"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using Game Engine</a:t>
            </a:r>
            <a:r>
              <a:rPr lang="en-US" sz="60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  <a:endParaRPr lang="en-US" sz="6000">
              <a:ln w="22225">
                <a:solidFill>
                  <a:prstClr val="white"/>
                </a:solidFill>
                <a:miter lim="800000"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7325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194CD6E-C3A0-1A37-74E0-7D77673A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7" y="937300"/>
            <a:ext cx="4175372" cy="4993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EFB9E-7214-069C-AAAD-0C38581E0BDC}"/>
              </a:ext>
            </a:extLst>
          </p:cNvPr>
          <p:cNvSpPr txBox="1"/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When we are using spot light we have to increase the cone size to focus on the entire model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7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A12AC-B45D-6893-0555-A9AA2C31811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Variations under the Area Light  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( Rectangle)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>
              <a:cs typeface="Calibri"/>
            </a:endParaRPr>
          </a:p>
        </p:txBody>
      </p:sp>
      <p:pic>
        <p:nvPicPr>
          <p:cNvPr id="2" name="Picture 2" descr="A picture containing sport&#10;&#10;Description automatically generated">
            <a:extLst>
              <a:ext uri="{FF2B5EF4-FFF2-40B4-BE49-F238E27FC236}">
                <a16:creationId xmlns:a16="http://schemas.microsoft.com/office/drawing/2014/main" id="{F5910939-4A24-E878-1FAA-7E2E624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97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80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F2639-F96A-438E-E5CD-94F6982F4BF6}"/>
              </a:ext>
            </a:extLst>
          </p:cNvPr>
          <p:cNvSpPr txBox="1"/>
          <p:nvPr/>
        </p:nvSpPr>
        <p:spPr>
          <a:xfrm>
            <a:off x="2941607" y="2323381"/>
            <a:ext cx="45116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>
                <a:solidFill>
                  <a:schemeClr val="accent1"/>
                </a:solidFill>
                <a:latin typeface="Calibri Light"/>
                <a:cs typeface="Calibri Light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37A51-FB91-EA05-03E4-6D91982186A9}"/>
              </a:ext>
            </a:extLst>
          </p:cNvPr>
          <p:cNvSpPr txBox="1"/>
          <p:nvPr/>
        </p:nvSpPr>
        <p:spPr>
          <a:xfrm>
            <a:off x="8016815" y="2869721"/>
            <a:ext cx="543176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 Light"/>
                <a:cs typeface="Calibri Light"/>
              </a:rPr>
              <a:t>Mentors:  </a:t>
            </a:r>
          </a:p>
          <a:p>
            <a:endParaRPr lang="en-US" sz="2400" b="1">
              <a:latin typeface="Calibri Light"/>
              <a:cs typeface="Calibri Light"/>
            </a:endParaRPr>
          </a:p>
          <a:p>
            <a:r>
              <a:rPr lang="en-US" sz="2400" b="1">
                <a:latin typeface="Calibri Light"/>
                <a:cs typeface="Calibri Light"/>
              </a:rPr>
              <a:t>D.V.L.N Somayajulu</a:t>
            </a:r>
          </a:p>
          <a:p>
            <a:r>
              <a:rPr lang="en-US" sz="2400" b="1">
                <a:latin typeface="Calibri Light"/>
                <a:cs typeface="Calibri Light"/>
              </a:rPr>
              <a:t>J. Krishnaiah</a:t>
            </a:r>
          </a:p>
          <a:p>
            <a:endParaRPr lang="en-US" sz="2400" b="1">
              <a:latin typeface="Calibri Light"/>
              <a:cs typeface="Calibri Light"/>
            </a:endParaRPr>
          </a:p>
          <a:p>
            <a:r>
              <a:rPr lang="en-US" sz="2400" b="1">
                <a:latin typeface="Calibri Light"/>
                <a:cs typeface="Calibri Light"/>
              </a:rPr>
              <a:t>Students:</a:t>
            </a:r>
          </a:p>
          <a:p>
            <a:endParaRPr lang="en-US" sz="2400" b="1">
              <a:latin typeface="Calibri Light"/>
              <a:cs typeface="Calibri Light"/>
            </a:endParaRPr>
          </a:p>
          <a:p>
            <a:r>
              <a:rPr lang="en-US" sz="2400" b="1">
                <a:latin typeface="Calibri Light"/>
                <a:cs typeface="Calibri Light"/>
              </a:rPr>
              <a:t>P  Jagadeesh</a:t>
            </a:r>
          </a:p>
          <a:p>
            <a:r>
              <a:rPr lang="en-US" sz="2400" b="1">
                <a:latin typeface="Calibri Light"/>
                <a:cs typeface="Calibri Light"/>
              </a:rPr>
              <a:t>G Nagendra Babu</a:t>
            </a:r>
          </a:p>
          <a:p>
            <a:r>
              <a:rPr lang="en-US" sz="2400" b="1">
                <a:latin typeface="Calibri Light"/>
                <a:cs typeface="Calibri Light"/>
              </a:rPr>
              <a:t>M Deepika</a:t>
            </a:r>
          </a:p>
        </p:txBody>
      </p:sp>
    </p:spTree>
    <p:extLst>
      <p:ext uri="{BB962C8B-B14F-4D97-AF65-F5344CB8AC3E}">
        <p14:creationId xmlns:p14="http://schemas.microsoft.com/office/powerpoint/2010/main" val="311268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-7634"/>
            <a:ext cx="100233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2000">
                <a:latin typeface="SamsungOne 600C"/>
                <a:ea typeface="SamsungOne 600C" panose="020B0706030303020204" pitchFamily="34" charset="0"/>
              </a:rPr>
              <a:t>Work-let Name: </a:t>
            </a:r>
            <a:r>
              <a:rPr lang="en-IN" b="1"/>
              <a:t>Building Modular 3D Human Model using Game Engine</a:t>
            </a:r>
            <a:endParaRPr lang="en-IN"/>
          </a:p>
          <a:p>
            <a:endParaRPr lang="en-IN" sz="2000">
              <a:solidFill>
                <a:srgbClr val="000000"/>
              </a:solidFill>
              <a:latin typeface="SamsungOne 600C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/>
                <a:ea typeface="SamsungOne 600C" panose="020B0706030303020204" pitchFamily="34" charset="0"/>
              </a:rPr>
              <a:t>Worklet ID: </a:t>
            </a:r>
            <a:r>
              <a:rPr lang="en-IN" sz="1200">
                <a:solidFill>
                  <a:schemeClr val="bg1"/>
                </a:solidFill>
                <a:ea typeface="+mn-lt"/>
                <a:cs typeface="+mn-lt"/>
              </a:rPr>
              <a:t>RSG26IIITK</a:t>
            </a:r>
            <a:endParaRPr lang="en-IN" sz="1200">
              <a:solidFill>
                <a:schemeClr val="bg1"/>
              </a:solidFill>
              <a:latin typeface="SamsungOne 600C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/>
                <a:ea typeface="SamsungOne 600C" panose="020B0706030303020204" pitchFamily="34" charset="0"/>
              </a:rPr>
              <a:t>College Name: </a:t>
            </a:r>
            <a:r>
              <a:rPr lang="en-IN" sz="1200">
                <a:solidFill>
                  <a:schemeClr val="bg1"/>
                </a:solidFill>
                <a:ea typeface="+mn-lt"/>
                <a:cs typeface="+mn-lt"/>
              </a:rPr>
              <a:t>IIITDM, Kurnool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3345" lvl="1"/>
            <a:r>
              <a:rPr lang="en-IN" sz="1400" b="1">
                <a:solidFill>
                  <a:srgbClr val="002060"/>
                </a:solidFill>
                <a:latin typeface="SamsungOne 600C"/>
                <a:ea typeface="SamsungOne 600C" panose="020B0706030303020204" pitchFamily="34" charset="0"/>
              </a:rPr>
              <a:t>. </a:t>
            </a:r>
            <a:endParaRPr lang="en-US"/>
          </a:p>
          <a:p>
            <a:pPr marL="93345" lvl="1"/>
            <a:endParaRPr lang="en-IN" sz="1200" b="1">
              <a:solidFill>
                <a:srgbClr val="0E4094"/>
              </a:solidFill>
              <a:latin typeface="SamsungOne 600C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20928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>
              <a:solidFill>
                <a:srgbClr val="0E4094"/>
              </a:solidFill>
              <a:latin typeface="SamsungOne 600C"/>
              <a:ea typeface="+mn-lt"/>
              <a:cs typeface="+mn-lt"/>
            </a:endParaRPr>
          </a:p>
          <a:p>
            <a:r>
              <a:rPr lang="en-IN" sz="1600" b="1">
                <a:solidFill>
                  <a:srgbClr val="002060"/>
                </a:solidFill>
              </a:rPr>
              <a:t>We will try to improve the camera visuals dynamically.</a:t>
            </a:r>
            <a:endParaRPr lang="en-IN" sz="1600" b="1">
              <a:solidFill>
                <a:srgbClr val="002060"/>
              </a:solidFill>
              <a:cs typeface="Calibri"/>
            </a:endParaRPr>
          </a:p>
          <a:p>
            <a:endParaRPr lang="en-IN" sz="1600" b="1">
              <a:solidFill>
                <a:srgbClr val="002060"/>
              </a:solidFill>
              <a:cs typeface="Calibri"/>
            </a:endParaRPr>
          </a:p>
          <a:p>
            <a:endParaRPr lang="en-IN" sz="1600" b="1">
              <a:solidFill>
                <a:srgbClr val="00206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endParaRPr lang="en-IN" sz="14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5975" y="2110196"/>
            <a:ext cx="5318450" cy="187743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KPIs achieved till now</a:t>
            </a:r>
          </a:p>
          <a:p>
            <a:endParaRPr lang="en-IN" b="1">
              <a:solidFill>
                <a:srgbClr val="0E4094"/>
              </a:solidFill>
              <a:latin typeface="SamsungOne 600C"/>
              <a:ea typeface="+mn-lt"/>
              <a:cs typeface="+mn-lt"/>
            </a:endParaRPr>
          </a:p>
          <a:p>
            <a:r>
              <a:rPr lang="en-IN" sz="1600" b="1">
                <a:solidFill>
                  <a:srgbClr val="002060"/>
                </a:solidFill>
                <a:ea typeface="+mn-lt"/>
                <a:cs typeface="+mn-lt"/>
              </a:rPr>
              <a:t>I . Imported a 3D models and explored by adding lights to the surface and by rotating in various directions and different views.</a:t>
            </a:r>
            <a:endParaRPr lang="en-IN" sz="1600">
              <a:solidFill>
                <a:srgbClr val="002060"/>
              </a:solidFill>
              <a:ea typeface="+mn-lt"/>
              <a:cs typeface="+mn-lt"/>
            </a:endParaRPr>
          </a:p>
          <a:p>
            <a:pPr marL="93345" lvl="1"/>
            <a:r>
              <a:rPr lang="en-IN" sz="1600" b="1">
                <a:solidFill>
                  <a:srgbClr val="002060"/>
                </a:solidFill>
                <a:ea typeface="+mn-lt"/>
                <a:cs typeface="+mn-lt"/>
              </a:rPr>
              <a:t>II . Observed the variations in skin colour and clothes they wear</a:t>
            </a:r>
            <a:endParaRPr lang="en-IN" sz="1600" b="1">
              <a:solidFill>
                <a:srgbClr val="002060"/>
              </a:solidFill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 sz="1200" b="1">
              <a:solidFill>
                <a:srgbClr val="0E4094"/>
              </a:solidFill>
              <a:latin typeface="SamsungOne 600C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59783" y="4267150"/>
            <a:ext cx="4863657" cy="16411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/>
                <a:cs typeface="Calibri"/>
              </a:rPr>
              <a:t>Key Achievements/ Outcome till now</a:t>
            </a:r>
            <a:endParaRPr lang="en-US"/>
          </a:p>
          <a:p>
            <a:endParaRPr lang="en-IN" b="1">
              <a:solidFill>
                <a:srgbClr val="0E4094"/>
              </a:solidFill>
              <a:latin typeface="SamsungOne 600C"/>
              <a:cs typeface="Calibri"/>
            </a:endParaRPr>
          </a:p>
          <a:p>
            <a:r>
              <a:rPr lang="en-IN" sz="1600" b="1">
                <a:solidFill>
                  <a:srgbClr val="002060"/>
                </a:solidFill>
                <a:latin typeface="SamsungOne 600C"/>
                <a:cs typeface="Calibri"/>
              </a:rPr>
              <a:t>Explored about the software</a:t>
            </a:r>
            <a:endParaRPr lang="en-IN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IN" sz="1600" b="1">
                <a:solidFill>
                  <a:srgbClr val="002060"/>
                </a:solidFill>
                <a:latin typeface="SamsungOne 600C"/>
                <a:cs typeface="Calibri"/>
              </a:rPr>
              <a:t>Imported a various 3D human models </a:t>
            </a:r>
            <a:endParaRPr lang="en-IN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IN" sz="1600" b="1">
                <a:solidFill>
                  <a:srgbClr val="002060"/>
                </a:solidFill>
                <a:latin typeface="SamsungOne 600C"/>
                <a:cs typeface="Calibri"/>
              </a:rPr>
              <a:t>and observed the variations in facial structures</a:t>
            </a:r>
            <a:endParaRPr lang="en-IN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IN" sz="1600" b="1">
                <a:solidFill>
                  <a:srgbClr val="002060"/>
                </a:solidFill>
                <a:latin typeface="SamsungOne 600C"/>
                <a:cs typeface="Calibri"/>
              </a:rPr>
              <a:t>Hair styles, skin colour, and clothes they used.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89472" y="2116292"/>
            <a:ext cx="5667854" cy="17851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  <a:p>
            <a:endParaRPr lang="en-IN" sz="1400" b="1">
              <a:solidFill>
                <a:srgbClr val="0E4094"/>
              </a:solidFill>
              <a:latin typeface="SamsungOne 600C"/>
              <a:ea typeface="SamsungOne 600C" panose="020B0706030303020204" pitchFamily="34" charset="0"/>
            </a:endParaRPr>
          </a:p>
          <a:p>
            <a:r>
              <a:rPr lang="en-IN" sz="1400" b="1">
                <a:solidFill>
                  <a:srgbClr val="0E4094"/>
                </a:solidFill>
                <a:latin typeface="SamsungOne 600C"/>
                <a:ea typeface="SamsungOne 600C" panose="020B0706030303020204" pitchFamily="34" charset="0"/>
              </a:rPr>
              <a:t>While adding the light on the surface the size of the light should be larger than the model that is present on the surface.</a:t>
            </a:r>
          </a:p>
          <a:p>
            <a:endParaRPr lang="en-IN" sz="1600" b="1">
              <a:solidFill>
                <a:srgbClr val="00206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600" b="1">
              <a:solidFill>
                <a:srgbClr val="00206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>
                <a:latin typeface="SamsungOne 600C"/>
                <a:ea typeface="SamsungOne 600C" panose="020B0706030303020204" pitchFamily="34" charset="0"/>
              </a:rPr>
              <a:t>Date: 24-04-2023</a:t>
            </a:r>
            <a:endParaRPr lang="en-IN">
              <a:solidFill>
                <a:srgbClr val="000000"/>
              </a:solidFill>
              <a:latin typeface="SamsungOne 600C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person, standing, trouser&#10;&#10;Description automatically generated">
            <a:extLst>
              <a:ext uri="{FF2B5EF4-FFF2-40B4-BE49-F238E27FC236}">
                <a16:creationId xmlns:a16="http://schemas.microsoft.com/office/drawing/2014/main" id="{C3218DBC-A462-DC23-F488-0259548C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" r="-1" b="476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4282D-942D-1BC9-9002-0897946C30A9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/>
              <a:t>Month 3 Mianly Concentrate on the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/>
              <a:t>Import the 3D model into the software.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/>
              <a:t>Select the modelling mode and start adding light effects to the model and observe the effects of the light on the 3D model </a:t>
            </a:r>
            <a:r>
              <a:rPr lang="en-US" sz="2200" b="1" i="1"/>
              <a:t>( Hair Facial style, clothes and skin textures )  </a:t>
            </a:r>
            <a:r>
              <a:rPr lang="en-US" sz="2200" i="1"/>
              <a:t>in different perspectives 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9549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B55A5-4C04-EE75-44D1-269CC6EB86AB}"/>
              </a:ext>
            </a:extLst>
          </p:cNvPr>
          <p:cNvSpPr txBox="1"/>
          <p:nvPr/>
        </p:nvSpPr>
        <p:spPr>
          <a:xfrm>
            <a:off x="1071401" y="2685993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</a:t>
            </a:r>
            <a:r>
              <a:rPr lang="en-US" sz="2400"/>
              <a:t>ow By using light we can vary the hair style and entire body by changing with light focus like    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Spot light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Sun light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Point Light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Area Light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C3ECA4D-2461-68E7-1DB0-7E0824E68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1" r="11424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989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6E425-53EC-75D5-34BC-106D35A43261}"/>
              </a:ext>
            </a:extLst>
          </p:cNvPr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latin typeface="Calibri Light"/>
              <a:ea typeface="+mj-ea"/>
              <a:cs typeface="Calibri Ligh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A83136F-829A-9DDB-9C79-13440C69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03" y="545948"/>
            <a:ext cx="6856597" cy="6151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5794A6-70F4-0DB5-86B8-1FEE42BCE62F}"/>
              </a:ext>
            </a:extLst>
          </p:cNvPr>
          <p:cNvSpPr txBox="1"/>
          <p:nvPr/>
        </p:nvSpPr>
        <p:spPr>
          <a:xfrm>
            <a:off x="389907" y="2388919"/>
            <a:ext cx="325779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Variation of model under point light:</a:t>
            </a:r>
          </a:p>
          <a:p>
            <a:endParaRPr lang="en-US" sz="2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6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5D50677-7366-A060-77B6-D922956E8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430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E26AC2-2628-DC45-BDA9-3AA34F9ED1B4}"/>
              </a:ext>
            </a:extLst>
          </p:cNvPr>
          <p:cNvSpPr txBox="1"/>
          <p:nvPr/>
        </p:nvSpPr>
        <p:spPr>
          <a:xfrm>
            <a:off x="6417734" y="2614612"/>
            <a:ext cx="5291663" cy="3752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/>
              <a:t>Variation of the facial structures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77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06E1F-55C2-3E13-05E5-37394EB26BC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Variation of the Both facial and clothes with the light at different angles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cs typeface="Calibri"/>
              </a:rPr>
              <a:t>Ex: 69.8 degrees</a:t>
            </a:r>
          </a:p>
        </p:txBody>
      </p:sp>
      <p:pic>
        <p:nvPicPr>
          <p:cNvPr id="2" name="Picture 2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7DDF0252-3875-5E88-D495-631E6B7B1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" b="2137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391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5C790FC-AEED-1ECA-D98A-EF7815F8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7" y="183124"/>
            <a:ext cx="4571216" cy="6462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33C46A-26B2-9117-18FA-E610489344CA}"/>
              </a:ext>
            </a:extLst>
          </p:cNvPr>
          <p:cNvSpPr txBox="1"/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Variations that can be observed under the sun light when light is at back view</a:t>
            </a: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02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22CE4-0465-EAE4-6854-327149623B31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In terms of spot light we can observe the image in different views on adjusting with different angles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32B9FF-90C3-D328-EE31-794DC2E8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9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18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revision>97</cp:revision>
  <cp:lastPrinted>2019-06-27T12:08:24Z</cp:lastPrinted>
  <dcterms:created xsi:type="dcterms:W3CDTF">2019-04-12T08:37:01Z</dcterms:created>
  <dcterms:modified xsi:type="dcterms:W3CDTF">2023-04-26T15:26:42Z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