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58" r:id="rId8"/>
    <p:sldId id="263" r:id="rId9"/>
    <p:sldId id="264" r:id="rId10"/>
    <p:sldId id="265" r:id="rId11"/>
    <p:sldId id="269"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0DC2D2-463A-4E8F-AC67-05C1586AC123}" v="443" dt="2023-02-07T12:42:41.414"/>
    <p1510:client id="{5E008401-89C9-4C1F-B83B-F127C4B64F2D}" v="19" dt="2023-02-07T12:57:21.970"/>
    <p1510:client id="{B555A903-4016-4006-A9CB-6450F704465D}" v="537" dt="2023-02-07T14:34:19.079"/>
    <p1510:client id="{BF19E5B7-724B-49B8-ACAE-1B02E77A9304}" v="1267" dt="2023-02-07T14:07:35.928"/>
    <p1510:client id="{E199BA3F-D6EC-4EFF-BB14-92861AB26CD3}" v="536" dt="2023-02-07T11:13:14.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7T14:24:49.230"/>
    </inkml:context>
    <inkml:brush xml:id="br0">
      <inkml:brushProperty name="width" value="0.1" units="cm"/>
      <inkml:brushProperty name="height" value="0.1" units="cm"/>
    </inkml:brush>
  </inkml:definitions>
  <inkml:trace contextRef="#ctx0" brushRef="#br0">6170 2876 16383 0 0,'-29'-14'0'0'0,"-38"-5"0"0"0,-37 0 0 0 0,-51-10 0 0 0,-6 0 0 0 0,-40 25 0 0 0,6 29 0 0 0,8 17 0 0 0,21 16 0 0 0,24 12 0 0 0,30 9 0 0 0,19-2 0 0 0,11-14 0 0 0,19-3 0 0 0,14 2 0 0 0,0-2 0 0 0,-5 3 0 0 0,5 20 0 0 0,13 3 0 0 0,11 1 0 0 0,-4 0 0 0 0,2 0 0 0 0,7-7 0 0 0,6 10 0 0 0,-1 6 0 0 0,1 7 0 0 0,3 0 0 0 0,4-2 0 0 0,3-11 0 0 0,2 7 0 0 0,1 17 0 0 0,2 17 0 0 0,-1-6 0 0 0,1-10 0 0 0,0-11 0 0 0,-1 0 0 0 0,0-5 0 0 0,1-3 0 0 0,-1 2 0 0 0,0-1 0 0 0,14 13 0 0 0,5 1 0 0 0,14-11 0 0 0,1 7 0 0 0,9-1 0 0 0,4-11 0 0 0,-5 7 0 0 0,4 1 0 0 0,9-11 0 0 0,9-5 0 0 0,-6 10 0 0 0,9-11 0 0 0,-7 9 0 0 0,0-5 0 0 0,5-3 0 0 0,-9-2 0 0 0,-7-16 0 0 0,4-12 0 0 0,5 14 0 0 0,-5 8 0 0 0,1 5 0 0 0,7 10 0 0 0,-8 4 0 0 0,-4-1 0 0 0,2 5 0 0 0,8 0 0 0 0,-7-4 0 0 0,3-4 0 0 0,6 4 0 0 0,0 0 0 0 0,4-3 0 0 0,6-10 0 0 0,-3-20 0 0 0,-13-6 0 0 0,0 1 0 0 0,3-9 0 0 0,-7 0 0 0 0,-5-1 0 0 0,4 6 0 0 0,7 7 0 0 0,9 1 0 0 0,15-11 0 0 0,8 0 0 0 0,3 5 0 0 0,-7 0 0 0 0,-3 5 0 0 0,13 6 0 0 0,4-9 0 0 0,8 0 0 0 0,14 4 0 0 0,1-9 0 0 0,-6 1 0 0 0,-1-10 0 0 0,9-12 0 0 0,11-12 0 0 0,-2-9 0 0 0,20-8 0 0 0,-10-4 0 0 0,-28-10 0 0 0,-21-3 0 0 0,-10-28 0 0 0,-6-15 0 0 0,-16-26 0 0 0,-19-15 0 0 0,-16-12 0 0 0,-6-2 0 0 0,8-25 0 0 0,-1-5 0 0 0,-5-14 0 0 0,-7-10 0 0 0,-6 9 0 0 0,-4 16 0 0 0,-4 25 0 0 0,-2 2 0 0 0,-1-8 0 0 0,0 2 0 0 0,0 0 0 0 0,0 4 0 0 0,0 9 0 0 0,1 14 0 0 0,-1-6 0 0 0,1-1 0 0 0,0 9 0 0 0,0 5 0 0 0,0 3 0 0 0,-14 7 0 0 0,-19 3 0 0 0,-5-16 0 0 0,-9-8 0 0 0,-5 6 0 0 0,-7 3 0 0 0,6-12 0 0 0,-2 2 0 0 0,1 5 0 0 0,9-12 0 0 0,-1 4 0 0 0,-8 19 0 0 0,5-5 0 0 0,-3 12 0 0 0,-7-26 0 0 0,-1-9 0 0 0,10-9 0 0 0,-1 1 0 0 0,8 0 0 0 0,-3 4 0 0 0,-1 7 0 0 0,-6 7 0 0 0,5-1 0 0 0,-4 1 0 0 0,8 4 0 0 0,11 9 0 0 0,3 6 0 0 0,-6 2 0 0 0,-13 6 0 0 0,-12 2 0 0 0,5-17 0 0 0,4-1 0 0 0,-3 0 0 0 0,-7 0 0 0 0,0 1 0 0 0,-3 8 0 0 0,-6 2 0 0 0,9-14 0 0 0,2 1 0 0 0,2 1 0 0 0,-2 1 0 0 0,-5 8 0 0 0,0 4 0 0 0,-2-1 0 0 0,-19-1 0 0 0,-10 5 0 0 0,5 0 0 0 0,4-1 0 0 0,16 10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7T14:24:49.231"/>
    </inkml:context>
    <inkml:brush xml:id="br0">
      <inkml:brushProperty name="width" value="0.1" units="cm"/>
      <inkml:brushProperty name="height" value="0.1" units="cm"/>
    </inkml:brush>
  </inkml:definitions>
  <inkml:trace contextRef="#ctx0" brushRef="#br0">10688 4774 16383 0 0,'0'-14'0'0'0,"-43"-20"0"0"0,-80-3 0 0 0,-46 4 0 0 0,-25 8 0 0 0,15 8 0 0 0,-21 7 0 0 0,10 5 0 0 0,22-4 0 0 0,19 0 0 0 0,20 2 0 0 0,17 1 0 0 0,21 2 0 0 0,-3 2 0 0 0,-14-13 0 0 0,-18-5 0 0 0,-2 2 0 0 0,0 4 0 0 0,-8 4 0 0 0,-9-11 0 0 0,-9-1 0 0 0,8 2 0 0 0,-1 6 0 0 0,18 4 0 0 0,16 4 0 0 0,-1 4 0 0 0,-3 1 0 0 0,4 1 0 0 0,7 1 0 0 0,-8-14 0 0 0,9-6 0 0 0,8 2 0 0 0,-9 2 0 0 0,-8 5 0 0 0,-12 4 0 0 0,-1 2 0 0 0,8 3 0 0 0,2 1 0 0 0,7 1 0 0 0,8 14 0 0 0,13 5 0 0 0,8 13 0 0 0,4 16 0 0 0,-1 6 0 0 0,7-6 0 0 0,-13-11 0 0 0,-8-12 0 0 0,6 18 0 0 0,2 1 0 0 0,-13-6 0 0 0,-19-10 0 0 0,3-10 0 0 0,-8 6 0 0 0,-12-1 0 0 0,2-5 0 0 0,2 9 0 0 0,8 0 0 0 0,-4-5 0 0 0,12-7 0 0 0,-3 9 0 0 0,-11 0 0 0 0,1-4 0 0 0,2-6 0 0 0,-8-6 0 0 0,4-3 0 0 0,10-4 0 0 0,18 5 0 0 0,11 17 0 0 0,6 3 0 0 0,-4-3 0 0 0,-1-5 0 0 0,-1-6 0 0 0,8-5 0 0 0,-11-4 0 0 0,-5 12 0 0 0,1 3 0 0 0,-6-2 0 0 0,0-3 0 0 0,4 38 0 0 0,17 33 0 0 0,24 66 0 0 0,21 36 0 0 0,16 16 0 0 0,12-13 0 0 0,8 5 0 0 0,3-24 0 0 0,1-12 0 0 0,0-19 0 0 0,0-26 0 0 0,-16-17 0 0 0,-6-12 0 0 0,1-13 0 0 0,3-3 0 0 0,3-1 0 0 0,5 11 0 0 0,2 21 0 0 0,10 7 0 0 0,3 0 0 0 0,1-10 0 0 0,-2 6 0 0 0,-2 14 0 0 0,-2 32 0 0 0,-2 4 0 0 0,-1 4 0 0 0,-1 42 0 0 0,0 7 0 0 0,-1-16 0 0 0,1-12 0 0 0,0-8 0 0 0,-1-25 0 0 0,1 6 0 0 0,0-8 0 0 0,0-15 0 0 0,0-21 0 0 0,0 0 0 0 0,0-4 0 0 0,0 2 0 0 0,0-3 0 0 0,0-3 0 0 0,14-13 0 0 0,20-5 0 0 0,11-3 0 0 0,26 0 0 0 0,16-13 0 0 0,22-11 0 0 0,-1-14 0 0 0,11-14 0 0 0,13-12 0 0 0,13-7 0 0 0,26-6 0 0 0,-3-3 0 0 0,-7-1 0 0 0,-18 1 0 0 0,-4-1 0 0 0,-18 1 0 0 0,-1 1 0 0 0,-7 1 0 0 0,0-1 0 0 0,9 1 0 0 0,12 0 0 0 0,13 0 0 0 0,9 1 0 0 0,22-23 0 0 0,-5-7 0 0 0,-3 2 0 0 0,-23 5 0 0 0,-23 6 0 0 0,-17 7 0 0 0,-6 3 0 0 0,9 4 0 0 0,15 2 0 0 0,50 1 0 0 0,25 0 0 0 0,7 1 0 0 0,-3-1 0 0 0,-15-1 0 0 0,-10 1 0 0 0,-7-1 0 0 0,-19 0 0 0 0,-20 0 0 0 0,-12 0 0 0 0,3 0 0 0 0,-6 0 0 0 0,-1 0 0 0 0,30 0 0 0 0,19 0 0 0 0,-12 0 0 0 0,11 0 0 0 0,7 0 0 0 0,2 0 0 0 0,1 0 0 0 0,-22-7 0 0 0,-9-3 0 0 0,15 1 0 0 0,9 2 0 0 0,-10-13 0 0 0,-10-2 0 0 0,-1 2 0 0 0,2 4 0 0 0,-8 6 0 0 0,-8 3 0 0 0,3 4 0 0 0,28 10 0 0 0,2 3 0 0 0,-22 0 0 0 0,-5-2 0 0 0,2-2 0 0 0,5-2 0 0 0,-14-2 0 0 0,-15-1 0 0 0,1-1 0 0 0,9-7 0 0 0,12-18 0 0 0,-3-3 0 0 0,-18-13 0 0 0,0 2 0 0 0,-6 7 0 0 0,-14 9 0 0 0,-24 1 0 0 0,-11-24 0 0 0,-15-19 0 0 0,-17-20 0 0 0,-12-25 0 0 0,-11-21 0 0 0,-6-40 0 0 0,-3-12 0 0 0,-2-4 0 0 0,14 2 0 0 0,5 17 0 0 0,1 23 0 0 0,-4 14 0 0 0,-3 2 0 0 0,-4 7 0 0 0,-3 11 0 0 0,-2 16 0 0 0,0 11 0 0 0,-16-10 0 0 0,-5 4 0 0 0,-13 3 0 0 0,-2 2 0 0 0,6 1 0 0 0,7-7 0 0 0,8-2 0 0 0,6 0 0 0 0,-9 9 0 0 0,-3-10 0 0 0,2-4 0 0 0,-2 8 0 0 0,1 5 0 0 0,-10 2 0 0 0,0-28 0 0 0,-9 6 0 0 0,1 12 0 0 0,7 8 0 0 0,9 5 0 0 0,-6 8 0 0 0,-7-13 0 0 0,-18-41 0 0 0,0-29 0 0 0,-7-17 0 0 0,1 14 0 0 0,9 20 0 0 0,-1 18 0 0 0,8 23 0 0 0,-3 13 0 0 0,-9 6 0 0 0,-1 3 0 0 0,-7 7 0 0 0,-7 0 0 0 0,1-3 0 0 0,-2 4 0 0 0,-4-1 0 0 0,4 10 0 0 0,-1 2 0 0 0,-2-5 0 0 0,-4 1 0 0 0,-10-3 0 0 0,-5-6 0 0 0,-1-6 0 0 0,8 11 0 0 0,19 15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7T14:24:49.232"/>
    </inkml:context>
    <inkml:brush xml:id="br0">
      <inkml:brushProperty name="width" value="0.1" units="cm"/>
      <inkml:brushProperty name="height" value="0.1" units="cm"/>
    </inkml:brush>
  </inkml:definitions>
  <inkml:trace contextRef="#ctx0" brushRef="#br0">6906 3922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customXml" Target="../ink/ink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7">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9">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11">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Isosceles Triangle 13">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15">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17">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19">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21">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ctrTitle"/>
          </p:nvPr>
        </p:nvSpPr>
        <p:spPr>
          <a:xfrm>
            <a:off x="3279769" y="2235585"/>
            <a:ext cx="6051025" cy="2526352"/>
          </a:xfrm>
          <a:noFill/>
        </p:spPr>
        <p:txBody>
          <a:bodyPr anchor="ctr">
            <a:normAutofit/>
          </a:bodyPr>
          <a:lstStyle/>
          <a:p>
            <a:r>
              <a:rPr lang="en-US" sz="4400" b="1" dirty="0">
                <a:solidFill>
                  <a:srgbClr val="080808"/>
                </a:solidFill>
                <a:cs typeface="Calibri Light"/>
              </a:rPr>
              <a:t>Building Modular 3D Human Model using any Game Engine</a:t>
            </a:r>
            <a:endParaRPr lang="en-US" sz="4400" b="1" dirty="0">
              <a:solidFill>
                <a:srgbClr val="080808"/>
              </a:solidFill>
            </a:endParaRPr>
          </a:p>
        </p:txBody>
      </p:sp>
      <p:sp>
        <p:nvSpPr>
          <p:cNvPr id="43" name="Rectangle 23">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5">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BD004E-ED67-62E0-342B-56D6E954B0DE}"/>
              </a:ext>
            </a:extLst>
          </p:cNvPr>
          <p:cNvSpPr txBox="1"/>
          <p:nvPr/>
        </p:nvSpPr>
        <p:spPr>
          <a:xfrm>
            <a:off x="1039400" y="408317"/>
            <a:ext cx="6061495" cy="65864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latin typeface="+mj-lt"/>
                <a:cs typeface="Segoe UI"/>
              </a:rPr>
              <a:t>​</a:t>
            </a:r>
            <a:r>
              <a:rPr lang="en-US" sz="4000" b="1" dirty="0">
                <a:latin typeface="+mj-lt"/>
                <a:cs typeface="Segoe UI"/>
              </a:rPr>
              <a:t>Solid Model :</a:t>
            </a:r>
          </a:p>
          <a:p>
            <a:endParaRPr lang="en-US" i="1" dirty="0">
              <a:cs typeface="Segoe UI"/>
            </a:endParaRPr>
          </a:p>
          <a:p>
            <a:r>
              <a:rPr lang="en-US" sz="2800" i="1" dirty="0">
                <a:latin typeface="Times New Roman" panose="02020603050405020304" pitchFamily="18" charset="0"/>
                <a:cs typeface="Times New Roman" panose="02020603050405020304" pitchFamily="18" charset="0"/>
              </a:rPr>
              <a:t>Final output in the solid model will be as follows Then after by using the function (Shade Smooth and shade auto smooth)  we can soft the body from top to bottom.</a:t>
            </a:r>
          </a:p>
          <a:p>
            <a:endParaRPr lang="en-US" sz="2800" i="1" dirty="0">
              <a:latin typeface="Times New Roman" panose="02020603050405020304" pitchFamily="18" charset="0"/>
              <a:cs typeface="Times New Roman" panose="02020603050405020304" pitchFamily="18" charset="0"/>
            </a:endParaRPr>
          </a:p>
          <a:p>
            <a:r>
              <a:rPr lang="en-US" sz="2800" i="1" dirty="0">
                <a:latin typeface="Times New Roman" panose="02020603050405020304" pitchFamily="18" charset="0"/>
                <a:cs typeface="Times New Roman" panose="02020603050405020304" pitchFamily="18" charset="0"/>
              </a:rPr>
              <a:t>By using the UV sphere we can add the eye by adding the modifier for coloring the parts.</a:t>
            </a:r>
          </a:p>
          <a:p>
            <a:endParaRPr lang="en-US" sz="2800" i="1" dirty="0">
              <a:latin typeface="Times New Roman" panose="02020603050405020304" pitchFamily="18" charset="0"/>
              <a:ea typeface="+mn-lt"/>
              <a:cs typeface="Times New Roman" panose="02020603050405020304" pitchFamily="18" charset="0"/>
            </a:endParaRPr>
          </a:p>
          <a:p>
            <a:r>
              <a:rPr lang="en-US" sz="2800" i="1" dirty="0">
                <a:latin typeface="Times New Roman" panose="02020603050405020304" pitchFamily="18" charset="0"/>
                <a:ea typeface="+mn-lt"/>
                <a:cs typeface="Times New Roman" panose="02020603050405020304" pitchFamily="18" charset="0"/>
              </a:rPr>
              <a:t>(To increase the selection part gradually use – ctrl++)</a:t>
            </a:r>
          </a:p>
          <a:p>
            <a:endParaRPr lang="en-US" sz="2800" i="1" dirty="0">
              <a:cs typeface="Segoe UI"/>
            </a:endParaRPr>
          </a:p>
        </p:txBody>
      </p:sp>
      <p:pic>
        <p:nvPicPr>
          <p:cNvPr id="4" name="Picture 4">
            <a:extLst>
              <a:ext uri="{FF2B5EF4-FFF2-40B4-BE49-F238E27FC236}">
                <a16:creationId xmlns:a16="http://schemas.microsoft.com/office/drawing/2014/main" id="{533AC3EA-41EC-ABD2-270A-BBDF5C538744}"/>
              </a:ext>
            </a:extLst>
          </p:cNvPr>
          <p:cNvPicPr>
            <a:picLocks noChangeAspect="1"/>
          </p:cNvPicPr>
          <p:nvPr/>
        </p:nvPicPr>
        <p:blipFill>
          <a:blip r:embed="rId2"/>
          <a:stretch>
            <a:fillRect/>
          </a:stretch>
        </p:blipFill>
        <p:spPr>
          <a:xfrm>
            <a:off x="8121853" y="408317"/>
            <a:ext cx="3697690" cy="60701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92423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261" y="700412"/>
            <a:ext cx="11840507" cy="924140"/>
          </a:xfrm>
          <a:prstGeom prst="rect">
            <a:avLst/>
          </a:prstGeom>
          <a:solidFill>
            <a:schemeClr val="tx1">
              <a:lumMod val="75000"/>
              <a:lumOff val="2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 600C" panose="020B0706030303020204" pitchFamily="34" charset="0"/>
              <a:ea typeface="SamsungOne 600C" panose="020B0706030303020204" pitchFamily="34" charset="0"/>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7" y="146254"/>
            <a:ext cx="10023343"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Work-let Name: </a:t>
            </a:r>
            <a:r>
              <a:rPr lang="en-US" sz="2000" b="1" dirty="0">
                <a:solidFill>
                  <a:srgbClr val="080808"/>
                </a:solidFill>
                <a:cs typeface="Calibri Light"/>
              </a:rPr>
              <a:t>Building Modular 3D Human Model using any Game Engine</a:t>
            </a:r>
            <a:endParaRPr lang="en-US" sz="2000" dirty="0">
              <a:solidFill>
                <a:schemeClr val="bg1">
                  <a:lumMod val="50000"/>
                </a:schemeClr>
              </a:solidFill>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5" name="Rectangle 24"/>
          <p:cNvSpPr/>
          <p:nvPr/>
        </p:nvSpPr>
        <p:spPr>
          <a:xfrm>
            <a:off x="173158" y="715652"/>
            <a:ext cx="1667444" cy="369332"/>
          </a:xfrm>
          <a:prstGeom prst="rect">
            <a:avLst/>
          </a:prstGeom>
        </p:spPr>
        <p:txBody>
          <a:bodyPr wrap="none">
            <a:spAutoFit/>
          </a:bodyPr>
          <a:lstStyle/>
          <a:p>
            <a:r>
              <a:rPr lang="en-IN" b="1" dirty="0">
                <a:solidFill>
                  <a:schemeClr val="accent6"/>
                </a:solidFill>
                <a:latin typeface="SamsungOne 600C" panose="020B0706030303020204" pitchFamily="34" charset="0"/>
                <a:ea typeface="SamsungOne 600C" panose="020B0706030303020204" pitchFamily="34" charset="0"/>
              </a:rPr>
              <a:t>Worklet Details</a:t>
            </a:r>
          </a:p>
        </p:txBody>
      </p:sp>
      <p:sp>
        <p:nvSpPr>
          <p:cNvPr id="26" name="Rectangle 25"/>
          <p:cNvSpPr/>
          <p:nvPr/>
        </p:nvSpPr>
        <p:spPr>
          <a:xfrm>
            <a:off x="283464" y="1109867"/>
            <a:ext cx="6956322" cy="461665"/>
          </a:xfrm>
          <a:prstGeom prst="rect">
            <a:avLst/>
          </a:prstGeom>
        </p:spPr>
        <p:txBody>
          <a:bodyPr wrap="square">
            <a:spAutoFit/>
          </a:bodyPr>
          <a:lstStyle/>
          <a:p>
            <a:pPr marL="228600" indent="-228600">
              <a:buAutoNum type="arabicPeriod"/>
            </a:pPr>
            <a:r>
              <a:rPr lang="en-IN" sz="1200" dirty="0">
                <a:solidFill>
                  <a:schemeClr val="bg1"/>
                </a:solidFill>
                <a:latin typeface="SamsungOne 600C" panose="020B0706030303020204" pitchFamily="34" charset="0"/>
                <a:ea typeface="SamsungOne 600C" panose="020B0706030303020204" pitchFamily="34" charset="0"/>
              </a:rPr>
              <a:t>Worklet ID: RSG26IIITK</a:t>
            </a:r>
          </a:p>
          <a:p>
            <a:pPr marL="228600" indent="-228600">
              <a:buAutoNum type="arabicPeriod"/>
            </a:pPr>
            <a:r>
              <a:rPr lang="en-IN" sz="1200" dirty="0">
                <a:solidFill>
                  <a:schemeClr val="bg1"/>
                </a:solidFill>
                <a:latin typeface="SamsungOne 600C" panose="020B0706030303020204" pitchFamily="34" charset="0"/>
                <a:ea typeface="SamsungOne 600C" panose="020B0706030303020204" pitchFamily="34" charset="0"/>
              </a:rPr>
              <a:t>College Name: Indian Institute of Information Technology, Design and Manufacturing, Kurnool</a:t>
            </a:r>
          </a:p>
        </p:txBody>
      </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7" name="Rectangle 26"/>
          <p:cNvSpPr/>
          <p:nvPr/>
        </p:nvSpPr>
        <p:spPr>
          <a:xfrm>
            <a:off x="167262" y="4197602"/>
            <a:ext cx="5867778" cy="181344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34" name="Rectangle 33"/>
          <p:cNvSpPr/>
          <p:nvPr/>
        </p:nvSpPr>
        <p:spPr>
          <a:xfrm>
            <a:off x="167261" y="2037124"/>
            <a:ext cx="5867779" cy="1986591"/>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3663" lvl="1"/>
            <a:endParaRPr lang="en-IN" sz="1200" b="1" dirty="0">
              <a:solidFill>
                <a:srgbClr val="0E4094"/>
              </a:solidFill>
              <a:latin typeface="SamsungOne 600C" panose="020B0706030303020204" pitchFamily="34" charset="0"/>
              <a:ea typeface="SamsungOne 600C" panose="020B0706030303020204" pitchFamily="34" charset="0"/>
            </a:endParaRPr>
          </a:p>
        </p:txBody>
      </p:sp>
      <p:sp>
        <p:nvSpPr>
          <p:cNvPr id="37" name="Rectangle 36"/>
          <p:cNvSpPr/>
          <p:nvPr/>
        </p:nvSpPr>
        <p:spPr>
          <a:xfrm>
            <a:off x="167262" y="4262103"/>
            <a:ext cx="5867778" cy="2185214"/>
          </a:xfrm>
          <a:prstGeom prst="rect">
            <a:avLst/>
          </a:prstGeom>
        </p:spPr>
        <p:txBody>
          <a:bodyPr wrap="square">
            <a:spAutoFit/>
          </a:bodyPr>
          <a:lstStyle/>
          <a:p>
            <a:r>
              <a:rPr lang="en-IN" b="1" dirty="0">
                <a:solidFill>
                  <a:srgbClr val="0E4094"/>
                </a:solidFill>
                <a:latin typeface="SamsungOne 600C" panose="020B0706030303020204" pitchFamily="34" charset="0"/>
                <a:ea typeface="SamsungOne 600C" panose="020B0706030303020204" pitchFamily="34" charset="0"/>
              </a:rPr>
              <a:t>Next Steps </a:t>
            </a:r>
          </a:p>
          <a:p>
            <a:endParaRPr lang="en-IN" b="1" dirty="0">
              <a:solidFill>
                <a:srgbClr val="0E4094"/>
              </a:solidFill>
              <a:latin typeface="SamsungOne 600C" panose="020B0706030303020204" pitchFamily="34" charset="0"/>
              <a:ea typeface="SamsungOne 600C" panose="020B0706030303020204" pitchFamily="34" charset="0"/>
            </a:endParaRPr>
          </a:p>
          <a:p>
            <a:r>
              <a:rPr lang="en-IN"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rPr>
              <a:t>To work on the following variations:</a:t>
            </a:r>
          </a:p>
          <a:p>
            <a:r>
              <a:rPr lang="en-IN"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rPr>
              <a:t>Appearance, Hair style, colour, Eyebrows, Facial Hair styles,</a:t>
            </a:r>
          </a:p>
          <a:p>
            <a:r>
              <a:rPr lang="en-IN"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rPr>
              <a:t>Skin tones, Clothes.</a:t>
            </a:r>
          </a:p>
          <a:p>
            <a:pPr marL="269875" indent="-269875"/>
            <a:endParaRPr lang="en-IN" sz="1400" b="1" dirty="0">
              <a:solidFill>
                <a:srgbClr val="0E4094"/>
              </a:solidFill>
              <a:latin typeface="SamsungOne 600C" panose="020B0706030303020204" pitchFamily="34" charset="0"/>
              <a:ea typeface="SamsungOne 600C" panose="020B0706030303020204" pitchFamily="34" charset="0"/>
            </a:endParaRPr>
          </a:p>
          <a:p>
            <a:endParaRPr lang="en-IN" sz="1400" b="1" dirty="0">
              <a:solidFill>
                <a:srgbClr val="0E4094"/>
              </a:solidFill>
              <a:latin typeface="SamsungOne 600C" panose="020B0706030303020204" pitchFamily="34" charset="0"/>
              <a:ea typeface="SamsungOne 600C" panose="020B0706030303020204" pitchFamily="34" charset="0"/>
            </a:endParaRPr>
          </a:p>
        </p:txBody>
      </p:sp>
      <p:sp>
        <p:nvSpPr>
          <p:cNvPr id="39" name="Rectangle 38"/>
          <p:cNvSpPr/>
          <p:nvPr/>
        </p:nvSpPr>
        <p:spPr>
          <a:xfrm>
            <a:off x="265768" y="2110196"/>
            <a:ext cx="5757987" cy="1200329"/>
          </a:xfrm>
          <a:prstGeom prst="rect">
            <a:avLst/>
          </a:prstGeom>
        </p:spPr>
        <p:txBody>
          <a:bodyPr wrap="none">
            <a:spAutoFit/>
          </a:bodyPr>
          <a:lstStyle/>
          <a:p>
            <a:r>
              <a:rPr lang="en-IN" b="1" dirty="0">
                <a:solidFill>
                  <a:srgbClr val="0E4094"/>
                </a:solidFill>
                <a:latin typeface="SamsungOne 600C" panose="020B0706030303020204" pitchFamily="34" charset="0"/>
                <a:ea typeface="SamsungOne 600C" panose="020B0706030303020204" pitchFamily="34" charset="0"/>
              </a:rPr>
              <a:t>KPIs achieved till now</a:t>
            </a:r>
          </a:p>
          <a:p>
            <a:endParaRPr lang="en-IN" b="1" dirty="0">
              <a:solidFill>
                <a:srgbClr val="0E4094"/>
              </a:solidFill>
              <a:latin typeface="SamsungOne 600C" panose="020B0706030303020204" pitchFamily="34" charset="0"/>
              <a:ea typeface="SamsungOne 600C" panose="020B0706030303020204" pitchFamily="34" charset="0"/>
            </a:endParaRPr>
          </a:p>
          <a:p>
            <a:r>
              <a:rPr lang="en-IN" b="1" dirty="0">
                <a:solidFill>
                  <a:srgbClr val="0E4094"/>
                </a:solidFill>
                <a:latin typeface="SamsungOne 600C" panose="020B0706030303020204" pitchFamily="34" charset="0"/>
                <a:ea typeface="SamsungOne 600C" panose="020B0706030303020204" pitchFamily="34" charset="0"/>
              </a:rPr>
              <a:t>We explored the software tools and created a base model.</a:t>
            </a:r>
          </a:p>
          <a:p>
            <a:endParaRPr lang="en-IN" b="1" dirty="0">
              <a:solidFill>
                <a:srgbClr val="0E4094"/>
              </a:solidFill>
              <a:latin typeface="SamsungOne 600C" panose="020B0706030303020204" pitchFamily="34" charset="0"/>
              <a:ea typeface="SamsungOne 600C" panose="020B0706030303020204" pitchFamily="34" charset="0"/>
            </a:endParaRPr>
          </a:p>
        </p:txBody>
      </p:sp>
      <p:sp>
        <p:nvSpPr>
          <p:cNvPr id="40" name="Rectangle 39"/>
          <p:cNvSpPr/>
          <p:nvPr/>
        </p:nvSpPr>
        <p:spPr>
          <a:xfrm>
            <a:off x="6139991" y="4205097"/>
            <a:ext cx="5867778" cy="1798451"/>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endParaRPr>
          </a:p>
          <a:p>
            <a:r>
              <a:rPr lang="en-US"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rPr>
              <a:t>Understood the working of the software and created a skeleton of the human by using various components.</a:t>
            </a:r>
            <a:endParaRPr lang="en-IN"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endParaRPr>
          </a:p>
          <a:p>
            <a:pPr algn="ctr"/>
            <a:endParaRPr lang="en-US" dirty="0">
              <a:latin typeface="SamsungOne 600C" panose="020B0706030303020204" pitchFamily="34" charset="0"/>
              <a:ea typeface="SamsungOne 600C" panose="020B0706030303020204" pitchFamily="34" charset="0"/>
            </a:endParaRPr>
          </a:p>
        </p:txBody>
      </p:sp>
      <p:sp>
        <p:nvSpPr>
          <p:cNvPr id="41" name="Rectangle 40"/>
          <p:cNvSpPr/>
          <p:nvPr/>
        </p:nvSpPr>
        <p:spPr>
          <a:xfrm>
            <a:off x="6182303" y="4257390"/>
            <a:ext cx="5483258" cy="2862322"/>
          </a:xfrm>
          <a:prstGeom prst="rect">
            <a:avLst/>
          </a:prstGeom>
        </p:spPr>
        <p:txBody>
          <a:bodyPr wrap="square">
            <a:spAutoFit/>
          </a:bodyPr>
          <a:lstStyle/>
          <a:p>
            <a:r>
              <a:rPr lang="en-IN" b="1" dirty="0">
                <a:solidFill>
                  <a:srgbClr val="0E4094"/>
                </a:solidFill>
                <a:latin typeface="SamsungOne 600C" panose="020B0706030303020204" pitchFamily="34" charset="0"/>
                <a:ea typeface="SamsungOne 600C" panose="020B0706030303020204" pitchFamily="34" charset="0"/>
              </a:rPr>
              <a:t>Key Achievements/ Outcome till now</a:t>
            </a:r>
          </a:p>
          <a:p>
            <a:endParaRPr lang="en-IN" b="1" dirty="0">
              <a:solidFill>
                <a:srgbClr val="0E4094"/>
              </a:solidFill>
              <a:latin typeface="SamsungOne 600C" panose="020B0706030303020204" pitchFamily="34" charset="0"/>
              <a:ea typeface="SamsungOne 600C" panose="020B0706030303020204" pitchFamily="34" charset="0"/>
            </a:endParaRPr>
          </a:p>
          <a:p>
            <a:endParaRPr lang="en-IN" b="1" dirty="0">
              <a:solidFill>
                <a:srgbClr val="0E4094"/>
              </a:solidFill>
              <a:latin typeface="SamsungOne 600C" panose="020B0706030303020204" pitchFamily="34" charset="0"/>
              <a:ea typeface="SamsungOne 600C" panose="020B0706030303020204" pitchFamily="34" charset="0"/>
            </a:endParaRPr>
          </a:p>
          <a:p>
            <a:endParaRPr lang="en-IN" b="1" dirty="0">
              <a:solidFill>
                <a:srgbClr val="0E4094"/>
              </a:solidFill>
              <a:latin typeface="SamsungOne 600C" panose="020B0706030303020204" pitchFamily="34" charset="0"/>
              <a:ea typeface="SamsungOne 600C" panose="020B0706030303020204" pitchFamily="34" charset="0"/>
            </a:endParaRPr>
          </a:p>
          <a:p>
            <a:endParaRPr lang="en-IN" b="1" dirty="0">
              <a:solidFill>
                <a:srgbClr val="0E4094"/>
              </a:solidFill>
              <a:latin typeface="SamsungOne 600C" panose="020B0706030303020204" pitchFamily="34" charset="0"/>
              <a:ea typeface="SamsungOne 600C" panose="020B0706030303020204" pitchFamily="34" charset="0"/>
            </a:endParaRPr>
          </a:p>
          <a:p>
            <a:endParaRPr lang="en-IN" b="1" dirty="0">
              <a:solidFill>
                <a:srgbClr val="0E4094"/>
              </a:solidFill>
              <a:latin typeface="SamsungOne 600C" panose="020B0706030303020204" pitchFamily="34" charset="0"/>
              <a:ea typeface="SamsungOne 600C" panose="020B0706030303020204" pitchFamily="34" charset="0"/>
            </a:endParaRPr>
          </a:p>
          <a:p>
            <a:endParaRPr lang="en-IN" b="1" dirty="0">
              <a:solidFill>
                <a:srgbClr val="0E4094"/>
              </a:solidFill>
              <a:latin typeface="SamsungOne 600C" panose="020B0706030303020204" pitchFamily="34" charset="0"/>
              <a:ea typeface="SamsungOne 600C" panose="020B0706030303020204" pitchFamily="34" charset="0"/>
            </a:endParaRPr>
          </a:p>
          <a:p>
            <a:endParaRPr lang="en-IN" b="1" dirty="0">
              <a:solidFill>
                <a:srgbClr val="0E4094"/>
              </a:solidFill>
              <a:latin typeface="SamsungOne 600C" panose="020B0706030303020204" pitchFamily="34" charset="0"/>
              <a:ea typeface="SamsungOne 600C" panose="020B0706030303020204" pitchFamily="34" charset="0"/>
            </a:endParaRPr>
          </a:p>
          <a:p>
            <a:endParaRPr lang="en-IN" b="1" dirty="0">
              <a:solidFill>
                <a:srgbClr val="0E4094"/>
              </a:solidFill>
              <a:latin typeface="SamsungOne 600C" panose="020B0706030303020204" pitchFamily="34" charset="0"/>
              <a:ea typeface="SamsungOne 600C" panose="020B0706030303020204" pitchFamily="34" charset="0"/>
            </a:endParaRPr>
          </a:p>
          <a:p>
            <a:endParaRPr lang="en-IN" b="1" dirty="0">
              <a:solidFill>
                <a:srgbClr val="0E4094"/>
              </a:solidFill>
              <a:latin typeface="SamsungOne 600C" panose="020B0706030303020204" pitchFamily="34" charset="0"/>
              <a:ea typeface="SamsungOne 600C" panose="020B0706030303020204" pitchFamily="34" charset="0"/>
            </a:endParaRPr>
          </a:p>
        </p:txBody>
      </p:sp>
      <p:sp>
        <p:nvSpPr>
          <p:cNvPr id="42" name="Rectangle 41"/>
          <p:cNvSpPr/>
          <p:nvPr/>
        </p:nvSpPr>
        <p:spPr>
          <a:xfrm>
            <a:off x="6133547" y="2037123"/>
            <a:ext cx="5867778" cy="1986592"/>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endParaRPr>
          </a:p>
          <a:p>
            <a:endParaRPr lang="en-US" sz="14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endParaRPr>
          </a:p>
          <a:p>
            <a:endParaRPr lang="en-US" sz="14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endParaRPr>
          </a:p>
          <a:p>
            <a:r>
              <a:rPr lang="en-US" sz="16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rPr>
              <a:t>We faced a problem in adjustment of a body parts like stomach, chest.</a:t>
            </a:r>
          </a:p>
          <a:p>
            <a:endParaRPr lang="en-US" sz="16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endParaRPr>
          </a:p>
          <a:p>
            <a:r>
              <a:rPr lang="en-US" sz="16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rPr>
              <a:t>By using (ctrl + r) we can add a square box wherever we want to and adjust by using the grab function we can solve the issue</a:t>
            </a:r>
          </a:p>
          <a:p>
            <a:endParaRPr lang="en-IN"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endParaRPr>
          </a:p>
        </p:txBody>
      </p:sp>
      <p:sp>
        <p:nvSpPr>
          <p:cNvPr id="43" name="Rectangle 42"/>
          <p:cNvSpPr/>
          <p:nvPr/>
        </p:nvSpPr>
        <p:spPr>
          <a:xfrm>
            <a:off x="6156962" y="2137068"/>
            <a:ext cx="2926635" cy="923330"/>
          </a:xfrm>
          <a:prstGeom prst="rect">
            <a:avLst/>
          </a:prstGeom>
        </p:spPr>
        <p:txBody>
          <a:bodyPr wrap="none">
            <a:spAutoFit/>
          </a:bodyPr>
          <a:lstStyle/>
          <a:p>
            <a:r>
              <a:rPr lang="en-IN" b="1" dirty="0">
                <a:solidFill>
                  <a:srgbClr val="0E4094"/>
                </a:solidFill>
                <a:latin typeface="SamsungOne 600C" panose="020B0706030303020204" pitchFamily="34" charset="0"/>
                <a:ea typeface="SamsungOne 600C" panose="020B0706030303020204" pitchFamily="34" charset="0"/>
              </a:rPr>
              <a:t>Any Challenges/ Issues faced</a:t>
            </a:r>
          </a:p>
          <a:p>
            <a:endParaRPr lang="en-IN" b="1" dirty="0">
              <a:solidFill>
                <a:srgbClr val="0E4094"/>
              </a:solidFill>
              <a:latin typeface="SamsungOne 600C" panose="020B0706030303020204" pitchFamily="34" charset="0"/>
              <a:ea typeface="SamsungOne 600C" panose="020B0706030303020204" pitchFamily="34" charset="0"/>
            </a:endParaRPr>
          </a:p>
          <a:p>
            <a:r>
              <a:rPr lang="en-IN" b="1" dirty="0">
                <a:solidFill>
                  <a:srgbClr val="0E4094"/>
                </a:solidFill>
                <a:latin typeface="SamsungOne 600C" panose="020B0706030303020204" pitchFamily="34" charset="0"/>
                <a:ea typeface="SamsungOne 600C" panose="020B0706030303020204" pitchFamily="34" charset="0"/>
              </a:rPr>
              <a:t> </a:t>
            </a:r>
          </a:p>
        </p:txBody>
      </p:sp>
      <p:sp>
        <p:nvSpPr>
          <p:cNvPr id="44" name="TextBox 43"/>
          <p:cNvSpPr txBox="1"/>
          <p:nvPr/>
        </p:nvSpPr>
        <p:spPr>
          <a:xfrm>
            <a:off x="10040112" y="6489192"/>
            <a:ext cx="2151887" cy="369332"/>
          </a:xfrm>
          <a:prstGeom prst="rect">
            <a:avLst/>
          </a:prstGeom>
          <a:noFill/>
        </p:spPr>
        <p:txBody>
          <a:bodyPr wrap="square" rtlCol="0" anchor="ctr">
            <a:spAutoFit/>
          </a:bodyPr>
          <a:lstStyle/>
          <a:p>
            <a:r>
              <a:rPr lang="en-IN" dirty="0">
                <a:latin typeface="SamsungOne 600C" panose="020B0706030303020204" pitchFamily="34" charset="0"/>
                <a:ea typeface="SamsungOne 600C" panose="020B0706030303020204" pitchFamily="34" charset="0"/>
              </a:rPr>
              <a:t>Date: 08-02-2023</a:t>
            </a:r>
            <a:endParaRPr lang="en-US" dirty="0">
              <a:solidFill>
                <a:schemeClr val="bg1">
                  <a:lumMod val="50000"/>
                </a:schemeClr>
              </a:solidFill>
              <a:latin typeface="SamsungOne 600C" panose="020B0706030303020204" pitchFamily="34" charset="0"/>
              <a:ea typeface="SamsungOne 600C" panose="020B0706030303020204" pitchFamily="34" charset="0"/>
            </a:endParaRPr>
          </a:p>
        </p:txBody>
      </p:sp>
    </p:spTree>
    <p:extLst>
      <p:ext uri="{BB962C8B-B14F-4D97-AF65-F5344CB8AC3E}">
        <p14:creationId xmlns:p14="http://schemas.microsoft.com/office/powerpoint/2010/main" val="184443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2CF6-4439-1109-8540-663BD6B110E2}"/>
              </a:ext>
            </a:extLst>
          </p:cNvPr>
          <p:cNvSpPr>
            <a:spLocks noGrp="1"/>
          </p:cNvSpPr>
          <p:nvPr>
            <p:ph type="title"/>
          </p:nvPr>
        </p:nvSpPr>
        <p:spPr>
          <a:xfrm>
            <a:off x="3295650" y="147638"/>
            <a:ext cx="10998200" cy="2852737"/>
          </a:xfrm>
        </p:spPr>
        <p:txBody>
          <a:bodyPr/>
          <a:lstStyle/>
          <a:p>
            <a:r>
              <a:rPr lang="en-US" b="1" i="1" dirty="0">
                <a:solidFill>
                  <a:schemeClr val="accent1"/>
                </a:solidFill>
                <a:cs typeface="Calibri Light"/>
              </a:rPr>
              <a:t>Thank You</a:t>
            </a:r>
            <a:endParaRPr lang="en-US" b="1" i="1" dirty="0">
              <a:solidFill>
                <a:schemeClr val="accent1"/>
              </a:solidFill>
            </a:endParaRPr>
          </a:p>
        </p:txBody>
      </p:sp>
      <p:sp>
        <p:nvSpPr>
          <p:cNvPr id="3" name="Text Placeholder 2">
            <a:extLst>
              <a:ext uri="{FF2B5EF4-FFF2-40B4-BE49-F238E27FC236}">
                <a16:creationId xmlns:a16="http://schemas.microsoft.com/office/drawing/2014/main" id="{6D3DB7CE-ED7E-7207-E60A-DC1F6308B0EA}"/>
              </a:ext>
            </a:extLst>
          </p:cNvPr>
          <p:cNvSpPr>
            <a:spLocks noGrp="1"/>
          </p:cNvSpPr>
          <p:nvPr>
            <p:ph type="body" idx="1"/>
          </p:nvPr>
        </p:nvSpPr>
        <p:spPr>
          <a:xfrm>
            <a:off x="2889250" y="3319463"/>
            <a:ext cx="10515600" cy="3252787"/>
          </a:xfrm>
        </p:spPr>
        <p:txBody>
          <a:bodyPr vert="horz" lIns="91440" tIns="45720" rIns="91440" bIns="45720" rtlCol="0" anchor="t">
            <a:normAutofit fontScale="85000" lnSpcReduction="20000"/>
          </a:bodyPr>
          <a:lstStyle/>
          <a:p>
            <a:r>
              <a:rPr lang="en-US" sz="1100" dirty="0">
                <a:cs typeface="Calibri"/>
              </a:rPr>
              <a:t>                     </a:t>
            </a:r>
            <a:r>
              <a:rPr lang="en-US" sz="3000" b="1" i="1" dirty="0">
                <a:cs typeface="Calibri"/>
              </a:rPr>
              <a:t>                                                 </a:t>
            </a:r>
            <a:r>
              <a:rPr lang="en-US" sz="3000" b="1" i="1" dirty="0">
                <a:solidFill>
                  <a:schemeClr val="tx1">
                    <a:lumMod val="95000"/>
                    <a:lumOff val="5000"/>
                  </a:schemeClr>
                </a:solidFill>
                <a:cs typeface="Calibri"/>
              </a:rPr>
              <a:t>   Mentors:</a:t>
            </a:r>
          </a:p>
          <a:p>
            <a:r>
              <a:rPr lang="en-US" sz="3000" b="1" i="1" dirty="0">
                <a:solidFill>
                  <a:schemeClr val="tx1">
                    <a:lumMod val="95000"/>
                    <a:lumOff val="5000"/>
                  </a:schemeClr>
                </a:solidFill>
                <a:cs typeface="Calibri"/>
              </a:rPr>
              <a:t>                                                                            D.V.L.N Somayajulu</a:t>
            </a:r>
          </a:p>
          <a:p>
            <a:r>
              <a:rPr lang="en-US" sz="3000" b="1" i="1" dirty="0">
                <a:solidFill>
                  <a:schemeClr val="tx1">
                    <a:lumMod val="95000"/>
                    <a:lumOff val="5000"/>
                  </a:schemeClr>
                </a:solidFill>
                <a:cs typeface="Calibri"/>
              </a:rPr>
              <a:t>                                                                           J. Krishnaiah  </a:t>
            </a:r>
            <a:endParaRPr lang="en-US" sz="3000" dirty="0">
              <a:solidFill>
                <a:schemeClr val="tx1">
                  <a:lumMod val="95000"/>
                  <a:lumOff val="5000"/>
                </a:schemeClr>
              </a:solidFill>
              <a:cs typeface="Calibri"/>
            </a:endParaRPr>
          </a:p>
          <a:p>
            <a:r>
              <a:rPr lang="en-US" sz="2600" b="1" i="1" dirty="0">
                <a:solidFill>
                  <a:schemeClr val="tx1">
                    <a:lumMod val="95000"/>
                    <a:lumOff val="5000"/>
                  </a:schemeClr>
                </a:solidFill>
                <a:cs typeface="Calibri"/>
              </a:rPr>
              <a:t>                                                                      </a:t>
            </a:r>
            <a:endParaRPr lang="en-US" sz="2600" dirty="0">
              <a:solidFill>
                <a:schemeClr val="tx1">
                  <a:lumMod val="95000"/>
                  <a:lumOff val="5000"/>
                </a:schemeClr>
              </a:solidFill>
              <a:cs typeface="Calibri"/>
            </a:endParaRPr>
          </a:p>
          <a:p>
            <a:r>
              <a:rPr lang="en-US" sz="2600" b="1" i="1" dirty="0">
                <a:solidFill>
                  <a:schemeClr val="tx1">
                    <a:lumMod val="95000"/>
                    <a:lumOff val="5000"/>
                  </a:schemeClr>
                </a:solidFill>
                <a:cs typeface="Calibri"/>
              </a:rPr>
              <a:t>                                                                     Team Members:</a:t>
            </a:r>
            <a:endParaRPr lang="en-US" sz="2600" dirty="0">
              <a:solidFill>
                <a:schemeClr val="tx1">
                  <a:lumMod val="95000"/>
                  <a:lumOff val="5000"/>
                </a:schemeClr>
              </a:solidFill>
              <a:cs typeface="Calibri"/>
            </a:endParaRPr>
          </a:p>
          <a:p>
            <a:r>
              <a:rPr lang="en-US" sz="2600" b="1" i="1" dirty="0">
                <a:solidFill>
                  <a:schemeClr val="tx1">
                    <a:lumMod val="95000"/>
                    <a:lumOff val="5000"/>
                  </a:schemeClr>
                </a:solidFill>
                <a:cs typeface="Calibri"/>
              </a:rPr>
              <a:t>                                                                                                      M. Deepika</a:t>
            </a:r>
          </a:p>
          <a:p>
            <a:r>
              <a:rPr lang="en-US" sz="2600" b="1" i="1" dirty="0">
                <a:solidFill>
                  <a:schemeClr val="tx1">
                    <a:lumMod val="95000"/>
                    <a:lumOff val="5000"/>
                  </a:schemeClr>
                </a:solidFill>
                <a:cs typeface="Calibri"/>
              </a:rPr>
              <a:t>                                                                                                      P. Jagadeesh</a:t>
            </a:r>
          </a:p>
          <a:p>
            <a:r>
              <a:rPr lang="en-US" sz="2600" b="1" i="1" dirty="0">
                <a:solidFill>
                  <a:schemeClr val="tx1">
                    <a:lumMod val="95000"/>
                    <a:lumOff val="5000"/>
                  </a:schemeClr>
                </a:solidFill>
                <a:cs typeface="Calibri"/>
              </a:rPr>
              <a:t>                                                                                                      G. Nagendra</a:t>
            </a:r>
          </a:p>
        </p:txBody>
      </p:sp>
    </p:spTree>
    <p:extLst>
      <p:ext uri="{BB962C8B-B14F-4D97-AF65-F5344CB8AC3E}">
        <p14:creationId xmlns:p14="http://schemas.microsoft.com/office/powerpoint/2010/main" val="105378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1E7273E-E5A3-4B1D-BE3E-56F045D92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rtlCol="0" anchor="ctr"/>
          <a:lstStyle/>
          <a:p>
            <a:pPr defTabSz="457200"/>
            <a:endParaRPr lang="en-US"/>
          </a:p>
        </p:txBody>
      </p:sp>
      <p:pic>
        <p:nvPicPr>
          <p:cNvPr id="3" name="Picture 3" descr="Logo&#10;&#10;Description automatically generated">
            <a:extLst>
              <a:ext uri="{FF2B5EF4-FFF2-40B4-BE49-F238E27FC236}">
                <a16:creationId xmlns:a16="http://schemas.microsoft.com/office/drawing/2014/main" id="{755CF1EE-A946-3D03-E39C-2C51E061D4B7}"/>
              </a:ext>
            </a:extLst>
          </p:cNvPr>
          <p:cNvPicPr>
            <a:picLocks noChangeAspect="1"/>
          </p:cNvPicPr>
          <p:nvPr/>
        </p:nvPicPr>
        <p:blipFill>
          <a:blip r:embed="rId2"/>
          <a:stretch>
            <a:fillRect/>
          </a:stretch>
        </p:blipFill>
        <p:spPr>
          <a:xfrm>
            <a:off x="932128" y="643467"/>
            <a:ext cx="3503886" cy="1751943"/>
          </a:xfrm>
          <a:prstGeom prst="rect">
            <a:avLst/>
          </a:prstGeom>
        </p:spPr>
      </p:pic>
      <p:pic>
        <p:nvPicPr>
          <p:cNvPr id="5" name="Picture 5">
            <a:extLst>
              <a:ext uri="{FF2B5EF4-FFF2-40B4-BE49-F238E27FC236}">
                <a16:creationId xmlns:a16="http://schemas.microsoft.com/office/drawing/2014/main" id="{662AF830-D1A3-397C-8E39-85527708A758}"/>
              </a:ext>
            </a:extLst>
          </p:cNvPr>
          <p:cNvPicPr>
            <a:picLocks noChangeAspect="1"/>
          </p:cNvPicPr>
          <p:nvPr/>
        </p:nvPicPr>
        <p:blipFill>
          <a:blip r:embed="rId3"/>
          <a:stretch>
            <a:fillRect/>
          </a:stretch>
        </p:blipFill>
        <p:spPr>
          <a:xfrm>
            <a:off x="713847" y="2708059"/>
            <a:ext cx="3940445" cy="1448379"/>
          </a:xfrm>
          <a:prstGeom prst="rect">
            <a:avLst/>
          </a:prstGeom>
        </p:spPr>
      </p:pic>
      <p:pic>
        <p:nvPicPr>
          <p:cNvPr id="4" name="Picture 4" descr="Logo, company name&#10;&#10;Description automatically generated">
            <a:extLst>
              <a:ext uri="{FF2B5EF4-FFF2-40B4-BE49-F238E27FC236}">
                <a16:creationId xmlns:a16="http://schemas.microsoft.com/office/drawing/2014/main" id="{EF637293-439D-C20C-4B70-6A79711C5915}"/>
              </a:ext>
            </a:extLst>
          </p:cNvPr>
          <p:cNvPicPr>
            <a:picLocks noChangeAspect="1"/>
          </p:cNvPicPr>
          <p:nvPr/>
        </p:nvPicPr>
        <p:blipFill>
          <a:blip r:embed="rId4"/>
          <a:stretch>
            <a:fillRect/>
          </a:stretch>
        </p:blipFill>
        <p:spPr>
          <a:xfrm>
            <a:off x="1108098" y="4443540"/>
            <a:ext cx="3151944" cy="1770992"/>
          </a:xfrm>
          <a:prstGeom prst="rect">
            <a:avLst/>
          </a:prstGeom>
        </p:spPr>
      </p:pic>
      <p:sp>
        <p:nvSpPr>
          <p:cNvPr id="2" name="TextBox 1">
            <a:extLst>
              <a:ext uri="{FF2B5EF4-FFF2-40B4-BE49-F238E27FC236}">
                <a16:creationId xmlns:a16="http://schemas.microsoft.com/office/drawing/2014/main" id="{56E0BC8E-0B8D-BCEC-E0BD-EB7334D0978A}"/>
              </a:ext>
            </a:extLst>
          </p:cNvPr>
          <p:cNvSpPr txBox="1"/>
          <p:nvPr/>
        </p:nvSpPr>
        <p:spPr>
          <a:xfrm>
            <a:off x="5504692" y="810856"/>
            <a:ext cx="6095953" cy="476509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114300">
              <a:lnSpc>
                <a:spcPct val="90000"/>
              </a:lnSpc>
              <a:spcAft>
                <a:spcPts val="600"/>
              </a:spcAft>
            </a:pPr>
            <a:endParaRPr lang="en-US" sz="2400" dirty="0">
              <a:latin typeface="Times New Roman"/>
              <a:cs typeface="Times New Roman"/>
            </a:endParaRPr>
          </a:p>
          <a:p>
            <a:pPr marL="114300">
              <a:lnSpc>
                <a:spcPct val="90000"/>
              </a:lnSpc>
              <a:spcAft>
                <a:spcPts val="600"/>
              </a:spcAft>
            </a:pPr>
            <a:endParaRPr lang="en-US" sz="2800" i="1" dirty="0">
              <a:latin typeface="Times New Roman"/>
              <a:cs typeface="Times New Roman"/>
            </a:endParaRPr>
          </a:p>
          <a:p>
            <a:pPr marL="571500" indent="-457200">
              <a:lnSpc>
                <a:spcPct val="90000"/>
              </a:lnSpc>
              <a:spcAft>
                <a:spcPts val="600"/>
              </a:spcAft>
              <a:buAutoNum type="arabicPeriod"/>
            </a:pPr>
            <a:r>
              <a:rPr lang="en-US" sz="2800" i="1" dirty="0">
                <a:latin typeface="Times New Roman"/>
                <a:cs typeface="Times New Roman"/>
              </a:rPr>
              <a:t>This month we worked on </a:t>
            </a:r>
            <a:r>
              <a:rPr lang="en-US" sz="2800" b="1" i="1" dirty="0">
                <a:latin typeface="Times New Roman"/>
                <a:cs typeface="Times New Roman"/>
              </a:rPr>
              <a:t>Unity</a:t>
            </a:r>
            <a:r>
              <a:rPr lang="en-US" sz="2800" i="1" dirty="0">
                <a:latin typeface="Times New Roman"/>
                <a:cs typeface="Times New Roman"/>
              </a:rPr>
              <a:t>, </a:t>
            </a:r>
            <a:r>
              <a:rPr lang="en-US" sz="2800" b="1" i="1" dirty="0">
                <a:latin typeface="Times New Roman"/>
                <a:cs typeface="Times New Roman"/>
              </a:rPr>
              <a:t>Blender</a:t>
            </a:r>
            <a:r>
              <a:rPr lang="en-US" sz="2800" i="1" dirty="0">
                <a:latin typeface="Times New Roman"/>
                <a:cs typeface="Times New Roman"/>
              </a:rPr>
              <a:t> and </a:t>
            </a:r>
            <a:r>
              <a:rPr lang="en-US" sz="2800" b="1" i="1" dirty="0">
                <a:latin typeface="Times New Roman"/>
                <a:cs typeface="Times New Roman"/>
              </a:rPr>
              <a:t>Unreal</a:t>
            </a:r>
            <a:r>
              <a:rPr lang="en-US" sz="2800" i="1" dirty="0">
                <a:latin typeface="Times New Roman"/>
                <a:cs typeface="Times New Roman"/>
              </a:rPr>
              <a:t> game engines.</a:t>
            </a:r>
          </a:p>
          <a:p>
            <a:pPr marL="571500" indent="-457200">
              <a:lnSpc>
                <a:spcPct val="90000"/>
              </a:lnSpc>
              <a:spcAft>
                <a:spcPts val="600"/>
              </a:spcAft>
              <a:buAutoNum type="arabicPeriod"/>
            </a:pPr>
            <a:endParaRPr lang="en-US" sz="2800" i="1" dirty="0">
              <a:latin typeface="Times New Roman"/>
              <a:cs typeface="Times New Roman"/>
            </a:endParaRPr>
          </a:p>
          <a:p>
            <a:pPr marL="571500" indent="-457200">
              <a:lnSpc>
                <a:spcPct val="90000"/>
              </a:lnSpc>
              <a:spcAft>
                <a:spcPts val="600"/>
              </a:spcAft>
              <a:buAutoNum type="arabicPeriod"/>
            </a:pPr>
            <a:r>
              <a:rPr lang="en-US" sz="2800" i="1" dirty="0">
                <a:latin typeface="Times New Roman"/>
                <a:cs typeface="Times New Roman"/>
              </a:rPr>
              <a:t>We tried to build 3D human models using the tools available.</a:t>
            </a:r>
          </a:p>
          <a:p>
            <a:pPr marL="571500" indent="-457200">
              <a:lnSpc>
                <a:spcPct val="90000"/>
              </a:lnSpc>
              <a:spcAft>
                <a:spcPts val="600"/>
              </a:spcAft>
              <a:buAutoNum type="arabicPeriod"/>
            </a:pPr>
            <a:endParaRPr lang="en-US" sz="2800" i="1" dirty="0">
              <a:latin typeface="Times New Roman"/>
              <a:cs typeface="Times New Roman"/>
            </a:endParaRPr>
          </a:p>
          <a:p>
            <a:pPr marL="571500" indent="-457200">
              <a:lnSpc>
                <a:spcPct val="90000"/>
              </a:lnSpc>
              <a:spcAft>
                <a:spcPts val="600"/>
              </a:spcAft>
              <a:buAutoNum type="arabicPeriod"/>
            </a:pPr>
            <a:r>
              <a:rPr lang="en-US" sz="2800" i="1" dirty="0">
                <a:latin typeface="Times New Roman"/>
                <a:cs typeface="Times New Roman"/>
              </a:rPr>
              <a:t>In the coming days we will try to focus on appearance, hair style and </a:t>
            </a:r>
            <a:r>
              <a:rPr lang="en-US" sz="2800" i="1" dirty="0" err="1">
                <a:latin typeface="Times New Roman"/>
                <a:cs typeface="Times New Roman"/>
              </a:rPr>
              <a:t>colour</a:t>
            </a:r>
            <a:r>
              <a:rPr lang="en-US" sz="2800" i="1" dirty="0">
                <a:latin typeface="Times New Roman"/>
                <a:cs typeface="Times New Roman"/>
              </a:rPr>
              <a:t>, clothes and skin tones.</a:t>
            </a:r>
            <a:endParaRPr lang="en-US" sz="2800" i="1" dirty="0">
              <a:latin typeface="Times New Roman"/>
              <a:cs typeface="Calibri"/>
            </a:endParaRPr>
          </a:p>
          <a:p>
            <a:pPr marL="342900" indent="-228600">
              <a:lnSpc>
                <a:spcPct val="90000"/>
              </a:lnSpc>
              <a:spcAft>
                <a:spcPts val="600"/>
              </a:spcAft>
              <a:buFont typeface="Arial" panose="020B0604020202020204" pitchFamily="34" charset="0"/>
              <a:buChar char="•"/>
            </a:pPr>
            <a:endParaRPr lang="en-US" sz="2400" dirty="0">
              <a:latin typeface="Times New Roman"/>
              <a:cs typeface="Times New Roman"/>
            </a:endParaRP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68089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30995BB-9262-C508-8075-9C66E44BA87C}"/>
              </a:ext>
            </a:extLst>
          </p:cNvPr>
          <p:cNvSpPr txBox="1"/>
          <p:nvPr/>
        </p:nvSpPr>
        <p:spPr>
          <a:xfrm>
            <a:off x="1793537" y="1048968"/>
            <a:ext cx="10905066" cy="43939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4000" b="1" i="1" dirty="0">
                <a:latin typeface="+mj-lt"/>
              </a:rPr>
              <a:t>Things to be included in creating a model</a:t>
            </a:r>
            <a:r>
              <a:rPr lang="en-US" sz="2800" b="1" i="1" dirty="0"/>
              <a:t>:</a:t>
            </a:r>
            <a:endParaRPr lang="en-US" sz="2000" i="1" dirty="0">
              <a:cs typeface="Calibri" panose="020F0502020204030204"/>
            </a:endParaRPr>
          </a:p>
          <a:p>
            <a:pPr marL="285750" indent="-228600">
              <a:lnSpc>
                <a:spcPct val="90000"/>
              </a:lnSpc>
              <a:spcAft>
                <a:spcPts val="600"/>
              </a:spcAft>
              <a:buFont typeface="Arial" panose="020B0604020202020204" pitchFamily="34" charset="0"/>
              <a:buChar char="•"/>
            </a:pPr>
            <a:endParaRPr lang="en-US" sz="2800" i="1" dirty="0">
              <a:cs typeface="Calibri"/>
            </a:endParaRPr>
          </a:p>
          <a:p>
            <a:pPr marL="285750" indent="-228600">
              <a:lnSpc>
                <a:spcPct val="90000"/>
              </a:lnSpc>
              <a:spcAft>
                <a:spcPts val="600"/>
              </a:spcAft>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Interface</a:t>
            </a:r>
          </a:p>
          <a:p>
            <a:pPr marL="285750" indent="-228600">
              <a:lnSpc>
                <a:spcPct val="90000"/>
              </a:lnSpc>
              <a:spcAft>
                <a:spcPts val="600"/>
              </a:spcAft>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Initial Settings</a:t>
            </a:r>
          </a:p>
          <a:p>
            <a:pPr marL="285750" indent="-228600">
              <a:lnSpc>
                <a:spcPct val="90000"/>
              </a:lnSpc>
              <a:spcAft>
                <a:spcPts val="600"/>
              </a:spcAft>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Primitives</a:t>
            </a:r>
          </a:p>
          <a:p>
            <a:pPr marL="285750" indent="-228600">
              <a:lnSpc>
                <a:spcPct val="90000"/>
              </a:lnSpc>
              <a:spcAft>
                <a:spcPts val="600"/>
              </a:spcAft>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Lighting</a:t>
            </a:r>
          </a:p>
          <a:p>
            <a:pPr marL="285750" indent="-228600">
              <a:lnSpc>
                <a:spcPct val="90000"/>
              </a:lnSpc>
              <a:spcAft>
                <a:spcPts val="600"/>
              </a:spcAft>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Materials and Textures</a:t>
            </a:r>
          </a:p>
          <a:p>
            <a:pPr marL="285750" indent="-228600">
              <a:lnSpc>
                <a:spcPct val="90000"/>
              </a:lnSpc>
              <a:spcAft>
                <a:spcPts val="600"/>
              </a:spcAft>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World Settings</a:t>
            </a:r>
          </a:p>
          <a:p>
            <a:pPr marL="285750" indent="-228600">
              <a:lnSpc>
                <a:spcPct val="90000"/>
              </a:lnSpc>
              <a:spcAft>
                <a:spcPts val="600"/>
              </a:spcAft>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Animation</a:t>
            </a:r>
          </a:p>
          <a:p>
            <a:pPr indent="-228600">
              <a:lnSpc>
                <a:spcPct val="90000"/>
              </a:lnSpc>
              <a:spcAft>
                <a:spcPts val="600"/>
              </a:spcAft>
              <a:buFont typeface="Arial" panose="020B0604020202020204" pitchFamily="34" charset="0"/>
              <a:buChar char="•"/>
            </a:pPr>
            <a:endParaRPr lang="en-US" sz="2000" dirty="0"/>
          </a:p>
        </p:txBody>
      </p:sp>
      <p:sp>
        <p:nvSpPr>
          <p:cNvPr id="9" name="Rectangle 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45752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744450D-BC6F-1EE3-0179-A19BCBAA0D4E}"/>
              </a:ext>
            </a:extLst>
          </p:cNvPr>
          <p:cNvSpPr txBox="1"/>
          <p:nvPr/>
        </p:nvSpPr>
        <p:spPr>
          <a:xfrm>
            <a:off x="357379" y="1160123"/>
            <a:ext cx="4252799" cy="453775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4000" b="1" i="1" dirty="0">
                <a:latin typeface="+mj-lt"/>
              </a:rPr>
              <a:t>Basic Interface</a:t>
            </a:r>
            <a:br>
              <a:rPr lang="en-US" sz="3200" i="1" dirty="0"/>
            </a:br>
            <a:br>
              <a:rPr lang="en-US" sz="2800" i="1" dirty="0"/>
            </a:br>
            <a:r>
              <a:rPr lang="en-US" sz="2800" i="1" dirty="0"/>
              <a:t>Menus</a:t>
            </a:r>
            <a:br>
              <a:rPr lang="en-US" sz="2800" i="1" dirty="0"/>
            </a:br>
            <a:r>
              <a:rPr lang="en-US" sz="2800" i="1" dirty="0"/>
              <a:t>A Cube</a:t>
            </a:r>
            <a:br>
              <a:rPr lang="en-US" sz="2800" i="1" dirty="0"/>
            </a:br>
            <a:r>
              <a:rPr lang="en-US" sz="2800" i="1" dirty="0"/>
              <a:t>Camera</a:t>
            </a:r>
            <a:br>
              <a:rPr lang="en-US" sz="2800" i="1" dirty="0"/>
            </a:br>
            <a:r>
              <a:rPr lang="en-US" sz="2800" i="1" dirty="0"/>
              <a:t>Light</a:t>
            </a:r>
            <a:br>
              <a:rPr lang="en-US" sz="2800" i="1" dirty="0"/>
            </a:br>
            <a:r>
              <a:rPr lang="en-US" sz="2800" i="1" dirty="0"/>
              <a:t>Window Type</a:t>
            </a:r>
            <a:br>
              <a:rPr lang="en-US" sz="2800" i="1" dirty="0"/>
            </a:br>
            <a:r>
              <a:rPr lang="en-US" sz="2800" i="1" dirty="0"/>
              <a:t>Settings</a:t>
            </a:r>
            <a:br>
              <a:rPr lang="en-US" sz="2800" i="1" dirty="0"/>
            </a:br>
            <a:r>
              <a:rPr lang="en-US" sz="2800" i="1" dirty="0"/>
              <a:t>Layers</a:t>
            </a:r>
            <a:endParaRPr lang="en-US" dirty="0"/>
          </a:p>
        </p:txBody>
      </p:sp>
      <p:grpSp>
        <p:nvGrpSpPr>
          <p:cNvPr id="57" name="Group 5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8" name="Isosceles Triangle 5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A screenshot of a video game&#10;&#10;Description automatically generated">
            <a:extLst>
              <a:ext uri="{FF2B5EF4-FFF2-40B4-BE49-F238E27FC236}">
                <a16:creationId xmlns:a16="http://schemas.microsoft.com/office/drawing/2014/main" id="{4B6821A0-A04F-A746-7FBF-44DA006F947F}"/>
              </a:ext>
            </a:extLst>
          </p:cNvPr>
          <p:cNvPicPr>
            <a:picLocks noChangeAspect="1"/>
          </p:cNvPicPr>
          <p:nvPr/>
        </p:nvPicPr>
        <p:blipFill rotWithShape="1">
          <a:blip r:embed="rId2"/>
          <a:srcRect l="9598" r="1" b="1"/>
          <a:stretch/>
        </p:blipFill>
        <p:spPr>
          <a:xfrm>
            <a:off x="3528342" y="422918"/>
            <a:ext cx="7690947" cy="5627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61" name="Group 6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62" name="Rectangle 6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61180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EC7368E-1554-7818-5E15-FF1AE4ACEEBD}"/>
              </a:ext>
            </a:extLst>
          </p:cNvPr>
          <p:cNvSpPr txBox="1"/>
          <p:nvPr/>
        </p:nvSpPr>
        <p:spPr>
          <a:xfrm>
            <a:off x="3414325" y="1048968"/>
            <a:ext cx="10905066" cy="43939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92500" lnSpcReduction="20000"/>
          </a:bodyPr>
          <a:lstStyle/>
          <a:p>
            <a:pPr>
              <a:lnSpc>
                <a:spcPct val="90000"/>
              </a:lnSpc>
              <a:spcAft>
                <a:spcPts val="600"/>
              </a:spcAft>
            </a:pPr>
            <a:r>
              <a:rPr lang="en-US" sz="4300" b="1" i="1" dirty="0">
                <a:latin typeface="+mj-lt"/>
              </a:rPr>
              <a:t>Different Views</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600" i="1" dirty="0">
                <a:latin typeface="Times New Roman" panose="02020603050405020304" pitchFamily="18" charset="0"/>
                <a:cs typeface="Times New Roman" panose="02020603050405020304" pitchFamily="18" charset="0"/>
              </a:rPr>
              <a:t>Can view from the</a:t>
            </a:r>
          </a:p>
          <a:p>
            <a:pPr indent="-228600">
              <a:lnSpc>
                <a:spcPct val="90000"/>
              </a:lnSpc>
              <a:spcAft>
                <a:spcPts val="600"/>
              </a:spcAft>
              <a:buFont typeface="Arial" panose="020B0604020202020204" pitchFamily="34" charset="0"/>
              <a:buChar char="•"/>
            </a:pPr>
            <a:r>
              <a:rPr lang="en-US" sz="2600" i="1" dirty="0">
                <a:latin typeface="Times New Roman" panose="02020603050405020304" pitchFamily="18" charset="0"/>
                <a:cs typeface="Times New Roman" panose="02020603050405020304" pitchFamily="18" charset="0"/>
              </a:rPr>
              <a:t>Front NumPad1</a:t>
            </a:r>
          </a:p>
          <a:p>
            <a:pPr indent="-228600">
              <a:lnSpc>
                <a:spcPct val="90000"/>
              </a:lnSpc>
              <a:spcAft>
                <a:spcPts val="600"/>
              </a:spcAft>
              <a:buFont typeface="Arial" panose="020B0604020202020204" pitchFamily="34" charset="0"/>
              <a:buChar char="•"/>
            </a:pPr>
            <a:r>
              <a:rPr lang="en-US" sz="2600" i="1" dirty="0">
                <a:latin typeface="Times New Roman" panose="02020603050405020304" pitchFamily="18" charset="0"/>
                <a:cs typeface="Times New Roman" panose="02020603050405020304" pitchFamily="18" charset="0"/>
              </a:rPr>
              <a:t>Side NumPad3</a:t>
            </a:r>
          </a:p>
          <a:p>
            <a:pPr indent="-228600">
              <a:lnSpc>
                <a:spcPct val="90000"/>
              </a:lnSpc>
              <a:spcAft>
                <a:spcPts val="600"/>
              </a:spcAft>
              <a:buFont typeface="Arial" panose="020B0604020202020204" pitchFamily="34" charset="0"/>
              <a:buChar char="•"/>
            </a:pPr>
            <a:r>
              <a:rPr lang="en-US" sz="2600" i="1" dirty="0">
                <a:latin typeface="Times New Roman" panose="02020603050405020304" pitchFamily="18" charset="0"/>
                <a:cs typeface="Times New Roman" panose="02020603050405020304" pitchFamily="18" charset="0"/>
              </a:rPr>
              <a:t>Top NumPad7</a:t>
            </a:r>
          </a:p>
          <a:p>
            <a:pPr indent="-228600">
              <a:lnSpc>
                <a:spcPct val="90000"/>
              </a:lnSpc>
              <a:spcAft>
                <a:spcPts val="600"/>
              </a:spcAft>
              <a:buFont typeface="Arial" panose="020B0604020202020204" pitchFamily="34" charset="0"/>
              <a:buChar char="•"/>
            </a:pPr>
            <a:r>
              <a:rPr lang="en-US" sz="2600" i="1" dirty="0">
                <a:latin typeface="Times New Roman" panose="02020603050405020304" pitchFamily="18" charset="0"/>
                <a:cs typeface="Times New Roman" panose="02020603050405020304" pitchFamily="18" charset="0"/>
              </a:rPr>
              <a:t>Camera </a:t>
            </a:r>
            <a:r>
              <a:rPr lang="en-US" sz="2600" i="1" dirty="0" err="1">
                <a:latin typeface="Times New Roman" panose="02020603050405020304" pitchFamily="18" charset="0"/>
                <a:cs typeface="Times New Roman" panose="02020603050405020304" pitchFamily="18" charset="0"/>
              </a:rPr>
              <a:t>NumPad</a:t>
            </a:r>
            <a:r>
              <a:rPr lang="en-US" sz="2600" i="1" dirty="0">
                <a:latin typeface="Times New Roman" panose="02020603050405020304" pitchFamily="18" charset="0"/>
                <a:cs typeface="Times New Roman" panose="02020603050405020304" pitchFamily="18" charset="0"/>
              </a:rPr>
              <a:t> 0</a:t>
            </a:r>
          </a:p>
          <a:p>
            <a:pPr indent="-228600">
              <a:lnSpc>
                <a:spcPct val="90000"/>
              </a:lnSpc>
              <a:spcAft>
                <a:spcPts val="600"/>
              </a:spcAft>
              <a:buFont typeface="Arial" panose="020B0604020202020204" pitchFamily="34" charset="0"/>
              <a:buChar char="•"/>
            </a:pPr>
            <a:r>
              <a:rPr lang="en-US" sz="2600" i="1" dirty="0">
                <a:latin typeface="Times New Roman" panose="02020603050405020304" pitchFamily="18" charset="0"/>
                <a:cs typeface="Times New Roman" panose="02020603050405020304" pitchFamily="18" charset="0"/>
              </a:rPr>
              <a:t>Can be in orthographic or perspective mode!</a:t>
            </a:r>
          </a:p>
          <a:p>
            <a:pPr indent="-228600">
              <a:lnSpc>
                <a:spcPct val="90000"/>
              </a:lnSpc>
              <a:spcAft>
                <a:spcPts val="600"/>
              </a:spcAft>
              <a:buFont typeface="Arial" panose="020B0604020202020204" pitchFamily="34" charset="0"/>
              <a:buChar char="•"/>
            </a:pPr>
            <a:r>
              <a:rPr lang="en-US" sz="2600" i="1" dirty="0" err="1">
                <a:latin typeface="Times New Roman" panose="02020603050405020304" pitchFamily="18" charset="0"/>
                <a:cs typeface="Times New Roman" panose="02020603050405020304" pitchFamily="18" charset="0"/>
              </a:rPr>
              <a:t>NumPad</a:t>
            </a:r>
            <a:r>
              <a:rPr lang="en-US" sz="2600" i="1" dirty="0">
                <a:latin typeface="Times New Roman" panose="02020603050405020304" pitchFamily="18" charset="0"/>
                <a:cs typeface="Times New Roman" panose="02020603050405020304" pitchFamily="18" charset="0"/>
              </a:rPr>
              <a:t> 5 toggles</a:t>
            </a:r>
          </a:p>
          <a:p>
            <a:pPr indent="-228600">
              <a:lnSpc>
                <a:spcPct val="90000"/>
              </a:lnSpc>
              <a:spcAft>
                <a:spcPts val="600"/>
              </a:spcAft>
              <a:buFont typeface="Arial" panose="020B0604020202020204" pitchFamily="34" charset="0"/>
              <a:buChar char="•"/>
            </a:pPr>
            <a:r>
              <a:rPr lang="en-US" sz="2600" i="1" dirty="0">
                <a:latin typeface="Times New Roman" panose="02020603050405020304" pitchFamily="18" charset="0"/>
                <a:cs typeface="Times New Roman" panose="02020603050405020304" pitchFamily="18" charset="0"/>
              </a:rPr>
              <a:t>Recommendation stay in orthographic!</a:t>
            </a:r>
          </a:p>
          <a:p>
            <a:pPr indent="-228600">
              <a:lnSpc>
                <a:spcPct val="90000"/>
              </a:lnSpc>
              <a:spcAft>
                <a:spcPts val="600"/>
              </a:spcAft>
              <a:buFont typeface="Arial" panose="020B0604020202020204" pitchFamily="34" charset="0"/>
              <a:buChar char="•"/>
            </a:pPr>
            <a:r>
              <a:rPr lang="en-US" sz="2600" i="1" dirty="0">
                <a:latin typeface="Times New Roman" panose="02020603050405020304" pitchFamily="18" charset="0"/>
                <a:cs typeface="Times New Roman" panose="02020603050405020304" pitchFamily="18" charset="0"/>
              </a:rPr>
              <a:t>Can also use the view menu</a:t>
            </a:r>
          </a:p>
        </p:txBody>
      </p:sp>
      <p:sp>
        <p:nvSpPr>
          <p:cNvPr id="9" name="Rectangle 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36683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10;&#10;Description automatically generated">
            <a:extLst>
              <a:ext uri="{FF2B5EF4-FFF2-40B4-BE49-F238E27FC236}">
                <a16:creationId xmlns:a16="http://schemas.microsoft.com/office/drawing/2014/main" id="{261A02CE-B3AF-B417-2E8F-E19D7C6A2E9B}"/>
              </a:ext>
            </a:extLst>
          </p:cNvPr>
          <p:cNvPicPr>
            <a:picLocks noChangeAspect="1"/>
          </p:cNvPicPr>
          <p:nvPr/>
        </p:nvPicPr>
        <p:blipFill rotWithShape="1">
          <a:blip r:embed="rId2"/>
          <a:srcRect t="14919" b="9928"/>
          <a:stretch/>
        </p:blipFill>
        <p:spPr>
          <a:xfrm>
            <a:off x="0" y="0"/>
            <a:ext cx="12188952" cy="4185036"/>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26"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DA44BA7-061B-E2B0-87B6-7F8D5A18C62E}"/>
              </a:ext>
            </a:extLst>
          </p:cNvPr>
          <p:cNvSpPr txBox="1"/>
          <p:nvPr/>
        </p:nvSpPr>
        <p:spPr>
          <a:xfrm>
            <a:off x="4616587" y="4777738"/>
            <a:ext cx="6897626" cy="1399223"/>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spcAft>
                <a:spcPts val="600"/>
              </a:spcAft>
            </a:pPr>
            <a:r>
              <a:rPr lang="en-US" sz="3200" b="1" i="1" dirty="0">
                <a:latin typeface="+mj-lt"/>
              </a:rPr>
              <a:t>Basic Transformations</a:t>
            </a:r>
            <a:endParaRPr lang="en-US" b="1" i="1" dirty="0">
              <a:cs typeface="Calibri"/>
            </a:endParaRPr>
          </a:p>
          <a:p>
            <a:pPr indent="-228600">
              <a:lnSpc>
                <a:spcPct val="90000"/>
              </a:lnSpc>
              <a:spcAft>
                <a:spcPts val="600"/>
              </a:spcAft>
              <a:buFont typeface="Arial" panose="020B0604020202020204" pitchFamily="34" charset="0"/>
              <a:buChar char="•"/>
            </a:pPr>
            <a:r>
              <a:rPr lang="en-US" sz="2000" i="1" dirty="0">
                <a:latin typeface="Times New Roman" panose="02020603050405020304" pitchFamily="18" charset="0"/>
                <a:cs typeface="Times New Roman" panose="02020603050405020304" pitchFamily="18" charset="0"/>
              </a:rPr>
              <a:t>Standard Operations</a:t>
            </a:r>
          </a:p>
          <a:p>
            <a:pPr indent="-228600">
              <a:lnSpc>
                <a:spcPct val="90000"/>
              </a:lnSpc>
              <a:spcAft>
                <a:spcPts val="600"/>
              </a:spcAft>
              <a:buFont typeface="Arial" panose="020B0604020202020204" pitchFamily="34" charset="0"/>
              <a:buChar char="•"/>
            </a:pPr>
            <a:r>
              <a:rPr lang="en-US" sz="2000" i="1" dirty="0">
                <a:latin typeface="Times New Roman" panose="02020603050405020304" pitchFamily="18" charset="0"/>
                <a:cs typeface="Times New Roman" panose="02020603050405020304" pitchFamily="18" charset="0"/>
              </a:rPr>
              <a:t>rotate r key</a:t>
            </a:r>
          </a:p>
          <a:p>
            <a:pPr indent="-228600">
              <a:lnSpc>
                <a:spcPct val="90000"/>
              </a:lnSpc>
              <a:spcAft>
                <a:spcPts val="600"/>
              </a:spcAft>
              <a:buFont typeface="Arial" panose="020B0604020202020204" pitchFamily="34" charset="0"/>
              <a:buChar char="•"/>
            </a:pPr>
            <a:r>
              <a:rPr lang="en-US" sz="2000" i="1" dirty="0">
                <a:latin typeface="Times New Roman" panose="02020603050405020304" pitchFamily="18" charset="0"/>
                <a:cs typeface="Times New Roman" panose="02020603050405020304" pitchFamily="18" charset="0"/>
              </a:rPr>
              <a:t>scale s key</a:t>
            </a:r>
          </a:p>
          <a:p>
            <a:pPr indent="-228600">
              <a:lnSpc>
                <a:spcPct val="90000"/>
              </a:lnSpc>
              <a:spcAft>
                <a:spcPts val="600"/>
              </a:spcAft>
              <a:buFont typeface="Arial" panose="020B0604020202020204" pitchFamily="34" charset="0"/>
              <a:buChar char="•"/>
            </a:pPr>
            <a:r>
              <a:rPr lang="en-US" sz="2000" i="1" dirty="0">
                <a:latin typeface="Times New Roman" panose="02020603050405020304" pitchFamily="18" charset="0"/>
                <a:cs typeface="Times New Roman" panose="02020603050405020304" pitchFamily="18" charset="0"/>
              </a:rPr>
              <a:t>grab (translate) g key</a:t>
            </a:r>
          </a:p>
          <a:p>
            <a:pPr indent="-228600">
              <a:lnSpc>
                <a:spcPct val="90000"/>
              </a:lnSpc>
              <a:spcAft>
                <a:spcPts val="600"/>
              </a:spcAft>
              <a:buFont typeface="Arial" panose="020B0604020202020204" pitchFamily="34" charset="0"/>
              <a:buChar char="•"/>
            </a:pPr>
            <a:r>
              <a:rPr lang="en-US" sz="2000" i="1" dirty="0">
                <a:latin typeface="Times New Roman" panose="02020603050405020304" pitchFamily="18" charset="0"/>
                <a:cs typeface="Times New Roman" panose="02020603050405020304" pitchFamily="18" charset="0"/>
              </a:rPr>
              <a:t>skew press s key, then middle mouse drag</a:t>
            </a:r>
          </a:p>
          <a:p>
            <a:pPr indent="-228600">
              <a:lnSpc>
                <a:spcPct val="90000"/>
              </a:lnSpc>
              <a:spcAft>
                <a:spcPts val="600"/>
              </a:spcAft>
              <a:buFont typeface="Arial" panose="020B0604020202020204" pitchFamily="34" charset="0"/>
              <a:buChar char="•"/>
            </a:pPr>
            <a:r>
              <a:rPr lang="en-US" sz="2000" i="1" dirty="0">
                <a:latin typeface="Times New Roman" panose="02020603050405020304" pitchFamily="18" charset="0"/>
                <a:cs typeface="Times New Roman" panose="02020603050405020304" pitchFamily="18" charset="0"/>
              </a:rPr>
              <a:t>Click mouse when finished</a:t>
            </a:r>
          </a:p>
        </p:txBody>
      </p:sp>
    </p:spTree>
    <p:extLst>
      <p:ext uri="{BB962C8B-B14F-4D97-AF65-F5344CB8AC3E}">
        <p14:creationId xmlns:p14="http://schemas.microsoft.com/office/powerpoint/2010/main" val="1384323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a:extLst>
              <a:ext uri="{FF2B5EF4-FFF2-40B4-BE49-F238E27FC236}">
                <a16:creationId xmlns:a16="http://schemas.microsoft.com/office/drawing/2014/main" id="{AC020886-FF15-0923-DD7F-424A3E5BA4A9}"/>
              </a:ext>
            </a:extLst>
          </p:cNvPr>
          <p:cNvSpPr/>
          <p:nvPr/>
        </p:nvSpPr>
        <p:spPr>
          <a:xfrm>
            <a:off x="6172200" y="914400"/>
            <a:ext cx="2286000" cy="1981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C1FE3B4-14CA-1109-E3EC-903371480083}"/>
              </a:ext>
            </a:extLst>
          </p:cNvPr>
          <p:cNvSpPr txBox="1"/>
          <p:nvPr/>
        </p:nvSpPr>
        <p:spPr>
          <a:xfrm>
            <a:off x="433633" y="471340"/>
            <a:ext cx="10920167" cy="5596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i="1" dirty="0">
                <a:solidFill>
                  <a:srgbClr val="2E2F33"/>
                </a:solidFill>
                <a:latin typeface="+mj-lt"/>
                <a:ea typeface="Tahoma"/>
                <a:cs typeface="Tahoma"/>
              </a:rPr>
              <a:t>Starting Stage Of Human Model:</a:t>
            </a:r>
          </a:p>
          <a:p>
            <a:endParaRPr lang="en-US" sz="2400" i="1" dirty="0">
              <a:solidFill>
                <a:srgbClr val="2E2F33"/>
              </a:solidFill>
              <a:latin typeface="Tahoma"/>
              <a:ea typeface="Tahoma"/>
              <a:cs typeface="Tahoma"/>
            </a:endParaRPr>
          </a:p>
          <a:p>
            <a:endParaRPr lang="en-US" sz="2400" i="1" dirty="0">
              <a:solidFill>
                <a:srgbClr val="2E2F33"/>
              </a:solidFill>
              <a:latin typeface="Tahoma"/>
              <a:ea typeface="Tahoma"/>
              <a:cs typeface="Tahoma"/>
            </a:endParaRPr>
          </a:p>
          <a:p>
            <a:endParaRPr lang="en-US" sz="2400" i="1" dirty="0">
              <a:solidFill>
                <a:srgbClr val="2E2F33"/>
              </a:solidFill>
              <a:latin typeface="Tahoma"/>
              <a:ea typeface="Tahoma"/>
              <a:cs typeface="Tahoma"/>
            </a:endParaRPr>
          </a:p>
          <a:p>
            <a:endParaRPr lang="en-US" sz="2400" i="1" dirty="0">
              <a:solidFill>
                <a:srgbClr val="2E2F33"/>
              </a:solidFill>
              <a:latin typeface="Tahoma"/>
              <a:ea typeface="Tahoma"/>
              <a:cs typeface="Tahoma"/>
            </a:endParaRPr>
          </a:p>
          <a:p>
            <a:endParaRPr lang="en-US" sz="2400" i="1" dirty="0">
              <a:solidFill>
                <a:srgbClr val="2E2F33"/>
              </a:solidFill>
              <a:latin typeface="Tahoma"/>
              <a:ea typeface="Tahoma"/>
              <a:cs typeface="Tahoma"/>
            </a:endParaRPr>
          </a:p>
          <a:p>
            <a:endParaRPr lang="en-US" sz="2400" i="1" dirty="0">
              <a:solidFill>
                <a:srgbClr val="2E2F33"/>
              </a:solidFill>
              <a:latin typeface="Tahoma"/>
              <a:ea typeface="Tahoma"/>
              <a:cs typeface="Tahoma"/>
            </a:endParaRPr>
          </a:p>
          <a:p>
            <a:pPr marL="457200" indent="-457200">
              <a:buAutoNum type="arabicPeriod"/>
            </a:pPr>
            <a:r>
              <a:rPr lang="en-US" sz="2800" i="1" dirty="0">
                <a:solidFill>
                  <a:srgbClr val="2E2F33"/>
                </a:solidFill>
                <a:latin typeface="Times New Roman" panose="02020603050405020304" pitchFamily="18" charset="0"/>
                <a:ea typeface="Tahoma"/>
                <a:cs typeface="Times New Roman" panose="02020603050405020304" pitchFamily="18" charset="0"/>
              </a:rPr>
              <a:t>Start with adding of the cube on to the plane.</a:t>
            </a:r>
          </a:p>
          <a:p>
            <a:pPr marL="457200" indent="-457200">
              <a:buAutoNum type="arabicPeriod"/>
            </a:pPr>
            <a:r>
              <a:rPr lang="en-US" sz="2800" i="1" dirty="0">
                <a:solidFill>
                  <a:srgbClr val="2E2F33"/>
                </a:solidFill>
                <a:latin typeface="Times New Roman" panose="02020603050405020304" pitchFamily="18" charset="0"/>
                <a:ea typeface="Tahoma"/>
                <a:cs typeface="Times New Roman" panose="02020603050405020304" pitchFamily="18" charset="0"/>
              </a:rPr>
              <a:t>By using the Mirror animation we can add the cube on both sides and in object mode</a:t>
            </a:r>
            <a:r>
              <a:rPr lang="en-US" sz="2400" i="1" dirty="0">
                <a:solidFill>
                  <a:srgbClr val="2E2F33"/>
                </a:solidFill>
                <a:latin typeface="Tahoma"/>
                <a:ea typeface="Tahoma"/>
                <a:cs typeface="Tahoma"/>
              </a:rPr>
              <a:t>.</a:t>
            </a:r>
          </a:p>
          <a:p>
            <a:endParaRPr lang="en-US" sz="2400" i="1" dirty="0">
              <a:solidFill>
                <a:srgbClr val="2E2F33"/>
              </a:solidFill>
              <a:latin typeface="Tahoma"/>
              <a:ea typeface="Tahoma"/>
              <a:cs typeface="Tahoma"/>
            </a:endParaRPr>
          </a:p>
          <a:p>
            <a:endParaRPr lang="en-US" sz="2400" i="1" dirty="0">
              <a:solidFill>
                <a:srgbClr val="2E2F33"/>
              </a:solidFill>
              <a:latin typeface="Tahoma"/>
              <a:ea typeface="Tahoma"/>
              <a:cs typeface="Tahoma"/>
            </a:endParaRPr>
          </a:p>
          <a:p>
            <a:endParaRPr lang="en-US" sz="2400" i="1" dirty="0">
              <a:solidFill>
                <a:srgbClr val="2E2F33"/>
              </a:solidFill>
              <a:latin typeface="Tahoma"/>
              <a:ea typeface="Tahoma"/>
              <a:cs typeface="Tahoma"/>
            </a:endParaRPr>
          </a:p>
          <a:p>
            <a:endParaRPr lang="en-US" sz="2400" b="1" i="1" dirty="0">
              <a:solidFill>
                <a:srgbClr val="2E2F33"/>
              </a:solidFill>
              <a:latin typeface="Tahoma"/>
              <a:ea typeface="Tahoma"/>
              <a:cs typeface="Tahoma"/>
            </a:endParaRPr>
          </a:p>
        </p:txBody>
      </p:sp>
      <p:sp>
        <p:nvSpPr>
          <p:cNvPr id="4" name="Cube 3">
            <a:extLst>
              <a:ext uri="{FF2B5EF4-FFF2-40B4-BE49-F238E27FC236}">
                <a16:creationId xmlns:a16="http://schemas.microsoft.com/office/drawing/2014/main" id="{54A32110-0003-B168-6E8D-817EE8D646AC}"/>
              </a:ext>
            </a:extLst>
          </p:cNvPr>
          <p:cNvSpPr/>
          <p:nvPr/>
        </p:nvSpPr>
        <p:spPr>
          <a:xfrm>
            <a:off x="5029200" y="4953000"/>
            <a:ext cx="1041400" cy="1066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be 4">
            <a:extLst>
              <a:ext uri="{FF2B5EF4-FFF2-40B4-BE49-F238E27FC236}">
                <a16:creationId xmlns:a16="http://schemas.microsoft.com/office/drawing/2014/main" id="{A2FCAAD4-AD44-DE05-5D2D-6956498A9065}"/>
              </a:ext>
            </a:extLst>
          </p:cNvPr>
          <p:cNvSpPr/>
          <p:nvPr/>
        </p:nvSpPr>
        <p:spPr>
          <a:xfrm>
            <a:off x="5803900" y="4940300"/>
            <a:ext cx="1193800" cy="1092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747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Shape&#10;&#10;Description automatically generated">
            <a:extLst>
              <a:ext uri="{FF2B5EF4-FFF2-40B4-BE49-F238E27FC236}">
                <a16:creationId xmlns:a16="http://schemas.microsoft.com/office/drawing/2014/main" id="{07415474-B9EB-93A2-F724-8B9B1A014BE3}"/>
              </a:ext>
            </a:extLst>
          </p:cNvPr>
          <p:cNvPicPr>
            <a:picLocks noChangeAspect="1"/>
          </p:cNvPicPr>
          <p:nvPr/>
        </p:nvPicPr>
        <p:blipFill rotWithShape="1">
          <a:blip r:embed="rId2"/>
          <a:srcRect l="203" r="1537" b="2"/>
          <a:stretch/>
        </p:blipFill>
        <p:spPr>
          <a:xfrm>
            <a:off x="602296" y="1592526"/>
            <a:ext cx="6704891" cy="452055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useBgFill="1">
        <p:nvSpPr>
          <p:cNvPr id="13" name="Rectangle 1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98F2920F-F177-98AD-4BB8-073ADB167995}"/>
              </a:ext>
            </a:extLst>
          </p:cNvPr>
          <p:cNvSpPr txBox="1"/>
          <p:nvPr/>
        </p:nvSpPr>
        <p:spPr>
          <a:xfrm>
            <a:off x="7732042" y="2322216"/>
            <a:ext cx="4030191" cy="53683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800" i="1" dirty="0">
                <a:latin typeface="Times New Roman" panose="02020603050405020304" pitchFamily="18" charset="0"/>
                <a:cs typeface="Times New Roman" panose="02020603050405020304" pitchFamily="18" charset="0"/>
              </a:rPr>
              <a:t>3. By Using the Extrude Function (Shortcut – e) By selecting the edges and vertices we can extend the part however we to.</a:t>
            </a:r>
          </a:p>
          <a:p>
            <a:pPr>
              <a:lnSpc>
                <a:spcPct val="90000"/>
              </a:lnSpc>
              <a:spcAft>
                <a:spcPts val="600"/>
              </a:spcAft>
            </a:pPr>
            <a:endParaRPr lang="en-US" sz="2800" i="1" dirty="0">
              <a:latin typeface="Times New Roman" panose="02020603050405020304" pitchFamily="18" charset="0"/>
              <a:cs typeface="Times New Roman" panose="02020603050405020304" pitchFamily="18" charset="0"/>
            </a:endParaRPr>
          </a:p>
          <a:p>
            <a:pPr>
              <a:lnSpc>
                <a:spcPct val="90000"/>
              </a:lnSpc>
              <a:spcAft>
                <a:spcPts val="600"/>
              </a:spcAft>
            </a:pPr>
            <a:r>
              <a:rPr lang="en-US" sz="2800" i="1" dirty="0">
                <a:latin typeface="Times New Roman" panose="02020603050405020304" pitchFamily="18" charset="0"/>
                <a:cs typeface="Times New Roman" panose="02020603050405020304" pitchFamily="18" charset="0"/>
              </a:rPr>
              <a:t>4. By using the grab, scale and rotate functions we can create the complete body.</a:t>
            </a:r>
          </a:p>
          <a:p>
            <a:pPr>
              <a:lnSpc>
                <a:spcPct val="90000"/>
              </a:lnSpc>
              <a:spcAft>
                <a:spcPts val="600"/>
              </a:spcAft>
            </a:pPr>
            <a:endParaRPr lang="en-US" sz="2800" i="1" dirty="0">
              <a:cs typeface="Calibri"/>
            </a:endParaRPr>
          </a:p>
          <a:p>
            <a:pPr>
              <a:lnSpc>
                <a:spcPct val="90000"/>
              </a:lnSpc>
              <a:spcAft>
                <a:spcPts val="600"/>
              </a:spcAft>
            </a:pPr>
            <a:endParaRPr lang="en-US" sz="2400" dirty="0">
              <a:cs typeface="Calibri" panose="020F0502020204030204"/>
            </a:endParaRPr>
          </a:p>
          <a:p>
            <a:pPr>
              <a:lnSpc>
                <a:spcPct val="90000"/>
              </a:lnSpc>
              <a:spcAft>
                <a:spcPts val="600"/>
              </a:spcAft>
            </a:pPr>
            <a:endParaRPr lang="en-US" sz="2400" dirty="0">
              <a:cs typeface="Calibri" panose="020F0502020204030204"/>
            </a:endParaRPr>
          </a:p>
          <a:p>
            <a:pPr>
              <a:lnSpc>
                <a:spcPct val="90000"/>
              </a:lnSpc>
              <a:spcAft>
                <a:spcPts val="600"/>
              </a:spcAft>
            </a:pPr>
            <a:endParaRPr lang="en-US" sz="2400" dirty="0">
              <a:cs typeface="Calibri" panose="020F0502020204030204"/>
            </a:endParaRPr>
          </a:p>
          <a:p>
            <a:pPr indent="-228600">
              <a:lnSpc>
                <a:spcPct val="90000"/>
              </a:lnSpc>
              <a:spcAft>
                <a:spcPts val="600"/>
              </a:spcAft>
              <a:buFont typeface="Arial" panose="020B0604020202020204" pitchFamily="34" charset="0"/>
              <a:buChar char="•"/>
            </a:pPr>
            <a:endParaRPr lang="en-US" dirty="0">
              <a:cs typeface="Calibri" panose="020F0502020204030204"/>
            </a:endParaRPr>
          </a:p>
        </p:txBody>
      </p:sp>
      <p:sp>
        <p:nvSpPr>
          <p:cNvPr id="2" name="TextBox 1">
            <a:extLst>
              <a:ext uri="{FF2B5EF4-FFF2-40B4-BE49-F238E27FC236}">
                <a16:creationId xmlns:a16="http://schemas.microsoft.com/office/drawing/2014/main" id="{F70650FF-CB3F-9E5D-D1EE-5645126B21F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cap="all">
              <a:solidFill>
                <a:srgbClr val="333333"/>
              </a:solidFill>
              <a:latin typeface="SourceSansPro"/>
            </a:endParaRPr>
          </a:p>
        </p:txBody>
      </p:sp>
      <p:cxnSp>
        <p:nvCxnSpPr>
          <p:cNvPr id="5" name="Straight Arrow Connector 4">
            <a:extLst>
              <a:ext uri="{FF2B5EF4-FFF2-40B4-BE49-F238E27FC236}">
                <a16:creationId xmlns:a16="http://schemas.microsoft.com/office/drawing/2014/main" id="{A27FB732-8F76-AC9E-8B63-36AFEF67D704}"/>
              </a:ext>
            </a:extLst>
          </p:cNvPr>
          <p:cNvCxnSpPr/>
          <p:nvPr/>
        </p:nvCxnSpPr>
        <p:spPr>
          <a:xfrm>
            <a:off x="5638800" y="2971800"/>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66507B79-1D9D-1E42-8498-3CC59FDB4F1E}"/>
                  </a:ext>
                </a:extLst>
              </p14:cNvPr>
              <p14:cNvContentPartPr/>
              <p14:nvPr/>
            </p14:nvContentPartPr>
            <p14:xfrm>
              <a:off x="4906183" y="1886925"/>
              <a:ext cx="1694774" cy="2590023"/>
            </p14:xfrm>
          </p:contentPart>
        </mc:Choice>
        <mc:Fallback xmlns="">
          <p:pic>
            <p:nvPicPr>
              <p:cNvPr id="6" name="Ink 5">
                <a:extLst>
                  <a:ext uri="{FF2B5EF4-FFF2-40B4-BE49-F238E27FC236}">
                    <a16:creationId xmlns:a16="http://schemas.microsoft.com/office/drawing/2014/main" id="{66507B79-1D9D-1E42-8498-3CC59FDB4F1E}"/>
                  </a:ext>
                </a:extLst>
              </p:cNvPr>
              <p:cNvPicPr/>
              <p:nvPr/>
            </p:nvPicPr>
            <p:blipFill>
              <a:blip r:embed="rId4"/>
              <a:stretch>
                <a:fillRect/>
              </a:stretch>
            </p:blipFill>
            <p:spPr>
              <a:xfrm>
                <a:off x="4888188" y="1868929"/>
                <a:ext cx="1730404" cy="262565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62B4C58-B9AA-5B25-67E0-EB39F05254A7}"/>
                  </a:ext>
                </a:extLst>
              </p14:cNvPr>
              <p14:cNvContentPartPr/>
              <p14:nvPr/>
            </p14:nvContentPartPr>
            <p14:xfrm>
              <a:off x="1919611" y="3663941"/>
              <a:ext cx="4055635" cy="2444327"/>
            </p14:xfrm>
          </p:contentPart>
        </mc:Choice>
        <mc:Fallback xmlns="">
          <p:pic>
            <p:nvPicPr>
              <p:cNvPr id="7" name="Ink 6">
                <a:extLst>
                  <a:ext uri="{FF2B5EF4-FFF2-40B4-BE49-F238E27FC236}">
                    <a16:creationId xmlns:a16="http://schemas.microsoft.com/office/drawing/2014/main" id="{362B4C58-B9AA-5B25-67E0-EB39F05254A7}"/>
                  </a:ext>
                </a:extLst>
              </p:cNvPr>
              <p:cNvPicPr/>
              <p:nvPr/>
            </p:nvPicPr>
            <p:blipFill>
              <a:blip r:embed="rId6"/>
              <a:stretch>
                <a:fillRect/>
              </a:stretch>
            </p:blipFill>
            <p:spPr>
              <a:xfrm>
                <a:off x="1901973" y="3646304"/>
                <a:ext cx="4091271" cy="247996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1AA9474F-B662-819E-1277-591D3F15F09B}"/>
                  </a:ext>
                </a:extLst>
              </p14:cNvPr>
              <p14:cNvContentPartPr/>
              <p14:nvPr/>
            </p14:nvContentPartPr>
            <p14:xfrm>
              <a:off x="8244840" y="3223260"/>
              <a:ext cx="30480" cy="30480"/>
            </p14:xfrm>
          </p:contentPart>
        </mc:Choice>
        <mc:Fallback xmlns="">
          <p:pic>
            <p:nvPicPr>
              <p:cNvPr id="8" name="Ink 7">
                <a:extLst>
                  <a:ext uri="{FF2B5EF4-FFF2-40B4-BE49-F238E27FC236}">
                    <a16:creationId xmlns:a16="http://schemas.microsoft.com/office/drawing/2014/main" id="{1AA9474F-B662-819E-1277-591D3F15F09B}"/>
                  </a:ext>
                </a:extLst>
              </p:cNvPr>
              <p:cNvPicPr/>
              <p:nvPr/>
            </p:nvPicPr>
            <p:blipFill>
              <a:blip r:embed="rId8"/>
              <a:stretch>
                <a:fillRect/>
              </a:stretch>
            </p:blipFill>
            <p:spPr>
              <a:xfrm>
                <a:off x="6751320" y="1699260"/>
                <a:ext cx="3048000" cy="3048000"/>
              </a:xfrm>
              <a:prstGeom prst="rect">
                <a:avLst/>
              </a:prstGeom>
            </p:spPr>
          </p:pic>
        </mc:Fallback>
      </mc:AlternateContent>
    </p:spTree>
    <p:extLst>
      <p:ext uri="{BB962C8B-B14F-4D97-AF65-F5344CB8AC3E}">
        <p14:creationId xmlns:p14="http://schemas.microsoft.com/office/powerpoint/2010/main" val="43127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94931D-1425-5C05-8E64-BAC13145E297}"/>
              </a:ext>
            </a:extLst>
          </p:cNvPr>
          <p:cNvSpPr txBox="1"/>
          <p:nvPr/>
        </p:nvSpPr>
        <p:spPr>
          <a:xfrm>
            <a:off x="666049" y="568321"/>
            <a:ext cx="6820857" cy="64017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i="1" dirty="0" err="1">
                <a:latin typeface="+mj-lt"/>
                <a:ea typeface="+mn-lt"/>
                <a:cs typeface="+mn-lt"/>
              </a:rPr>
              <a:t>WireFrame</a:t>
            </a:r>
            <a:r>
              <a:rPr lang="en-US" sz="4000" b="1" i="1" dirty="0">
                <a:latin typeface="+mj-lt"/>
                <a:ea typeface="+mn-lt"/>
                <a:cs typeface="+mn-lt"/>
              </a:rPr>
              <a:t> Model:</a:t>
            </a:r>
          </a:p>
          <a:p>
            <a:endParaRPr lang="en-US" sz="2800" b="1" i="1" dirty="0">
              <a:ea typeface="+mn-lt"/>
              <a:cs typeface="+mn-lt"/>
            </a:endParaRPr>
          </a:p>
          <a:p>
            <a:r>
              <a:rPr lang="en-US" sz="2400" i="1" dirty="0">
                <a:ea typeface="+mn-lt"/>
                <a:cs typeface="+mn-lt"/>
              </a:rPr>
              <a:t>5</a:t>
            </a:r>
            <a:r>
              <a:rPr lang="en-US" sz="2400" i="1" dirty="0">
                <a:latin typeface="Times New Roman" panose="02020603050405020304" pitchFamily="18" charset="0"/>
                <a:ea typeface="+mn-lt"/>
                <a:cs typeface="Times New Roman" panose="02020603050405020304" pitchFamily="18" charset="0"/>
              </a:rPr>
              <a:t>. We can check the body parts and shape in wireframe model which will be observed while holding the  "Z" alphabet.</a:t>
            </a:r>
          </a:p>
          <a:p>
            <a:endParaRPr lang="en-US" sz="2400" i="1" dirty="0">
              <a:latin typeface="Times New Roman" panose="02020603050405020304" pitchFamily="18" charset="0"/>
              <a:ea typeface="+mn-lt"/>
              <a:cs typeface="Times New Roman" panose="02020603050405020304" pitchFamily="18" charset="0"/>
            </a:endParaRPr>
          </a:p>
          <a:p>
            <a:r>
              <a:rPr lang="en-US" sz="2400" i="1" dirty="0">
                <a:latin typeface="Times New Roman" panose="02020603050405020304" pitchFamily="18" charset="0"/>
                <a:ea typeface="+mn-lt"/>
                <a:cs typeface="Times New Roman" panose="02020603050405020304" pitchFamily="18" charset="0"/>
              </a:rPr>
              <a:t>6. By using Edge Select, Vertex select and Face </a:t>
            </a:r>
          </a:p>
          <a:p>
            <a:r>
              <a:rPr lang="en-US" sz="2400" i="1" dirty="0">
                <a:latin typeface="Times New Roman" panose="02020603050405020304" pitchFamily="18" charset="0"/>
                <a:ea typeface="+mn-lt"/>
                <a:cs typeface="Times New Roman" panose="02020603050405020304" pitchFamily="18" charset="0"/>
              </a:rPr>
              <a:t>Selection we can select multiples edges, faces</a:t>
            </a:r>
          </a:p>
          <a:p>
            <a:r>
              <a:rPr lang="en-US" sz="2400" i="1" dirty="0">
                <a:latin typeface="Times New Roman" panose="02020603050405020304" pitchFamily="18" charset="0"/>
                <a:ea typeface="+mn-lt"/>
                <a:cs typeface="Times New Roman" panose="02020603050405020304" pitchFamily="18" charset="0"/>
              </a:rPr>
              <a:t>And vertices by holding the (</a:t>
            </a:r>
            <a:r>
              <a:rPr lang="en-US" sz="2400" i="1" dirty="0" err="1">
                <a:latin typeface="Times New Roman" panose="02020603050405020304" pitchFamily="18" charset="0"/>
                <a:ea typeface="+mn-lt"/>
                <a:cs typeface="Times New Roman" panose="02020603050405020304" pitchFamily="18" charset="0"/>
              </a:rPr>
              <a:t>Shift+Parts</a:t>
            </a:r>
            <a:r>
              <a:rPr lang="en-US" sz="2400" i="1" dirty="0">
                <a:latin typeface="Times New Roman" panose="02020603050405020304" pitchFamily="18" charset="0"/>
                <a:ea typeface="+mn-lt"/>
                <a:cs typeface="Times New Roman" panose="02020603050405020304" pitchFamily="18" charset="0"/>
              </a:rPr>
              <a:t>).</a:t>
            </a:r>
          </a:p>
          <a:p>
            <a:endParaRPr lang="en-US" sz="2400" i="1" dirty="0">
              <a:latin typeface="Times New Roman" panose="02020603050405020304" pitchFamily="18" charset="0"/>
              <a:ea typeface="+mn-lt"/>
              <a:cs typeface="Times New Roman" panose="02020603050405020304" pitchFamily="18" charset="0"/>
            </a:endParaRPr>
          </a:p>
          <a:p>
            <a:r>
              <a:rPr lang="en-US" sz="2400" i="1" dirty="0">
                <a:latin typeface="Times New Roman" panose="02020603050405020304" pitchFamily="18" charset="0"/>
                <a:ea typeface="+mn-lt"/>
                <a:cs typeface="Times New Roman" panose="02020603050405020304" pitchFamily="18" charset="0"/>
              </a:rPr>
              <a:t>7. Using grab and scale  we can adjust the body </a:t>
            </a:r>
          </a:p>
          <a:p>
            <a:r>
              <a:rPr lang="en-US" sz="2400" i="1" dirty="0">
                <a:latin typeface="Times New Roman" panose="02020603050405020304" pitchFamily="18" charset="0"/>
                <a:ea typeface="+mn-lt"/>
                <a:cs typeface="Times New Roman" panose="02020603050405020304" pitchFamily="18" charset="0"/>
              </a:rPr>
              <a:t>parts to what extent we want and whatever the shape we want to give to the model.</a:t>
            </a:r>
          </a:p>
          <a:p>
            <a:endParaRPr lang="en-US" sz="2400" i="1" dirty="0">
              <a:ea typeface="+mn-lt"/>
              <a:cs typeface="+mn-lt"/>
            </a:endParaRPr>
          </a:p>
          <a:p>
            <a:endParaRPr lang="en-US" dirty="0">
              <a:cs typeface="Calibri"/>
            </a:endParaRPr>
          </a:p>
          <a:p>
            <a:endParaRPr lang="en-US" dirty="0">
              <a:cs typeface="Calibri"/>
            </a:endParaRPr>
          </a:p>
          <a:p>
            <a:endParaRPr lang="en-US" dirty="0">
              <a:cs typeface="Calibri"/>
            </a:endParaRPr>
          </a:p>
        </p:txBody>
      </p:sp>
      <p:pic>
        <p:nvPicPr>
          <p:cNvPr id="3" name="Picture 3" descr="A picture containing dome&#10;&#10;Description automatically generated">
            <a:extLst>
              <a:ext uri="{FF2B5EF4-FFF2-40B4-BE49-F238E27FC236}">
                <a16:creationId xmlns:a16="http://schemas.microsoft.com/office/drawing/2014/main" id="{07C994FA-5092-17E9-7925-83EDD7218367}"/>
              </a:ext>
            </a:extLst>
          </p:cNvPr>
          <p:cNvPicPr>
            <a:picLocks noChangeAspect="1"/>
          </p:cNvPicPr>
          <p:nvPr/>
        </p:nvPicPr>
        <p:blipFill>
          <a:blip r:embed="rId2"/>
          <a:stretch>
            <a:fillRect/>
          </a:stretch>
        </p:blipFill>
        <p:spPr>
          <a:xfrm>
            <a:off x="7666050" y="428259"/>
            <a:ext cx="3765633" cy="61849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48693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TotalTime>
  <Words>581</Words>
  <Application>Microsoft Office PowerPoint</Application>
  <PresentationFormat>Widescreen</PresentationFormat>
  <Paragraphs>114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SamsungOne 600C</vt:lpstr>
      <vt:lpstr>SourceSansPro</vt:lpstr>
      <vt:lpstr>Tahoma</vt:lpstr>
      <vt:lpstr>Times New Roman</vt:lpstr>
      <vt:lpstr>office theme</vt:lpstr>
      <vt:lpstr>Building Modular 3D Human Model using any Game Engine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Deepika</dc:creator>
  <cp:lastModifiedBy>DEEPIKA</cp:lastModifiedBy>
  <cp:revision>266</cp:revision>
  <dcterms:created xsi:type="dcterms:W3CDTF">2013-07-15T20:26:40Z</dcterms:created>
  <dcterms:modified xsi:type="dcterms:W3CDTF">2023-02-08T11:09:40Z</dcterms:modified>
</cp:coreProperties>
</file>